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2" r:id="rId4"/>
    <p:sldId id="283" r:id="rId5"/>
    <p:sldId id="265" r:id="rId6"/>
    <p:sldId id="266" r:id="rId7"/>
    <p:sldId id="267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86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91651" autoAdjust="0"/>
  </p:normalViewPr>
  <p:slideViewPr>
    <p:cSldViewPr snapToGrid="0">
      <p:cViewPr varScale="1">
        <p:scale>
          <a:sx n="78" d="100"/>
          <a:sy n="78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29B43-3F61-4100-BCA9-3B8F71E3A7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23679-DAAB-42C7-92E5-B57EC649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3679-DAAB-42C7-92E5-B57EC64944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23679-DAAB-42C7-92E5-B57EC64944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88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23679-DAAB-42C7-92E5-B57EC64944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88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P = 0.06 </a:t>
            </a:r>
            <a:r>
              <a:rPr lang="tr-TR" sz="1200" dirty="0"/>
              <a:t>R</a:t>
            </a:r>
            <a:r>
              <a:rPr lang="en-GB" sz="1200" dirty="0" err="1"/>
              <a:t>andom</a:t>
            </a:r>
            <a:r>
              <a:rPr lang="en-GB" sz="1200" dirty="0"/>
              <a:t> sampling error</a:t>
            </a:r>
            <a:r>
              <a:rPr lang="tr-TR" sz="1200" dirty="0"/>
              <a:t> ?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23679-DAAB-42C7-92E5-B57EC64944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80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23679-DAAB-42C7-92E5-B57EC64944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AFAB7-42DC-44BD-BFC6-A6465FF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4536-B5CA-4FD1-8B24-F5D11F9BCDC9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1A94D-A0B8-4D69-837C-35DD4CA0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09A9-7CB9-4D8C-A614-1671FE7C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DE06-A938-409B-9647-FC45FFE37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D78E25-71B5-4FD6-B78D-69CBFD99D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392114"/>
            <a:ext cx="10634662" cy="535349"/>
          </a:xfrm>
        </p:spPr>
        <p:txBody>
          <a:bodyPr/>
          <a:lstStyle>
            <a:lvl1pPr>
              <a:defRPr sz="3200" b="1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3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C3AB-C683-4A5F-BDE5-25445C0D98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EB3D-49DD-4BEC-A649-1B444BA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google.com/linkredirect?authuser=1&amp;dest=http%3A%2F%2Fwww.fao.org%2Fpublications" TargetMode="External"/><Relationship Id="rId2" Type="http://schemas.openxmlformats.org/officeDocument/2006/relationships/hyperlink" Target="https://meet.google.com/linkredirect?authuser=1&amp;dest=http%3A%2F%2Fdoi.org%2F10.1007%2Fs10142-017-0563-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et.google.com/linkredirect?authuser=1&amp;dest=https%3A%2F%2Fsarkac.org%2F2020%2F07%2Ftarimda-dijital-yani-sayisal-donusum%2F" TargetMode="External"/><Relationship Id="rId4" Type="http://schemas.openxmlformats.org/officeDocument/2006/relationships/hyperlink" Target="https://ak.picdn.net/shutterstock/videos/31228321/thumb/4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Algorithms for Predictive Plant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1367"/>
            <a:ext cx="9144000" cy="2965910"/>
          </a:xfrm>
        </p:spPr>
        <p:txBody>
          <a:bodyPr>
            <a:normAutofit fontScale="92500" lnSpcReduction="2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Umut Çakır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Muhammed Orhun Gale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Ozan Biçen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Nihal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Öztolan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Erol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Stuart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Lucas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04.08.2020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945" y="362239"/>
            <a:ext cx="1717056" cy="940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3" y="362239"/>
            <a:ext cx="1509594" cy="11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8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54" y="-236266"/>
            <a:ext cx="10515600" cy="1325563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454" y="1735065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WW3 Pearson Correlation">
            <a:extLst>
              <a:ext uri="{FF2B5EF4-FFF2-40B4-BE49-F238E27FC236}">
                <a16:creationId xmlns:a16="http://schemas.microsoft.com/office/drawing/2014/main" id="{F0FBCA1B-7271-459C-9902-AFEC70C0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00"/>
          <a:stretch/>
        </p:blipFill>
        <p:spPr>
          <a:xfrm>
            <a:off x="173254" y="790716"/>
            <a:ext cx="2703643" cy="2638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DBE1C9-642A-4388-A2EC-9C7855F2B179}"/>
              </a:ext>
            </a:extLst>
          </p:cNvPr>
          <p:cNvSpPr/>
          <p:nvPr/>
        </p:nvSpPr>
        <p:spPr>
          <a:xfrm>
            <a:off x="-412690" y="3413697"/>
            <a:ext cx="4115235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WW3</a:t>
            </a:r>
          </a:p>
        </p:txBody>
      </p:sp>
      <p:pic>
        <p:nvPicPr>
          <p:cNvPr id="9" name="Picture 8" descr="WW5">
            <a:extLst>
              <a:ext uri="{FF2B5EF4-FFF2-40B4-BE49-F238E27FC236}">
                <a16:creationId xmlns:a16="http://schemas.microsoft.com/office/drawing/2014/main" id="{40DB6D6C-E119-42BE-AA13-805C8BEFE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37"/>
          <a:stretch/>
        </p:blipFill>
        <p:spPr>
          <a:xfrm>
            <a:off x="2875308" y="790716"/>
            <a:ext cx="2697632" cy="26382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EDF65D-5379-4593-B2D4-D595A1F2E764}"/>
              </a:ext>
            </a:extLst>
          </p:cNvPr>
          <p:cNvSpPr/>
          <p:nvPr/>
        </p:nvSpPr>
        <p:spPr>
          <a:xfrm>
            <a:off x="2359407" y="3429000"/>
            <a:ext cx="4115235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WW5</a:t>
            </a:r>
          </a:p>
        </p:txBody>
      </p:sp>
      <p:pic>
        <p:nvPicPr>
          <p:cNvPr id="11" name="Picture 10" descr="OS3">
            <a:extLst>
              <a:ext uri="{FF2B5EF4-FFF2-40B4-BE49-F238E27FC236}">
                <a16:creationId xmlns:a16="http://schemas.microsoft.com/office/drawing/2014/main" id="{CEAD17B7-D780-4BF9-B6BD-1ECECA6259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4" t="2299" r="18350" b="-1"/>
          <a:stretch/>
        </p:blipFill>
        <p:spPr>
          <a:xfrm>
            <a:off x="5563832" y="794132"/>
            <a:ext cx="2554229" cy="26313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83A79D-0FA4-49D2-8720-8708039DA8C7}"/>
              </a:ext>
            </a:extLst>
          </p:cNvPr>
          <p:cNvSpPr/>
          <p:nvPr/>
        </p:nvSpPr>
        <p:spPr>
          <a:xfrm>
            <a:off x="4996560" y="3399243"/>
            <a:ext cx="4115235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5F241F-5D0E-4122-8B37-3B9CB44A1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2" t="-39" r="17855" b="39"/>
          <a:stretch/>
        </p:blipFill>
        <p:spPr>
          <a:xfrm>
            <a:off x="8118060" y="779503"/>
            <a:ext cx="2767827" cy="261437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4D1E07-74BE-4B6C-9708-3C92D9BBCDC1}"/>
              </a:ext>
            </a:extLst>
          </p:cNvPr>
          <p:cNvSpPr/>
          <p:nvPr/>
        </p:nvSpPr>
        <p:spPr>
          <a:xfrm>
            <a:off x="7522766" y="3381706"/>
            <a:ext cx="4115235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09E3D-093A-4C6D-B26C-158D21BEA0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526" t="-39" r="-308" b="39"/>
          <a:stretch/>
        </p:blipFill>
        <p:spPr>
          <a:xfrm>
            <a:off x="10971466" y="779503"/>
            <a:ext cx="1135123" cy="43513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0F6B27-F9AA-4D39-9EF8-EFD08C5D75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B1F59C-C2CA-477B-AABA-988051F77F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44D52D-BE9D-42F6-B72B-5EB2CC659D77}"/>
              </a:ext>
            </a:extLst>
          </p:cNvPr>
          <p:cNvSpPr/>
          <p:nvPr/>
        </p:nvSpPr>
        <p:spPr>
          <a:xfrm>
            <a:off x="1098732" y="794132"/>
            <a:ext cx="499462" cy="53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6C7FA-78F1-43F8-8762-3ADC2C113AE4}"/>
              </a:ext>
            </a:extLst>
          </p:cNvPr>
          <p:cNvSpPr/>
          <p:nvPr/>
        </p:nvSpPr>
        <p:spPr>
          <a:xfrm>
            <a:off x="3761348" y="807756"/>
            <a:ext cx="499462" cy="53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8A813-A71D-4E52-9C88-5DEAC1FC6032}"/>
              </a:ext>
            </a:extLst>
          </p:cNvPr>
          <p:cNvSpPr/>
          <p:nvPr/>
        </p:nvSpPr>
        <p:spPr>
          <a:xfrm>
            <a:off x="6385795" y="819491"/>
            <a:ext cx="499462" cy="53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6F47E7-6A6A-4A9A-A0AF-1891E3C2A3A4}"/>
              </a:ext>
            </a:extLst>
          </p:cNvPr>
          <p:cNvSpPr/>
          <p:nvPr/>
        </p:nvSpPr>
        <p:spPr>
          <a:xfrm>
            <a:off x="9002512" y="790716"/>
            <a:ext cx="499462" cy="53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18FEA-4CB7-4252-AD04-40666C4576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25"/>
          <a:stretch/>
        </p:blipFill>
        <p:spPr>
          <a:xfrm>
            <a:off x="3377894" y="3773549"/>
            <a:ext cx="5532115" cy="3084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DFEAA2-6CAB-43A3-9340-DB18059FA36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57" t="6710" r="12457" b="15945"/>
          <a:stretch/>
        </p:blipFill>
        <p:spPr>
          <a:xfrm>
            <a:off x="10523979" y="140798"/>
            <a:ext cx="894974" cy="5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54" y="-236266"/>
            <a:ext cx="10788660" cy="1325563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Diameter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454" y="1735065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WW3 Pearson Correlation">
            <a:extLst>
              <a:ext uri="{FF2B5EF4-FFF2-40B4-BE49-F238E27FC236}">
                <a16:creationId xmlns:a16="http://schemas.microsoft.com/office/drawing/2014/main" id="{F0FBCA1B-7271-459C-9902-AFEC70C0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00"/>
          <a:stretch/>
        </p:blipFill>
        <p:spPr>
          <a:xfrm>
            <a:off x="5455968" y="810902"/>
            <a:ext cx="2703643" cy="2638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DBE1C9-642A-4388-A2EC-9C7855F2B179}"/>
              </a:ext>
            </a:extLst>
          </p:cNvPr>
          <p:cNvSpPr/>
          <p:nvPr/>
        </p:nvSpPr>
        <p:spPr>
          <a:xfrm>
            <a:off x="4691756" y="3424508"/>
            <a:ext cx="4115235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WW3</a:t>
            </a:r>
          </a:p>
        </p:txBody>
      </p:sp>
      <p:pic>
        <p:nvPicPr>
          <p:cNvPr id="9" name="Picture 8" descr="WW5">
            <a:extLst>
              <a:ext uri="{FF2B5EF4-FFF2-40B4-BE49-F238E27FC236}">
                <a16:creationId xmlns:a16="http://schemas.microsoft.com/office/drawing/2014/main" id="{40DB6D6C-E119-42BE-AA13-805C8BEFE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37"/>
          <a:stretch/>
        </p:blipFill>
        <p:spPr>
          <a:xfrm>
            <a:off x="8243226" y="796775"/>
            <a:ext cx="2697632" cy="26665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EDF65D-5379-4593-B2D4-D595A1F2E764}"/>
              </a:ext>
            </a:extLst>
          </p:cNvPr>
          <p:cNvSpPr/>
          <p:nvPr/>
        </p:nvSpPr>
        <p:spPr>
          <a:xfrm>
            <a:off x="7786588" y="3413119"/>
            <a:ext cx="4115235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WW5</a:t>
            </a:r>
          </a:p>
        </p:txBody>
      </p:sp>
      <p:pic>
        <p:nvPicPr>
          <p:cNvPr id="11" name="Picture 10" descr="OS3">
            <a:extLst>
              <a:ext uri="{FF2B5EF4-FFF2-40B4-BE49-F238E27FC236}">
                <a16:creationId xmlns:a16="http://schemas.microsoft.com/office/drawing/2014/main" id="{CEAD17B7-D780-4BF9-B6BD-1ECECA6259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4" t="2299" r="18350" b="-1"/>
          <a:stretch/>
        </p:blipFill>
        <p:spPr>
          <a:xfrm>
            <a:off x="26436" y="812636"/>
            <a:ext cx="2554229" cy="26365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83A79D-0FA4-49D2-8720-8708039DA8C7}"/>
              </a:ext>
            </a:extLst>
          </p:cNvPr>
          <p:cNvSpPr/>
          <p:nvPr/>
        </p:nvSpPr>
        <p:spPr>
          <a:xfrm>
            <a:off x="-754068" y="3490694"/>
            <a:ext cx="4115235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OS3</a:t>
            </a:r>
          </a:p>
        </p:txBody>
      </p:sp>
      <p:pic>
        <p:nvPicPr>
          <p:cNvPr id="16" name="Picture 15" descr="OS5">
            <a:extLst>
              <a:ext uri="{FF2B5EF4-FFF2-40B4-BE49-F238E27FC236}">
                <a16:creationId xmlns:a16="http://schemas.microsoft.com/office/drawing/2014/main" id="{955F241F-5D0E-4122-8B37-3B9CB44A1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2" t="-39" r="17855" b="39"/>
          <a:stretch/>
        </p:blipFill>
        <p:spPr>
          <a:xfrm>
            <a:off x="2634403" y="827590"/>
            <a:ext cx="2767827" cy="26215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4D1E07-74BE-4B6C-9708-3C92D9BBCDC1}"/>
              </a:ext>
            </a:extLst>
          </p:cNvPr>
          <p:cNvSpPr/>
          <p:nvPr/>
        </p:nvSpPr>
        <p:spPr>
          <a:xfrm>
            <a:off x="1960698" y="3490694"/>
            <a:ext cx="4115235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09E3D-093A-4C6D-B26C-158D21BEA0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526" t="-39" r="-308" b="39"/>
          <a:stretch/>
        </p:blipFill>
        <p:spPr>
          <a:xfrm>
            <a:off x="10971466" y="779503"/>
            <a:ext cx="1135123" cy="43513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0F6B27-F9AA-4D39-9EF8-EFD08C5D75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B1F59C-C2CA-477B-AABA-988051F77F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CFE583-C556-41D0-9C0C-EA8AF9FF49A7}"/>
              </a:ext>
            </a:extLst>
          </p:cNvPr>
          <p:cNvSpPr/>
          <p:nvPr/>
        </p:nvSpPr>
        <p:spPr>
          <a:xfrm>
            <a:off x="3938615" y="827590"/>
            <a:ext cx="499462" cy="53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5D68B-AEB6-41CB-86CF-CD620CE7C56D}"/>
              </a:ext>
            </a:extLst>
          </p:cNvPr>
          <p:cNvSpPr/>
          <p:nvPr/>
        </p:nvSpPr>
        <p:spPr>
          <a:xfrm>
            <a:off x="1242631" y="860999"/>
            <a:ext cx="499462" cy="53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D23054-6B52-4D87-9BFD-7A25452F4017}"/>
              </a:ext>
            </a:extLst>
          </p:cNvPr>
          <p:cNvSpPr/>
          <p:nvPr/>
        </p:nvSpPr>
        <p:spPr>
          <a:xfrm>
            <a:off x="6767839" y="829979"/>
            <a:ext cx="499462" cy="53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77FD5A-5AB4-4A5B-9B13-2605C6938E8F}"/>
              </a:ext>
            </a:extLst>
          </p:cNvPr>
          <p:cNvSpPr/>
          <p:nvPr/>
        </p:nvSpPr>
        <p:spPr>
          <a:xfrm>
            <a:off x="9557597" y="810902"/>
            <a:ext cx="499462" cy="53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555B0-DECC-4C0F-88A7-FC9552B9AE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057"/>
          <a:stretch/>
        </p:blipFill>
        <p:spPr>
          <a:xfrm>
            <a:off x="3470657" y="3876703"/>
            <a:ext cx="5360178" cy="29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7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19510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Treatments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957" y="1407595"/>
            <a:ext cx="9116291" cy="257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AD92F-A6D8-4C04-B852-DE21291ED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" y="819242"/>
            <a:ext cx="5981700" cy="415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E429A-CEA1-4B1C-A583-B4F0BB6C3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819242"/>
            <a:ext cx="5981700" cy="415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F4C0D-C8B3-4C1F-BEA4-306AFC01E5A7}"/>
              </a:ext>
            </a:extLst>
          </p:cNvPr>
          <p:cNvSpPr txBox="1"/>
          <p:nvPr/>
        </p:nvSpPr>
        <p:spPr>
          <a:xfrm>
            <a:off x="4129395" y="12610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38AB25-5BA2-426C-AC78-21356A1F0CAF}"/>
              </a:ext>
            </a:extLst>
          </p:cNvPr>
          <p:cNvCxnSpPr/>
          <p:nvPr/>
        </p:nvCxnSpPr>
        <p:spPr>
          <a:xfrm>
            <a:off x="4183439" y="16171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016B1F3-2204-4671-B07D-D9E489BA0D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59457" y="1405491"/>
            <a:ext cx="269938" cy="672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C6DC18-95AB-4364-AEAF-5390BCF76AA4}"/>
              </a:ext>
            </a:extLst>
          </p:cNvPr>
          <p:cNvCxnSpPr/>
          <p:nvPr/>
        </p:nvCxnSpPr>
        <p:spPr>
          <a:xfrm>
            <a:off x="4577139" y="1407595"/>
            <a:ext cx="508000" cy="20954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42E1FB-A851-4137-B5EA-650C07104655}"/>
              </a:ext>
            </a:extLst>
          </p:cNvPr>
          <p:cNvSpPr txBox="1"/>
          <p:nvPr/>
        </p:nvSpPr>
        <p:spPr>
          <a:xfrm>
            <a:off x="10269329" y="11847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E7FA368-F339-486B-A01C-6704425A246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9875629" y="1369393"/>
            <a:ext cx="393700" cy="712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6DAC1F7-D8A0-43C8-A2E7-7E2E236E0829}"/>
              </a:ext>
            </a:extLst>
          </p:cNvPr>
          <p:cNvCxnSpPr>
            <a:cxnSpLocks/>
          </p:cNvCxnSpPr>
          <p:nvPr/>
        </p:nvCxnSpPr>
        <p:spPr>
          <a:xfrm>
            <a:off x="10865128" y="1321204"/>
            <a:ext cx="229199" cy="168574"/>
          </a:xfrm>
          <a:prstGeom prst="bentConnector3">
            <a:avLst>
              <a:gd name="adj1" fmla="val 100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A38E0F-E714-4B2B-BB57-332BCB1128B7}"/>
              </a:ext>
            </a:extLst>
          </p:cNvPr>
          <p:cNvSpPr txBox="1"/>
          <p:nvPr/>
        </p:nvSpPr>
        <p:spPr>
          <a:xfrm>
            <a:off x="1803455" y="12610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D2079EA-32F8-481B-B705-7562F25097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1634" y="1405492"/>
            <a:ext cx="393700" cy="712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9F72D81-2A14-45F2-A0B9-B9B26CC0A5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55228" y="1443095"/>
            <a:ext cx="454308" cy="379101"/>
          </a:xfrm>
          <a:prstGeom prst="bentConnector3">
            <a:avLst>
              <a:gd name="adj1" fmla="val -1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58D7E2-5DD4-4CE7-8EC2-E31C62BFE141}"/>
              </a:ext>
            </a:extLst>
          </p:cNvPr>
          <p:cNvSpPr txBox="1"/>
          <p:nvPr/>
        </p:nvSpPr>
        <p:spPr>
          <a:xfrm>
            <a:off x="7693860" y="12629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561F81-BD75-4F30-9521-A3AC0B117D9E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7442804" y="1447651"/>
            <a:ext cx="251056" cy="7104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A67E732-E9F5-4F08-9F24-B452377437EC}"/>
              </a:ext>
            </a:extLst>
          </p:cNvPr>
          <p:cNvCxnSpPr/>
          <p:nvPr/>
        </p:nvCxnSpPr>
        <p:spPr>
          <a:xfrm>
            <a:off x="8160221" y="1407595"/>
            <a:ext cx="508000" cy="20954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666565-647F-4095-A008-F445E824D650}"/>
              </a:ext>
            </a:extLst>
          </p:cNvPr>
          <p:cNvCxnSpPr>
            <a:cxnSpLocks/>
          </p:cNvCxnSpPr>
          <p:nvPr/>
        </p:nvCxnSpPr>
        <p:spPr>
          <a:xfrm>
            <a:off x="3238196" y="1094156"/>
            <a:ext cx="0" cy="311139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543016-01E9-4A29-A9FF-CB5AF9F8CD16}"/>
              </a:ext>
            </a:extLst>
          </p:cNvPr>
          <p:cNvCxnSpPr>
            <a:cxnSpLocks/>
          </p:cNvCxnSpPr>
          <p:nvPr/>
        </p:nvCxnSpPr>
        <p:spPr>
          <a:xfrm>
            <a:off x="9254368" y="1094156"/>
            <a:ext cx="0" cy="311139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2FECD7-1B98-4F5F-B488-21012BF3B551}"/>
              </a:ext>
            </a:extLst>
          </p:cNvPr>
          <p:cNvSpPr txBox="1"/>
          <p:nvPr/>
        </p:nvSpPr>
        <p:spPr>
          <a:xfrm>
            <a:off x="1845333" y="5529943"/>
            <a:ext cx="7617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&amp; SA is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statistically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significant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days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OS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604BD9-44BE-4049-BCBD-1512A1566AED}"/>
              </a:ext>
            </a:extLst>
          </p:cNvPr>
          <p:cNvSpPr txBox="1"/>
          <p:nvPr/>
        </p:nvSpPr>
        <p:spPr>
          <a:xfrm>
            <a:off x="10472248" y="500117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 : p &lt; 0.001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5C703A-5BE5-4F55-B01E-F5710BE52FE5}"/>
              </a:ext>
            </a:extLst>
          </p:cNvPr>
          <p:cNvSpPr/>
          <p:nvPr/>
        </p:nvSpPr>
        <p:spPr>
          <a:xfrm>
            <a:off x="7129400" y="4583528"/>
            <a:ext cx="437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2,02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3,57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3,53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4,95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4D5DE1-A393-4BAC-A6B7-06FF8AFB563F}"/>
              </a:ext>
            </a:extLst>
          </p:cNvPr>
          <p:cNvSpPr/>
          <p:nvPr/>
        </p:nvSpPr>
        <p:spPr>
          <a:xfrm>
            <a:off x="981820" y="4609955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10,34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16,82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15,67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21,84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00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09" y="-163153"/>
            <a:ext cx="10515600" cy="1325563"/>
          </a:xfrm>
        </p:spPr>
        <p:txBody>
          <a:bodyPr/>
          <a:lstStyle/>
          <a:p>
            <a:r>
              <a:rPr lang="tr-TR" dirty="0" err="1"/>
              <a:t>AvD</a:t>
            </a:r>
            <a:r>
              <a:rPr lang="tr-TR" dirty="0"/>
              <a:t> is </a:t>
            </a:r>
            <a:r>
              <a:rPr lang="tr-TR" dirty="0">
                <a:solidFill>
                  <a:srgbClr val="FF0000"/>
                </a:solidFill>
              </a:rPr>
              <a:t>NOT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, but RV is </a:t>
            </a:r>
            <a:r>
              <a:rPr lang="tr-TR" dirty="0" err="1"/>
              <a:t>Significant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7018" y="1260020"/>
            <a:ext cx="9116291" cy="257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E14C8A-008C-43E6-A7FD-AED3F6C93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" y="820800"/>
            <a:ext cx="5981700" cy="415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AC4A1-DD6F-4A20-BF28-A6E3C49F5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481" y="820800"/>
            <a:ext cx="5981699" cy="4152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DA8772-6E43-4415-A370-F2D912C6FCD2}"/>
              </a:ext>
            </a:extLst>
          </p:cNvPr>
          <p:cNvSpPr txBox="1"/>
          <p:nvPr/>
        </p:nvSpPr>
        <p:spPr>
          <a:xfrm>
            <a:off x="10213109" y="11002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29489C7-8250-449F-A4C1-2783FF779614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9819409" y="1284894"/>
            <a:ext cx="393700" cy="712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CDA23A0-63FA-481D-942B-8E25E3110129}"/>
              </a:ext>
            </a:extLst>
          </p:cNvPr>
          <p:cNvCxnSpPr>
            <a:cxnSpLocks/>
          </p:cNvCxnSpPr>
          <p:nvPr/>
        </p:nvCxnSpPr>
        <p:spPr>
          <a:xfrm>
            <a:off x="10777109" y="1259383"/>
            <a:ext cx="251352" cy="190788"/>
          </a:xfrm>
          <a:prstGeom prst="bentConnector3">
            <a:avLst>
              <a:gd name="adj1" fmla="val 98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8C445F-2B3C-4861-B208-8A98CFEDCBC4}"/>
              </a:ext>
            </a:extLst>
          </p:cNvPr>
          <p:cNvSpPr txBox="1"/>
          <p:nvPr/>
        </p:nvSpPr>
        <p:spPr>
          <a:xfrm>
            <a:off x="7794736" y="12593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344739C-72EA-4EAB-96C8-FD8173FFFCA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7401036" y="1444049"/>
            <a:ext cx="393700" cy="712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E7D091F-0199-432B-8BC1-F49C683CED09}"/>
              </a:ext>
            </a:extLst>
          </p:cNvPr>
          <p:cNvCxnSpPr>
            <a:cxnSpLocks/>
          </p:cNvCxnSpPr>
          <p:nvPr/>
        </p:nvCxnSpPr>
        <p:spPr>
          <a:xfrm>
            <a:off x="8321989" y="1444049"/>
            <a:ext cx="310947" cy="184666"/>
          </a:xfrm>
          <a:prstGeom prst="bentConnector3">
            <a:avLst>
              <a:gd name="adj1" fmla="val 99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B0F6C5-1785-421E-838E-D346AEF84319}"/>
              </a:ext>
            </a:extLst>
          </p:cNvPr>
          <p:cNvCxnSpPr>
            <a:cxnSpLocks/>
          </p:cNvCxnSpPr>
          <p:nvPr/>
        </p:nvCxnSpPr>
        <p:spPr>
          <a:xfrm>
            <a:off x="3238196" y="1094156"/>
            <a:ext cx="0" cy="311139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06739B-1331-4B52-8130-16C085BC2907}"/>
              </a:ext>
            </a:extLst>
          </p:cNvPr>
          <p:cNvCxnSpPr>
            <a:cxnSpLocks/>
          </p:cNvCxnSpPr>
          <p:nvPr/>
        </p:nvCxnSpPr>
        <p:spPr>
          <a:xfrm>
            <a:off x="9254368" y="1094156"/>
            <a:ext cx="0" cy="311139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E55621-1793-4A40-A404-6EDDADD08B8C}"/>
              </a:ext>
            </a:extLst>
          </p:cNvPr>
          <p:cNvSpPr txBox="1"/>
          <p:nvPr/>
        </p:nvSpPr>
        <p:spPr>
          <a:xfrm>
            <a:off x="1117841" y="1337172"/>
            <a:ext cx="192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Significant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B1756-6269-41D0-84A9-4DA79B69BFB3}"/>
              </a:ext>
            </a:extLst>
          </p:cNvPr>
          <p:cNvSpPr txBox="1"/>
          <p:nvPr/>
        </p:nvSpPr>
        <p:spPr>
          <a:xfrm>
            <a:off x="3471997" y="1318420"/>
            <a:ext cx="192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Significant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2632C1-1E22-4DF6-A78F-45858DADB9F2}"/>
              </a:ext>
            </a:extLst>
          </p:cNvPr>
          <p:cNvSpPr txBox="1"/>
          <p:nvPr/>
        </p:nvSpPr>
        <p:spPr>
          <a:xfrm>
            <a:off x="2092271" y="5563891"/>
            <a:ext cx="775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AvD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not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statistically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significant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but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RV is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statistically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significant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days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OS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0487CB-9998-4B90-8F23-77378F2BEB19}"/>
              </a:ext>
            </a:extLst>
          </p:cNvPr>
          <p:cNvSpPr/>
          <p:nvPr/>
        </p:nvSpPr>
        <p:spPr>
          <a:xfrm>
            <a:off x="983270" y="4605400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0,65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0,66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0,68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0,71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B7F550-DFF0-44F3-90C9-20FBAA92767E}"/>
              </a:ext>
            </a:extLst>
          </p:cNvPr>
          <p:cNvSpPr/>
          <p:nvPr/>
        </p:nvSpPr>
        <p:spPr>
          <a:xfrm>
            <a:off x="7056947" y="4605916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0,03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0,06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0,06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0,09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F8BC0F-3AEA-45FD-AA8E-1F4F99FE1909}"/>
              </a:ext>
            </a:extLst>
          </p:cNvPr>
          <p:cNvSpPr txBox="1"/>
          <p:nvPr/>
        </p:nvSpPr>
        <p:spPr>
          <a:xfrm>
            <a:off x="2704930" y="1440397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= 0.75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205DD0-B66B-4665-99B0-D6111A179B2C}"/>
              </a:ext>
            </a:extLst>
          </p:cNvPr>
          <p:cNvSpPr txBox="1"/>
          <p:nvPr/>
        </p:nvSpPr>
        <p:spPr>
          <a:xfrm>
            <a:off x="5033330" y="14013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= 0.37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50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-265871"/>
            <a:ext cx="10515600" cy="1325563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OS, but not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2B5477-67DE-489B-93FF-FE41A368D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0" y="820800"/>
            <a:ext cx="5947200" cy="41289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558520-B43A-4D9C-B0BB-B33E4E5FB31C}"/>
              </a:ext>
            </a:extLst>
          </p:cNvPr>
          <p:cNvSpPr txBox="1"/>
          <p:nvPr/>
        </p:nvSpPr>
        <p:spPr>
          <a:xfrm>
            <a:off x="1946564" y="1744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E078C29-5BB2-4C54-8685-D9ACACFDBF9E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1552864" y="1929390"/>
            <a:ext cx="393700" cy="712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366AF3-96A0-4EC1-B1DC-ED2CECC55E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73783" y="1933090"/>
            <a:ext cx="216971" cy="209574"/>
          </a:xfrm>
          <a:prstGeom prst="bentConnector3">
            <a:avLst>
              <a:gd name="adj1" fmla="val -2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0D929-6237-49B6-A499-F03AFB5C289A}"/>
              </a:ext>
            </a:extLst>
          </p:cNvPr>
          <p:cNvCxnSpPr>
            <a:cxnSpLocks/>
          </p:cNvCxnSpPr>
          <p:nvPr/>
        </p:nvCxnSpPr>
        <p:spPr>
          <a:xfrm>
            <a:off x="3238196" y="1094156"/>
            <a:ext cx="0" cy="311139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B65D8-A1F3-41F8-BECF-843EA7FE15F7}"/>
              </a:ext>
            </a:extLst>
          </p:cNvPr>
          <p:cNvSpPr/>
          <p:nvPr/>
        </p:nvSpPr>
        <p:spPr>
          <a:xfrm>
            <a:off x="1017612" y="4597601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12,20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21,25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15,00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13,67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EBFEC-A790-412D-BAB5-27BAB7594051}"/>
              </a:ext>
            </a:extLst>
          </p:cNvPr>
          <p:cNvSpPr txBox="1"/>
          <p:nvPr/>
        </p:nvSpPr>
        <p:spPr>
          <a:xfrm>
            <a:off x="3653494" y="1073135"/>
            <a:ext cx="192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Significant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1B7C3C-DB38-43A7-B246-0873314E7F93}"/>
              </a:ext>
            </a:extLst>
          </p:cNvPr>
          <p:cNvGraphicFramePr>
            <a:graphicFrameLocks noGrp="1"/>
          </p:cNvGraphicFramePr>
          <p:nvPr/>
        </p:nvGraphicFramePr>
        <p:xfrm>
          <a:off x="6674561" y="795405"/>
          <a:ext cx="4680375" cy="4131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125">
                  <a:extLst>
                    <a:ext uri="{9D8B030D-6E8A-4147-A177-3AD203B41FA5}">
                      <a16:colId xmlns:a16="http://schemas.microsoft.com/office/drawing/2014/main" val="2521811430"/>
                    </a:ext>
                  </a:extLst>
                </a:gridCol>
                <a:gridCol w="1560125">
                  <a:extLst>
                    <a:ext uri="{9D8B030D-6E8A-4147-A177-3AD203B41FA5}">
                      <a16:colId xmlns:a16="http://schemas.microsoft.com/office/drawing/2014/main" val="752818846"/>
                    </a:ext>
                  </a:extLst>
                </a:gridCol>
                <a:gridCol w="1560125">
                  <a:extLst>
                    <a:ext uri="{9D8B030D-6E8A-4147-A177-3AD203B41FA5}">
                      <a16:colId xmlns:a16="http://schemas.microsoft.com/office/drawing/2014/main" val="2230411114"/>
                    </a:ext>
                  </a:extLst>
                </a:gridCol>
              </a:tblGrid>
              <a:tr h="688573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OS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WW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460725"/>
                  </a:ext>
                </a:extLst>
              </a:tr>
              <a:tr h="68857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L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solidFill>
                            <a:srgbClr val="00B050"/>
                          </a:solidFill>
                          <a:effectLst/>
                        </a:rPr>
                        <a:t>✅ </a:t>
                      </a:r>
                      <a:endParaRPr lang="en-GB" sz="2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solidFill>
                            <a:srgbClr val="00B050"/>
                          </a:solidFill>
                          <a:effectLst/>
                        </a:rPr>
                        <a:t>✅ </a:t>
                      </a:r>
                      <a:endParaRPr lang="en-GB" sz="2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0532095"/>
                  </a:ext>
                </a:extLst>
              </a:tr>
              <a:tr h="68857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SA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✅ </a:t>
                      </a:r>
                      <a:endParaRPr lang="en-GB" sz="2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✅ </a:t>
                      </a:r>
                      <a:endParaRPr lang="en-GB" sz="2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37855"/>
                  </a:ext>
                </a:extLst>
              </a:tr>
              <a:tr h="68857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AvD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solidFill>
                            <a:srgbClr val="C00000"/>
                          </a:solidFill>
                          <a:effectLst/>
                        </a:rPr>
                        <a:t>✖</a:t>
                      </a:r>
                      <a:endParaRPr lang="en-GB" sz="24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✖</a:t>
                      </a:r>
                      <a:endParaRPr lang="en-GB" sz="24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259815"/>
                  </a:ext>
                </a:extLst>
              </a:tr>
              <a:tr h="68857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RV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✅ </a:t>
                      </a:r>
                      <a:endParaRPr lang="en-GB" sz="2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✅</a:t>
                      </a:r>
                      <a:r>
                        <a:rPr lang="en-GB" sz="2400" u="none" strike="noStrike" dirty="0">
                          <a:effectLst/>
                        </a:rPr>
                        <a:t> 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455490"/>
                  </a:ext>
                </a:extLst>
              </a:tr>
              <a:tr h="68857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Tips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✅ </a:t>
                      </a:r>
                      <a:endParaRPr lang="en-GB" sz="24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✖</a:t>
                      </a:r>
                      <a:endParaRPr lang="en-GB" sz="24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730007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610D65D-66DF-47CF-B5FF-7242BE9E1937}"/>
              </a:ext>
            </a:extLst>
          </p:cNvPr>
          <p:cNvSpPr txBox="1"/>
          <p:nvPr/>
        </p:nvSpPr>
        <p:spPr>
          <a:xfrm>
            <a:off x="5230778" y="115599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= 0.38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48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Treatments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ACF37-0F5B-4C39-82D7-B99D236A4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1572593"/>
            <a:ext cx="10242168" cy="13351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2FFFE-02FB-489F-A985-F2CA5C146EF8}"/>
              </a:ext>
            </a:extLst>
          </p:cNvPr>
          <p:cNvSpPr txBox="1"/>
          <p:nvPr/>
        </p:nvSpPr>
        <p:spPr>
          <a:xfrm>
            <a:off x="3302759" y="19984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A73E0D-9587-4F59-9D88-AD40FD4F2EBF}"/>
              </a:ext>
            </a:extLst>
          </p:cNvPr>
          <p:cNvSpPr txBox="1"/>
          <p:nvPr/>
        </p:nvSpPr>
        <p:spPr>
          <a:xfrm>
            <a:off x="3302758" y="236879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5DED8-D413-4B32-9135-7703A56BB4A0}"/>
              </a:ext>
            </a:extLst>
          </p:cNvPr>
          <p:cNvSpPr txBox="1"/>
          <p:nvPr/>
        </p:nvSpPr>
        <p:spPr>
          <a:xfrm>
            <a:off x="5047370" y="199596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AA7EF7-E9A2-4259-84F7-3F194A758290}"/>
              </a:ext>
            </a:extLst>
          </p:cNvPr>
          <p:cNvSpPr txBox="1"/>
          <p:nvPr/>
        </p:nvSpPr>
        <p:spPr>
          <a:xfrm>
            <a:off x="5047370" y="234780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309E03-79D7-4391-9DA2-27C09647B242}"/>
              </a:ext>
            </a:extLst>
          </p:cNvPr>
          <p:cNvSpPr txBox="1"/>
          <p:nvPr/>
        </p:nvSpPr>
        <p:spPr>
          <a:xfrm>
            <a:off x="8397923" y="199596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B5D5F-1615-43D9-B352-41B05623B6E1}"/>
              </a:ext>
            </a:extLst>
          </p:cNvPr>
          <p:cNvSpPr txBox="1"/>
          <p:nvPr/>
        </p:nvSpPr>
        <p:spPr>
          <a:xfrm>
            <a:off x="8397923" y="236879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F8EB29-D53F-40D9-9D59-36B0FFB0F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1" y="3110482"/>
            <a:ext cx="10242168" cy="11391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7C959A-B88B-4742-981C-F104A897F0A2}"/>
              </a:ext>
            </a:extLst>
          </p:cNvPr>
          <p:cNvSpPr txBox="1"/>
          <p:nvPr/>
        </p:nvSpPr>
        <p:spPr>
          <a:xfrm>
            <a:off x="3302759" y="34891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D84CC0-1A87-4D85-9660-AB4ED983635D}"/>
              </a:ext>
            </a:extLst>
          </p:cNvPr>
          <p:cNvSpPr txBox="1"/>
          <p:nvPr/>
        </p:nvSpPr>
        <p:spPr>
          <a:xfrm>
            <a:off x="3302758" y="38594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659DC7-4E93-4440-8265-DE317237C725}"/>
              </a:ext>
            </a:extLst>
          </p:cNvPr>
          <p:cNvSpPr txBox="1"/>
          <p:nvPr/>
        </p:nvSpPr>
        <p:spPr>
          <a:xfrm>
            <a:off x="5047370" y="34866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EB1CF-9A3A-4E52-967B-92FDCC1C02F6}"/>
              </a:ext>
            </a:extLst>
          </p:cNvPr>
          <p:cNvSpPr txBox="1"/>
          <p:nvPr/>
        </p:nvSpPr>
        <p:spPr>
          <a:xfrm>
            <a:off x="5047370" y="383849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DDE3B1-D95F-4BDC-8D4E-E0B27B62E9CF}"/>
              </a:ext>
            </a:extLst>
          </p:cNvPr>
          <p:cNvSpPr txBox="1"/>
          <p:nvPr/>
        </p:nvSpPr>
        <p:spPr>
          <a:xfrm>
            <a:off x="8397923" y="34866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065A10-338B-4E3D-888E-81E02FC003E4}"/>
              </a:ext>
            </a:extLst>
          </p:cNvPr>
          <p:cNvSpPr txBox="1"/>
          <p:nvPr/>
        </p:nvSpPr>
        <p:spPr>
          <a:xfrm>
            <a:off x="8397923" y="38594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F34635-A49C-4967-8E28-1D109D518898}"/>
              </a:ext>
            </a:extLst>
          </p:cNvPr>
          <p:cNvSpPr txBox="1"/>
          <p:nvPr/>
        </p:nvSpPr>
        <p:spPr>
          <a:xfrm>
            <a:off x="10142535" y="346916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2B621C-E37D-4FA8-863D-B9B17C61F584}"/>
              </a:ext>
            </a:extLst>
          </p:cNvPr>
          <p:cNvSpPr txBox="1"/>
          <p:nvPr/>
        </p:nvSpPr>
        <p:spPr>
          <a:xfrm>
            <a:off x="10142534" y="38565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FB423DC-9108-42E9-BF44-62F39FCC6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50968"/>
              </p:ext>
            </p:extLst>
          </p:nvPr>
        </p:nvGraphicFramePr>
        <p:xfrm>
          <a:off x="4258754" y="4391912"/>
          <a:ext cx="2639061" cy="2322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687">
                  <a:extLst>
                    <a:ext uri="{9D8B030D-6E8A-4147-A177-3AD203B41FA5}">
                      <a16:colId xmlns:a16="http://schemas.microsoft.com/office/drawing/2014/main" val="2521811430"/>
                    </a:ext>
                  </a:extLst>
                </a:gridCol>
                <a:gridCol w="879687">
                  <a:extLst>
                    <a:ext uri="{9D8B030D-6E8A-4147-A177-3AD203B41FA5}">
                      <a16:colId xmlns:a16="http://schemas.microsoft.com/office/drawing/2014/main" val="752818846"/>
                    </a:ext>
                  </a:extLst>
                </a:gridCol>
                <a:gridCol w="879687">
                  <a:extLst>
                    <a:ext uri="{9D8B030D-6E8A-4147-A177-3AD203B41FA5}">
                      <a16:colId xmlns:a16="http://schemas.microsoft.com/office/drawing/2014/main" val="2230411114"/>
                    </a:ext>
                  </a:extLst>
                </a:gridCol>
              </a:tblGrid>
              <a:tr h="397834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 dirty="0">
                          <a:effectLst/>
                        </a:rPr>
                        <a:t>3 DAS 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 dirty="0">
                          <a:effectLst/>
                        </a:rPr>
                        <a:t>5 DAS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460725"/>
                  </a:ext>
                </a:extLst>
              </a:tr>
              <a:tr h="38498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L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solidFill>
                            <a:srgbClr val="00B050"/>
                          </a:solidFill>
                          <a:effectLst/>
                        </a:rPr>
                        <a:t>✅ </a:t>
                      </a:r>
                      <a:endParaRPr lang="en-GB" sz="2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solidFill>
                            <a:srgbClr val="00B050"/>
                          </a:solidFill>
                          <a:effectLst/>
                        </a:rPr>
                        <a:t>✅ </a:t>
                      </a:r>
                      <a:endParaRPr lang="en-GB" sz="2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0532095"/>
                  </a:ext>
                </a:extLst>
              </a:tr>
              <a:tr h="38498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SA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✅ </a:t>
                      </a:r>
                      <a:endParaRPr lang="en-GB" sz="2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✅ </a:t>
                      </a:r>
                      <a:endParaRPr lang="en-GB" sz="2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37855"/>
                  </a:ext>
                </a:extLst>
              </a:tr>
              <a:tr h="38498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AvD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solidFill>
                            <a:srgbClr val="C00000"/>
                          </a:solidFill>
                          <a:effectLst/>
                        </a:rPr>
                        <a:t>✖</a:t>
                      </a:r>
                      <a:endParaRPr lang="en-GB" sz="24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✖</a:t>
                      </a:r>
                      <a:endParaRPr lang="en-GB" sz="24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259815"/>
                  </a:ext>
                </a:extLst>
              </a:tr>
              <a:tr h="38498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RV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✅ </a:t>
                      </a:r>
                      <a:endParaRPr lang="en-GB" sz="2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✅</a:t>
                      </a:r>
                      <a:r>
                        <a:rPr lang="en-GB" sz="2400" u="none" strike="noStrike" dirty="0">
                          <a:effectLst/>
                        </a:rPr>
                        <a:t> 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455490"/>
                  </a:ext>
                </a:extLst>
              </a:tr>
              <a:tr h="38498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Tips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✖</a:t>
                      </a:r>
                      <a:endParaRPr lang="en-GB" sz="24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✅</a:t>
                      </a:r>
                      <a:r>
                        <a:rPr lang="en-GB" sz="2400" u="none" strike="noStrike" dirty="0">
                          <a:effectLst/>
                        </a:rPr>
                        <a:t> 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73000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70A68E8-BE58-4833-B612-FC63E6721FA4}"/>
              </a:ext>
            </a:extLst>
          </p:cNvPr>
          <p:cNvSpPr txBox="1"/>
          <p:nvPr/>
        </p:nvSpPr>
        <p:spPr>
          <a:xfrm>
            <a:off x="5850286" y="1273540"/>
            <a:ext cx="9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= 0.10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84FAF3-BE15-496E-836D-C27E7599EFFA}"/>
              </a:ext>
            </a:extLst>
          </p:cNvPr>
          <p:cNvSpPr txBox="1"/>
          <p:nvPr/>
        </p:nvSpPr>
        <p:spPr>
          <a:xfrm>
            <a:off x="9368450" y="1273540"/>
            <a:ext cx="9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= 0.06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7751"/>
            <a:ext cx="10515600" cy="719079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7018" y="2064327"/>
            <a:ext cx="9116291" cy="257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3FAF2-50B6-4BF1-9B82-ADB926EC3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50" y="702368"/>
            <a:ext cx="5981700" cy="4152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6A0274-49FF-4863-AB8F-6C54E0DC0603}"/>
              </a:ext>
            </a:extLst>
          </p:cNvPr>
          <p:cNvCxnSpPr>
            <a:cxnSpLocks/>
          </p:cNvCxnSpPr>
          <p:nvPr/>
        </p:nvCxnSpPr>
        <p:spPr>
          <a:xfrm>
            <a:off x="4338372" y="1709399"/>
            <a:ext cx="143740" cy="7837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F3AEA3-F05A-4BCC-981D-AA7B6FDD74B2}"/>
              </a:ext>
            </a:extLst>
          </p:cNvPr>
          <p:cNvSpPr txBox="1"/>
          <p:nvPr/>
        </p:nvSpPr>
        <p:spPr>
          <a:xfrm>
            <a:off x="3592349" y="1263842"/>
            <a:ext cx="367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OS3, but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tr-TR" sz="2400" dirty="0">
                <a:solidFill>
                  <a:srgbClr val="C00000"/>
                </a:solidFill>
                <a:latin typeface="Calibri" panose="020F0502020204030204"/>
              </a:rPr>
              <a:t>WW3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459969-9996-4DC1-A847-6EB8794FEE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982" b="8717"/>
          <a:stretch/>
        </p:blipFill>
        <p:spPr>
          <a:xfrm>
            <a:off x="3101687" y="4931436"/>
            <a:ext cx="5985163" cy="12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5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7751"/>
            <a:ext cx="10515600" cy="719079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AS205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7018" y="2064327"/>
            <a:ext cx="9116291" cy="257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B43FE7F-082A-4F0E-B94C-9AF8599E4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82" y="1010198"/>
            <a:ext cx="5620078" cy="435133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4E955EF-6D04-4E72-A310-64837E9F5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239" y="1010198"/>
            <a:ext cx="56200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A4799-0B9B-4373-85F9-32B43777F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F0F5993-FB4C-477E-AB2C-85647A62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634674"/>
            <a:ext cx="10183527" cy="38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2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9A29E4-F83E-475C-8FCA-FA32799E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ADA569-5D3F-4CA7-9CE9-7ECC97FD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Budak, H. (2017). High-throughput SNP genotyping of modern and wild emmer wheat for yield and root morphology using a combined association and linkage analysis. Functional &amp; Integrative Genomics, 17.</a:t>
            </a:r>
            <a:r>
              <a:rPr lang="tr-TR" dirty="0"/>
              <a:t>(</a:t>
            </a:r>
            <a:r>
              <a:rPr lang="tr-TR" dirty="0" err="1"/>
              <a:t>pp</a:t>
            </a:r>
            <a:r>
              <a:rPr lang="tr-TR" dirty="0"/>
              <a:t>. 667-685)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http://doi.org/10.1007/s10142-017-0563-y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 err="1"/>
              <a:t>Fao</a:t>
            </a:r>
            <a:r>
              <a:rPr lang="en-US" dirty="0"/>
              <a:t>, &amp; </a:t>
            </a:r>
            <a:r>
              <a:rPr lang="en-US" dirty="0" err="1"/>
              <a:t>Dwfi</a:t>
            </a:r>
            <a:r>
              <a:rPr lang="en-US" dirty="0"/>
              <a:t>. (n.d.). Yield gap analysis of field crops: Methods and case studies. Retrieved from </a:t>
            </a:r>
            <a:r>
              <a:rPr lang="en-US" u="sng" dirty="0">
                <a:hlinkClick r:id="rId3"/>
              </a:rPr>
              <a:t>www.fao.org/publications</a:t>
            </a:r>
            <a:r>
              <a:rPr lang="en-US" dirty="0"/>
              <a:t>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 err="1"/>
              <a:t>Oktem</a:t>
            </a:r>
            <a:r>
              <a:rPr lang="en-US" dirty="0"/>
              <a:t>, H., </a:t>
            </a:r>
            <a:r>
              <a:rPr lang="en-US" dirty="0" err="1"/>
              <a:t>Eyidoøan</a:t>
            </a:r>
            <a:r>
              <a:rPr lang="en-US" dirty="0"/>
              <a:t>, F., </a:t>
            </a:r>
            <a:r>
              <a:rPr lang="en-US" dirty="0" err="1"/>
              <a:t>Selçuk</a:t>
            </a:r>
            <a:r>
              <a:rPr lang="en-US" dirty="0"/>
              <a:t>, F., da Silva, J., &amp; </a:t>
            </a:r>
            <a:r>
              <a:rPr lang="en-US" dirty="0" err="1"/>
              <a:t>Yücel</a:t>
            </a:r>
            <a:r>
              <a:rPr lang="en-US" dirty="0"/>
              <a:t>, M. (2006). Osmotic Stress Tolerance in Plants: Transgenic Strategies (pp. 194–208). </a:t>
            </a:r>
            <a:endParaRPr lang="tr-TR" dirty="0"/>
          </a:p>
          <a:p>
            <a:endParaRPr lang="tr-TR" dirty="0"/>
          </a:p>
          <a:p>
            <a:r>
              <a:rPr lang="en-US" dirty="0">
                <a:hlinkClick r:id="rId4"/>
              </a:rPr>
              <a:t>https://ak.picdn.net/shutterstock/videos/31228321/thumb/4.jpg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Tarımda</a:t>
            </a:r>
            <a:r>
              <a:rPr lang="en-US" dirty="0"/>
              <a:t> </a:t>
            </a:r>
            <a:r>
              <a:rPr lang="en-US" dirty="0" err="1"/>
              <a:t>dijital</a:t>
            </a:r>
            <a:r>
              <a:rPr lang="en-US" dirty="0"/>
              <a:t> (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) </a:t>
            </a:r>
            <a:r>
              <a:rPr lang="en-US" dirty="0" err="1"/>
              <a:t>dönüşüm</a:t>
            </a:r>
            <a:r>
              <a:rPr lang="en-US" dirty="0"/>
              <a:t> - </a:t>
            </a:r>
            <a:r>
              <a:rPr lang="en-US" dirty="0" err="1"/>
              <a:t>Sarkaç</a:t>
            </a:r>
            <a:r>
              <a:rPr lang="en-US" dirty="0"/>
              <a:t>. (n.d.). Retrieved 3 August 2020, from </a:t>
            </a:r>
            <a:r>
              <a:rPr lang="en-US" u="sng" dirty="0">
                <a:hlinkClick r:id="rId5"/>
              </a:rPr>
              <a:t>https://sarkac.org/2020/07/tarimda-dijital-yani-sayisal-donusum/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Industry 4.0 in Agriculture = Agri-Food 4.0</a:t>
            </a:r>
          </a:p>
          <a:p>
            <a:endParaRPr lang="tr-TR" dirty="0"/>
          </a:p>
          <a:p>
            <a:r>
              <a:rPr lang="en-US" dirty="0"/>
              <a:t>Big Data – IoT – Machine Learning </a:t>
            </a:r>
            <a:r>
              <a:rPr lang="tr-TR" dirty="0"/>
              <a:t>– </a:t>
            </a:r>
            <a:r>
              <a:rPr lang="en-US" dirty="0"/>
              <a:t>Automation</a:t>
            </a:r>
            <a:r>
              <a:rPr lang="tr-TR" dirty="0"/>
              <a:t> – </a:t>
            </a:r>
            <a:r>
              <a:rPr lang="en-US" dirty="0"/>
              <a:t>Block</a:t>
            </a:r>
            <a:r>
              <a:rPr lang="tr-TR" dirty="0"/>
              <a:t>c</a:t>
            </a:r>
            <a:r>
              <a:rPr lang="en-US" dirty="0" err="1"/>
              <a:t>hain</a:t>
            </a:r>
            <a:endParaRPr lang="en-US" dirty="0"/>
          </a:p>
          <a:p>
            <a:endParaRPr lang="tr-TR" dirty="0"/>
          </a:p>
          <a:p>
            <a:r>
              <a:rPr lang="en-US" dirty="0"/>
              <a:t>Algorithms</a:t>
            </a:r>
            <a:r>
              <a:rPr lang="tr-TR" dirty="0"/>
              <a:t> -&gt; </a:t>
            </a:r>
            <a:r>
              <a:rPr lang="en-US" dirty="0"/>
              <a:t> Analyze/process/predict</a:t>
            </a:r>
            <a:r>
              <a:rPr lang="tr-TR" dirty="0"/>
              <a:t> (Sarkaç, </a:t>
            </a:r>
            <a:r>
              <a:rPr lang="en-US" dirty="0"/>
              <a:t>August 2020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6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089" y="4921857"/>
            <a:ext cx="3785911" cy="1325563"/>
          </a:xfrm>
        </p:spPr>
        <p:txBody>
          <a:bodyPr>
            <a:norm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Shutterstock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59154A5-BDA7-4DA3-9A98-BCF94EA04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160" y="1143000"/>
            <a:ext cx="9235440" cy="41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6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36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Basically, numbers of seed harvested, and seed sown</a:t>
            </a:r>
          </a:p>
          <a:p>
            <a:endParaRPr lang="tr-TR" dirty="0"/>
          </a:p>
          <a:p>
            <a:r>
              <a:rPr lang="en-US" dirty="0"/>
              <a:t>Resistance to alterations = High yield in any case </a:t>
            </a:r>
          </a:p>
          <a:p>
            <a:endParaRPr lang="tr-TR" dirty="0"/>
          </a:p>
          <a:p>
            <a:r>
              <a:rPr lang="en-US" dirty="0"/>
              <a:t>Water limitation – a factor affects the</a:t>
            </a:r>
            <a:r>
              <a:rPr lang="tr-TR" dirty="0"/>
              <a:t> </a:t>
            </a:r>
            <a:r>
              <a:rPr lang="en-US" dirty="0"/>
              <a:t>yield</a:t>
            </a:r>
            <a:r>
              <a:rPr lang="tr-TR" dirty="0"/>
              <a:t> (</a:t>
            </a:r>
            <a:r>
              <a:rPr lang="en-US" dirty="0" err="1"/>
              <a:t>Fao</a:t>
            </a:r>
            <a:r>
              <a:rPr lang="en-US" dirty="0"/>
              <a:t>, &amp; </a:t>
            </a:r>
            <a:r>
              <a:rPr lang="en-US" dirty="0" err="1"/>
              <a:t>Dwfi</a:t>
            </a:r>
            <a:r>
              <a:rPr lang="tr-TR" dirty="0"/>
              <a:t>)</a:t>
            </a:r>
            <a:endParaRPr lang="en-US" dirty="0"/>
          </a:p>
          <a:p>
            <a:endParaRPr lang="tr-TR" dirty="0"/>
          </a:p>
          <a:p>
            <a:r>
              <a:rPr lang="tr-TR" dirty="0" err="1"/>
              <a:t>Osmotic</a:t>
            </a:r>
            <a:r>
              <a:rPr lang="tr-TR" dirty="0"/>
              <a:t> </a:t>
            </a:r>
            <a:r>
              <a:rPr lang="tr-TR" dirty="0" err="1"/>
              <a:t>stress</a:t>
            </a:r>
            <a:r>
              <a:rPr lang="tr-TR" dirty="0"/>
              <a:t> </a:t>
            </a:r>
            <a:r>
              <a:rPr lang="tr-TR" dirty="0" err="1"/>
              <a:t>tolerance</a:t>
            </a:r>
            <a:r>
              <a:rPr lang="tr-TR" dirty="0"/>
              <a:t> – </a:t>
            </a:r>
            <a:r>
              <a:rPr lang="tr-TR" dirty="0" err="1"/>
              <a:t>plant’s</a:t>
            </a:r>
            <a:r>
              <a:rPr lang="tr-TR" dirty="0"/>
              <a:t> </a:t>
            </a:r>
            <a:r>
              <a:rPr lang="tr-TR" dirty="0" err="1"/>
              <a:t>genotype</a:t>
            </a:r>
            <a:r>
              <a:rPr lang="tr-TR" dirty="0"/>
              <a:t> (</a:t>
            </a:r>
            <a:r>
              <a:rPr lang="tr-TR" dirty="0" err="1"/>
              <a:t>Oktem</a:t>
            </a:r>
            <a:r>
              <a:rPr lang="tr-TR" dirty="0"/>
              <a:t> et al.,2006, </a:t>
            </a:r>
            <a:r>
              <a:rPr lang="tr-TR" dirty="0" err="1"/>
              <a:t>pp</a:t>
            </a:r>
            <a:r>
              <a:rPr lang="tr-TR" dirty="0"/>
              <a:t>. 194-203)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93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2712" y="2029810"/>
            <a:ext cx="9116291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Since, better osmotic tolerance = high yield </a:t>
            </a:r>
            <a:r>
              <a:rPr 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 Detecting 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   </a:t>
            </a:r>
            <a:r>
              <a:rPr lang="tr-TR" sz="2800" i="1" dirty="0">
                <a:solidFill>
                  <a:prstClr val="black"/>
                </a:solidFill>
                <a:sym typeface="Wingdings" panose="05000000000000000000" pitchFamily="2" charset="2"/>
              </a:rPr>
              <a:t>T. </a:t>
            </a:r>
            <a:r>
              <a:rPr lang="en-US" sz="2800" i="1" dirty="0">
                <a:solidFill>
                  <a:prstClr val="black"/>
                </a:solidFill>
                <a:sym typeface="Wingdings" panose="05000000000000000000" pitchFamily="2" charset="2"/>
              </a:rPr>
              <a:t>durum</a:t>
            </a:r>
            <a:r>
              <a:rPr 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 wheat which have better osmotic stress tolerance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Analyzing the data by ML algorithms </a:t>
            </a:r>
            <a:r>
              <a:rPr 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 Detect the candidate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plants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which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have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appropriate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fenotype</a:t>
            </a:r>
            <a:endParaRPr lang="tr-TR" sz="28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tr-TR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8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7854" y="425523"/>
            <a:ext cx="9116291" cy="6935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prstClr val="black"/>
                </a:solidFill>
              </a:rPr>
              <a:t>Analyzed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i="1" dirty="0">
                <a:solidFill>
                  <a:prstClr val="black"/>
                </a:solidFill>
              </a:rPr>
              <a:t>T. Durum </a:t>
            </a:r>
            <a:r>
              <a:rPr lang="tr-TR" sz="2800" dirty="0" err="1">
                <a:solidFill>
                  <a:prstClr val="black"/>
                </a:solidFill>
              </a:rPr>
              <a:t>and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its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relatives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from</a:t>
            </a:r>
            <a:r>
              <a:rPr lang="tr-TR" sz="2800" dirty="0">
                <a:solidFill>
                  <a:prstClr val="black"/>
                </a:solidFill>
              </a:rPr>
              <a:t> Tarla Bitkileri Merkez Araştırma Enstitüsü Ankara, </a:t>
            </a:r>
            <a:r>
              <a:rPr lang="tr-TR" sz="2800" dirty="0" err="1">
                <a:solidFill>
                  <a:prstClr val="black"/>
                </a:solidFill>
              </a:rPr>
              <a:t>Turkey</a:t>
            </a: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prstClr val="black"/>
                </a:solidFill>
              </a:rPr>
              <a:t>19 </a:t>
            </a:r>
            <a:r>
              <a:rPr lang="tr-TR" sz="2800" dirty="0" err="1">
                <a:solidFill>
                  <a:prstClr val="black"/>
                </a:solidFill>
              </a:rPr>
              <a:t>different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genotypes</a:t>
            </a:r>
            <a:r>
              <a:rPr lang="tr-TR" sz="2800" dirty="0">
                <a:solidFill>
                  <a:prstClr val="black"/>
                </a:solidFill>
              </a:rPr>
              <a:t>, </a:t>
            </a:r>
            <a:r>
              <a:rPr lang="tr-TR" sz="2800" dirty="0" err="1">
                <a:solidFill>
                  <a:prstClr val="black"/>
                </a:solidFill>
              </a:rPr>
              <a:t>multiple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samples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which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202124"/>
                </a:solidFill>
                <a:latin typeface="Roboto"/>
              </a:rPr>
              <a:t>multiple lines were produced by back-crossed and self-fertilization</a:t>
            </a:r>
            <a:r>
              <a:rPr lang="tr-TR" sz="2800" dirty="0">
                <a:solidFill>
                  <a:prstClr val="black"/>
                </a:solidFill>
              </a:rPr>
              <a:t> 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prstClr val="black"/>
                </a:solidFill>
              </a:rPr>
              <a:t>For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each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they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are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growed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under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osmotic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stress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and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well-watering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conditions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for</a:t>
            </a:r>
            <a:r>
              <a:rPr lang="tr-TR" sz="2800" dirty="0">
                <a:solidFill>
                  <a:prstClr val="black"/>
                </a:solidFill>
              </a:rPr>
              <a:t> 5 </a:t>
            </a:r>
            <a:r>
              <a:rPr lang="tr-TR" sz="2800" dirty="0" err="1">
                <a:solidFill>
                  <a:prstClr val="black"/>
                </a:solidFill>
              </a:rPr>
              <a:t>days</a:t>
            </a:r>
            <a:r>
              <a:rPr lang="tr-TR" sz="2800" dirty="0">
                <a:solidFill>
                  <a:prstClr val="black"/>
                </a:solidFill>
              </a:rPr>
              <a:t>. 3rd </a:t>
            </a:r>
            <a:r>
              <a:rPr lang="tr-TR" sz="2800" dirty="0" err="1">
                <a:solidFill>
                  <a:prstClr val="black"/>
                </a:solidFill>
              </a:rPr>
              <a:t>and</a:t>
            </a:r>
            <a:r>
              <a:rPr lang="tr-TR" sz="2800" dirty="0">
                <a:solidFill>
                  <a:prstClr val="black"/>
                </a:solidFill>
              </a:rPr>
              <a:t> 5th </a:t>
            </a:r>
            <a:r>
              <a:rPr lang="tr-TR" sz="2800" dirty="0" err="1">
                <a:solidFill>
                  <a:prstClr val="black"/>
                </a:solidFill>
              </a:rPr>
              <a:t>day</a:t>
            </a:r>
            <a:r>
              <a:rPr lang="tr-TR" sz="2800" dirty="0">
                <a:solidFill>
                  <a:prstClr val="black"/>
                </a:solidFill>
              </a:rPr>
              <a:t> data </a:t>
            </a:r>
            <a:r>
              <a:rPr lang="tr-TR" sz="2800" dirty="0" err="1">
                <a:solidFill>
                  <a:prstClr val="black"/>
                </a:solidFill>
              </a:rPr>
              <a:t>collected</a:t>
            </a:r>
            <a:endParaRPr lang="tr-TR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prstClr val="black"/>
                </a:solidFill>
              </a:rPr>
              <a:t>Root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Length</a:t>
            </a:r>
            <a:r>
              <a:rPr lang="tr-TR" sz="2800" dirty="0">
                <a:solidFill>
                  <a:prstClr val="black"/>
                </a:solidFill>
              </a:rPr>
              <a:t> – </a:t>
            </a:r>
            <a:r>
              <a:rPr lang="tr-TR" sz="2800" dirty="0" err="1">
                <a:solidFill>
                  <a:prstClr val="black"/>
                </a:solidFill>
              </a:rPr>
              <a:t>Root</a:t>
            </a:r>
            <a:r>
              <a:rPr lang="tr-TR" sz="2800" dirty="0">
                <a:solidFill>
                  <a:prstClr val="black"/>
                </a:solidFill>
              </a:rPr>
              <a:t> Volume – </a:t>
            </a:r>
            <a:r>
              <a:rPr lang="tr-TR" sz="2800" dirty="0" err="1">
                <a:solidFill>
                  <a:prstClr val="black"/>
                </a:solidFill>
              </a:rPr>
              <a:t>Surface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Area</a:t>
            </a:r>
            <a:r>
              <a:rPr lang="tr-TR" sz="2800" dirty="0">
                <a:solidFill>
                  <a:prstClr val="black"/>
                </a:solidFill>
              </a:rPr>
              <a:t> – </a:t>
            </a:r>
            <a:r>
              <a:rPr lang="tr-TR" sz="2800" dirty="0" err="1">
                <a:solidFill>
                  <a:prstClr val="black"/>
                </a:solidFill>
              </a:rPr>
              <a:t>Average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 err="1">
                <a:solidFill>
                  <a:prstClr val="black"/>
                </a:solidFill>
              </a:rPr>
              <a:t>Diameter</a:t>
            </a:r>
            <a:r>
              <a:rPr lang="tr-TR" sz="2800" dirty="0">
                <a:solidFill>
                  <a:prstClr val="black"/>
                </a:solidFill>
              </a:rPr>
              <a:t> – No. of </a:t>
            </a:r>
            <a:r>
              <a:rPr lang="tr-TR" sz="2800" dirty="0" err="1">
                <a:solidFill>
                  <a:prstClr val="black"/>
                </a:solidFill>
              </a:rPr>
              <a:t>Tips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tr-TR" sz="2800" dirty="0">
                <a:solidFill>
                  <a:prstClr val="black"/>
                </a:solidFill>
                <a:sym typeface="Wingdings" panose="05000000000000000000" pitchFamily="2" charset="2"/>
              </a:rPr>
              <a:t> GMM </a:t>
            </a:r>
            <a:r>
              <a:rPr lang="tr-TR" sz="2800" dirty="0" err="1">
                <a:solidFill>
                  <a:prstClr val="black"/>
                </a:solidFill>
                <a:sym typeface="Wingdings" panose="05000000000000000000" pitchFamily="2" charset="2"/>
              </a:rPr>
              <a:t>used</a:t>
            </a: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tr-T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1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Background/Literature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7018" y="2064327"/>
            <a:ext cx="9116291" cy="437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High-throughput SNP genotyping of modern and wild emmer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wheat for yield and root morphology using a combined association</a:t>
            </a:r>
            <a:r>
              <a:rPr lang="tr-TR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and linkage analysis</a:t>
            </a:r>
            <a:r>
              <a:rPr lang="tr-TR" sz="2800" dirty="0">
                <a:solidFill>
                  <a:prstClr val="black"/>
                </a:solidFill>
              </a:rPr>
              <a:t> (Budak et al.,2017 ,</a:t>
            </a:r>
            <a:r>
              <a:rPr lang="tr-TR" sz="2800" dirty="0" err="1">
                <a:solidFill>
                  <a:prstClr val="black"/>
                </a:solidFill>
              </a:rPr>
              <a:t>pp</a:t>
            </a:r>
            <a:r>
              <a:rPr lang="tr-TR" sz="2800" dirty="0">
                <a:solidFill>
                  <a:prstClr val="black"/>
                </a:solidFill>
              </a:rPr>
              <a:t>. 667-685 )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Osmotic Stress Tolerance in Plants: Transgenic Strategies </a:t>
            </a:r>
            <a:r>
              <a:rPr lang="tr-TR" sz="2800" dirty="0"/>
              <a:t>(</a:t>
            </a:r>
            <a:r>
              <a:rPr lang="tr-TR" sz="2800" dirty="0" err="1"/>
              <a:t>Oktem</a:t>
            </a:r>
            <a:r>
              <a:rPr lang="tr-TR" sz="2800" dirty="0"/>
              <a:t> et al.,2006, </a:t>
            </a:r>
            <a:r>
              <a:rPr lang="tr-TR" sz="2800" dirty="0" err="1"/>
              <a:t>pp</a:t>
            </a:r>
            <a:r>
              <a:rPr lang="tr-TR" sz="2800" dirty="0"/>
              <a:t>. 194-208)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tr-TR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Yield gap analysis of field crops</a:t>
            </a:r>
            <a:r>
              <a:rPr lang="tr-TR" sz="2800" dirty="0"/>
              <a:t> (</a:t>
            </a:r>
            <a:r>
              <a:rPr lang="en-US" sz="2800" dirty="0" err="1"/>
              <a:t>Fao</a:t>
            </a:r>
            <a:r>
              <a:rPr lang="en-US" sz="2800" dirty="0"/>
              <a:t>, &amp; </a:t>
            </a:r>
            <a:r>
              <a:rPr lang="en-US" sz="2800" dirty="0" err="1"/>
              <a:t>Dwfi</a:t>
            </a:r>
            <a:r>
              <a:rPr lang="tr-TR" sz="2800" dirty="0"/>
              <a:t>)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3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0"/>
            <a:ext cx="10515600" cy="1325563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696342"/>
            <a:ext cx="1489363" cy="81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41BE42-7170-4389-BF92-8A8E2A3D7F15}"/>
              </a:ext>
            </a:extLst>
          </p:cNvPr>
          <p:cNvSpPr/>
          <p:nvPr/>
        </p:nvSpPr>
        <p:spPr>
          <a:xfrm>
            <a:off x="2133600" y="2851542"/>
            <a:ext cx="3100109" cy="5808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WELL-WATERED (WW)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ECD361-5F09-4ED4-A446-DC336A88A46A}"/>
              </a:ext>
            </a:extLst>
          </p:cNvPr>
          <p:cNvSpPr/>
          <p:nvPr/>
        </p:nvSpPr>
        <p:spPr>
          <a:xfrm>
            <a:off x="5233709" y="1250577"/>
            <a:ext cx="1502907" cy="64728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A92BA7-CD06-42D7-AFAE-5DCA3307A582}"/>
              </a:ext>
            </a:extLst>
          </p:cNvPr>
          <p:cNvSpPr/>
          <p:nvPr/>
        </p:nvSpPr>
        <p:spPr>
          <a:xfrm>
            <a:off x="6958293" y="2848171"/>
            <a:ext cx="3100109" cy="5808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OSMOTIC STRESS (OS)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EB4090-9A3B-41CC-9C52-4E38F3E9C7E2}"/>
              </a:ext>
            </a:extLst>
          </p:cNvPr>
          <p:cNvSpPr/>
          <p:nvPr/>
        </p:nvSpPr>
        <p:spPr>
          <a:xfrm>
            <a:off x="1946564" y="4020614"/>
            <a:ext cx="1605408" cy="52270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3rd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85FCA1-5443-4235-8B59-B99DB8F071E3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3683655" y="1897857"/>
            <a:ext cx="2301508" cy="95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A1256-78A4-49EB-9558-A47FC6A611B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85163" y="1897857"/>
            <a:ext cx="2523185" cy="95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99F970-F9AD-4840-8F70-94886251A652}"/>
              </a:ext>
            </a:extLst>
          </p:cNvPr>
          <p:cNvSpPr/>
          <p:nvPr/>
        </p:nvSpPr>
        <p:spPr>
          <a:xfrm>
            <a:off x="4335403" y="4020614"/>
            <a:ext cx="1605408" cy="52270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1C421C-3B63-463D-A94A-30D80DE480C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749268" y="3432371"/>
            <a:ext cx="934387" cy="5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A637EF-1D3A-44AA-AD2B-E5901A1024C9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>
            <a:off x="3683655" y="3432371"/>
            <a:ext cx="1454452" cy="5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A5A8BA2-97CE-4241-94CA-20DA913B8A2D}"/>
              </a:ext>
            </a:extLst>
          </p:cNvPr>
          <p:cNvSpPr/>
          <p:nvPr/>
        </p:nvSpPr>
        <p:spPr>
          <a:xfrm>
            <a:off x="6592559" y="4052990"/>
            <a:ext cx="1605408" cy="52270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3rd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59D4730-CCC0-4DD8-8AC5-1D26E24B3F4A}"/>
              </a:ext>
            </a:extLst>
          </p:cNvPr>
          <p:cNvSpPr/>
          <p:nvPr/>
        </p:nvSpPr>
        <p:spPr>
          <a:xfrm>
            <a:off x="8640028" y="4056877"/>
            <a:ext cx="1605408" cy="52270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CF2A53-D17E-41E2-9C1F-58CA5108A79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 flipH="1">
            <a:off x="7395263" y="3429000"/>
            <a:ext cx="1113085" cy="62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50FE5D-5286-40C4-8B5E-CFC41BB2C15E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8508348" y="3429000"/>
            <a:ext cx="934384" cy="62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D64F1A6-AC70-4975-BC5B-5118B6E2BA7B}"/>
              </a:ext>
            </a:extLst>
          </p:cNvPr>
          <p:cNvSpPr/>
          <p:nvPr/>
        </p:nvSpPr>
        <p:spPr>
          <a:xfrm>
            <a:off x="5138107" y="2322286"/>
            <a:ext cx="1915786" cy="358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F7F845-8381-4254-928D-240468CC6789}"/>
              </a:ext>
            </a:extLst>
          </p:cNvPr>
          <p:cNvSpPr/>
          <p:nvPr/>
        </p:nvSpPr>
        <p:spPr>
          <a:xfrm>
            <a:off x="1946564" y="4608857"/>
            <a:ext cx="8298872" cy="2068168"/>
          </a:xfrm>
          <a:prstGeom prst="rect">
            <a:avLst/>
          </a:pr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605408"/>
                      <a:gd name="connsiteY0" fmla="*/ 0 h 1633647"/>
                      <a:gd name="connsiteX1" fmla="*/ 1605408 w 1605408"/>
                      <a:gd name="connsiteY1" fmla="*/ 0 h 1633647"/>
                      <a:gd name="connsiteX2" fmla="*/ 1605408 w 1605408"/>
                      <a:gd name="connsiteY2" fmla="*/ 1633647 h 1633647"/>
                      <a:gd name="connsiteX3" fmla="*/ 0 w 1605408"/>
                      <a:gd name="connsiteY3" fmla="*/ 1633647 h 1633647"/>
                      <a:gd name="connsiteX4" fmla="*/ 0 w 1605408"/>
                      <a:gd name="connsiteY4" fmla="*/ 0 h 1633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5408" h="1633647" extrusionOk="0">
                        <a:moveTo>
                          <a:pt x="0" y="0"/>
                        </a:moveTo>
                        <a:cubicBezTo>
                          <a:pt x="717421" y="26092"/>
                          <a:pt x="1069500" y="-57129"/>
                          <a:pt x="1605408" y="0"/>
                        </a:cubicBezTo>
                        <a:cubicBezTo>
                          <a:pt x="1642148" y="171464"/>
                          <a:pt x="1521272" y="1259636"/>
                          <a:pt x="1605408" y="1633647"/>
                        </a:cubicBezTo>
                        <a:cubicBezTo>
                          <a:pt x="1062084" y="1721235"/>
                          <a:pt x="719561" y="1671729"/>
                          <a:pt x="0" y="1633647"/>
                        </a:cubicBezTo>
                        <a:cubicBezTo>
                          <a:pt x="35655" y="1446121"/>
                          <a:pt x="-28603" y="7999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EACH: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LENGTH – CM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SURFACE AREA-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CM2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DIAMETER – MM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AVD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 VOLUME - CM3 (RV)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ROOTS (TIPS)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EDA24A-7A0E-4235-8C53-6077EA592453}"/>
              </a:ext>
            </a:extLst>
          </p:cNvPr>
          <p:cNvSpPr/>
          <p:nvPr/>
        </p:nvSpPr>
        <p:spPr>
          <a:xfrm>
            <a:off x="4796738" y="3561691"/>
            <a:ext cx="2908905" cy="358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sowing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lant roots go to extreme lengths to find water • Earth.com">
            <a:extLst>
              <a:ext uri="{FF2B5EF4-FFF2-40B4-BE49-F238E27FC236}">
                <a16:creationId xmlns:a16="http://schemas.microsoft.com/office/drawing/2014/main" id="{5D4EE6D1-5D33-411B-A5D9-D48AEC5E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3" y="4020614"/>
            <a:ext cx="1509594" cy="15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8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0"/>
            <a:ext cx="10515600" cy="549579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Briefly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06" y="5324980"/>
            <a:ext cx="1509594" cy="118678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DD3DB9-091E-41EA-8210-58D446B7B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01358"/>
              </p:ext>
            </p:extLst>
          </p:nvPr>
        </p:nvGraphicFramePr>
        <p:xfrm>
          <a:off x="838200" y="549579"/>
          <a:ext cx="11208820" cy="6161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260">
                  <a:extLst>
                    <a:ext uri="{9D8B030D-6E8A-4147-A177-3AD203B41FA5}">
                      <a16:colId xmlns:a16="http://schemas.microsoft.com/office/drawing/2014/main" val="3082482096"/>
                    </a:ext>
                  </a:extLst>
                </a:gridCol>
                <a:gridCol w="1601260">
                  <a:extLst>
                    <a:ext uri="{9D8B030D-6E8A-4147-A177-3AD203B41FA5}">
                      <a16:colId xmlns:a16="http://schemas.microsoft.com/office/drawing/2014/main" val="538321827"/>
                    </a:ext>
                  </a:extLst>
                </a:gridCol>
                <a:gridCol w="1601260">
                  <a:extLst>
                    <a:ext uri="{9D8B030D-6E8A-4147-A177-3AD203B41FA5}">
                      <a16:colId xmlns:a16="http://schemas.microsoft.com/office/drawing/2014/main" val="4016187289"/>
                    </a:ext>
                  </a:extLst>
                </a:gridCol>
                <a:gridCol w="1601260">
                  <a:extLst>
                    <a:ext uri="{9D8B030D-6E8A-4147-A177-3AD203B41FA5}">
                      <a16:colId xmlns:a16="http://schemas.microsoft.com/office/drawing/2014/main" val="2030334280"/>
                    </a:ext>
                  </a:extLst>
                </a:gridCol>
                <a:gridCol w="1601260">
                  <a:extLst>
                    <a:ext uri="{9D8B030D-6E8A-4147-A177-3AD203B41FA5}">
                      <a16:colId xmlns:a16="http://schemas.microsoft.com/office/drawing/2014/main" val="2995026434"/>
                    </a:ext>
                  </a:extLst>
                </a:gridCol>
                <a:gridCol w="1601260">
                  <a:extLst>
                    <a:ext uri="{9D8B030D-6E8A-4147-A177-3AD203B41FA5}">
                      <a16:colId xmlns:a16="http://schemas.microsoft.com/office/drawing/2014/main" val="3758868833"/>
                    </a:ext>
                  </a:extLst>
                </a:gridCol>
                <a:gridCol w="1601260">
                  <a:extLst>
                    <a:ext uri="{9D8B030D-6E8A-4147-A177-3AD203B41FA5}">
                      <a16:colId xmlns:a16="http://schemas.microsoft.com/office/drawing/2014/main" val="727189507"/>
                    </a:ext>
                  </a:extLst>
                </a:gridCol>
              </a:tblGrid>
              <a:tr h="235933"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Well-Watered, 3 DAS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51524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Sample ID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Rep ID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L (cm)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SA (cm2)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AvD (mm)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RV  (cm3)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Tips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443050152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7,057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1,6756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0,7558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0,032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543230210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b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15,3137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2,903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0,6034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0,044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165218625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c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18,9329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3,6129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0,6074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0,055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888382142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15,518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3,2231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0,6611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0,053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06751824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12,2101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2,0658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0,5385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0,028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321534845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89324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 err="1">
                          <a:effectLst/>
                        </a:rPr>
                        <a:t>Osm</a:t>
                      </a:r>
                      <a:r>
                        <a:rPr lang="tr-TR" sz="1500" u="none" strike="noStrike" dirty="0">
                          <a:effectLst/>
                        </a:rPr>
                        <a:t>o</a:t>
                      </a:r>
                      <a:r>
                        <a:rPr lang="en-GB" sz="1500" u="none" strike="noStrike" dirty="0">
                          <a:effectLst/>
                        </a:rPr>
                        <a:t>tic Stress, 3 DAS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07081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Sample ID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Rep ID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L (cm)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SA (cm2)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AvD (mm)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RV  (cm3)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Tips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30847470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12,5811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2,3156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0,5859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0,034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5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75334524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b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2,84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1,1538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1,2932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0,037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685563629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c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9,4126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1,9157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0,6478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0,031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889631256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12,2128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3,8438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1,0018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0,096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192080663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Well-Watered, 5 DAS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52725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Sample ID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Rep ID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26,5449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4,0625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0,4871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0,049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2344347575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22,5236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3,49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0,4932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0,043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906182133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b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25,1873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3,965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0,5011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124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11118789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c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33,491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7,883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0,7492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0,148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746265151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16,0203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2,9222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0,5806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0,042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739758303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071290751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 err="1">
                          <a:effectLst/>
                        </a:rPr>
                        <a:t>Osm</a:t>
                      </a:r>
                      <a:r>
                        <a:rPr lang="tr-TR" sz="1500" u="none" strike="noStrike" dirty="0">
                          <a:effectLst/>
                        </a:rPr>
                        <a:t>o</a:t>
                      </a:r>
                      <a:r>
                        <a:rPr lang="en-GB" sz="1500" u="none" strike="noStrike" dirty="0">
                          <a:effectLst/>
                        </a:rPr>
                        <a:t>tic Stress, 5 DAS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49950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Sample ID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Rep ID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18,825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2,8485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0,4816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0,034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24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869542773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16,6493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2,662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0,5089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0,034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586524230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AS3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b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9,1081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1,8988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0,6636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0,032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986539833"/>
                  </a:ext>
                </a:extLst>
              </a:tr>
              <a:tr h="235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AS3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c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16,3603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3,3105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0,6441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0,053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12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323869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26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954</Words>
  <Application>Microsoft Office PowerPoint</Application>
  <PresentationFormat>Geniş ekran</PresentationFormat>
  <Paragraphs>317</Paragraphs>
  <Slides>19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Roboto</vt:lpstr>
      <vt:lpstr>Times New Roman</vt:lpstr>
      <vt:lpstr>Office Theme</vt:lpstr>
      <vt:lpstr>Algorithms for Predictive Plant Monitoring</vt:lpstr>
      <vt:lpstr>Smart Agriculture</vt:lpstr>
      <vt:lpstr>Shutterstock</vt:lpstr>
      <vt:lpstr>Crop Yield</vt:lpstr>
      <vt:lpstr>Theoretical Framework</vt:lpstr>
      <vt:lpstr>Methodology/Case</vt:lpstr>
      <vt:lpstr>Background/Literature Review</vt:lpstr>
      <vt:lpstr>Our Data</vt:lpstr>
      <vt:lpstr>Briefly:</vt:lpstr>
      <vt:lpstr>Surface Area Increases, Length Increases.</vt:lpstr>
      <vt:lpstr>Average Diameter Increases, Length Decreases</vt:lpstr>
      <vt:lpstr>Compare Treatments On Different Days</vt:lpstr>
      <vt:lpstr>AvD is NOT Significant, but RV is Significant</vt:lpstr>
      <vt:lpstr>Tips is significant for OS, but not for WW.</vt:lpstr>
      <vt:lpstr>Compare Treatments On the Same Days</vt:lpstr>
      <vt:lpstr>What is next ? </vt:lpstr>
      <vt:lpstr>AS205</vt:lpstr>
      <vt:lpstr>PowerPoint Sunusu</vt:lpstr>
      <vt:lpstr>References</vt:lpstr>
    </vt:vector>
  </TitlesOfParts>
  <Company>Sabanci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suuser</dc:creator>
  <cp:lastModifiedBy>Muhammed Orhun Gale</cp:lastModifiedBy>
  <cp:revision>73</cp:revision>
  <dcterms:created xsi:type="dcterms:W3CDTF">2019-06-24T07:34:26Z</dcterms:created>
  <dcterms:modified xsi:type="dcterms:W3CDTF">2020-08-03T12:59:09Z</dcterms:modified>
</cp:coreProperties>
</file>