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65" r:id="rId3"/>
    <p:sldId id="257" r:id="rId4"/>
    <p:sldId id="266" r:id="rId5"/>
    <p:sldId id="258" r:id="rId6"/>
    <p:sldId id="260"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5/29/2019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5/29/2019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5/29/2019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5/29/2019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5/29/2019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7A4-FD09-4DD8-B80F-9AFACBED1D3A}"/>
              </a:ext>
            </a:extLst>
          </p:cNvPr>
          <p:cNvSpPr>
            <a:spLocks noGrp="1"/>
          </p:cNvSpPr>
          <p:nvPr>
            <p:ph type="ctrTitle"/>
          </p:nvPr>
        </p:nvSpPr>
        <p:spPr/>
        <p:txBody>
          <a:bodyPr/>
          <a:lstStyle/>
          <a:p>
            <a:r>
              <a:rPr lang="en-IN" sz="4400" b="1" dirty="0">
                <a:solidFill>
                  <a:srgbClr val="002060"/>
                </a:solidFill>
                <a:latin typeface="Book Antiqua" panose="02040602050305030304" pitchFamily="18" charset="0"/>
              </a:rPr>
              <a:t>Determine the quality of a wine</a:t>
            </a:r>
            <a:br>
              <a:rPr lang="en-IN" dirty="0"/>
            </a:br>
            <a:endParaRPr lang="en-IN" dirty="0"/>
          </a:p>
        </p:txBody>
      </p:sp>
      <p:pic>
        <p:nvPicPr>
          <p:cNvPr id="4" name="Picture 3" descr="C:\Users\VISHAL\AppData\Local\Microsoft\Windows\INetCache\Content.MSO\2F992301.tmp">
            <a:extLst>
              <a:ext uri="{FF2B5EF4-FFF2-40B4-BE49-F238E27FC236}">
                <a16:creationId xmlns:a16="http://schemas.microsoft.com/office/drawing/2014/main" id="{8931C3A0-5AF2-43D3-9944-E982C8015D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3286" y="3539061"/>
            <a:ext cx="1987378" cy="1600202"/>
          </a:xfrm>
          <a:prstGeom prst="rect">
            <a:avLst/>
          </a:prstGeom>
          <a:noFill/>
          <a:ln>
            <a:noFill/>
          </a:ln>
        </p:spPr>
      </p:pic>
      <p:pic>
        <p:nvPicPr>
          <p:cNvPr id="5" name="Picture 4" descr="C:\Users\VISHAL\AppData\Local\Microsoft\Windows\INetCache\Content.MSO\F750A1E5.tmp">
            <a:extLst>
              <a:ext uri="{FF2B5EF4-FFF2-40B4-BE49-F238E27FC236}">
                <a16:creationId xmlns:a16="http://schemas.microsoft.com/office/drawing/2014/main" id="{2E0CD344-6BAB-48D8-9078-4460BD5D66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38071" y="3862912"/>
            <a:ext cx="1805940" cy="723900"/>
          </a:xfrm>
          <a:prstGeom prst="rect">
            <a:avLst/>
          </a:prstGeom>
          <a:noFill/>
          <a:ln>
            <a:noFill/>
          </a:ln>
        </p:spPr>
      </p:pic>
    </p:spTree>
    <p:extLst>
      <p:ext uri="{BB962C8B-B14F-4D97-AF65-F5344CB8AC3E}">
        <p14:creationId xmlns:p14="http://schemas.microsoft.com/office/powerpoint/2010/main" val="6457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E20A-8118-4CF9-8EEF-A1F29C118EB1}"/>
              </a:ext>
            </a:extLst>
          </p:cNvPr>
          <p:cNvSpPr>
            <a:spLocks noGrp="1"/>
          </p:cNvSpPr>
          <p:nvPr>
            <p:ph type="title"/>
          </p:nvPr>
        </p:nvSpPr>
        <p:spPr/>
        <p:txBody>
          <a:bodyPr/>
          <a:lstStyle/>
          <a:p>
            <a:r>
              <a:rPr lang="en-US" b="1" u="sng" dirty="0">
                <a:solidFill>
                  <a:srgbClr val="FF0000"/>
                </a:solidFill>
                <a:latin typeface="Book Antiqua" panose="02040602050305030304" pitchFamily="18" charset="0"/>
              </a:rPr>
              <a:t>Team Members :</a:t>
            </a:r>
            <a:endParaRPr lang="en-IN" b="1" u="sng" dirty="0">
              <a:solidFill>
                <a:srgbClr val="FF000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8A5DE8C-FD3B-49CA-B51F-B3DB91C973AB}"/>
              </a:ext>
            </a:extLst>
          </p:cNvPr>
          <p:cNvSpPr>
            <a:spLocks noGrp="1"/>
          </p:cNvSpPr>
          <p:nvPr>
            <p:ph idx="1"/>
          </p:nvPr>
        </p:nvSpPr>
        <p:spPr/>
        <p:txBody>
          <a:bodyPr>
            <a:normAutofit/>
          </a:bodyPr>
          <a:lstStyle/>
          <a:p>
            <a:pPr marL="342900" indent="-342900">
              <a:buFont typeface="+mj-lt"/>
              <a:buAutoNum type="arabicPeriod"/>
            </a:pPr>
            <a:r>
              <a:rPr lang="en-US" sz="3200" b="1" dirty="0">
                <a:solidFill>
                  <a:srgbClr val="002060"/>
                </a:solidFill>
                <a:latin typeface="Book Antiqua" panose="02040602050305030304" pitchFamily="18" charset="0"/>
              </a:rPr>
              <a:t>MOGILI VISHAL GOUD</a:t>
            </a:r>
          </a:p>
          <a:p>
            <a:pPr marL="342900" indent="-342900">
              <a:buFont typeface="+mj-lt"/>
              <a:buAutoNum type="arabicPeriod"/>
            </a:pPr>
            <a:r>
              <a:rPr lang="en-US" sz="3200" b="1" dirty="0">
                <a:solidFill>
                  <a:srgbClr val="002060"/>
                </a:solidFill>
                <a:latin typeface="Book Antiqua" panose="02040602050305030304" pitchFamily="18" charset="0"/>
              </a:rPr>
              <a:t>PRUTHVINATH REDDY S</a:t>
            </a:r>
          </a:p>
          <a:p>
            <a:pPr marL="342900" indent="-342900">
              <a:buFont typeface="+mj-lt"/>
              <a:buAutoNum type="arabicPeriod"/>
            </a:pPr>
            <a:r>
              <a:rPr lang="en-US" sz="3200" b="1" dirty="0">
                <a:solidFill>
                  <a:srgbClr val="002060"/>
                </a:solidFill>
                <a:latin typeface="Book Antiqua" panose="02040602050305030304" pitchFamily="18" charset="0"/>
              </a:rPr>
              <a:t>VARADA SAKETA YASASVI</a:t>
            </a:r>
          </a:p>
          <a:p>
            <a:pPr marL="342900" indent="-342900">
              <a:buFont typeface="+mj-lt"/>
              <a:buAutoNum type="arabicPeriod"/>
            </a:pPr>
            <a:r>
              <a:rPr lang="en-US" sz="3200" b="1" dirty="0">
                <a:solidFill>
                  <a:srgbClr val="002060"/>
                </a:solidFill>
                <a:latin typeface="Book Antiqua" panose="02040602050305030304" pitchFamily="18" charset="0"/>
              </a:rPr>
              <a:t>V.MANASA</a:t>
            </a:r>
          </a:p>
          <a:p>
            <a:pPr marL="342900" indent="-342900">
              <a:buFont typeface="+mj-lt"/>
              <a:buAutoNum type="arabicPeriod"/>
            </a:pPr>
            <a:r>
              <a:rPr lang="en-US" sz="3200" b="1" dirty="0">
                <a:solidFill>
                  <a:srgbClr val="002060"/>
                </a:solidFill>
                <a:latin typeface="Book Antiqua" panose="02040602050305030304" pitchFamily="18" charset="0"/>
              </a:rPr>
              <a:t>R.PREETHI</a:t>
            </a:r>
          </a:p>
        </p:txBody>
      </p:sp>
      <p:pic>
        <p:nvPicPr>
          <p:cNvPr id="5" name="Picture 4">
            <a:extLst>
              <a:ext uri="{FF2B5EF4-FFF2-40B4-BE49-F238E27FC236}">
                <a16:creationId xmlns:a16="http://schemas.microsoft.com/office/drawing/2014/main" id="{B76BB38C-4FED-4482-AAB9-E192EE2EEE99}"/>
              </a:ext>
            </a:extLst>
          </p:cNvPr>
          <p:cNvPicPr>
            <a:picLocks noChangeAspect="1"/>
          </p:cNvPicPr>
          <p:nvPr/>
        </p:nvPicPr>
        <p:blipFill>
          <a:blip r:embed="rId2"/>
          <a:stretch>
            <a:fillRect/>
          </a:stretch>
        </p:blipFill>
        <p:spPr>
          <a:xfrm>
            <a:off x="8103509" y="822960"/>
            <a:ext cx="2447925" cy="1866900"/>
          </a:xfrm>
          <a:prstGeom prst="rect">
            <a:avLst/>
          </a:prstGeom>
        </p:spPr>
      </p:pic>
    </p:spTree>
    <p:extLst>
      <p:ext uri="{BB962C8B-B14F-4D97-AF65-F5344CB8AC3E}">
        <p14:creationId xmlns:p14="http://schemas.microsoft.com/office/powerpoint/2010/main" val="421163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1EE2-7568-4904-A6EB-533C4E61372B}"/>
              </a:ext>
            </a:extLst>
          </p:cNvPr>
          <p:cNvSpPr>
            <a:spLocks noGrp="1"/>
          </p:cNvSpPr>
          <p:nvPr>
            <p:ph type="title"/>
          </p:nvPr>
        </p:nvSpPr>
        <p:spPr>
          <a:xfrm>
            <a:off x="1217722" y="562695"/>
            <a:ext cx="10058400" cy="1371600"/>
          </a:xfrm>
        </p:spPr>
        <p:txBody>
          <a:bodyPr>
            <a:normAutofit/>
          </a:bodyPr>
          <a:lstStyle/>
          <a:p>
            <a:r>
              <a:rPr lang="en-IN" b="1" dirty="0" err="1">
                <a:solidFill>
                  <a:srgbClr val="002060"/>
                </a:solidFill>
                <a:latin typeface="Book Antiqua" panose="02040602050305030304" pitchFamily="18" charset="0"/>
              </a:rPr>
              <a:t>Vinho</a:t>
            </a:r>
            <a:r>
              <a:rPr lang="en-IN" b="1" dirty="0">
                <a:solidFill>
                  <a:srgbClr val="002060"/>
                </a:solidFill>
                <a:latin typeface="Book Antiqua" panose="02040602050305030304" pitchFamily="18" charset="0"/>
              </a:rPr>
              <a:t> Verde</a:t>
            </a:r>
          </a:p>
        </p:txBody>
      </p:sp>
      <p:sp>
        <p:nvSpPr>
          <p:cNvPr id="3" name="Content Placeholder 2">
            <a:extLst>
              <a:ext uri="{FF2B5EF4-FFF2-40B4-BE49-F238E27FC236}">
                <a16:creationId xmlns:a16="http://schemas.microsoft.com/office/drawing/2014/main" id="{1D9ABC49-D4E3-4020-A468-B6522822A81C}"/>
              </a:ext>
            </a:extLst>
          </p:cNvPr>
          <p:cNvSpPr>
            <a:spLocks noGrp="1"/>
          </p:cNvSpPr>
          <p:nvPr>
            <p:ph idx="1"/>
          </p:nvPr>
        </p:nvSpPr>
        <p:spPr/>
        <p:txBody>
          <a:bodyPr/>
          <a:lstStyle/>
          <a:p>
            <a:pPr>
              <a:buFont typeface="Wingdings" panose="05000000000000000000" pitchFamily="2" charset="2"/>
              <a:buChar char="v"/>
            </a:pPr>
            <a:r>
              <a:rPr lang="en-US" sz="2000" dirty="0" err="1">
                <a:solidFill>
                  <a:srgbClr val="000000"/>
                </a:solidFill>
                <a:latin typeface="signika"/>
              </a:rPr>
              <a:t>Vinho</a:t>
            </a:r>
            <a:r>
              <a:rPr lang="en-US" sz="2000" dirty="0">
                <a:solidFill>
                  <a:srgbClr val="000000"/>
                </a:solidFill>
                <a:latin typeface="signika"/>
              </a:rPr>
              <a:t> Verde were the first Portuguese wines exported to European markets. </a:t>
            </a:r>
          </a:p>
          <a:p>
            <a:pPr>
              <a:buFont typeface="Wingdings" panose="05000000000000000000" pitchFamily="2" charset="2"/>
              <a:buChar char="v"/>
            </a:pPr>
            <a:r>
              <a:rPr lang="en-US" sz="2000" dirty="0">
                <a:solidFill>
                  <a:srgbClr val="000000"/>
                </a:solidFill>
                <a:latin typeface="signika"/>
              </a:rPr>
              <a:t>In the sixteenth and seventeenth centuries the wines from the Minho Valley and the Lima Valley were regularly transported to northern Europe in the same boats that brought </a:t>
            </a:r>
            <a:r>
              <a:rPr lang="en-US" sz="2000" dirty="0" err="1">
                <a:solidFill>
                  <a:srgbClr val="000000"/>
                </a:solidFill>
                <a:latin typeface="signika"/>
              </a:rPr>
              <a:t>bacalhau</a:t>
            </a:r>
            <a:r>
              <a:rPr lang="en-US" sz="2000" dirty="0">
                <a:solidFill>
                  <a:srgbClr val="000000"/>
                </a:solidFill>
                <a:latin typeface="signika"/>
              </a:rPr>
              <a:t> (salt cod) and manufactured products.</a:t>
            </a:r>
            <a:r>
              <a:rPr lang="en-US" sz="2000" dirty="0">
                <a:latin typeface="Calibri" panose="020F0502020204030204" pitchFamily="34" charset="0"/>
                <a:cs typeface="Calibri" panose="020F0502020204030204" pitchFamily="34" charset="0"/>
              </a:rPr>
              <a:t> </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By predicting the Quality of the wine we’ll be able to know the aroma, taste of the wine, whether it is complex or not, smooth or not </a:t>
            </a:r>
            <a:endParaRPr lang="en-IN" sz="2000" dirty="0"/>
          </a:p>
        </p:txBody>
      </p:sp>
      <p:pic>
        <p:nvPicPr>
          <p:cNvPr id="1026" name="Picture 2" descr="http://www.vinhoverde.pt/media/Pages/cat_media/14.pos.jpg">
            <a:extLst>
              <a:ext uri="{FF2B5EF4-FFF2-40B4-BE49-F238E27FC236}">
                <a16:creationId xmlns:a16="http://schemas.microsoft.com/office/drawing/2014/main" id="{BDBF33F5-859A-41E0-9ED7-373C8C45D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471" y="463821"/>
            <a:ext cx="2409729" cy="16064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ine images">
            <a:extLst>
              <a:ext uri="{FF2B5EF4-FFF2-40B4-BE49-F238E27FC236}">
                <a16:creationId xmlns:a16="http://schemas.microsoft.com/office/drawing/2014/main" id="{027EB1BE-FF1A-4C3C-9B86-BC14203B1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58" y="4988437"/>
            <a:ext cx="2529240" cy="13068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ine images">
            <a:extLst>
              <a:ext uri="{FF2B5EF4-FFF2-40B4-BE49-F238E27FC236}">
                <a16:creationId xmlns:a16="http://schemas.microsoft.com/office/drawing/2014/main" id="{D3C3142C-A578-4915-8B08-000852FA8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012" y="4695105"/>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wine images">
            <a:extLst>
              <a:ext uri="{FF2B5EF4-FFF2-40B4-BE49-F238E27FC236}">
                <a16:creationId xmlns:a16="http://schemas.microsoft.com/office/drawing/2014/main" id="{2B8D3C7F-EC69-413D-AEB7-969F73298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939" y="425405"/>
            <a:ext cx="1646179" cy="16461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wine images">
            <a:extLst>
              <a:ext uri="{FF2B5EF4-FFF2-40B4-BE49-F238E27FC236}">
                <a16:creationId xmlns:a16="http://schemas.microsoft.com/office/drawing/2014/main" id="{BDE7FAB6-524D-4A12-A9A5-2E05983A27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2074" y="4784621"/>
            <a:ext cx="26765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63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56DD-166B-4038-AEDE-15CB819A11FE}"/>
              </a:ext>
            </a:extLst>
          </p:cNvPr>
          <p:cNvSpPr>
            <a:spLocks noGrp="1"/>
          </p:cNvSpPr>
          <p:nvPr>
            <p:ph type="title"/>
          </p:nvPr>
        </p:nvSpPr>
        <p:spPr/>
        <p:txBody>
          <a:bodyPr/>
          <a:lstStyle/>
          <a:p>
            <a:r>
              <a:rPr lang="en-IN" b="1" dirty="0">
                <a:solidFill>
                  <a:srgbClr val="002060"/>
                </a:solidFill>
                <a:latin typeface="Book Antiqua" panose="02040602050305030304" pitchFamily="18" charset="0"/>
              </a:rPr>
              <a:t>Cask Aging:</a:t>
            </a:r>
          </a:p>
        </p:txBody>
      </p:sp>
      <p:sp>
        <p:nvSpPr>
          <p:cNvPr id="3" name="Content Placeholder 2">
            <a:extLst>
              <a:ext uri="{FF2B5EF4-FFF2-40B4-BE49-F238E27FC236}">
                <a16:creationId xmlns:a16="http://schemas.microsoft.com/office/drawing/2014/main" id="{8FECCBD3-DA9E-4F88-92D4-A64E691D40FB}"/>
              </a:ext>
            </a:extLst>
          </p:cNvPr>
          <p:cNvSpPr>
            <a:spLocks noGrp="1"/>
          </p:cNvSpPr>
          <p:nvPr>
            <p:ph idx="1"/>
          </p:nvPr>
        </p:nvSpPr>
        <p:spPr>
          <a:xfrm>
            <a:off x="1066800" y="2103120"/>
            <a:ext cx="9444361" cy="3134705"/>
          </a:xfrm>
        </p:spPr>
        <p:txBody>
          <a:bodyPr/>
          <a:lstStyle/>
          <a:p>
            <a:pPr>
              <a:buFont typeface="Wingdings" panose="05000000000000000000" pitchFamily="2" charset="2"/>
              <a:buChar char="v"/>
            </a:pPr>
            <a:r>
              <a:rPr lang="en-US" i="1" dirty="0">
                <a:solidFill>
                  <a:srgbClr val="000000"/>
                </a:solidFill>
                <a:latin typeface="signika"/>
              </a:rPr>
              <a:t> </a:t>
            </a:r>
            <a:r>
              <a:rPr lang="en-US" sz="2000" b="1" i="1" dirty="0" err="1">
                <a:solidFill>
                  <a:srgbClr val="000000"/>
                </a:solidFill>
                <a:latin typeface="signika"/>
              </a:rPr>
              <a:t>Vinho</a:t>
            </a:r>
            <a:r>
              <a:rPr lang="en-US" sz="2000" b="1" i="1" dirty="0">
                <a:solidFill>
                  <a:srgbClr val="000000"/>
                </a:solidFill>
                <a:latin typeface="signika"/>
              </a:rPr>
              <a:t> Verde Wine </a:t>
            </a:r>
            <a:r>
              <a:rPr lang="en-US" dirty="0">
                <a:solidFill>
                  <a:srgbClr val="000000"/>
                </a:solidFill>
                <a:latin typeface="signika"/>
              </a:rPr>
              <a:t>has various categories of aging:</a:t>
            </a:r>
          </a:p>
          <a:p>
            <a:pPr>
              <a:buFont typeface="Wingdings" panose="05000000000000000000" pitchFamily="2" charset="2"/>
              <a:buChar char="Ø"/>
            </a:pPr>
            <a:r>
              <a:rPr lang="en-US" dirty="0">
                <a:solidFill>
                  <a:srgbClr val="000000"/>
                </a:solidFill>
                <a:latin typeface="signika"/>
              </a:rPr>
              <a:t>     </a:t>
            </a:r>
            <a:r>
              <a:rPr lang="en-US" b="1" dirty="0">
                <a:solidFill>
                  <a:srgbClr val="000000"/>
                </a:solidFill>
                <a:latin typeface="signika"/>
              </a:rPr>
              <a:t>Old Reserve</a:t>
            </a:r>
            <a:r>
              <a:rPr lang="en-US" dirty="0">
                <a:solidFill>
                  <a:srgbClr val="000000"/>
                </a:solidFill>
                <a:latin typeface="signika"/>
              </a:rPr>
              <a:t>: at least 2 years of cask aging.</a:t>
            </a:r>
          </a:p>
          <a:p>
            <a:pPr>
              <a:buFont typeface="Wingdings" panose="05000000000000000000" pitchFamily="2" charset="2"/>
              <a:buChar char="Ø"/>
            </a:pPr>
            <a:r>
              <a:rPr lang="en-US" b="1" dirty="0">
                <a:solidFill>
                  <a:srgbClr val="000000"/>
                </a:solidFill>
                <a:latin typeface="signika"/>
              </a:rPr>
              <a:t>     Very Old</a:t>
            </a:r>
            <a:r>
              <a:rPr lang="en-US" dirty="0">
                <a:solidFill>
                  <a:srgbClr val="000000"/>
                </a:solidFill>
                <a:latin typeface="signika"/>
              </a:rPr>
              <a:t>: at least 3 years of cask aging</a:t>
            </a:r>
          </a:p>
          <a:p>
            <a:pPr>
              <a:buFont typeface="Wingdings" panose="05000000000000000000" pitchFamily="2" charset="2"/>
              <a:buChar char="Ø"/>
            </a:pPr>
            <a:r>
              <a:rPr lang="en-US" b="1" dirty="0">
                <a:solidFill>
                  <a:srgbClr val="000000"/>
                </a:solidFill>
                <a:latin typeface="signika"/>
              </a:rPr>
              <a:t>     VSOP (Very Superior Old Pale): </a:t>
            </a:r>
            <a:r>
              <a:rPr lang="en-US" dirty="0">
                <a:solidFill>
                  <a:srgbClr val="000000"/>
                </a:solidFill>
                <a:latin typeface="signika"/>
              </a:rPr>
              <a:t>at least 4 years of cask aging</a:t>
            </a:r>
          </a:p>
          <a:p>
            <a:pPr>
              <a:buFont typeface="Wingdings" panose="05000000000000000000" pitchFamily="2" charset="2"/>
              <a:buChar char="Ø"/>
            </a:pPr>
            <a:r>
              <a:rPr lang="en-US" b="1" dirty="0">
                <a:solidFill>
                  <a:srgbClr val="000000"/>
                </a:solidFill>
                <a:latin typeface="signika"/>
              </a:rPr>
              <a:t>     XO (Extra Old): </a:t>
            </a:r>
            <a:r>
              <a:rPr lang="en-US" dirty="0">
                <a:solidFill>
                  <a:srgbClr val="000000"/>
                </a:solidFill>
                <a:latin typeface="signika"/>
              </a:rPr>
              <a:t>at least 6 years of cask aging</a:t>
            </a:r>
          </a:p>
        </p:txBody>
      </p:sp>
      <p:pic>
        <p:nvPicPr>
          <p:cNvPr id="3076" name="Picture 4" descr="Image result for wine cask aging">
            <a:extLst>
              <a:ext uri="{FF2B5EF4-FFF2-40B4-BE49-F238E27FC236}">
                <a16:creationId xmlns:a16="http://schemas.microsoft.com/office/drawing/2014/main" id="{8CB004BD-583A-4254-934E-9C43CE760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718" y="920612"/>
            <a:ext cx="3546548" cy="2718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wine cask aging">
            <a:extLst>
              <a:ext uri="{FF2B5EF4-FFF2-40B4-BE49-F238E27FC236}">
                <a16:creationId xmlns:a16="http://schemas.microsoft.com/office/drawing/2014/main" id="{2645443C-167F-430B-8DDB-5D3A1EF9D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6969" y="4366287"/>
            <a:ext cx="2500440" cy="187532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wine cask aging">
            <a:extLst>
              <a:ext uri="{FF2B5EF4-FFF2-40B4-BE49-F238E27FC236}">
                <a16:creationId xmlns:a16="http://schemas.microsoft.com/office/drawing/2014/main" id="{78B556BE-421A-4120-ACDB-028BF5E9A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803" y="4276957"/>
            <a:ext cx="3122387" cy="20995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wine cask aging">
            <a:extLst>
              <a:ext uri="{FF2B5EF4-FFF2-40B4-BE49-F238E27FC236}">
                <a16:creationId xmlns:a16="http://schemas.microsoft.com/office/drawing/2014/main" id="{1B1CDEA7-C2CF-46B7-98DE-8769341F9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958" y="4366287"/>
            <a:ext cx="2919691" cy="194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15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966E-0E1B-48AE-965E-B24CBCD2D941}"/>
              </a:ext>
            </a:extLst>
          </p:cNvPr>
          <p:cNvSpPr>
            <a:spLocks noGrp="1"/>
          </p:cNvSpPr>
          <p:nvPr>
            <p:ph type="title"/>
          </p:nvPr>
        </p:nvSpPr>
        <p:spPr/>
        <p:txBody>
          <a:bodyPr/>
          <a:lstStyle/>
          <a:p>
            <a:r>
              <a:rPr lang="en-US" b="1" dirty="0">
                <a:solidFill>
                  <a:srgbClr val="002060"/>
                </a:solidFill>
                <a:latin typeface="Book Antiqua" panose="02040602050305030304" pitchFamily="18" charset="0"/>
              </a:rPr>
              <a:t>What we did in this project ?</a:t>
            </a:r>
            <a:endParaRPr lang="en-IN" b="1" dirty="0">
              <a:solidFill>
                <a:srgbClr val="00206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F1B6A2FF-E0E3-4453-AB62-24174969AC70}"/>
              </a:ext>
            </a:extLst>
          </p:cNvPr>
          <p:cNvSpPr>
            <a:spLocks noGrp="1"/>
          </p:cNvSpPr>
          <p:nvPr>
            <p:ph idx="1"/>
          </p:nvPr>
        </p:nvSpPr>
        <p:spPr/>
        <p:txBody>
          <a:bodyPr/>
          <a:lstStyle/>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We have used artificial neural network classification for this model</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We have collected a dataset containing records of the attributes like pH,  density etc.</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We were able to train the model to get an accuracy of 97% by using gradient boosting classifier with optimized hyperparameters</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We were able to create an application which would predict the quality of the wine, which will help us to know the aroma, taste, color, whether it is complex or not, smooth or not</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The application is also able to take input values and predict the quality </a:t>
            </a:r>
            <a:endParaRPr lang="en-IN" dirty="0"/>
          </a:p>
        </p:txBody>
      </p:sp>
      <p:pic>
        <p:nvPicPr>
          <p:cNvPr id="2050" name="Picture 2" descr="Image result for wine images">
            <a:extLst>
              <a:ext uri="{FF2B5EF4-FFF2-40B4-BE49-F238E27FC236}">
                <a16:creationId xmlns:a16="http://schemas.microsoft.com/office/drawing/2014/main" id="{BE6FD61F-4EA1-457C-BF16-6F0AB04E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8656" y="514721"/>
            <a:ext cx="1554450" cy="184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33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BE19-7896-4AD0-BD70-FC95F611C13A}"/>
              </a:ext>
            </a:extLst>
          </p:cNvPr>
          <p:cNvSpPr>
            <a:spLocks noGrp="1"/>
          </p:cNvSpPr>
          <p:nvPr>
            <p:ph type="title"/>
          </p:nvPr>
        </p:nvSpPr>
        <p:spPr/>
        <p:txBody>
          <a:bodyPr/>
          <a:lstStyle/>
          <a:p>
            <a:r>
              <a:rPr lang="en-US" b="1" u="sng" dirty="0">
                <a:solidFill>
                  <a:srgbClr val="002060"/>
                </a:solidFill>
                <a:latin typeface="Book Antiqua" panose="02040602050305030304" pitchFamily="18" charset="0"/>
              </a:rPr>
              <a:t>Procedure and code :</a:t>
            </a:r>
            <a:endParaRPr lang="en-IN" b="1" u="sng" dirty="0">
              <a:solidFill>
                <a:srgbClr val="00206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8BAA8E72-5B62-49F2-B3E1-79555632FE12}"/>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 We split the dataset into training set and testing set</a:t>
            </a:r>
          </a:p>
          <a:p>
            <a:pPr>
              <a:buFont typeface="Wingdings" panose="05000000000000000000" pitchFamily="2" charset="2"/>
              <a:buChar char="v"/>
            </a:pPr>
            <a:r>
              <a:rPr lang="en-US" sz="2000" dirty="0">
                <a:latin typeface="Calibri" panose="020F0502020204030204" pitchFamily="34" charset="0"/>
                <a:cs typeface="Calibri" panose="020F0502020204030204" pitchFamily="34" charset="0"/>
              </a:rPr>
              <a:t>We the imported Sequential and </a:t>
            </a:r>
            <a:r>
              <a:rPr lang="en-US" sz="2000" dirty="0" err="1">
                <a:latin typeface="Calibri" panose="020F0502020204030204" pitchFamily="34" charset="0"/>
                <a:cs typeface="Calibri" panose="020F0502020204030204" pitchFamily="34" charset="0"/>
              </a:rPr>
              <a:t>and</a:t>
            </a:r>
            <a:r>
              <a:rPr lang="en-US" sz="2000" dirty="0">
                <a:latin typeface="Calibri" panose="020F0502020204030204" pitchFamily="34" charset="0"/>
                <a:cs typeface="Calibri" panose="020F0502020204030204" pitchFamily="34" charset="0"/>
              </a:rPr>
              <a:t> Dense from </a:t>
            </a:r>
            <a:r>
              <a:rPr lang="en-US" sz="2000" dirty="0" err="1">
                <a:latin typeface="Calibri" panose="020F0502020204030204" pitchFamily="34" charset="0"/>
                <a:cs typeface="Calibri" panose="020F0502020204030204" pitchFamily="34" charset="0"/>
              </a:rPr>
              <a:t>keras.models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keras.layers</a:t>
            </a:r>
            <a:r>
              <a:rPr lang="en-US" sz="2000" dirty="0">
                <a:latin typeface="Calibri" panose="020F0502020204030204" pitchFamily="34" charset="0"/>
                <a:cs typeface="Calibri" panose="020F0502020204030204" pitchFamily="34" charset="0"/>
              </a:rPr>
              <a:t> to add input , hidden and output layers.</a:t>
            </a: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We have used the activation function </a:t>
            </a:r>
            <a:r>
              <a:rPr lang="en-IN" sz="2000" dirty="0" err="1">
                <a:latin typeface="Calibri" panose="020F0502020204030204" pitchFamily="34" charset="0"/>
                <a:cs typeface="Calibri" panose="020F0502020204030204" pitchFamily="34" charset="0"/>
              </a:rPr>
              <a:t>softmax</a:t>
            </a:r>
            <a:r>
              <a:rPr lang="en-IN" sz="2000" dirty="0">
                <a:latin typeface="Calibri" panose="020F0502020204030204" pitchFamily="34" charset="0"/>
                <a:cs typeface="Calibri" panose="020F0502020204030204" pitchFamily="34" charset="0"/>
              </a:rPr>
              <a:t> and in the compiler we used </a:t>
            </a:r>
            <a:r>
              <a:rPr lang="en-IN" sz="2000" dirty="0" err="1">
                <a:latin typeface="Calibri" panose="020F0502020204030204" pitchFamily="34" charset="0"/>
                <a:cs typeface="Calibri" panose="020F0502020204030204" pitchFamily="34" charset="0"/>
              </a:rPr>
              <a:t>categorical_crossentropy</a:t>
            </a:r>
            <a:r>
              <a:rPr lang="en-IN" sz="2000" dirty="0">
                <a:latin typeface="Calibri" panose="020F0502020204030204" pitchFamily="34" charset="0"/>
                <a:cs typeface="Calibri" panose="020F0502020204030204" pitchFamily="34" charset="0"/>
              </a:rPr>
              <a:t> for loss </a:t>
            </a:r>
            <a:r>
              <a:rPr lang="en-IN" sz="2000" dirty="0" err="1">
                <a:latin typeface="Calibri" panose="020F0502020204030204" pitchFamily="34" charset="0"/>
                <a:cs typeface="Calibri" panose="020F0502020204030204" pitchFamily="34" charset="0"/>
              </a:rPr>
              <a:t>funtion</a:t>
            </a:r>
            <a:r>
              <a:rPr lang="en-IN" sz="2000" dirty="0">
                <a:latin typeface="Calibri" panose="020F0502020204030204" pitchFamily="34" charset="0"/>
                <a:cs typeface="Calibri" panose="020F0502020204030204" pitchFamily="34" charset="0"/>
              </a:rPr>
              <a:t>(as we are dealing with categorical values)</a:t>
            </a: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We have used the optimization algorithm </a:t>
            </a:r>
            <a:r>
              <a:rPr lang="en-IN" sz="2000" dirty="0" err="1">
                <a:latin typeface="Calibri" panose="020F0502020204030204" pitchFamily="34" charset="0"/>
                <a:cs typeface="Calibri" panose="020F0502020204030204" pitchFamily="34" charset="0"/>
              </a:rPr>
              <a:t>adam</a:t>
            </a:r>
            <a:r>
              <a:rPr lang="en-IN" sz="2000" dirty="0">
                <a:latin typeface="Calibri" panose="020F0502020204030204" pitchFamily="34" charset="0"/>
                <a:cs typeface="Calibri" panose="020F0502020204030204" pitchFamily="34" charset="0"/>
              </a:rPr>
              <a:t> instead of the classical stochastic gradient descent procedure to </a:t>
            </a:r>
            <a:r>
              <a:rPr lang="en-US" sz="2000" dirty="0">
                <a:latin typeface="Calibri" panose="020F0502020204030204" pitchFamily="34" charset="0"/>
                <a:cs typeface="Calibri" panose="020F0502020204030204" pitchFamily="34" charset="0"/>
              </a:rPr>
              <a:t>update network weights iterative based in training data.</a:t>
            </a: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Next we trained the model with epochs value as 100</a:t>
            </a:r>
          </a:p>
          <a:p>
            <a:pPr>
              <a:buFont typeface="Wingdings" panose="05000000000000000000" pitchFamily="2" charset="2"/>
              <a:buChar char="v"/>
            </a:pPr>
            <a:r>
              <a:rPr lang="en-IN" sz="2000" dirty="0">
                <a:latin typeface="Calibri" panose="020F0502020204030204" pitchFamily="34" charset="0"/>
                <a:cs typeface="Calibri" panose="020F0502020204030204" pitchFamily="34" charset="0"/>
              </a:rPr>
              <a:t>After that we stored the predictive model in </a:t>
            </a:r>
            <a:r>
              <a:rPr lang="en-IN" sz="2000" dirty="0" err="1">
                <a:latin typeface="Calibri" panose="020F0502020204030204" pitchFamily="34" charset="0"/>
                <a:cs typeface="Calibri" panose="020F0502020204030204" pitchFamily="34" charset="0"/>
              </a:rPr>
              <a:t>y_pred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540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AF16-1BA2-4255-BE20-1B70D60C0E3B}"/>
              </a:ext>
            </a:extLst>
          </p:cNvPr>
          <p:cNvSpPr>
            <a:spLocks noGrp="1"/>
          </p:cNvSpPr>
          <p:nvPr>
            <p:ph type="title"/>
          </p:nvPr>
        </p:nvSpPr>
        <p:spPr/>
        <p:txBody>
          <a:bodyPr/>
          <a:lstStyle/>
          <a:p>
            <a:r>
              <a:rPr lang="en-US" b="1" dirty="0">
                <a:solidFill>
                  <a:srgbClr val="FF0000"/>
                </a:solidFill>
                <a:latin typeface="Book Antiqua" panose="02040602050305030304" pitchFamily="18" charset="0"/>
              </a:rPr>
              <a:t>Node-RED flowchart</a:t>
            </a:r>
            <a:endParaRPr lang="en-IN" b="1" dirty="0">
              <a:solidFill>
                <a:srgbClr val="FF0000"/>
              </a:solidFill>
              <a:latin typeface="Book Antiqua" panose="02040602050305030304" pitchFamily="18" charset="0"/>
            </a:endParaRPr>
          </a:p>
        </p:txBody>
      </p:sp>
      <p:pic>
        <p:nvPicPr>
          <p:cNvPr id="6" name="Content Placeholder 5">
            <a:extLst>
              <a:ext uri="{FF2B5EF4-FFF2-40B4-BE49-F238E27FC236}">
                <a16:creationId xmlns:a16="http://schemas.microsoft.com/office/drawing/2014/main" id="{D41988FB-7A4D-439E-955B-FD23FA22F846}"/>
              </a:ext>
            </a:extLst>
          </p:cNvPr>
          <p:cNvPicPr>
            <a:picLocks noGrp="1" noChangeAspect="1"/>
          </p:cNvPicPr>
          <p:nvPr>
            <p:ph idx="1"/>
          </p:nvPr>
        </p:nvPicPr>
        <p:blipFill>
          <a:blip r:embed="rId2"/>
          <a:stretch>
            <a:fillRect/>
          </a:stretch>
        </p:blipFill>
        <p:spPr>
          <a:xfrm>
            <a:off x="2600678" y="2103438"/>
            <a:ext cx="6990643" cy="3932237"/>
          </a:xfrm>
        </p:spPr>
      </p:pic>
    </p:spTree>
    <p:extLst>
      <p:ext uri="{BB962C8B-B14F-4D97-AF65-F5344CB8AC3E}">
        <p14:creationId xmlns:p14="http://schemas.microsoft.com/office/powerpoint/2010/main" val="411121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7D14-E74E-4FCA-B17E-24722620ED56}"/>
              </a:ext>
            </a:extLst>
          </p:cNvPr>
          <p:cNvSpPr>
            <a:spLocks noGrp="1"/>
          </p:cNvSpPr>
          <p:nvPr>
            <p:ph type="title"/>
          </p:nvPr>
        </p:nvSpPr>
        <p:spPr/>
        <p:txBody>
          <a:bodyPr>
            <a:normAutofit/>
          </a:bodyPr>
          <a:lstStyle/>
          <a:p>
            <a:r>
              <a:rPr lang="en-US" b="1" dirty="0">
                <a:solidFill>
                  <a:srgbClr val="002060"/>
                </a:solidFill>
                <a:latin typeface="Book Antiqua" panose="02040602050305030304" pitchFamily="18" charset="0"/>
              </a:rPr>
              <a:t>Quality predictor application</a:t>
            </a:r>
            <a:endParaRPr lang="en-IN" b="1" dirty="0">
              <a:solidFill>
                <a:srgbClr val="002060"/>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B49B582E-FFB6-4B13-8718-AD57F7BC3E71}"/>
              </a:ext>
            </a:extLst>
          </p:cNvPr>
          <p:cNvSpPr>
            <a:spLocks noGrp="1"/>
          </p:cNvSpPr>
          <p:nvPr>
            <p:ph idx="1"/>
          </p:nvPr>
        </p:nvSpPr>
        <p:spPr/>
        <p:txBody>
          <a:bodyPr/>
          <a:lstStyle/>
          <a:p>
            <a:pPr>
              <a:buFont typeface="Wingdings" panose="05000000000000000000" pitchFamily="2" charset="2"/>
              <a:buChar char="v"/>
            </a:pPr>
            <a:r>
              <a:rPr lang="en-US" dirty="0">
                <a:latin typeface="Calibri" panose="020F0502020204030204" pitchFamily="34" charset="0"/>
                <a:cs typeface="Calibri" panose="020F0502020204030204" pitchFamily="34" charset="0"/>
              </a:rPr>
              <a:t>Here we need to give the input values so that the quality of wine is predicted.</a:t>
            </a:r>
          </a:p>
          <a:p>
            <a:pPr>
              <a:buFont typeface="Wingdings" panose="05000000000000000000" pitchFamily="2" charset="2"/>
              <a:buChar char="v"/>
            </a:pPr>
            <a:endParaRPr lang="en-IN" dirty="0"/>
          </a:p>
        </p:txBody>
      </p:sp>
      <p:pic>
        <p:nvPicPr>
          <p:cNvPr id="6" name="Picture 5">
            <a:extLst>
              <a:ext uri="{FF2B5EF4-FFF2-40B4-BE49-F238E27FC236}">
                <a16:creationId xmlns:a16="http://schemas.microsoft.com/office/drawing/2014/main" id="{B42DEA6B-BF0F-44A2-9ECE-AB7D0C43B63F}"/>
              </a:ext>
            </a:extLst>
          </p:cNvPr>
          <p:cNvPicPr>
            <a:picLocks noChangeAspect="1"/>
          </p:cNvPicPr>
          <p:nvPr/>
        </p:nvPicPr>
        <p:blipFill>
          <a:blip r:embed="rId2"/>
          <a:stretch>
            <a:fillRect/>
          </a:stretch>
        </p:blipFill>
        <p:spPr>
          <a:xfrm>
            <a:off x="1793287" y="2607372"/>
            <a:ext cx="6729275" cy="3785217"/>
          </a:xfrm>
          <a:prstGeom prst="rect">
            <a:avLst/>
          </a:prstGeom>
        </p:spPr>
      </p:pic>
    </p:spTree>
    <p:extLst>
      <p:ext uri="{BB962C8B-B14F-4D97-AF65-F5344CB8AC3E}">
        <p14:creationId xmlns:p14="http://schemas.microsoft.com/office/powerpoint/2010/main" val="159846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2E68-94B6-496A-8520-A765CFD8B6D3}"/>
              </a:ext>
            </a:extLst>
          </p:cNvPr>
          <p:cNvSpPr>
            <a:spLocks noGrp="1"/>
          </p:cNvSpPr>
          <p:nvPr>
            <p:ph type="ctrTitle"/>
          </p:nvPr>
        </p:nvSpPr>
        <p:spPr/>
        <p:txBody>
          <a:bodyPr/>
          <a:lstStyle/>
          <a:p>
            <a:r>
              <a:rPr lang="en-US" b="1" dirty="0">
                <a:solidFill>
                  <a:srgbClr val="002060"/>
                </a:solidFill>
                <a:latin typeface="Book Antiqua" panose="02040602050305030304" pitchFamily="18" charset="0"/>
              </a:rPr>
              <a:t>THANK YOU</a:t>
            </a:r>
            <a:endParaRPr lang="en-IN"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4117056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264</TotalTime>
  <Words>413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Book Antiqua</vt:lpstr>
      <vt:lpstr>Calibri</vt:lpstr>
      <vt:lpstr>Century Gothic</vt:lpstr>
      <vt:lpstr>Garamond</vt:lpstr>
      <vt:lpstr>signika</vt:lpstr>
      <vt:lpstr>Wingdings</vt:lpstr>
      <vt:lpstr>Savon</vt:lpstr>
      <vt:lpstr>Determine the quality of a wine </vt:lpstr>
      <vt:lpstr>Team Members :</vt:lpstr>
      <vt:lpstr>Vinho Verde</vt:lpstr>
      <vt:lpstr>Cask Aging:</vt:lpstr>
      <vt:lpstr>What we did in this project ?</vt:lpstr>
      <vt:lpstr>Procedure and code :</vt:lpstr>
      <vt:lpstr>Node-RED flowchart</vt:lpstr>
      <vt:lpstr>Quality predictor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Readmission To Hospitals For Diabetic Patients</dc:title>
  <dc:creator>emerald sagar</dc:creator>
  <cp:lastModifiedBy>vishal mogili</cp:lastModifiedBy>
  <cp:revision>34</cp:revision>
  <dcterms:created xsi:type="dcterms:W3CDTF">2019-05-25T01:02:18Z</dcterms:created>
  <dcterms:modified xsi:type="dcterms:W3CDTF">2019-05-29T07:29:51Z</dcterms:modified>
</cp:coreProperties>
</file>