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7" r:id="rId2"/>
    <p:sldId id="269" r:id="rId3"/>
    <p:sldId id="273" r:id="rId4"/>
    <p:sldId id="274" r:id="rId5"/>
    <p:sldId id="270" r:id="rId6"/>
    <p:sldId id="275" r:id="rId7"/>
    <p:sldId id="276" r:id="rId8"/>
    <p:sldId id="277" r:id="rId9"/>
    <p:sldId id="278" r:id="rId10"/>
    <p:sldId id="279" r:id="rId11"/>
  </p:sldIdLst>
  <p:sldSz cx="9144000" cy="6858000" type="screen4x3"/>
  <p:notesSz cx="6858000" cy="9144000"/>
  <p:embeddedFontLst>
    <p:embeddedFont>
      <p:font typeface="Fira Sans"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7">
          <p15:clr>
            <a:srgbClr val="A4A3A4"/>
          </p15:clr>
        </p15:guide>
        <p15:guide id="2" pos="2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5D62"/>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napToObjects="1" showGuides="1">
      <p:cViewPr varScale="1">
        <p:scale>
          <a:sx n="116" d="100"/>
          <a:sy n="116" d="100"/>
        </p:scale>
        <p:origin x="1500" y="96"/>
      </p:cViewPr>
      <p:guideLst>
        <p:guide orient="horz" pos="2207"/>
        <p:guide pos="292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5D62"/>
        </a:solidFill>
        <a:effectLst/>
      </p:bgPr>
    </p:bg>
    <p:spTree>
      <p:nvGrpSpPr>
        <p:cNvPr id="1" name=""/>
        <p:cNvGrpSpPr/>
        <p:nvPr/>
      </p:nvGrpSpPr>
      <p:grpSpPr>
        <a:xfrm>
          <a:off x="0" y="0"/>
          <a:ext cx="0" cy="0"/>
          <a:chOff x="0" y="0"/>
          <a:chExt cx="0" cy="0"/>
        </a:xfrm>
      </p:grpSpPr>
      <p:sp>
        <p:nvSpPr>
          <p:cNvPr id="14" name="Rectangle 13"/>
          <p:cNvSpPr/>
          <p:nvPr userDrawn="1"/>
        </p:nvSpPr>
        <p:spPr>
          <a:xfrm>
            <a:off x="0" y="1"/>
            <a:ext cx="9144000" cy="4032916"/>
          </a:xfrm>
          <a:prstGeom prst="rect">
            <a:avLst/>
          </a:prstGeom>
          <a:solidFill>
            <a:srgbClr val="005D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2576049"/>
            <a:ext cx="6400800" cy="729009"/>
          </a:xfrm>
        </p:spPr>
        <p:txBody>
          <a:bodyPr anchor="b" anchorCtr="0">
            <a:normAutofit/>
          </a:bodyPr>
          <a:lstStyle>
            <a:lvl1pPr>
              <a:defRPr sz="3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3312487"/>
            <a:ext cx="6400800" cy="720429"/>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a:xfrm>
            <a:off x="6777958" y="364931"/>
            <a:ext cx="1930400" cy="939800"/>
          </a:xfrm>
          <a:prstGeom prst="rect">
            <a:avLst/>
          </a:prstGeom>
        </p:spPr>
      </p:pic>
      <p:sp>
        <p:nvSpPr>
          <p:cNvPr id="5" name="Rectangle 4"/>
          <p:cNvSpPr/>
          <p:nvPr userDrawn="1"/>
        </p:nvSpPr>
        <p:spPr>
          <a:xfrm>
            <a:off x="1" y="4032916"/>
            <a:ext cx="9144000" cy="2825084"/>
          </a:xfrm>
          <a:prstGeom prst="rect">
            <a:avLst/>
          </a:prstGeom>
          <a:solidFill>
            <a:srgbClr val="009999"/>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457199" y="4186387"/>
            <a:ext cx="2907049" cy="923459"/>
          </a:xfrm>
          <a:prstGeom prst="rect">
            <a:avLst/>
          </a:prstGeom>
        </p:spPr>
        <p:txBody>
          <a:bodyPr/>
          <a:lstStyle>
            <a:lvl1pPr>
              <a:defRPr sz="2400" b="0" i="0">
                <a:solidFill>
                  <a:srgbClr val="FFFFFF"/>
                </a:solidFill>
                <a:latin typeface="Fira Sans"/>
                <a:cs typeface="Fira Sans"/>
              </a:defRPr>
            </a:lvl1pPr>
          </a:lstStyle>
          <a:p>
            <a:fld id="{7C9CD848-6AB1-D245-ACA7-F72CCE1E806D}" type="datetimeFigureOut">
              <a:rPr lang="en-US" smtClean="0"/>
              <a:pPr/>
              <a:t>6/18/2018</a:t>
            </a:fld>
            <a:endParaRPr lang="en-US" dirty="0"/>
          </a:p>
        </p:txBody>
      </p:sp>
    </p:spTree>
    <p:extLst>
      <p:ext uri="{BB962C8B-B14F-4D97-AF65-F5344CB8AC3E}">
        <p14:creationId xmlns:p14="http://schemas.microsoft.com/office/powerpoint/2010/main" val="122613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106380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6" name="Rectangle 5"/>
          <p:cNvSpPr/>
          <p:nvPr userDrawn="1"/>
        </p:nvSpPr>
        <p:spPr>
          <a:xfrm>
            <a:off x="0" y="2"/>
            <a:ext cx="9143999" cy="6857998"/>
          </a:xfrm>
          <a:prstGeom prst="rect">
            <a:avLst/>
          </a:prstGeom>
          <a:solidFill>
            <a:srgbClr val="009999"/>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p:txBody>
          <a:bodyPr/>
          <a:lstStyle/>
          <a:p>
            <a:fld id="{EA04FBCE-8490-3F4F-A3CC-DBE9C68F7902}" type="slidenum">
              <a:rPr lang="en-US" smtClean="0"/>
              <a:pPr/>
              <a:t>‹#›</a:t>
            </a:fld>
            <a:endParaRPr lang="en-US" dirty="0"/>
          </a:p>
        </p:txBody>
      </p:sp>
      <p:sp>
        <p:nvSpPr>
          <p:cNvPr id="4" name="Rectangle 3"/>
          <p:cNvSpPr/>
          <p:nvPr userDrawn="1"/>
        </p:nvSpPr>
        <p:spPr>
          <a:xfrm>
            <a:off x="0" y="2"/>
            <a:ext cx="9144000" cy="215384"/>
          </a:xfrm>
          <a:prstGeom prst="rect">
            <a:avLst/>
          </a:prstGeom>
          <a:solidFill>
            <a:srgbClr val="005D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296635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A04FBCE-8490-3F4F-A3CC-DBE9C68F7902}" type="slidenum">
              <a:rPr lang="en-US" smtClean="0"/>
              <a:t>‹#›</a:t>
            </a:fld>
            <a:endParaRPr lang="en-US" dirty="0"/>
          </a:p>
        </p:txBody>
      </p:sp>
    </p:spTree>
    <p:extLst>
      <p:ext uri="{BB962C8B-B14F-4D97-AF65-F5344CB8AC3E}">
        <p14:creationId xmlns:p14="http://schemas.microsoft.com/office/powerpoint/2010/main" val="179626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315229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266967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C9CD848-6AB1-D245-ACA7-F72CCE1E806D}" type="datetimeFigureOut">
              <a:rPr lang="en-US" smtClean="0"/>
              <a:t>6/18/2018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345032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C9CD848-6AB1-D245-ACA7-F72CCE1E806D}" type="datetimeFigureOut">
              <a:rPr lang="en-US" smtClean="0"/>
              <a:t>6/18/2018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142971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C9CD848-6AB1-D245-ACA7-F72CCE1E806D}" type="datetimeFigureOut">
              <a:rPr lang="en-US" smtClean="0"/>
              <a:t>6/18/2018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383609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EA04FBCE-8490-3F4F-A3CC-DBE9C68F7902}" type="slidenum">
              <a:rPr lang="en-US" smtClean="0"/>
              <a:t>‹#›</a:t>
            </a:fld>
            <a:endParaRPr lang="en-US"/>
          </a:p>
        </p:txBody>
      </p:sp>
    </p:spTree>
    <p:extLst>
      <p:ext uri="{BB962C8B-B14F-4D97-AF65-F5344CB8AC3E}">
        <p14:creationId xmlns:p14="http://schemas.microsoft.com/office/powerpoint/2010/main" val="413623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513"/>
            <a:ext cx="8229600" cy="65375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rgbClr val="333333"/>
                </a:solidFill>
                <a:latin typeface="Fira Sans"/>
                <a:cs typeface="Fira Sans"/>
              </a:defRPr>
            </a:lvl1pPr>
          </a:lstStyle>
          <a:p>
            <a:fld id="{EA04FBCE-8490-3F4F-A3CC-DBE9C68F7902}" type="slidenum">
              <a:rPr lang="en-US" smtClean="0"/>
              <a:pPr/>
              <a:t>‹#›</a:t>
            </a:fld>
            <a:endParaRPr lang="en-US" dirty="0"/>
          </a:p>
        </p:txBody>
      </p:sp>
      <p:sp>
        <p:nvSpPr>
          <p:cNvPr id="4" name="Rectangle 3"/>
          <p:cNvSpPr/>
          <p:nvPr userDrawn="1"/>
        </p:nvSpPr>
        <p:spPr>
          <a:xfrm>
            <a:off x="0" y="0"/>
            <a:ext cx="9144000" cy="217197"/>
          </a:xfrm>
          <a:prstGeom prst="rect">
            <a:avLst/>
          </a:prstGeom>
          <a:solidFill>
            <a:srgbClr val="009999"/>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76595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xStyles>
    <p:titleStyle>
      <a:lvl1pPr algn="l" defTabSz="457200" rtl="0" eaLnBrk="1" latinLnBrk="0" hangingPunct="1">
        <a:spcBef>
          <a:spcPct val="0"/>
        </a:spcBef>
        <a:buNone/>
        <a:defRPr sz="3200" b="1" i="0" kern="1200">
          <a:solidFill>
            <a:srgbClr val="005D62"/>
          </a:solidFill>
          <a:latin typeface="Fira Sans"/>
          <a:ea typeface="+mj-ea"/>
          <a:cs typeface="Fira Sans"/>
        </a:defRPr>
      </a:lvl1pPr>
    </p:titleStyle>
    <p:bodyStyle>
      <a:lvl1pPr marL="342900" indent="-342900" algn="l" defTabSz="457200" rtl="0" eaLnBrk="1" latinLnBrk="0" hangingPunct="1">
        <a:spcBef>
          <a:spcPct val="20000"/>
        </a:spcBef>
        <a:buFont typeface="Arial"/>
        <a:buChar char="•"/>
        <a:defRPr sz="2800" b="0" i="0" kern="1200">
          <a:solidFill>
            <a:srgbClr val="333333"/>
          </a:solidFill>
          <a:latin typeface="Fira Sans"/>
          <a:ea typeface="+mn-ea"/>
          <a:cs typeface="Fira Sans"/>
        </a:defRPr>
      </a:lvl1pPr>
      <a:lvl2pPr marL="742950" indent="-285750" algn="l" defTabSz="457200" rtl="0" eaLnBrk="1" latinLnBrk="0" hangingPunct="1">
        <a:spcBef>
          <a:spcPct val="20000"/>
        </a:spcBef>
        <a:buFont typeface="Arial"/>
        <a:buChar char="–"/>
        <a:defRPr sz="2800" b="0" i="0" kern="1200">
          <a:solidFill>
            <a:srgbClr val="333333"/>
          </a:solidFill>
          <a:latin typeface="Fira Sans"/>
          <a:ea typeface="+mn-ea"/>
          <a:cs typeface="Fira Sans"/>
        </a:defRPr>
      </a:lvl2pPr>
      <a:lvl3pPr marL="1143000" indent="-228600" algn="l" defTabSz="457200" rtl="0" eaLnBrk="1" latinLnBrk="0" hangingPunct="1">
        <a:spcBef>
          <a:spcPct val="20000"/>
        </a:spcBef>
        <a:buFont typeface="Arial"/>
        <a:buChar char="•"/>
        <a:defRPr sz="2400" b="0" i="0" kern="1200">
          <a:solidFill>
            <a:srgbClr val="333333"/>
          </a:solidFill>
          <a:latin typeface="Fira Sans"/>
          <a:ea typeface="+mn-ea"/>
          <a:cs typeface="Fira Sans"/>
        </a:defRPr>
      </a:lvl3pPr>
      <a:lvl4pPr marL="1600200" indent="-228600" algn="l" defTabSz="457200" rtl="0" eaLnBrk="1" latinLnBrk="0" hangingPunct="1">
        <a:spcBef>
          <a:spcPct val="20000"/>
        </a:spcBef>
        <a:buFont typeface="Arial"/>
        <a:buChar char="–"/>
        <a:defRPr sz="2000" b="0" i="0" kern="1200">
          <a:solidFill>
            <a:srgbClr val="333333"/>
          </a:solidFill>
          <a:latin typeface="Fira Sans"/>
          <a:ea typeface="+mn-ea"/>
          <a:cs typeface="Fira Sans"/>
        </a:defRPr>
      </a:lvl4pPr>
      <a:lvl5pPr marL="2057400" indent="-228600" algn="l" defTabSz="457200" rtl="0" eaLnBrk="1" latinLnBrk="0" hangingPunct="1">
        <a:spcBef>
          <a:spcPct val="20000"/>
        </a:spcBef>
        <a:buFont typeface="Arial"/>
        <a:buChar char="»"/>
        <a:defRPr sz="2000" b="0" i="0" kern="1200">
          <a:solidFill>
            <a:srgbClr val="333333"/>
          </a:solidFill>
          <a:latin typeface="Fira Sans"/>
          <a:ea typeface="+mn-ea"/>
          <a:cs typeface="Fir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st.github.com/RevenueGitHubAdmin/476bb3b710f328f658a229b1de53687e" TargetMode="External"/><Relationship Id="rId2" Type="http://schemas.openxmlformats.org/officeDocument/2006/relationships/hyperlink" Target="https://gist.github.com/RevenueGitHubAdmin/d8a0275dea117848581b0e50ab57327a" TargetMode="External"/><Relationship Id="rId1" Type="http://schemas.openxmlformats.org/officeDocument/2006/relationships/slideLayout" Target="../slideLayouts/slideLayout3.xml"/><Relationship Id="rId5" Type="http://schemas.openxmlformats.org/officeDocument/2006/relationships/hyperlink" Target="https://gist.github.com/RevenueGitHubAdmin/90d3af2f4fbe13fec85a763066e7bab0" TargetMode="External"/><Relationship Id="rId4" Type="http://schemas.openxmlformats.org/officeDocument/2006/relationships/hyperlink" Target="https://gist.github.com/RevenueGitHubAdmin/2e149d08dc79f496ee552c605eb08fe2"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st.github.com/RevenueGitHubAdmin/fae44b60d206873f286907d9fc134bf5"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st.github.com/RevenueGitHubAdmin/476bb3b710f328f658a229b1de53687e" TargetMode="External"/><Relationship Id="rId2" Type="http://schemas.openxmlformats.org/officeDocument/2006/relationships/hyperlink" Target="https://gist.github.com/RevenueGitHubAdmin/d8a0275dea117848581b0e50ab57327a" TargetMode="External"/><Relationship Id="rId1" Type="http://schemas.openxmlformats.org/officeDocument/2006/relationships/slideLayout" Target="../slideLayouts/slideLayout3.xml"/><Relationship Id="rId5" Type="http://schemas.openxmlformats.org/officeDocument/2006/relationships/hyperlink" Target="https://gist.github.com/RevenueGitHubAdmin/2b2a27d9feab73ff98f75416888b7c0a" TargetMode="External"/><Relationship Id="rId4" Type="http://schemas.openxmlformats.org/officeDocument/2006/relationships/hyperlink" Target="https://gist.github.com/RevenueGitHubAdmin/2e149d08dc79f496ee552c605eb08f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1513"/>
            <a:ext cx="8229600" cy="1114398"/>
          </a:xfrm>
        </p:spPr>
        <p:txBody>
          <a:bodyPr/>
          <a:lstStyle/>
          <a:p>
            <a:r>
              <a:rPr lang="en-US" dirty="0"/>
              <a:t>REST Request Authentication</a:t>
            </a:r>
          </a:p>
        </p:txBody>
      </p:sp>
    </p:spTree>
    <p:extLst>
      <p:ext uri="{BB962C8B-B14F-4D97-AF65-F5344CB8AC3E}">
        <p14:creationId xmlns:p14="http://schemas.microsoft.com/office/powerpoint/2010/main" val="41925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D5A8-83DE-482F-ADCD-AF666AFCA86E}"/>
              </a:ext>
            </a:extLst>
          </p:cNvPr>
          <p:cNvSpPr>
            <a:spLocks noGrp="1"/>
          </p:cNvSpPr>
          <p:nvPr>
            <p:ph type="title"/>
          </p:nvPr>
        </p:nvSpPr>
        <p:spPr/>
        <p:txBody>
          <a:bodyPr/>
          <a:lstStyle/>
          <a:p>
            <a:r>
              <a:rPr lang="en-GB" dirty="0"/>
              <a:t>Questions	</a:t>
            </a:r>
            <a:endParaRPr lang="en-IE" dirty="0"/>
          </a:p>
        </p:txBody>
      </p:sp>
      <p:sp>
        <p:nvSpPr>
          <p:cNvPr id="3" name="Content Placeholder 2">
            <a:extLst>
              <a:ext uri="{FF2B5EF4-FFF2-40B4-BE49-F238E27FC236}">
                <a16:creationId xmlns:a16="http://schemas.microsoft.com/office/drawing/2014/main" id="{B9DAE7C5-244D-407D-9B5B-4EB23FE6EEAD}"/>
              </a:ext>
            </a:extLst>
          </p:cNvPr>
          <p:cNvSpPr>
            <a:spLocks noGrp="1"/>
          </p:cNvSpPr>
          <p:nvPr>
            <p:ph idx="1"/>
          </p:nvPr>
        </p:nvSpPr>
        <p:spPr/>
        <p:txBody>
          <a:bodyPr/>
          <a:lstStyle/>
          <a:p>
            <a:r>
              <a:rPr lang="en-GB" dirty="0"/>
              <a:t>???</a:t>
            </a:r>
            <a:endParaRPr lang="en-IE" dirty="0"/>
          </a:p>
        </p:txBody>
      </p:sp>
    </p:spTree>
    <p:extLst>
      <p:ext uri="{BB962C8B-B14F-4D97-AF65-F5344CB8AC3E}">
        <p14:creationId xmlns:p14="http://schemas.microsoft.com/office/powerpoint/2010/main" val="99911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Contents of Technical Workshop</a:t>
            </a:r>
          </a:p>
        </p:txBody>
      </p:sp>
      <p:sp>
        <p:nvSpPr>
          <p:cNvPr id="15" name="Content Placeholder 2">
            <a:extLst>
              <a:ext uri="{FF2B5EF4-FFF2-40B4-BE49-F238E27FC236}">
                <a16:creationId xmlns:a16="http://schemas.microsoft.com/office/drawing/2014/main" id="{FC84B79B-F692-4A05-A46C-366B8F649C4A}"/>
              </a:ext>
            </a:extLst>
          </p:cNvPr>
          <p:cNvSpPr txBox="1">
            <a:spLocks/>
          </p:cNvSpPr>
          <p:nvPr/>
        </p:nvSpPr>
        <p:spPr>
          <a:xfrm>
            <a:off x="457200" y="1600200"/>
            <a:ext cx="8229600" cy="4525963"/>
          </a:xfrm>
          <a:prstGeom prst="rect">
            <a:avLst/>
          </a:prstGeom>
        </p:spPr>
        <p:txBody>
          <a:bodyPr>
            <a:normAutofit/>
          </a:bodyPr>
          <a:lstStyle>
            <a:lvl1pPr marL="342900" indent="-342900" algn="l" defTabSz="457200" rtl="0" eaLnBrk="1" latinLnBrk="0" hangingPunct="1">
              <a:spcBef>
                <a:spcPct val="20000"/>
              </a:spcBef>
              <a:buFont typeface="Arial"/>
              <a:buChar char="•"/>
              <a:defRPr sz="2800" b="0" i="0" kern="1200">
                <a:solidFill>
                  <a:srgbClr val="333333"/>
                </a:solidFill>
                <a:latin typeface="Fira Sans"/>
                <a:ea typeface="+mn-ea"/>
                <a:cs typeface="Fira Sans"/>
              </a:defRPr>
            </a:lvl1pPr>
            <a:lvl2pPr marL="742950" indent="-285750" algn="l" defTabSz="457200" rtl="0" eaLnBrk="1" latinLnBrk="0" hangingPunct="1">
              <a:spcBef>
                <a:spcPct val="20000"/>
              </a:spcBef>
              <a:buFont typeface="Arial"/>
              <a:buChar char="–"/>
              <a:defRPr sz="2800" b="0" i="0" kern="1200">
                <a:solidFill>
                  <a:srgbClr val="333333"/>
                </a:solidFill>
                <a:latin typeface="Fira Sans"/>
                <a:ea typeface="+mn-ea"/>
                <a:cs typeface="Fira Sans"/>
              </a:defRPr>
            </a:lvl2pPr>
            <a:lvl3pPr marL="1143000" indent="-228600" algn="l" defTabSz="457200" rtl="0" eaLnBrk="1" latinLnBrk="0" hangingPunct="1">
              <a:spcBef>
                <a:spcPct val="20000"/>
              </a:spcBef>
              <a:buFont typeface="Arial"/>
              <a:buChar char="•"/>
              <a:defRPr sz="2400" b="0" i="0" kern="1200">
                <a:solidFill>
                  <a:srgbClr val="333333"/>
                </a:solidFill>
                <a:latin typeface="Fira Sans"/>
                <a:ea typeface="+mn-ea"/>
                <a:cs typeface="Fira Sans"/>
              </a:defRPr>
            </a:lvl3pPr>
            <a:lvl4pPr marL="1600200" indent="-228600" algn="l" defTabSz="457200" rtl="0" eaLnBrk="1" latinLnBrk="0" hangingPunct="1">
              <a:spcBef>
                <a:spcPct val="20000"/>
              </a:spcBef>
              <a:buFont typeface="Arial"/>
              <a:buChar char="–"/>
              <a:defRPr sz="2000" b="0" i="0" kern="1200">
                <a:solidFill>
                  <a:srgbClr val="333333"/>
                </a:solidFill>
                <a:latin typeface="Fira Sans"/>
                <a:ea typeface="+mn-ea"/>
                <a:cs typeface="Fira Sans"/>
              </a:defRPr>
            </a:lvl4pPr>
            <a:lvl5pPr marL="2057400" indent="-228600" algn="l" defTabSz="457200" rtl="0" eaLnBrk="1" latinLnBrk="0" hangingPunct="1">
              <a:spcBef>
                <a:spcPct val="20000"/>
              </a:spcBef>
              <a:buFont typeface="Arial"/>
              <a:buChar char="»"/>
              <a:defRPr sz="2000" b="0" i="0" kern="1200">
                <a:solidFill>
                  <a:srgbClr val="333333"/>
                </a:solidFill>
                <a:latin typeface="Fira Sans"/>
                <a:ea typeface="+mn-ea"/>
                <a:cs typeface="Fir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800"/>
              </a:spcBef>
            </a:pPr>
            <a:r>
              <a:rPr lang="en-US" sz="2400" dirty="0"/>
              <a:t>Use of Digital Signatures</a:t>
            </a:r>
          </a:p>
          <a:p>
            <a:pPr>
              <a:spcBef>
                <a:spcPts val="1800"/>
              </a:spcBef>
            </a:pPr>
            <a:r>
              <a:rPr lang="en-US" sz="2400" dirty="0"/>
              <a:t>Implementation of Digital Signature using ‘HTTP Signatures’</a:t>
            </a:r>
          </a:p>
          <a:p>
            <a:pPr>
              <a:spcBef>
                <a:spcPts val="1800"/>
              </a:spcBef>
            </a:pPr>
            <a:r>
              <a:rPr lang="en-US" sz="2400" dirty="0"/>
              <a:t>How to build  HTTP Signature Header along with sample code snippets</a:t>
            </a:r>
          </a:p>
          <a:p>
            <a:pPr>
              <a:spcBef>
                <a:spcPts val="1800"/>
              </a:spcBef>
            </a:pPr>
            <a:r>
              <a:rPr lang="en-US" sz="2400" dirty="0"/>
              <a:t>Questions??</a:t>
            </a:r>
          </a:p>
        </p:txBody>
      </p:sp>
    </p:spTree>
    <p:extLst>
      <p:ext uri="{BB962C8B-B14F-4D97-AF65-F5344CB8AC3E}">
        <p14:creationId xmlns:p14="http://schemas.microsoft.com/office/powerpoint/2010/main" val="362810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300" dirty="0"/>
              <a:t>Overview</a:t>
            </a:r>
            <a:br>
              <a:rPr lang="en-US" dirty="0"/>
            </a:br>
            <a:endParaRPr lang="en-US" dirty="0"/>
          </a:p>
        </p:txBody>
      </p:sp>
      <p:sp>
        <p:nvSpPr>
          <p:cNvPr id="30" name="Rectangle 29"/>
          <p:cNvSpPr/>
          <p:nvPr/>
        </p:nvSpPr>
        <p:spPr>
          <a:xfrm>
            <a:off x="662732" y="3088600"/>
            <a:ext cx="2810312" cy="262430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a:p>
            <a:pPr algn="ctr"/>
            <a:endParaRPr lang="en-GB" dirty="0"/>
          </a:p>
          <a:p>
            <a:pPr algn="ctr"/>
            <a:endParaRPr lang="en-GB" dirty="0"/>
          </a:p>
          <a:p>
            <a:pPr algn="ctr"/>
            <a:endParaRPr lang="en-GB" dirty="0"/>
          </a:p>
          <a:p>
            <a:pPr algn="ctr"/>
            <a:endParaRPr lang="en-GB" dirty="0"/>
          </a:p>
          <a:p>
            <a:pPr algn="ctr"/>
            <a:r>
              <a:rPr lang="en-GB" dirty="0"/>
              <a:t>Client</a:t>
            </a:r>
          </a:p>
          <a:p>
            <a:pPr marL="342900" indent="-342900">
              <a:buFont typeface="+mj-lt"/>
              <a:buAutoNum type="arabicPeriod"/>
            </a:pPr>
            <a:r>
              <a:rPr lang="en-GB" sz="1400" dirty="0"/>
              <a:t>Build message</a:t>
            </a:r>
          </a:p>
          <a:p>
            <a:pPr marL="342900" indent="-342900">
              <a:buFont typeface="+mj-lt"/>
              <a:buAutoNum type="arabicPeriod"/>
            </a:pPr>
            <a:r>
              <a:rPr lang="en-GB" sz="1400" dirty="0"/>
              <a:t>Build Digital Signature by generating a signing string derived from artefacts within the message and encrypt it with client private key obtained from Revenue</a:t>
            </a:r>
          </a:p>
          <a:p>
            <a:pPr marL="342900" indent="-342900">
              <a:buFont typeface="+mj-lt"/>
              <a:buAutoNum type="arabicPeriod"/>
            </a:pPr>
            <a:r>
              <a:rPr lang="en-GB" sz="1400" dirty="0"/>
              <a:t>Send message (including certificate and Digital Signature)</a:t>
            </a:r>
          </a:p>
          <a:p>
            <a:pPr algn="ctr"/>
            <a:endParaRPr lang="en-GB" dirty="0"/>
          </a:p>
          <a:p>
            <a:pPr algn="ctr"/>
            <a:endParaRPr lang="en-GB" dirty="0"/>
          </a:p>
          <a:p>
            <a:pPr algn="ctr"/>
            <a:endParaRPr lang="en-GB" dirty="0"/>
          </a:p>
          <a:p>
            <a:pPr algn="ctr"/>
            <a:endParaRPr lang="en-GB" dirty="0"/>
          </a:p>
          <a:p>
            <a:pPr algn="ctr"/>
            <a:endParaRPr lang="en-IE" dirty="0"/>
          </a:p>
        </p:txBody>
      </p:sp>
      <p:sp>
        <p:nvSpPr>
          <p:cNvPr id="5" name="Arrow: Right 4">
            <a:extLst>
              <a:ext uri="{FF2B5EF4-FFF2-40B4-BE49-F238E27FC236}">
                <a16:creationId xmlns:a16="http://schemas.microsoft.com/office/drawing/2014/main" id="{26BA0A5A-D840-4DCD-A708-54CC61E8BAD2}"/>
              </a:ext>
            </a:extLst>
          </p:cNvPr>
          <p:cNvSpPr/>
          <p:nvPr/>
        </p:nvSpPr>
        <p:spPr>
          <a:xfrm>
            <a:off x="3615655" y="3799473"/>
            <a:ext cx="1736158" cy="22650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E"/>
          </a:p>
        </p:txBody>
      </p:sp>
      <p:sp>
        <p:nvSpPr>
          <p:cNvPr id="31" name="Rectangle 30">
            <a:extLst>
              <a:ext uri="{FF2B5EF4-FFF2-40B4-BE49-F238E27FC236}">
                <a16:creationId xmlns:a16="http://schemas.microsoft.com/office/drawing/2014/main" id="{37843024-BF77-46DB-9095-2048D3B2E784}"/>
              </a:ext>
            </a:extLst>
          </p:cNvPr>
          <p:cNvSpPr/>
          <p:nvPr/>
        </p:nvSpPr>
        <p:spPr>
          <a:xfrm>
            <a:off x="5494425" y="3067302"/>
            <a:ext cx="2508671" cy="3635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Revenue</a:t>
            </a:r>
          </a:p>
          <a:p>
            <a:pPr marL="342900" indent="-342900">
              <a:buFont typeface="+mj-lt"/>
              <a:buAutoNum type="arabicPeriod"/>
            </a:pPr>
            <a:r>
              <a:rPr lang="en-GB" sz="1400" dirty="0"/>
              <a:t>Verify sent certificate was issued by Revenue</a:t>
            </a:r>
          </a:p>
          <a:p>
            <a:pPr marL="342900" indent="-342900">
              <a:buFont typeface="+mj-lt"/>
              <a:buAutoNum type="arabicPeriod"/>
            </a:pPr>
            <a:r>
              <a:rPr lang="en-GB" sz="1400" dirty="0"/>
              <a:t>Generate signing string derived from artefacts within the message </a:t>
            </a:r>
          </a:p>
          <a:p>
            <a:pPr marL="342900" indent="-342900">
              <a:buFont typeface="+mj-lt"/>
              <a:buAutoNum type="arabicPeriod"/>
            </a:pPr>
            <a:r>
              <a:rPr lang="en-GB" sz="1400" dirty="0"/>
              <a:t>Decrypt Digital Signature using public key in sent Certificate</a:t>
            </a:r>
          </a:p>
          <a:p>
            <a:pPr marL="342900" indent="-342900">
              <a:buFont typeface="+mj-lt"/>
              <a:buAutoNum type="arabicPeriod"/>
            </a:pPr>
            <a:r>
              <a:rPr lang="en-GB" sz="1400" dirty="0"/>
              <a:t>Compare signing string obtained from Digital Signature decryption to Revenue generated signing string</a:t>
            </a:r>
          </a:p>
          <a:p>
            <a:pPr marL="342900" indent="-342900">
              <a:buFont typeface="+mj-lt"/>
              <a:buAutoNum type="arabicPeriod"/>
            </a:pPr>
            <a:r>
              <a:rPr lang="en-GB" sz="1400" dirty="0"/>
              <a:t>If match, process message, else not authenticated</a:t>
            </a:r>
            <a:endParaRPr lang="en-IE" sz="1400" dirty="0"/>
          </a:p>
        </p:txBody>
      </p:sp>
      <p:sp>
        <p:nvSpPr>
          <p:cNvPr id="6" name="Rectangle 5">
            <a:extLst>
              <a:ext uri="{FF2B5EF4-FFF2-40B4-BE49-F238E27FC236}">
                <a16:creationId xmlns:a16="http://schemas.microsoft.com/office/drawing/2014/main" id="{FB51B7B3-CACB-4965-8D9B-0ECA551ED54A}"/>
              </a:ext>
            </a:extLst>
          </p:cNvPr>
          <p:cNvSpPr/>
          <p:nvPr/>
        </p:nvSpPr>
        <p:spPr>
          <a:xfrm>
            <a:off x="457199" y="1155948"/>
            <a:ext cx="7545897" cy="1800493"/>
          </a:xfrm>
          <a:prstGeom prst="rect">
            <a:avLst/>
          </a:prstGeom>
        </p:spPr>
        <p:txBody>
          <a:bodyPr wrap="square">
            <a:spAutoFit/>
          </a:bodyPr>
          <a:lstStyle/>
          <a:p>
            <a:pPr marL="285750" indent="-285750">
              <a:spcBef>
                <a:spcPts val="1800"/>
              </a:spcBef>
              <a:buFont typeface="Arial" panose="020B0604020202020204" pitchFamily="34" charset="0"/>
              <a:buChar char="•"/>
            </a:pPr>
            <a:r>
              <a:rPr lang="en-IE" sz="1600" dirty="0"/>
              <a:t>Any Revenue web service request that either returns confidential information or accepts submission of information must be digitally signed. This must be done using a digital certificate that has been previously retrieved from Revenue. </a:t>
            </a:r>
          </a:p>
          <a:p>
            <a:pPr marL="285750" indent="-285750">
              <a:spcBef>
                <a:spcPts val="1800"/>
              </a:spcBef>
              <a:buFont typeface="Arial" panose="020B0604020202020204" pitchFamily="34" charset="0"/>
              <a:buChar char="•"/>
            </a:pPr>
            <a:r>
              <a:rPr lang="en-IE" sz="1600" dirty="0"/>
              <a:t>The digital signature ensures the integrity of the document. By signing the document we can ensure that no malicious intruder has altered the document in any way. It is also be used for nonrepudiation purposes. </a:t>
            </a:r>
            <a:endParaRPr lang="en-US" sz="1600" dirty="0"/>
          </a:p>
        </p:txBody>
      </p:sp>
      <p:sp>
        <p:nvSpPr>
          <p:cNvPr id="33" name="Arrow: Right 32">
            <a:extLst>
              <a:ext uri="{FF2B5EF4-FFF2-40B4-BE49-F238E27FC236}">
                <a16:creationId xmlns:a16="http://schemas.microsoft.com/office/drawing/2014/main" id="{4BCA45EC-1236-490C-BB09-7C2AF2ACB8F9}"/>
              </a:ext>
            </a:extLst>
          </p:cNvPr>
          <p:cNvSpPr/>
          <p:nvPr/>
        </p:nvSpPr>
        <p:spPr>
          <a:xfrm rot="10800000">
            <a:off x="3615655" y="4869007"/>
            <a:ext cx="1736158" cy="22650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12378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HTTP Signatures</a:t>
            </a:r>
          </a:p>
        </p:txBody>
      </p:sp>
      <p:sp>
        <p:nvSpPr>
          <p:cNvPr id="3" name="Content Placeholder 2">
            <a:extLst>
              <a:ext uri="{FF2B5EF4-FFF2-40B4-BE49-F238E27FC236}">
                <a16:creationId xmlns:a16="http://schemas.microsoft.com/office/drawing/2014/main" id="{A8A2F5A0-0AA7-4A1C-8A59-3EA02418FB50}"/>
              </a:ext>
            </a:extLst>
          </p:cNvPr>
          <p:cNvSpPr>
            <a:spLocks noGrp="1"/>
          </p:cNvSpPr>
          <p:nvPr>
            <p:ph idx="1"/>
          </p:nvPr>
        </p:nvSpPr>
        <p:spPr>
          <a:xfrm>
            <a:off x="457200" y="1434518"/>
            <a:ext cx="8229600" cy="5066950"/>
          </a:xfrm>
        </p:spPr>
        <p:txBody>
          <a:bodyPr>
            <a:normAutofit/>
          </a:bodyPr>
          <a:lstStyle/>
          <a:p>
            <a:r>
              <a:rPr lang="en-IE" sz="1600" dirty="0"/>
              <a:t>The HTTP signatures protocol is intended to provide a simple and standard way for clients to sign HTTP requests. </a:t>
            </a:r>
          </a:p>
          <a:p>
            <a:r>
              <a:rPr lang="en-IE" sz="1600" dirty="0"/>
              <a:t>At a high level, a HTTP Signature is a HTTP header that is added to a HTTP request. It is comprised of a set of components that were used to generate a digital signature and the digital signature itself. </a:t>
            </a:r>
            <a:endParaRPr lang="en-GB" sz="1600" dirty="0"/>
          </a:p>
          <a:p>
            <a:r>
              <a:rPr lang="en-GB" sz="1600" dirty="0"/>
              <a:t>Below is a sample HTTP Signature Header</a:t>
            </a:r>
          </a:p>
          <a:p>
            <a:pPr marL="400050" lvl="1" indent="0">
              <a:buNone/>
            </a:pPr>
            <a:r>
              <a:rPr lang="en-IE" sz="1600" dirty="0"/>
              <a:t>			</a:t>
            </a:r>
          </a:p>
          <a:p>
            <a:pPr marL="400050" lvl="1" indent="0">
              <a:buNone/>
            </a:pPr>
            <a:r>
              <a:rPr lang="en-IE" sz="1600" dirty="0">
                <a:solidFill>
                  <a:srgbClr val="0070C0"/>
                </a:solidFill>
              </a:rPr>
              <a:t>			</a:t>
            </a:r>
            <a:r>
              <a:rPr lang="en-IE" sz="1400" dirty="0">
                <a:solidFill>
                  <a:srgbClr val="0070C0"/>
                </a:solidFill>
              </a:rPr>
              <a:t>Signature:  </a:t>
            </a:r>
            <a:r>
              <a:rPr lang="en-IE" sz="1400" dirty="0" err="1">
                <a:solidFill>
                  <a:srgbClr val="0070C0"/>
                </a:solidFill>
              </a:rPr>
              <a:t>keyId</a:t>
            </a:r>
            <a:r>
              <a:rPr lang="en-IE" sz="1400" dirty="0">
                <a:solidFill>
                  <a:srgbClr val="0070C0"/>
                </a:solidFill>
              </a:rPr>
              <a:t>="</a:t>
            </a:r>
            <a:r>
              <a:rPr lang="en-IE" sz="1400" dirty="0" err="1">
                <a:solidFill>
                  <a:srgbClr val="0070C0"/>
                </a:solidFill>
              </a:rPr>
              <a:t>MIICfzCCAeigAwIBAgIJ</a:t>
            </a:r>
            <a:r>
              <a:rPr lang="en-IE" sz="1400" dirty="0">
                <a:solidFill>
                  <a:srgbClr val="0070C0"/>
                </a:solidFill>
              </a:rPr>
              <a:t>... // truncated",</a:t>
            </a:r>
          </a:p>
          <a:p>
            <a:pPr marL="400050" lvl="1" indent="0">
              <a:buNone/>
            </a:pPr>
            <a:r>
              <a:rPr lang="en-IE" sz="1400" dirty="0">
                <a:solidFill>
                  <a:srgbClr val="0070C0"/>
                </a:solidFill>
              </a:rPr>
              <a:t>					algorithm="rsa-sha512",</a:t>
            </a:r>
          </a:p>
          <a:p>
            <a:pPr marL="400050" lvl="1" indent="0">
              <a:buNone/>
            </a:pPr>
            <a:r>
              <a:rPr lang="en-IE" sz="1400" dirty="0">
                <a:solidFill>
                  <a:srgbClr val="0070C0"/>
                </a:solidFill>
              </a:rPr>
              <a:t>					headers="(request-target) host date digest",</a:t>
            </a:r>
          </a:p>
          <a:p>
            <a:pPr marL="400050" lvl="1" indent="0">
              <a:buNone/>
            </a:pPr>
            <a:r>
              <a:rPr lang="en-IE" sz="1400" dirty="0">
                <a:solidFill>
                  <a:srgbClr val="0070C0"/>
                </a:solidFill>
              </a:rPr>
              <a:t>					signature="GdUqDgy94Z8mSYUjr/rL6qrLX/</a:t>
            </a:r>
            <a:r>
              <a:rPr lang="en-IE" sz="1400" dirty="0" err="1">
                <a:solidFill>
                  <a:srgbClr val="0070C0"/>
                </a:solidFill>
              </a:rPr>
              <a:t>jmudS</a:t>
            </a:r>
            <a:r>
              <a:rPr lang="en-IE" sz="1400" dirty="0">
                <a:solidFill>
                  <a:srgbClr val="0070C0"/>
                </a:solidFill>
              </a:rPr>
              <a:t>... // truncated"</a:t>
            </a:r>
          </a:p>
          <a:p>
            <a:endParaRPr lang="en-GB" sz="1600" dirty="0"/>
          </a:p>
          <a:p>
            <a:r>
              <a:rPr lang="en-GB" sz="1600" dirty="0" err="1"/>
              <a:t>keyId</a:t>
            </a:r>
            <a:r>
              <a:rPr lang="en-GB" sz="1600" dirty="0"/>
              <a:t> – Revenue issued Certificate</a:t>
            </a:r>
          </a:p>
          <a:p>
            <a:r>
              <a:rPr lang="en-GB" sz="1600" dirty="0"/>
              <a:t>algorithm - </a:t>
            </a:r>
            <a:r>
              <a:rPr lang="en-IE" sz="1600" dirty="0"/>
              <a:t>Digital signature algorithm to use when generating the signature</a:t>
            </a:r>
            <a:endParaRPr lang="en-GB" sz="1600" dirty="0"/>
          </a:p>
          <a:p>
            <a:r>
              <a:rPr lang="en-GB" sz="1600" dirty="0"/>
              <a:t>headers – </a:t>
            </a:r>
            <a:r>
              <a:rPr lang="en-IE" sz="1600" dirty="0"/>
              <a:t>List of headers used when generating the signature</a:t>
            </a:r>
            <a:endParaRPr lang="en-GB" sz="1600" dirty="0"/>
          </a:p>
          <a:p>
            <a:r>
              <a:rPr lang="en-GB" sz="1600" dirty="0"/>
              <a:t>signature - Digital signature generated from the algorithm and headers field(</a:t>
            </a:r>
            <a:r>
              <a:rPr lang="en-IE" sz="1600" dirty="0"/>
              <a:t>forms a canonicalized 'String to be signed') above</a:t>
            </a:r>
          </a:p>
          <a:p>
            <a:endParaRPr lang="en-IE" sz="1600" dirty="0"/>
          </a:p>
        </p:txBody>
      </p:sp>
    </p:spTree>
    <p:extLst>
      <p:ext uri="{BB962C8B-B14F-4D97-AF65-F5344CB8AC3E}">
        <p14:creationId xmlns:p14="http://schemas.microsoft.com/office/powerpoint/2010/main" val="278163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000" dirty="0"/>
              <a:t>HTTP Signature header Preparation</a:t>
            </a:r>
            <a:endParaRPr lang="en-US" sz="3000" dirty="0"/>
          </a:p>
        </p:txBody>
      </p:sp>
      <p:sp>
        <p:nvSpPr>
          <p:cNvPr id="3" name="Content Placeholder 2"/>
          <p:cNvSpPr>
            <a:spLocks noGrp="1"/>
          </p:cNvSpPr>
          <p:nvPr>
            <p:ph idx="1"/>
          </p:nvPr>
        </p:nvSpPr>
        <p:spPr/>
        <p:txBody>
          <a:bodyPr>
            <a:normAutofit/>
          </a:bodyPr>
          <a:lstStyle/>
          <a:p>
            <a:pPr>
              <a:spcBef>
                <a:spcPts val="1800"/>
              </a:spcBef>
            </a:pPr>
            <a:r>
              <a:rPr lang="en-IE" sz="1600" dirty="0"/>
              <a:t>Before we can build the HTTP Signature header, we must add all HTTP headers/ components that will be used to generate the digital signature to the HTTP request. These components will be specified in the 'headers’ portion of the HTTP Signature header later. </a:t>
            </a:r>
          </a:p>
          <a:p>
            <a:pPr>
              <a:spcBef>
                <a:spcPts val="1800"/>
              </a:spcBef>
            </a:pPr>
            <a:r>
              <a:rPr lang="en-IE" sz="1600" dirty="0"/>
              <a:t>Allowable values in the headers field are outlined in the table below</a:t>
            </a:r>
          </a:p>
          <a:p>
            <a:pPr>
              <a:spcBef>
                <a:spcPts val="1800"/>
              </a:spcBef>
            </a:pPr>
            <a:endParaRPr lang="en-IE" sz="1600" dirty="0"/>
          </a:p>
        </p:txBody>
      </p:sp>
      <p:graphicFrame>
        <p:nvGraphicFramePr>
          <p:cNvPr id="6" name="Table 5">
            <a:extLst>
              <a:ext uri="{FF2B5EF4-FFF2-40B4-BE49-F238E27FC236}">
                <a16:creationId xmlns:a16="http://schemas.microsoft.com/office/drawing/2014/main" id="{5C3E7FE0-27E2-4C83-BC17-A42AF105D068}"/>
              </a:ext>
            </a:extLst>
          </p:cNvPr>
          <p:cNvGraphicFramePr>
            <a:graphicFrameLocks noGrp="1"/>
          </p:cNvGraphicFramePr>
          <p:nvPr>
            <p:extLst>
              <p:ext uri="{D42A27DB-BD31-4B8C-83A1-F6EECF244321}">
                <p14:modId xmlns:p14="http://schemas.microsoft.com/office/powerpoint/2010/main" val="3176049415"/>
              </p:ext>
            </p:extLst>
          </p:nvPr>
        </p:nvGraphicFramePr>
        <p:xfrm>
          <a:off x="889495" y="3261777"/>
          <a:ext cx="7398828" cy="3376804"/>
        </p:xfrm>
        <a:graphic>
          <a:graphicData uri="http://schemas.openxmlformats.org/drawingml/2006/table">
            <a:tbl>
              <a:tblPr firstRow="1" firstCol="1" bandRow="1">
                <a:tableStyleId>{5C22544A-7EE6-4342-B048-85BDC9FD1C3A}</a:tableStyleId>
              </a:tblPr>
              <a:tblGrid>
                <a:gridCol w="3162388">
                  <a:extLst>
                    <a:ext uri="{9D8B030D-6E8A-4147-A177-3AD203B41FA5}">
                      <a16:colId xmlns:a16="http://schemas.microsoft.com/office/drawing/2014/main" val="2593880608"/>
                    </a:ext>
                  </a:extLst>
                </a:gridCol>
                <a:gridCol w="4236440">
                  <a:extLst>
                    <a:ext uri="{9D8B030D-6E8A-4147-A177-3AD203B41FA5}">
                      <a16:colId xmlns:a16="http://schemas.microsoft.com/office/drawing/2014/main" val="3692057083"/>
                    </a:ext>
                  </a:extLst>
                </a:gridCol>
              </a:tblGrid>
              <a:tr h="168953">
                <a:tc>
                  <a:txBody>
                    <a:bodyPr/>
                    <a:lstStyle/>
                    <a:p>
                      <a:pPr>
                        <a:lnSpc>
                          <a:spcPct val="115000"/>
                        </a:lnSpc>
                        <a:spcAft>
                          <a:spcPts val="0"/>
                        </a:spcAft>
                      </a:pPr>
                      <a:r>
                        <a:rPr lang="en-IE" sz="1100" dirty="0">
                          <a:effectLst/>
                        </a:rPr>
                        <a:t>Value</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IE" sz="1100" dirty="0">
                          <a:effectLst/>
                        </a:rPr>
                        <a:t>Mandatory</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611048"/>
                  </a:ext>
                </a:extLst>
              </a:tr>
              <a:tr h="268337">
                <a:tc>
                  <a:txBody>
                    <a:bodyPr/>
                    <a:lstStyle/>
                    <a:p>
                      <a:r>
                        <a:rPr lang="en-IE" sz="1100" b="0" dirty="0">
                          <a:solidFill>
                            <a:schemeClr val="tx1"/>
                          </a:solidFill>
                          <a:effectLst/>
                        </a:rPr>
                        <a:t>(request-target)</a:t>
                      </a:r>
                      <a:endParaRPr lang="en-IE" sz="1000" b="0" dirty="0">
                        <a:solidFill>
                          <a:schemeClr val="tx1"/>
                        </a:solidFill>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GB" sz="1100" dirty="0">
                          <a:effectLst/>
                        </a:rPr>
                        <a:t>Yes</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6584617"/>
                  </a:ext>
                </a:extLst>
              </a:tr>
              <a:tr h="168953">
                <a:tc>
                  <a:txBody>
                    <a:bodyPr/>
                    <a:lstStyle/>
                    <a:p>
                      <a:pPr>
                        <a:lnSpc>
                          <a:spcPct val="115000"/>
                        </a:lnSpc>
                        <a:spcAft>
                          <a:spcPts val="1000"/>
                        </a:spcAft>
                      </a:pPr>
                      <a:r>
                        <a:rPr lang="en-IE" sz="1100" b="0" dirty="0">
                          <a:solidFill>
                            <a:schemeClr val="tx1"/>
                          </a:solidFill>
                          <a:effectLst/>
                        </a:rPr>
                        <a:t>host</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Yes</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8068906"/>
                  </a:ext>
                </a:extLst>
              </a:tr>
              <a:tr h="344571">
                <a:tc>
                  <a:txBody>
                    <a:bodyPr/>
                    <a:lstStyle/>
                    <a:p>
                      <a:pPr>
                        <a:lnSpc>
                          <a:spcPct val="115000"/>
                        </a:lnSpc>
                        <a:spcAft>
                          <a:spcPts val="0"/>
                        </a:spcAft>
                      </a:pPr>
                      <a:r>
                        <a:rPr lang="en-IE" sz="1100" b="0" dirty="0">
                          <a:solidFill>
                            <a:schemeClr val="tx1"/>
                          </a:solidFill>
                          <a:effectLst/>
                        </a:rPr>
                        <a:t>date</a:t>
                      </a:r>
                    </a:p>
                    <a:p>
                      <a:pPr>
                        <a:lnSpc>
                          <a:spcPct val="115000"/>
                        </a:lnSpc>
                        <a:spcAft>
                          <a:spcPts val="0"/>
                        </a:spcAft>
                      </a:pPr>
                      <a:r>
                        <a:rPr lang="en-IE" sz="1100" b="0" dirty="0">
                          <a:solidFill>
                            <a:schemeClr val="tx1"/>
                          </a:solidFill>
                          <a:effectLst/>
                        </a:rPr>
                        <a:t> </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Yes</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728954"/>
                  </a:ext>
                </a:extLst>
              </a:tr>
              <a:tr h="344571">
                <a:tc>
                  <a:txBody>
                    <a:bodyPr/>
                    <a:lstStyle/>
                    <a:p>
                      <a:pPr>
                        <a:lnSpc>
                          <a:spcPct val="115000"/>
                        </a:lnSpc>
                        <a:spcAft>
                          <a:spcPts val="0"/>
                        </a:spcAft>
                      </a:pPr>
                      <a:r>
                        <a:rPr lang="en-IE" sz="1100" b="0" dirty="0">
                          <a:solidFill>
                            <a:schemeClr val="tx1"/>
                          </a:solidFill>
                          <a:effectLst/>
                        </a:rPr>
                        <a:t>x-date</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Yes, if date header cannot be added.</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689901"/>
                  </a:ext>
                </a:extLst>
              </a:tr>
              <a:tr h="344571">
                <a:tc>
                  <a:txBody>
                    <a:bodyPr/>
                    <a:lstStyle/>
                    <a:p>
                      <a:pPr>
                        <a:lnSpc>
                          <a:spcPct val="115000"/>
                        </a:lnSpc>
                        <a:spcAft>
                          <a:spcPts val="0"/>
                        </a:spcAft>
                      </a:pPr>
                      <a:r>
                        <a:rPr lang="en-IE" sz="1100" b="0" dirty="0">
                          <a:solidFill>
                            <a:schemeClr val="tx1"/>
                          </a:solidFill>
                          <a:effectLst/>
                        </a:rPr>
                        <a:t>digest</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Yes, if HTTP method is of type POST</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4361892"/>
                  </a:ext>
                </a:extLst>
              </a:tr>
              <a:tr h="344571">
                <a:tc>
                  <a:txBody>
                    <a:bodyPr/>
                    <a:lstStyle/>
                    <a:p>
                      <a:pPr>
                        <a:lnSpc>
                          <a:spcPct val="115000"/>
                        </a:lnSpc>
                        <a:spcAft>
                          <a:spcPts val="0"/>
                        </a:spcAft>
                      </a:pPr>
                      <a:r>
                        <a:rPr lang="en-IE" sz="1100" b="0" dirty="0">
                          <a:solidFill>
                            <a:schemeClr val="tx1"/>
                          </a:solidFill>
                          <a:effectLst/>
                        </a:rPr>
                        <a:t>content-type</a:t>
                      </a:r>
                    </a:p>
                    <a:p>
                      <a:pPr>
                        <a:lnSpc>
                          <a:spcPct val="115000"/>
                        </a:lnSpc>
                        <a:spcAft>
                          <a:spcPts val="0"/>
                        </a:spcAft>
                      </a:pPr>
                      <a:r>
                        <a:rPr lang="en-IE" sz="1100" b="0" dirty="0">
                          <a:solidFill>
                            <a:schemeClr val="tx1"/>
                          </a:solidFill>
                          <a:effectLst/>
                        </a:rPr>
                        <a:t> </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No</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9451839"/>
                  </a:ext>
                </a:extLst>
              </a:tr>
              <a:tr h="344571">
                <a:tc>
                  <a:txBody>
                    <a:bodyPr/>
                    <a:lstStyle/>
                    <a:p>
                      <a:pPr>
                        <a:lnSpc>
                          <a:spcPct val="115000"/>
                        </a:lnSpc>
                        <a:spcAft>
                          <a:spcPts val="0"/>
                        </a:spcAft>
                      </a:pPr>
                      <a:r>
                        <a:rPr lang="en-IE" sz="1100" b="0" dirty="0">
                          <a:solidFill>
                            <a:schemeClr val="tx1"/>
                          </a:solidFill>
                          <a:effectLst/>
                        </a:rPr>
                        <a:t>content-length</a:t>
                      </a:r>
                    </a:p>
                    <a:p>
                      <a:pPr>
                        <a:lnSpc>
                          <a:spcPct val="115000"/>
                        </a:lnSpc>
                        <a:spcAft>
                          <a:spcPts val="0"/>
                        </a:spcAft>
                      </a:pPr>
                      <a:r>
                        <a:rPr lang="en-IE" sz="1100" b="0" dirty="0">
                          <a:solidFill>
                            <a:schemeClr val="tx1"/>
                          </a:solidFill>
                          <a:effectLst/>
                        </a:rPr>
                        <a:t> </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No</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4584880"/>
                  </a:ext>
                </a:extLst>
              </a:tr>
              <a:tr h="877037">
                <a:tc>
                  <a:txBody>
                    <a:bodyPr/>
                    <a:lstStyle/>
                    <a:p>
                      <a:pPr>
                        <a:lnSpc>
                          <a:spcPct val="115000"/>
                        </a:lnSpc>
                        <a:spcAft>
                          <a:spcPts val="0"/>
                        </a:spcAft>
                      </a:pPr>
                      <a:r>
                        <a:rPr lang="en-IE" sz="1100" b="0" dirty="0">
                          <a:solidFill>
                            <a:schemeClr val="tx1"/>
                          </a:solidFill>
                          <a:effectLst/>
                        </a:rPr>
                        <a:t>x-http-method-override</a:t>
                      </a:r>
                      <a:endParaRPr lang="en-I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en-IE" sz="1100" dirty="0">
                          <a:effectLst/>
                        </a:rPr>
                        <a:t>If HTTP method is of type POST, HTTP header ‘X-HTTP-Method-Override’ exists and ‘Content-Type=application/x-www-form-</a:t>
                      </a:r>
                      <a:r>
                        <a:rPr lang="en-IE" sz="1100" dirty="0" err="1">
                          <a:effectLst/>
                        </a:rPr>
                        <a:t>urlencoded</a:t>
                      </a:r>
                      <a:r>
                        <a:rPr lang="en-IE" sz="1100" dirty="0">
                          <a:effectLst/>
                        </a:rPr>
                        <a:t> </a:t>
                      </a:r>
                      <a:endParaRPr lang="en-I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006351"/>
                  </a:ext>
                </a:extLst>
              </a:tr>
            </a:tbl>
          </a:graphicData>
        </a:graphic>
      </p:graphicFrame>
    </p:spTree>
    <p:extLst>
      <p:ext uri="{BB962C8B-B14F-4D97-AF65-F5344CB8AC3E}">
        <p14:creationId xmlns:p14="http://schemas.microsoft.com/office/powerpoint/2010/main" val="44819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000" dirty="0"/>
              <a:t>HTTP Signature header Preparation 2</a:t>
            </a:r>
            <a:endParaRPr lang="en-US" sz="3000" dirty="0"/>
          </a:p>
        </p:txBody>
      </p:sp>
      <p:sp>
        <p:nvSpPr>
          <p:cNvPr id="3" name="Content Placeholder 2"/>
          <p:cNvSpPr>
            <a:spLocks noGrp="1"/>
          </p:cNvSpPr>
          <p:nvPr>
            <p:ph idx="1"/>
          </p:nvPr>
        </p:nvSpPr>
        <p:spPr/>
        <p:txBody>
          <a:bodyPr>
            <a:normAutofit fontScale="92500"/>
          </a:bodyPr>
          <a:lstStyle/>
          <a:p>
            <a:pPr>
              <a:spcBef>
                <a:spcPts val="1800"/>
              </a:spcBef>
            </a:pPr>
            <a:r>
              <a:rPr lang="en-IE" sz="1600" dirty="0"/>
              <a:t>It should be noted that the (request-target) Allowable value defined in the table above is built from 2 HTTP headers. It is generated by concatenating the lowercase HTTP method, an ASCII space, and the request path headers. See below for sample</a:t>
            </a:r>
          </a:p>
          <a:p>
            <a:pPr marL="0" indent="0">
              <a:spcBef>
                <a:spcPts val="1800"/>
              </a:spcBef>
              <a:buNone/>
            </a:pPr>
            <a:r>
              <a:rPr lang="en-IE" sz="1600" dirty="0"/>
              <a:t>		</a:t>
            </a:r>
            <a:r>
              <a:rPr lang="en-IE" sz="1400" dirty="0">
                <a:solidFill>
                  <a:srgbClr val="0070C0"/>
                </a:solidFill>
              </a:rPr>
              <a:t>(request-target): get /v1/rest/</a:t>
            </a:r>
            <a:r>
              <a:rPr lang="en-IE" sz="1400" dirty="0" err="1">
                <a:solidFill>
                  <a:srgbClr val="0070C0"/>
                </a:solidFill>
              </a:rPr>
              <a:t>rpn</a:t>
            </a:r>
            <a:r>
              <a:rPr lang="en-IE" sz="1400" dirty="0">
                <a:solidFill>
                  <a:srgbClr val="0070C0"/>
                </a:solidFill>
              </a:rPr>
              <a:t>/{ </a:t>
            </a:r>
            <a:r>
              <a:rPr lang="en-IE" sz="1400" dirty="0" err="1">
                <a:solidFill>
                  <a:srgbClr val="0070C0"/>
                </a:solidFill>
              </a:rPr>
              <a:t>employerRegistrationNumber</a:t>
            </a:r>
            <a:r>
              <a:rPr lang="en-IE" sz="1400" dirty="0">
                <a:solidFill>
                  <a:srgbClr val="0070C0"/>
                </a:solidFill>
              </a:rPr>
              <a:t> }/{</a:t>
            </a:r>
            <a:r>
              <a:rPr lang="en-IE" sz="1400" dirty="0" err="1">
                <a:solidFill>
                  <a:srgbClr val="0070C0"/>
                </a:solidFill>
              </a:rPr>
              <a:t>taxYear</a:t>
            </a:r>
            <a:r>
              <a:rPr lang="en-IE" sz="1400" dirty="0">
                <a:solidFill>
                  <a:srgbClr val="0070C0"/>
                </a:solidFill>
              </a:rPr>
              <a:t>}</a:t>
            </a:r>
          </a:p>
          <a:p>
            <a:pPr>
              <a:spcBef>
                <a:spcPts val="1800"/>
              </a:spcBef>
              <a:buFont typeface="Arial" panose="020B0604020202020204" pitchFamily="34" charset="0"/>
              <a:buChar char="•"/>
            </a:pPr>
            <a:r>
              <a:rPr lang="en-IE" sz="1600" dirty="0">
                <a:solidFill>
                  <a:schemeClr val="tx1"/>
                </a:solidFill>
              </a:rPr>
              <a:t>Unfortunately, the initial implementation of the (request-target) HTTP header differs slightly from that specified in the IETF HTTP Signatures draft as outlined below. </a:t>
            </a:r>
          </a:p>
          <a:p>
            <a:pPr marL="800100" lvl="2" indent="0">
              <a:spcBef>
                <a:spcPts val="1800"/>
              </a:spcBef>
              <a:buNone/>
            </a:pPr>
            <a:r>
              <a:rPr lang="en-IE" sz="1400" dirty="0">
                <a:solidFill>
                  <a:schemeClr val="tx1"/>
                </a:solidFill>
              </a:rPr>
              <a:t>Example of expected (request-target) as currently implemented by revenue </a:t>
            </a:r>
          </a:p>
          <a:p>
            <a:pPr marL="800100" lvl="2" indent="0">
              <a:spcBef>
                <a:spcPts val="1800"/>
              </a:spcBef>
              <a:buNone/>
            </a:pPr>
            <a:r>
              <a:rPr lang="en-IE" sz="1400" dirty="0">
                <a:solidFill>
                  <a:srgbClr val="0070C0"/>
                </a:solidFill>
              </a:rPr>
              <a:t>	(request-target): get /v1/rest/payroll/1234567CH/2019/1/1 </a:t>
            </a:r>
          </a:p>
          <a:p>
            <a:pPr marL="800100" lvl="2" indent="0">
              <a:spcBef>
                <a:spcPts val="1800"/>
              </a:spcBef>
              <a:buNone/>
            </a:pPr>
            <a:r>
              <a:rPr lang="en-IE" sz="1400" dirty="0">
                <a:solidFill>
                  <a:schemeClr val="tx1"/>
                </a:solidFill>
              </a:rPr>
              <a:t>Example of expected (request-target) as outlined by  IETF HTTP Signatures draft </a:t>
            </a:r>
          </a:p>
          <a:p>
            <a:pPr marL="800100" lvl="2" indent="0">
              <a:spcBef>
                <a:spcPts val="1800"/>
              </a:spcBef>
              <a:buNone/>
            </a:pPr>
            <a:r>
              <a:rPr lang="en-IE" sz="1400" dirty="0">
                <a:solidFill>
                  <a:srgbClr val="0070C0"/>
                </a:solidFill>
              </a:rPr>
              <a:t>	(request-target): get /</a:t>
            </a:r>
            <a:r>
              <a:rPr lang="en-IE" sz="1400" dirty="0" err="1">
                <a:solidFill>
                  <a:srgbClr val="0070C0"/>
                </a:solidFill>
              </a:rPr>
              <a:t>paye</a:t>
            </a:r>
            <a:r>
              <a:rPr lang="en-IE" sz="1400" dirty="0">
                <a:solidFill>
                  <a:srgbClr val="0070C0"/>
                </a:solidFill>
              </a:rPr>
              <a:t>-employers/v1/rest/payroll/1234567CH/ 2019/1/1?softwareused=</a:t>
            </a:r>
            <a:r>
              <a:rPr lang="en-IE" sz="1400" dirty="0" err="1">
                <a:solidFill>
                  <a:srgbClr val="0070C0"/>
                </a:solidFill>
              </a:rPr>
              <a:t>xyz&amp;softwareVersion</a:t>
            </a:r>
            <a:r>
              <a:rPr lang="en-IE" sz="1400" dirty="0">
                <a:solidFill>
                  <a:srgbClr val="0070C0"/>
                </a:solidFill>
              </a:rPr>
              <a:t>=1.0</a:t>
            </a:r>
          </a:p>
          <a:p>
            <a:pPr>
              <a:spcBef>
                <a:spcPts val="1800"/>
              </a:spcBef>
              <a:buFont typeface="Arial" panose="020B0604020202020204" pitchFamily="34" charset="0"/>
              <a:buChar char="•"/>
            </a:pPr>
            <a:r>
              <a:rPr lang="en-IE" sz="1600" dirty="0">
                <a:solidFill>
                  <a:schemeClr val="tx1"/>
                </a:solidFill>
              </a:rPr>
              <a:t>We are working towards aligning our implementation with that specified in the IETF HTTP Signatures draft and hope to release the change to PIT as soon as possible.</a:t>
            </a:r>
            <a:endParaRPr lang="en-GB" sz="1600" dirty="0">
              <a:solidFill>
                <a:schemeClr val="tx1"/>
              </a:solidFill>
            </a:endParaRPr>
          </a:p>
          <a:p>
            <a:pPr marL="0" indent="0">
              <a:spcBef>
                <a:spcPts val="1800"/>
              </a:spcBef>
              <a:buNone/>
            </a:pPr>
            <a:endParaRPr lang="en-US" sz="1400" dirty="0">
              <a:solidFill>
                <a:srgbClr val="0070C0"/>
              </a:solidFill>
            </a:endParaRPr>
          </a:p>
        </p:txBody>
      </p:sp>
    </p:spTree>
    <p:extLst>
      <p:ext uri="{BB962C8B-B14F-4D97-AF65-F5344CB8AC3E}">
        <p14:creationId xmlns:p14="http://schemas.microsoft.com/office/powerpoint/2010/main" val="112572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97F9-44A2-4470-B372-2712EC1B5E8D}"/>
              </a:ext>
            </a:extLst>
          </p:cNvPr>
          <p:cNvSpPr>
            <a:spLocks noGrp="1"/>
          </p:cNvSpPr>
          <p:nvPr>
            <p:ph type="title"/>
          </p:nvPr>
        </p:nvSpPr>
        <p:spPr/>
        <p:txBody>
          <a:bodyPr/>
          <a:lstStyle/>
          <a:p>
            <a:r>
              <a:rPr lang="en-IE" dirty="0"/>
              <a:t>Building a HTTP Signature header</a:t>
            </a:r>
          </a:p>
        </p:txBody>
      </p:sp>
      <p:sp>
        <p:nvSpPr>
          <p:cNvPr id="3" name="Content Placeholder 2">
            <a:extLst>
              <a:ext uri="{FF2B5EF4-FFF2-40B4-BE49-F238E27FC236}">
                <a16:creationId xmlns:a16="http://schemas.microsoft.com/office/drawing/2014/main" id="{724C225B-3006-4A1E-A5B6-C4ADAE1C95CA}"/>
              </a:ext>
            </a:extLst>
          </p:cNvPr>
          <p:cNvSpPr>
            <a:spLocks noGrp="1"/>
          </p:cNvSpPr>
          <p:nvPr>
            <p:ph idx="1"/>
          </p:nvPr>
        </p:nvSpPr>
        <p:spPr/>
        <p:txBody>
          <a:bodyPr>
            <a:normAutofit lnSpcReduction="10000"/>
          </a:bodyPr>
          <a:lstStyle/>
          <a:p>
            <a:r>
              <a:rPr lang="en-IE" sz="1600" dirty="0"/>
              <a:t>Once the required HTTP headers have been added to the HTTP request, we can begin to build the HTTP Signature header which is simply a concatenation of the following pieces of information</a:t>
            </a:r>
          </a:p>
          <a:p>
            <a:r>
              <a:rPr lang="en-IE" sz="1600" b="1" dirty="0" err="1"/>
              <a:t>keyId</a:t>
            </a:r>
            <a:r>
              <a:rPr lang="en-IE" sz="1600" dirty="0"/>
              <a:t> - Get X509 certificate that accompanies the private key as a byte array and Base64 encode. This field is required.</a:t>
            </a:r>
          </a:p>
          <a:p>
            <a:pPr lvl="1"/>
            <a:r>
              <a:rPr lang="en-IE" sz="1600" dirty="0">
                <a:hlinkClick r:id="rId2"/>
              </a:rPr>
              <a:t>Encode the Password used to open the </a:t>
            </a:r>
            <a:r>
              <a:rPr lang="en-IE" sz="1600" dirty="0" err="1">
                <a:hlinkClick r:id="rId2"/>
              </a:rPr>
              <a:t>keystore</a:t>
            </a:r>
            <a:r>
              <a:rPr lang="en-IE" sz="1600" dirty="0">
                <a:hlinkClick r:id="rId2"/>
              </a:rPr>
              <a:t> </a:t>
            </a:r>
            <a:endParaRPr lang="en-IE" sz="1600" dirty="0"/>
          </a:p>
          <a:p>
            <a:pPr lvl="1"/>
            <a:r>
              <a:rPr lang="en-GB" sz="1600" dirty="0">
                <a:hlinkClick r:id="rId3"/>
              </a:rPr>
              <a:t>O</a:t>
            </a:r>
            <a:r>
              <a:rPr lang="en-IE" sz="1600" dirty="0">
                <a:hlinkClick r:id="rId3"/>
              </a:rPr>
              <a:t>pen the </a:t>
            </a:r>
            <a:r>
              <a:rPr lang="en-IE" sz="1600" dirty="0" err="1">
                <a:hlinkClick r:id="rId3"/>
              </a:rPr>
              <a:t>keystore</a:t>
            </a:r>
            <a:endParaRPr lang="en-IE" sz="1600" dirty="0"/>
          </a:p>
          <a:p>
            <a:pPr lvl="1"/>
            <a:r>
              <a:rPr lang="en-GB" sz="1600" dirty="0">
                <a:hlinkClick r:id="rId4"/>
              </a:rPr>
              <a:t>G</a:t>
            </a:r>
            <a:r>
              <a:rPr lang="en-IE" sz="1600" dirty="0">
                <a:hlinkClick r:id="rId4"/>
              </a:rPr>
              <a:t>et the Certificate from the </a:t>
            </a:r>
            <a:r>
              <a:rPr lang="en-IE" sz="1600" dirty="0" err="1">
                <a:hlinkClick r:id="rId4"/>
              </a:rPr>
              <a:t>keystore</a:t>
            </a:r>
            <a:endParaRPr lang="en-IE" sz="1600" dirty="0"/>
          </a:p>
          <a:p>
            <a:pPr lvl="1"/>
            <a:r>
              <a:rPr lang="en-IE" sz="1600" dirty="0">
                <a:hlinkClick r:id="rId5"/>
              </a:rPr>
              <a:t>Get Base64 Encoded Certificate As String</a:t>
            </a:r>
            <a:endParaRPr lang="en-IE" sz="1600" dirty="0"/>
          </a:p>
          <a:p>
            <a:r>
              <a:rPr lang="en-IE" sz="1600" b="1" dirty="0"/>
              <a:t>algorithm</a:t>
            </a:r>
            <a:r>
              <a:rPr lang="en-IE" sz="1600" dirty="0"/>
              <a:t>: The ‘algorithm’ parameter is used to specify the digital signature algorithm to use when generating the signature. Revenue expects this to be ‘rsa-sha512’. This field is required.</a:t>
            </a:r>
          </a:p>
          <a:p>
            <a:r>
              <a:rPr lang="en-IE" sz="1600" b="1" dirty="0"/>
              <a:t>headers</a:t>
            </a:r>
            <a:r>
              <a:rPr lang="en-IE" sz="1600" dirty="0"/>
              <a:t>: The 'headers' parameter specifies the list of headers used when generating the signature for the message. The parameter must be a lowercased, quoted list of HTTP header fields, separated by a single space character. The list order is important, and MUST be specified in the order the HTTP header field-value pairs are concatenated together during signing.</a:t>
            </a:r>
          </a:p>
        </p:txBody>
      </p:sp>
    </p:spTree>
    <p:extLst>
      <p:ext uri="{BB962C8B-B14F-4D97-AF65-F5344CB8AC3E}">
        <p14:creationId xmlns:p14="http://schemas.microsoft.com/office/powerpoint/2010/main" val="113161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52B8-B901-4E73-93A8-83FB5FFC2923}"/>
              </a:ext>
            </a:extLst>
          </p:cNvPr>
          <p:cNvSpPr>
            <a:spLocks noGrp="1"/>
          </p:cNvSpPr>
          <p:nvPr>
            <p:ph type="title"/>
          </p:nvPr>
        </p:nvSpPr>
        <p:spPr/>
        <p:txBody>
          <a:bodyPr/>
          <a:lstStyle/>
          <a:p>
            <a:r>
              <a:rPr lang="en-IE" dirty="0"/>
              <a:t>Building a HTTP Signature header 2</a:t>
            </a:r>
          </a:p>
        </p:txBody>
      </p:sp>
      <p:sp>
        <p:nvSpPr>
          <p:cNvPr id="3" name="Content Placeholder 2">
            <a:extLst>
              <a:ext uri="{FF2B5EF4-FFF2-40B4-BE49-F238E27FC236}">
                <a16:creationId xmlns:a16="http://schemas.microsoft.com/office/drawing/2014/main" id="{2851E939-A25E-40AE-B42F-1E7C006D3ECB}"/>
              </a:ext>
            </a:extLst>
          </p:cNvPr>
          <p:cNvSpPr>
            <a:spLocks noGrp="1"/>
          </p:cNvSpPr>
          <p:nvPr>
            <p:ph idx="1"/>
          </p:nvPr>
        </p:nvSpPr>
        <p:spPr/>
        <p:txBody>
          <a:bodyPr>
            <a:normAutofit fontScale="92500" lnSpcReduction="20000"/>
          </a:bodyPr>
          <a:lstStyle/>
          <a:p>
            <a:r>
              <a:rPr lang="en-IE" sz="1600" b="1" dirty="0"/>
              <a:t>signature</a:t>
            </a:r>
            <a:r>
              <a:rPr lang="en-IE" sz="1600" dirty="0"/>
              <a:t>: The signature component is a base 64 encoded digital signature string. The implementer uses </a:t>
            </a:r>
            <a:r>
              <a:rPr lang="en-IE" sz="1700" dirty="0"/>
              <a:t>the 'algorithm' and 'headers' field to form a canonicalized 'String to be signed’. </a:t>
            </a:r>
          </a:p>
          <a:p>
            <a:pPr lvl="1"/>
            <a:r>
              <a:rPr lang="en-IE" sz="1500" dirty="0"/>
              <a:t>The 'String to be signed' is signed with the private key that accompanies the X509 certificate associated with the '</a:t>
            </a:r>
            <a:r>
              <a:rPr lang="en-IE" sz="1500" dirty="0" err="1"/>
              <a:t>keyId</a:t>
            </a:r>
            <a:r>
              <a:rPr lang="en-IE" sz="1500" dirty="0"/>
              <a:t>' field and the algorithm corresponding to the 'algorithm' field. The 'signature' field is then base 64 encoded, converted to a String and concatenated with the rest of the fields. The following outlines the steps to be taken to generate the string to be signed</a:t>
            </a:r>
          </a:p>
          <a:p>
            <a:pPr lvl="1"/>
            <a:endParaRPr lang="en-IE" sz="1500" dirty="0"/>
          </a:p>
          <a:p>
            <a:pPr marL="1257300" lvl="2" indent="-342900">
              <a:buFont typeface="+mj-lt"/>
              <a:buAutoNum type="arabicPeriod"/>
            </a:pPr>
            <a:r>
              <a:rPr lang="en-IE" sz="1300" dirty="0">
                <a:hlinkClick r:id="rId2"/>
              </a:rPr>
              <a:t>Generate the String to be signed </a:t>
            </a:r>
            <a:r>
              <a:rPr lang="en-IE" sz="1300" dirty="0"/>
              <a:t>– In order to generate the string to be signed, the implementer MUST use the values of each HTTP header defined in the 'headers' signature field, to build the signature string. Values must be in the order they appear in the 'headers' signature field. If the associated HTTP header does not exist, it should be added to the HTTP request BEFORE attempting to construct this string. </a:t>
            </a:r>
          </a:p>
          <a:p>
            <a:pPr lvl="3">
              <a:buFont typeface="Arial" panose="020B0604020202020204" pitchFamily="34" charset="0"/>
              <a:buChar char="•"/>
            </a:pPr>
            <a:r>
              <a:rPr lang="en-IE" sz="1300" dirty="0"/>
              <a:t>The (request-target) header is built from 2 HTTP headers. It is generated by concatenating the lowercase HTTP method, an ASCII space, and the request path headers.  </a:t>
            </a:r>
          </a:p>
          <a:p>
            <a:pPr lvl="3">
              <a:buFont typeface="Arial" panose="020B0604020202020204" pitchFamily="34" charset="0"/>
              <a:buChar char="•"/>
            </a:pPr>
            <a:r>
              <a:rPr lang="en-IE" sz="1300" dirty="0"/>
              <a:t>All other header field values are created by concatenating the lowercase header field name followed by an ASCII colon ':', an ASCII space ' ', and the header field value. Leading and trailing whitespace in the header field value MUST be omitted. If the header field is not the last value defined in the 'headers' signature field, then append an ASCII newline '\n'. See example below</a:t>
            </a:r>
          </a:p>
          <a:p>
            <a:pPr lvl="3">
              <a:buFont typeface="Arial" panose="020B0604020202020204" pitchFamily="34" charset="0"/>
              <a:buChar char="•"/>
            </a:pPr>
            <a:endParaRPr lang="en-IE" sz="1300" dirty="0"/>
          </a:p>
          <a:p>
            <a:pPr marL="914400" lvl="2" indent="0">
              <a:buNone/>
            </a:pPr>
            <a:r>
              <a:rPr lang="en-IE" sz="1100" dirty="0">
                <a:solidFill>
                  <a:srgbClr val="0070C0"/>
                </a:solidFill>
              </a:rPr>
              <a:t>		(request-target): get /v1/rest/</a:t>
            </a:r>
            <a:r>
              <a:rPr lang="en-IE" sz="1100" dirty="0" err="1">
                <a:solidFill>
                  <a:srgbClr val="0070C0"/>
                </a:solidFill>
              </a:rPr>
              <a:t>rpn</a:t>
            </a:r>
            <a:r>
              <a:rPr lang="en-IE" sz="1100" dirty="0">
                <a:solidFill>
                  <a:srgbClr val="0070C0"/>
                </a:solidFill>
              </a:rPr>
              <a:t>/3390938BH/2018\n</a:t>
            </a:r>
          </a:p>
          <a:p>
            <a:pPr marL="914400" lvl="2" indent="0">
              <a:buNone/>
            </a:pPr>
            <a:r>
              <a:rPr lang="en-IE" sz="1100" dirty="0">
                <a:solidFill>
                  <a:srgbClr val="0070C0"/>
                </a:solidFill>
              </a:rPr>
              <a:t>		host: localhost:8080\n</a:t>
            </a:r>
          </a:p>
          <a:p>
            <a:pPr marL="914400" lvl="2" indent="0">
              <a:buNone/>
            </a:pPr>
            <a:r>
              <a:rPr lang="en-IE" sz="1100" dirty="0">
                <a:solidFill>
                  <a:srgbClr val="0070C0"/>
                </a:solidFill>
              </a:rPr>
              <a:t>		date: Wed Jun 13 2018 11:37:48 GMT+0100 (GMT Daylight Time</a:t>
            </a:r>
          </a:p>
          <a:p>
            <a:pPr marL="914400" lvl="2" indent="0">
              <a:buNone/>
            </a:pPr>
            <a:endParaRPr lang="en-IE" sz="1100" dirty="0">
              <a:solidFill>
                <a:srgbClr val="0070C0"/>
              </a:solidFill>
            </a:endParaRPr>
          </a:p>
        </p:txBody>
      </p:sp>
    </p:spTree>
    <p:extLst>
      <p:ext uri="{BB962C8B-B14F-4D97-AF65-F5344CB8AC3E}">
        <p14:creationId xmlns:p14="http://schemas.microsoft.com/office/powerpoint/2010/main" val="402270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81AD-64EC-4826-90BA-F054DA563B6D}"/>
              </a:ext>
            </a:extLst>
          </p:cNvPr>
          <p:cNvSpPr>
            <a:spLocks noGrp="1"/>
          </p:cNvSpPr>
          <p:nvPr>
            <p:ph type="title"/>
          </p:nvPr>
        </p:nvSpPr>
        <p:spPr/>
        <p:txBody>
          <a:bodyPr/>
          <a:lstStyle/>
          <a:p>
            <a:r>
              <a:rPr lang="en-IE" dirty="0"/>
              <a:t>Building a HTTP Signature header 3</a:t>
            </a:r>
          </a:p>
        </p:txBody>
      </p:sp>
      <p:sp>
        <p:nvSpPr>
          <p:cNvPr id="3" name="Content Placeholder 2">
            <a:extLst>
              <a:ext uri="{FF2B5EF4-FFF2-40B4-BE49-F238E27FC236}">
                <a16:creationId xmlns:a16="http://schemas.microsoft.com/office/drawing/2014/main" id="{0E26C8C8-EB5C-4A36-B019-85C688C50247}"/>
              </a:ext>
            </a:extLst>
          </p:cNvPr>
          <p:cNvSpPr>
            <a:spLocks noGrp="1"/>
          </p:cNvSpPr>
          <p:nvPr>
            <p:ph idx="1"/>
          </p:nvPr>
        </p:nvSpPr>
        <p:spPr/>
        <p:txBody>
          <a:bodyPr>
            <a:normAutofit/>
          </a:bodyPr>
          <a:lstStyle/>
          <a:p>
            <a:pPr marL="1257300" lvl="2" indent="-342900">
              <a:buFont typeface="+mj-lt"/>
              <a:buAutoNum type="arabicPeriod" startAt="2"/>
            </a:pPr>
            <a:r>
              <a:rPr lang="en-IE" sz="1300" dirty="0">
                <a:hlinkClick r:id="rId2"/>
              </a:rPr>
              <a:t>Encode the Password used to open the </a:t>
            </a:r>
            <a:r>
              <a:rPr lang="en-IE" sz="1300" dirty="0" err="1">
                <a:hlinkClick r:id="rId2"/>
              </a:rPr>
              <a:t>keystore</a:t>
            </a:r>
            <a:endParaRPr lang="en-IE" sz="1300" dirty="0"/>
          </a:p>
          <a:p>
            <a:pPr marL="1257300" lvl="2" indent="-342900">
              <a:buFont typeface="+mj-lt"/>
              <a:buAutoNum type="arabicPeriod" startAt="2"/>
            </a:pPr>
            <a:r>
              <a:rPr lang="en-GB" sz="1300" dirty="0">
                <a:hlinkClick r:id="rId3"/>
              </a:rPr>
              <a:t>O</a:t>
            </a:r>
            <a:r>
              <a:rPr lang="en-IE" sz="1300" dirty="0">
                <a:hlinkClick r:id="rId3"/>
              </a:rPr>
              <a:t>pen the </a:t>
            </a:r>
            <a:r>
              <a:rPr lang="en-IE" sz="1300" dirty="0" err="1">
                <a:hlinkClick r:id="rId3"/>
              </a:rPr>
              <a:t>keystore</a:t>
            </a:r>
            <a:endParaRPr lang="en-IE" sz="1300" dirty="0"/>
          </a:p>
          <a:p>
            <a:pPr marL="1257300" lvl="2" indent="-342900">
              <a:buFont typeface="+mj-lt"/>
              <a:buAutoNum type="arabicPeriod" startAt="2"/>
            </a:pPr>
            <a:r>
              <a:rPr lang="en-IE" sz="1300" dirty="0">
                <a:hlinkClick r:id="rId4"/>
              </a:rPr>
              <a:t>Get private key From </a:t>
            </a:r>
            <a:r>
              <a:rPr lang="en-IE" sz="1300" dirty="0" err="1">
                <a:hlinkClick r:id="rId4"/>
              </a:rPr>
              <a:t>KeyStore</a:t>
            </a:r>
            <a:endParaRPr lang="en-IE" sz="1300" dirty="0"/>
          </a:p>
          <a:p>
            <a:pPr marL="1257300" lvl="2" indent="-342900">
              <a:buFont typeface="+mj-lt"/>
              <a:buAutoNum type="arabicPeriod" startAt="2"/>
            </a:pPr>
            <a:r>
              <a:rPr lang="en-IE" sz="1300" dirty="0">
                <a:hlinkClick r:id="rId5"/>
              </a:rPr>
              <a:t>Sign string</a:t>
            </a:r>
            <a:endParaRPr lang="en-IE" sz="1300" dirty="0"/>
          </a:p>
          <a:p>
            <a:pPr marL="1257300" lvl="2" indent="-342900">
              <a:buFont typeface="+mj-lt"/>
              <a:buAutoNum type="arabicPeriod" startAt="2"/>
            </a:pPr>
            <a:endParaRPr lang="en-IE" sz="1300" dirty="0"/>
          </a:p>
          <a:p>
            <a:r>
              <a:rPr lang="en-IE" sz="1700" dirty="0"/>
              <a:t>Once all 4 parts have been created and concatenated, we will end up with a string similar to below</a:t>
            </a:r>
          </a:p>
          <a:p>
            <a:pPr marL="0" indent="0">
              <a:buNone/>
            </a:pPr>
            <a:r>
              <a:rPr lang="en-IE" sz="1700" dirty="0"/>
              <a:t>		</a:t>
            </a:r>
            <a:r>
              <a:rPr lang="en-IE" sz="1200" dirty="0">
                <a:solidFill>
                  <a:srgbClr val="0070C0"/>
                </a:solidFill>
              </a:rPr>
              <a:t>Signature: </a:t>
            </a:r>
            <a:r>
              <a:rPr lang="en-IE" sz="1200" dirty="0" err="1">
                <a:solidFill>
                  <a:srgbClr val="0070C0"/>
                </a:solidFill>
              </a:rPr>
              <a:t>keyId</a:t>
            </a:r>
            <a:r>
              <a:rPr lang="en-IE" sz="1200" dirty="0">
                <a:solidFill>
                  <a:srgbClr val="0070C0"/>
                </a:solidFill>
              </a:rPr>
              <a:t>="</a:t>
            </a:r>
            <a:r>
              <a:rPr lang="en-IE" sz="1200" dirty="0" err="1">
                <a:solidFill>
                  <a:srgbClr val="0070C0"/>
                </a:solidFill>
              </a:rPr>
              <a:t>MIICfzCCAeigAwIBAgIJ</a:t>
            </a:r>
            <a:r>
              <a:rPr lang="en-IE" sz="1200" dirty="0">
                <a:solidFill>
                  <a:srgbClr val="0070C0"/>
                </a:solidFill>
              </a:rPr>
              <a:t>... // truncated",</a:t>
            </a:r>
          </a:p>
          <a:p>
            <a:pPr marL="0" indent="0">
              <a:buNone/>
            </a:pPr>
            <a:r>
              <a:rPr lang="en-IE" sz="1200" dirty="0">
                <a:solidFill>
                  <a:srgbClr val="0070C0"/>
                </a:solidFill>
              </a:rPr>
              <a:t>		algorithm="rsa-sha512",</a:t>
            </a:r>
          </a:p>
          <a:p>
            <a:pPr marL="0" indent="0">
              <a:buNone/>
            </a:pPr>
            <a:r>
              <a:rPr lang="en-IE" sz="1200" dirty="0">
                <a:solidFill>
                  <a:srgbClr val="0070C0"/>
                </a:solidFill>
              </a:rPr>
              <a:t>		headers="(request-target) host date digest",</a:t>
            </a:r>
          </a:p>
          <a:p>
            <a:pPr marL="0" indent="0">
              <a:buNone/>
            </a:pPr>
            <a:r>
              <a:rPr lang="en-IE" sz="1200" dirty="0">
                <a:solidFill>
                  <a:srgbClr val="0070C0"/>
                </a:solidFill>
              </a:rPr>
              <a:t>		signature="GdUqDgy94Z8mSYUjr/rL6qrLX/</a:t>
            </a:r>
            <a:r>
              <a:rPr lang="en-IE" sz="1200" dirty="0" err="1">
                <a:solidFill>
                  <a:srgbClr val="0070C0"/>
                </a:solidFill>
              </a:rPr>
              <a:t>jmudS</a:t>
            </a:r>
            <a:r>
              <a:rPr lang="en-IE" sz="1200" dirty="0">
                <a:solidFill>
                  <a:srgbClr val="0070C0"/>
                </a:solidFill>
              </a:rPr>
              <a:t>... // truncated“</a:t>
            </a:r>
          </a:p>
        </p:txBody>
      </p:sp>
    </p:spTree>
    <p:extLst>
      <p:ext uri="{BB962C8B-B14F-4D97-AF65-F5344CB8AC3E}">
        <p14:creationId xmlns:p14="http://schemas.microsoft.com/office/powerpoint/2010/main" val="527684168"/>
      </p:ext>
    </p:extLst>
  </p:cSld>
  <p:clrMapOvr>
    <a:masterClrMapping/>
  </p:clrMapOvr>
</p:sld>
</file>

<file path=ppt/theme/theme1.xml><?xml version="1.0" encoding="utf-8"?>
<a:theme xmlns:a="http://schemas.openxmlformats.org/drawingml/2006/main" name="Revenue_Presentation_template_v1">
  <a:themeElements>
    <a:clrScheme name="Revenue website colour palette">
      <a:dk1>
        <a:srgbClr val="262626"/>
      </a:dk1>
      <a:lt1>
        <a:sysClr val="window" lastClr="FFFFFF"/>
      </a:lt1>
      <a:dk2>
        <a:srgbClr val="262626"/>
      </a:dk2>
      <a:lt2>
        <a:srgbClr val="FFFFFF"/>
      </a:lt2>
      <a:accent1>
        <a:srgbClr val="009999"/>
      </a:accent1>
      <a:accent2>
        <a:srgbClr val="0D6B6A"/>
      </a:accent2>
      <a:accent3>
        <a:srgbClr val="FC3C44"/>
      </a:accent3>
      <a:accent4>
        <a:srgbClr val="2DB25B"/>
      </a:accent4>
      <a:accent5>
        <a:srgbClr val="7F21D3"/>
      </a:accent5>
      <a:accent6>
        <a:srgbClr val="FBB816"/>
      </a:accent6>
      <a:hlink>
        <a:srgbClr val="0C72BC"/>
      </a:hlink>
      <a:folHlink>
        <a:srgbClr val="4900B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venue_Presentation_template_v1.potx" id="{94C44A61-9873-4AE1-851D-E3F04A8A0EF8}" vid="{E7E27860-AA72-4BC6-B022-C12DD97FB127}"/>
    </a:ext>
  </a:extLst>
</a:theme>
</file>

<file path=docProps/app.xml><?xml version="1.0" encoding="utf-8"?>
<Properties xmlns="http://schemas.openxmlformats.org/officeDocument/2006/extended-properties" xmlns:vt="http://schemas.openxmlformats.org/officeDocument/2006/docPropsVTypes">
  <Template>Revenue_Presentation_template_v1.potx</Template>
  <TotalTime>6043</TotalTime>
  <Words>962</Words>
  <Application>Microsoft Office PowerPoint</Application>
  <PresentationFormat>On-screen Show (4:3)</PresentationFormat>
  <Paragraphs>107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Times New Roman</vt:lpstr>
      <vt:lpstr>Fira Sans</vt:lpstr>
      <vt:lpstr>Calibri</vt:lpstr>
      <vt:lpstr>Arial</vt:lpstr>
      <vt:lpstr>Revenue_Presentation_template_v1</vt:lpstr>
      <vt:lpstr>REST Request Authentication</vt:lpstr>
      <vt:lpstr>Contents of Technical Workshop</vt:lpstr>
      <vt:lpstr>Overview </vt:lpstr>
      <vt:lpstr>HTTP Signatures</vt:lpstr>
      <vt:lpstr>HTTP Signature header Preparation</vt:lpstr>
      <vt:lpstr>HTTP Signature header Preparation 2</vt:lpstr>
      <vt:lpstr>Building a HTTP Signature header</vt:lpstr>
      <vt:lpstr>Building a HTTP Signature header 2</vt:lpstr>
      <vt:lpstr>Building a HTTP Signature header 3</vt:lpstr>
      <vt:lpstr>Questions </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Emerson, Andrew (IE - Dublin)</dc:creator>
  <cp:lastModifiedBy>Treacy, Maria</cp:lastModifiedBy>
  <cp:revision>74</cp:revision>
  <dcterms:created xsi:type="dcterms:W3CDTF">2016-01-13T13:55:20Z</dcterms:created>
  <dcterms:modified xsi:type="dcterms:W3CDTF">2018-06-19T11:19:12Z</dcterms:modified>
</cp:coreProperties>
</file>