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274" r:id="rId2"/>
    <p:sldId id="392" r:id="rId3"/>
    <p:sldId id="376" r:id="rId4"/>
    <p:sldId id="394" r:id="rId5"/>
    <p:sldId id="319" r:id="rId6"/>
    <p:sldId id="382" r:id="rId7"/>
    <p:sldId id="393" r:id="rId8"/>
    <p:sldId id="384" r:id="rId9"/>
    <p:sldId id="386" r:id="rId10"/>
    <p:sldId id="390" r:id="rId11"/>
    <p:sldId id="391" r:id="rId12"/>
    <p:sldId id="381" r:id="rId13"/>
    <p:sldId id="389" r:id="rId14"/>
    <p:sldId id="387" r:id="rId15"/>
    <p:sldId id="395" r:id="rId16"/>
    <p:sldId id="374" r:id="rId17"/>
    <p:sldId id="377" r:id="rId18"/>
    <p:sldId id="379" r:id="rId19"/>
    <p:sldId id="380" r:id="rId20"/>
    <p:sldId id="375" r:id="rId21"/>
    <p:sldId id="3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E4F05-5415-44CC-8939-3236CFC6FFD0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1B789-A2E1-4F16-AE55-D9160ED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4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950-CEBC-4D31-9B19-82E7E5455EAF}" type="datetime1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582-9047-48FC-8151-920739470CC7}" type="datetime1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6085-A27D-419D-99B4-E5652E14C965}" type="datetime1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6095-4887-435D-A31D-C2CAE87D93F3}" type="datetime1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D39-D0C6-40FF-9B87-0004A223D45B}" type="datetime1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40E6-8D9B-4C54-AB72-59C904E69E1A}" type="datetime1">
              <a:rPr lang="en-US" smtClean="0"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7FB-D3B5-4D92-AC51-86553364AD06}" type="datetime1">
              <a:rPr lang="en-US" smtClean="0"/>
              <a:t>8/1/2012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5389-FFAF-458D-944F-1279BEDA3683}" type="datetime1">
              <a:rPr lang="en-US" smtClean="0"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FF6-B902-4EE4-8D5F-3ED914F7A0EC}" type="datetime1">
              <a:rPr lang="en-US" smtClean="0"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702-43E5-4A0D-BB36-707BBBDD729A}" type="datetime1">
              <a:rPr lang="en-US" smtClean="0"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DF00-047B-4830-AA93-A29BBFE4F52A}" type="datetime1">
              <a:rPr lang="en-US" smtClean="0"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F791B-D819-46D4-BCD6-0F88CB3B9EBD}" type="datetime1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(CS210/ESO207/ESO211)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1:</a:t>
            </a:r>
          </a:p>
          <a:p>
            <a:pPr algn="l"/>
            <a:r>
              <a:rPr lang="en-US" sz="2400" dirty="0" smtClean="0">
                <a:solidFill>
                  <a:srgbClr val="002060"/>
                </a:solidFill>
              </a:rPr>
              <a:t>An overview and motivation for the course through some concrete examples.</a:t>
            </a:r>
          </a:p>
          <a:p>
            <a:pPr algn="l"/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Problem 3:  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Sorting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Input:</a:t>
            </a:r>
            <a:r>
              <a:rPr lang="en-US" sz="2400" dirty="0" smtClean="0"/>
              <a:t> </a:t>
            </a:r>
            <a:r>
              <a:rPr lang="en-US" sz="2000" dirty="0" smtClean="0"/>
              <a:t>An array </a:t>
            </a:r>
            <a:r>
              <a:rPr lang="en-US" sz="2400" b="1" dirty="0" smtClean="0"/>
              <a:t>A</a:t>
            </a:r>
            <a:r>
              <a:rPr lang="en-US" sz="2000" dirty="0" smtClean="0"/>
              <a:t> storing  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 numbers.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Output:</a:t>
            </a:r>
            <a:r>
              <a:rPr lang="en-US" sz="2400" dirty="0" smtClean="0"/>
              <a:t> </a:t>
            </a:r>
            <a:r>
              <a:rPr lang="en-US" sz="2000" dirty="0" smtClean="0"/>
              <a:t>Sorted </a:t>
            </a:r>
            <a:r>
              <a:rPr lang="en-US" sz="2400" b="1" dirty="0" smtClean="0"/>
              <a:t>A</a:t>
            </a:r>
            <a:endParaRPr lang="en-US" sz="20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 fact: </a:t>
            </a:r>
          </a:p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u="sng" dirty="0" smtClean="0"/>
              <a:t>significant fraction</a:t>
            </a:r>
            <a:r>
              <a:rPr lang="en-US" sz="2000" dirty="0" smtClean="0"/>
              <a:t> of the code of all the software is for </a:t>
            </a:r>
            <a:r>
              <a:rPr lang="en-US" sz="2000" u="sng" dirty="0" smtClean="0"/>
              <a:t>sorting or searching only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To sort </a:t>
            </a:r>
            <a:r>
              <a:rPr lang="en-US" sz="2400" b="1" dirty="0" smtClean="0">
                <a:solidFill>
                  <a:srgbClr val="0070C0"/>
                </a:solidFill>
              </a:rPr>
              <a:t>10 million </a:t>
            </a:r>
            <a:r>
              <a:rPr lang="en-US" sz="2400" dirty="0" smtClean="0"/>
              <a:t>numbers on the modern computers</a:t>
            </a:r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Selection sort </a:t>
            </a:r>
            <a:r>
              <a:rPr lang="en-US" sz="2400" dirty="0" smtClean="0"/>
              <a:t>will take at least </a:t>
            </a:r>
            <a:r>
              <a:rPr lang="en-US" sz="2400" u="sng" dirty="0" smtClean="0"/>
              <a:t>a few hours.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Merge sort </a:t>
            </a:r>
            <a:r>
              <a:rPr lang="en-US" sz="2400" dirty="0" smtClean="0"/>
              <a:t>will take only </a:t>
            </a:r>
            <a:r>
              <a:rPr lang="en-US" sz="2400" u="sng" dirty="0" smtClean="0"/>
              <a:t>a few seconds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Algorithms</a:t>
            </a:r>
            <a:endParaRPr lang="en-US" sz="3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There are many practically relevant problems for which there does not exist any efficient algorithm till date.</a:t>
            </a:r>
          </a:p>
          <a:p>
            <a:endParaRPr lang="en-US" sz="2400" dirty="0" smtClean="0"/>
          </a:p>
          <a:p>
            <a:r>
              <a:rPr lang="en-US" sz="2400" dirty="0" smtClean="0"/>
              <a:t>Efficient algorithms are important for theoretical as well as practical purposes.</a:t>
            </a:r>
          </a:p>
          <a:p>
            <a:endParaRPr lang="en-US" sz="2400" dirty="0" smtClean="0"/>
          </a:p>
          <a:p>
            <a:r>
              <a:rPr lang="en-US" sz="2400" dirty="0" smtClean="0"/>
              <a:t>Algorithm design is an art which demands a lot of creativity, intuition, and perseverance.</a:t>
            </a:r>
          </a:p>
          <a:p>
            <a:endParaRPr lang="en-US" sz="2400" dirty="0" smtClean="0"/>
          </a:p>
          <a:p>
            <a:r>
              <a:rPr lang="en-US" sz="2400" dirty="0" smtClean="0"/>
              <a:t> More and more applications in real life require efficient algorithms 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Search engines like </a:t>
            </a:r>
            <a:r>
              <a:rPr lang="en-US" sz="2000" b="1" dirty="0" smtClean="0">
                <a:solidFill>
                  <a:srgbClr val="7030A0"/>
                </a:solidFill>
              </a:rPr>
              <a:t>Google </a:t>
            </a:r>
            <a:r>
              <a:rPr lang="en-US" sz="2000" dirty="0" smtClean="0">
                <a:solidFill>
                  <a:srgbClr val="002060"/>
                </a:solidFill>
              </a:rPr>
              <a:t>exploits many clever algorithms.</a:t>
            </a:r>
          </a:p>
          <a:p>
            <a:pPr lvl="1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Data Structures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7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An Example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There is a </a:t>
            </a:r>
            <a:r>
              <a:rPr lang="en-US" sz="2400" dirty="0"/>
              <a:t>t</a:t>
            </a:r>
            <a:r>
              <a:rPr lang="en-US" sz="2400" dirty="0" smtClean="0"/>
              <a:t>elephone directory storing telephone numbers of  </a:t>
            </a:r>
            <a:r>
              <a:rPr lang="en-US" sz="2400" b="1" dirty="0" smtClean="0">
                <a:solidFill>
                  <a:srgbClr val="0070C0"/>
                </a:solidFill>
              </a:rPr>
              <a:t>hundred million </a:t>
            </a:r>
            <a:r>
              <a:rPr lang="en-US" sz="2400" dirty="0" smtClean="0"/>
              <a:t>persons.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Aim:</a:t>
            </a:r>
            <a:r>
              <a:rPr lang="en-US" sz="2400" dirty="0" smtClean="0"/>
              <a:t> to answer a sequence of queries of the form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i="1" dirty="0" smtClean="0"/>
              <a:t>“what is the phone number of a given person ?”.</a:t>
            </a:r>
            <a:endParaRPr lang="en-US" sz="2400" dirty="0"/>
          </a:p>
          <a:p>
            <a:pPr marL="0" indent="0"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Solution 1 </a:t>
            </a:r>
            <a:r>
              <a:rPr lang="en-US" sz="1800" b="1" dirty="0" smtClean="0">
                <a:solidFill>
                  <a:srgbClr val="C00000"/>
                </a:solidFill>
              </a:rPr>
              <a:t>(around 1/10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th</a:t>
            </a:r>
            <a:r>
              <a:rPr lang="en-US" sz="1800" b="1" dirty="0" smtClean="0">
                <a:solidFill>
                  <a:srgbClr val="C00000"/>
                </a:solidFill>
              </a:rPr>
              <a:t> of a second per query) 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Keep the directory in an array and do </a:t>
            </a:r>
            <a:r>
              <a:rPr lang="en-US" sz="2000" b="1" u="sng" dirty="0" smtClean="0">
                <a:solidFill>
                  <a:srgbClr val="7030A0"/>
                </a:solidFill>
              </a:rPr>
              <a:t>sequential search </a:t>
            </a:r>
            <a:r>
              <a:rPr lang="en-US" sz="2000" dirty="0" smtClean="0"/>
              <a:t>for each query.</a:t>
            </a:r>
            <a:endParaRPr lang="en-US" sz="2400" dirty="0" smtClean="0"/>
          </a:p>
          <a:p>
            <a:pPr marL="0" indent="0"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Solution 2: </a:t>
            </a:r>
            <a:r>
              <a:rPr lang="en-US" sz="1800" b="1" dirty="0" smtClean="0">
                <a:solidFill>
                  <a:srgbClr val="C00000"/>
                </a:solidFill>
              </a:rPr>
              <a:t>(less than 100 nanoseconds per query) </a:t>
            </a:r>
            <a:r>
              <a:rPr lang="en-US" sz="2400" b="1" dirty="0" smtClean="0">
                <a:solidFill>
                  <a:srgbClr val="002060"/>
                </a:solidFill>
              </a:rPr>
              <a:t>: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/>
              <a:t>Keep the directory in an </a:t>
            </a:r>
            <a:r>
              <a:rPr lang="en-US" sz="2000" dirty="0" smtClean="0"/>
              <a:t>array, and </a:t>
            </a:r>
            <a:r>
              <a:rPr lang="en-US" sz="2000" b="1" u="sng" dirty="0" smtClean="0">
                <a:solidFill>
                  <a:srgbClr val="7030A0"/>
                </a:solidFill>
              </a:rPr>
              <a:t>sort it </a:t>
            </a:r>
            <a:r>
              <a:rPr lang="en-US" sz="2000" dirty="0" smtClean="0"/>
              <a:t>according to names, and </a:t>
            </a:r>
            <a:r>
              <a:rPr lang="en-US" sz="2000" dirty="0"/>
              <a:t>do </a:t>
            </a:r>
            <a:r>
              <a:rPr lang="en-US" sz="2000" b="1" u="sng" dirty="0" smtClean="0">
                <a:solidFill>
                  <a:srgbClr val="7030A0"/>
                </a:solidFill>
              </a:rPr>
              <a:t>binary search</a:t>
            </a:r>
            <a:r>
              <a:rPr lang="en-US" sz="2000" u="sng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for each </a:t>
            </a:r>
            <a:r>
              <a:rPr lang="en-US" sz="2000" dirty="0"/>
              <a:t>query.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Aim of data structure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To </a:t>
            </a:r>
            <a:r>
              <a:rPr lang="en-US" sz="2400" u="sng" dirty="0" smtClean="0"/>
              <a:t>store/organize</a:t>
            </a:r>
            <a:r>
              <a:rPr lang="en-US" sz="2400" dirty="0" smtClean="0"/>
              <a:t> a given data in the memory of computer so that each subsequent operation (query/update) can be performed efficiently ?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RANGE-MINIMA </a:t>
            </a:r>
            <a:r>
              <a:rPr lang="en-US" dirty="0" smtClean="0">
                <a:solidFill>
                  <a:srgbClr val="7030A0"/>
                </a:solidFill>
              </a:rPr>
              <a:t>Problem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An interesting example to realize the importance of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76600" y="5181600"/>
            <a:ext cx="470000" cy="978932"/>
            <a:chOff x="3276600" y="4495800"/>
            <a:chExt cx="470000" cy="978932"/>
          </a:xfrm>
        </p:grpSpPr>
        <p:sp>
          <p:nvSpPr>
            <p:cNvPr id="28" name="Up Arrow 27"/>
            <p:cNvSpPr/>
            <p:nvPr/>
          </p:nvSpPr>
          <p:spPr>
            <a:xfrm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510540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i=4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0" y="5181600"/>
            <a:ext cx="588623" cy="990600"/>
            <a:chOff x="5334000" y="4495800"/>
            <a:chExt cx="588623" cy="990600"/>
          </a:xfrm>
        </p:grpSpPr>
        <p:sp>
          <p:nvSpPr>
            <p:cNvPr id="29" name="Up Arrow 28"/>
            <p:cNvSpPr/>
            <p:nvPr/>
          </p:nvSpPr>
          <p:spPr>
            <a:xfrm>
              <a:off x="55488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34000" y="5117068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j=11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68233" y="3897868"/>
            <a:ext cx="2422967" cy="826532"/>
            <a:chOff x="3368233" y="3212068"/>
            <a:chExt cx="2422967" cy="826532"/>
          </a:xfrm>
        </p:grpSpPr>
        <p:sp>
          <p:nvSpPr>
            <p:cNvPr id="32" name="Left Brace 31"/>
            <p:cNvSpPr/>
            <p:nvPr/>
          </p:nvSpPr>
          <p:spPr>
            <a:xfrm rot="5400000">
              <a:off x="4343398" y="2590798"/>
              <a:ext cx="472637" cy="242296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29000" y="3212068"/>
              <a:ext cx="2298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Range-Minima</a:t>
              </a:r>
              <a:r>
                <a:rPr lang="en-US" dirty="0" smtClean="0"/>
                <a:t>(</a:t>
              </a:r>
              <a:r>
                <a:rPr lang="en-US" dirty="0" err="1" smtClean="0"/>
                <a:t>i,j</a:t>
              </a:r>
              <a:r>
                <a:rPr lang="en-US" dirty="0" smtClean="0"/>
                <a:t>) = </a:t>
              </a:r>
              <a:r>
                <a:rPr lang="en-US" b="1" dirty="0" smtClean="0"/>
                <a:t>-6</a:t>
              </a:r>
              <a:endParaRPr lang="en-US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48068" y="4724400"/>
            <a:ext cx="5676990" cy="584775"/>
            <a:chOff x="1548068" y="4038600"/>
            <a:chExt cx="5676990" cy="584775"/>
          </a:xfrm>
        </p:grpSpPr>
        <p:grpSp>
          <p:nvGrpSpPr>
            <p:cNvPr id="27" name="Group 26"/>
            <p:cNvGrpSpPr/>
            <p:nvPr/>
          </p:nvGrpSpPr>
          <p:grpSpPr>
            <a:xfrm>
              <a:off x="2133600" y="4114800"/>
              <a:ext cx="5091458" cy="381000"/>
              <a:chOff x="2651567" y="3886200"/>
              <a:chExt cx="5091458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651567" y="3897868"/>
                <a:ext cx="5091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5    1    8  19   0   -1  30 99  -6  10   2  40  27 44  67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Range-Minima</a:t>
            </a:r>
            <a:r>
              <a:rPr lang="en-US" sz="3600" b="1" dirty="0" smtClean="0"/>
              <a:t> Problem</a:t>
            </a:r>
            <a:endParaRPr lang="en-US" sz="36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Given an array </a:t>
            </a:r>
            <a:r>
              <a:rPr lang="en-US" sz="2000" b="1" dirty="0" smtClean="0"/>
              <a:t>A</a:t>
            </a:r>
            <a:r>
              <a:rPr lang="en-US" sz="2000" dirty="0" smtClean="0"/>
              <a:t> storing numbers, design a data structure to answer a sequence of queries of the following type</a:t>
            </a:r>
          </a:p>
          <a:p>
            <a:pPr marL="0" indent="0">
              <a:buNone/>
            </a:pPr>
            <a:r>
              <a:rPr lang="en-US" sz="2000" dirty="0" smtClean="0"/>
              <a:t>           </a:t>
            </a:r>
            <a:r>
              <a:rPr lang="en-US" sz="2000" b="1" dirty="0" smtClean="0">
                <a:solidFill>
                  <a:srgbClr val="7030A0"/>
                </a:solidFill>
              </a:rPr>
              <a:t>Range-minima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i,j</a:t>
            </a:r>
            <a:r>
              <a:rPr lang="en-US" sz="2000" dirty="0" smtClean="0"/>
              <a:t>) : report the smallest element from </a:t>
            </a:r>
            <a:r>
              <a:rPr lang="en-US" sz="2000" b="1" dirty="0" smtClean="0"/>
              <a:t>A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],…,</a:t>
            </a:r>
            <a:r>
              <a:rPr lang="en-US" sz="2000" b="1" dirty="0" smtClean="0"/>
              <a:t>A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Let </a:t>
            </a:r>
            <a:r>
              <a:rPr lang="en-US" sz="2000" b="1" dirty="0" smtClean="0"/>
              <a:t>A</a:t>
            </a:r>
            <a:r>
              <a:rPr lang="en-US" sz="2000" dirty="0" smtClean="0"/>
              <a:t> store one </a:t>
            </a:r>
            <a:r>
              <a:rPr lang="en-US" sz="2000" b="1" dirty="0" smtClean="0">
                <a:solidFill>
                  <a:srgbClr val="0070C0"/>
                </a:solidFill>
              </a:rPr>
              <a:t>million</a:t>
            </a:r>
            <a:r>
              <a:rPr lang="en-US" sz="2000" dirty="0" smtClean="0"/>
              <a:t> numbers</a:t>
            </a:r>
          </a:p>
          <a:p>
            <a:pPr marL="0" indent="0">
              <a:buNone/>
            </a:pPr>
            <a:r>
              <a:rPr lang="en-US" sz="2000" dirty="0" smtClean="0"/>
              <a:t>Let the number of queries be </a:t>
            </a:r>
            <a:r>
              <a:rPr lang="en-US" sz="2000" b="1" dirty="0" smtClean="0">
                <a:solidFill>
                  <a:srgbClr val="0070C0"/>
                </a:solidFill>
              </a:rPr>
              <a:t>10 millions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27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Solution 1:</a:t>
            </a:r>
            <a:r>
              <a:rPr lang="en-US" sz="2000" dirty="0" smtClean="0"/>
              <a:t> Answer each query in a brute force manner using </a:t>
            </a:r>
            <a:r>
              <a:rPr lang="en-US" sz="2000" b="1" dirty="0" smtClean="0"/>
              <a:t>A</a:t>
            </a:r>
            <a:r>
              <a:rPr lang="en-US" sz="2000" dirty="0" smtClean="0"/>
              <a:t> itself.</a:t>
            </a:r>
          </a:p>
          <a:p>
            <a:pPr marL="0" indent="0">
              <a:buNone/>
            </a:pPr>
            <a:endParaRPr lang="en-US" sz="1000" b="1" dirty="0" smtClean="0"/>
          </a:p>
          <a:p>
            <a:pPr marL="0" indent="0">
              <a:buNone/>
            </a:pPr>
            <a:r>
              <a:rPr lang="en-US" sz="1800" b="1" dirty="0" smtClean="0"/>
              <a:t>Range-minima-trivial</a:t>
            </a:r>
            <a:r>
              <a:rPr lang="en-US" sz="1800" dirty="0" smtClean="0"/>
              <a:t>(</a:t>
            </a:r>
            <a:r>
              <a:rPr lang="en-US" sz="1800" dirty="0" err="1" smtClean="0">
                <a:solidFill>
                  <a:srgbClr val="0070C0"/>
                </a:solidFill>
              </a:rPr>
              <a:t>i</a:t>
            </a:r>
            <a:r>
              <a:rPr lang="en-US" sz="1800" dirty="0" err="1" smtClean="0"/>
              <a:t>,</a:t>
            </a:r>
            <a:r>
              <a:rPr lang="en-US" sz="1800" dirty="0" err="1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     temp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+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1800" dirty="0" smtClean="0">
                <a:sym typeface="Wingdings" pitchFamily="2" charset="2"/>
              </a:rPr>
              <a:t>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min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];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While</a:t>
            </a:r>
            <a:r>
              <a:rPr lang="en-US" sz="1800" dirty="0" smtClean="0"/>
              <a:t>(temp &lt;= </a:t>
            </a:r>
            <a:r>
              <a:rPr lang="en-US" sz="1800" dirty="0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{    </a:t>
            </a:r>
            <a:r>
              <a:rPr lang="en-US" sz="1800" b="1" dirty="0" smtClean="0"/>
              <a:t>if</a:t>
            </a:r>
            <a:r>
              <a:rPr lang="en-US" sz="1800" dirty="0" smtClean="0"/>
              <a:t> (min &gt; </a:t>
            </a:r>
            <a:r>
              <a:rPr lang="en-US" sz="1800" b="1" dirty="0" smtClean="0"/>
              <a:t>A</a:t>
            </a:r>
            <a:r>
              <a:rPr lang="en-US" sz="1800" dirty="0" smtClean="0"/>
              <a:t>[temp])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min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[temp];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temp temp+1;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return min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Worst case time for answering a query: </a:t>
            </a:r>
            <a:r>
              <a:rPr lang="en-US" sz="2000" dirty="0" smtClean="0">
                <a:sym typeface="Wingdings" pitchFamily="2" charset="2"/>
              </a:rPr>
              <a:t>a few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milliseconds 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105400" y="2133600"/>
            <a:ext cx="3505200" cy="1600200"/>
            <a:chOff x="5105400" y="1828800"/>
            <a:chExt cx="3505200" cy="1600200"/>
          </a:xfrm>
        </p:grpSpPr>
        <p:sp>
          <p:nvSpPr>
            <p:cNvPr id="5" name="Up Ribbon 4"/>
            <p:cNvSpPr/>
            <p:nvPr/>
          </p:nvSpPr>
          <p:spPr>
            <a:xfrm>
              <a:off x="5105400" y="2438400"/>
              <a:ext cx="3505200" cy="990600"/>
            </a:xfrm>
            <a:prstGeom prst="ribbon2">
              <a:avLst>
                <a:gd name="adj1" fmla="val 16667"/>
                <a:gd name="adj2" fmla="val 69255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 for answering all queries:  </a:t>
              </a:r>
              <a:r>
                <a:rPr lang="en-US" b="1" dirty="0" smtClean="0">
                  <a:solidFill>
                    <a:srgbClr val="0070C0"/>
                  </a:solidFill>
                </a:rPr>
                <a:t>a few hours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Smiley Face 5"/>
            <p:cNvSpPr/>
            <p:nvPr/>
          </p:nvSpPr>
          <p:spPr>
            <a:xfrm>
              <a:off x="6553200" y="1828800"/>
              <a:ext cx="685800" cy="6477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25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Solution 2:</a:t>
            </a:r>
            <a:r>
              <a:rPr lang="en-US" sz="2000" dirty="0" smtClean="0"/>
              <a:t> Compute and store answer for each possible query in a matrix </a:t>
            </a:r>
            <a:r>
              <a:rPr lang="en-US" sz="2000" b="1" dirty="0" smtClean="0">
                <a:solidFill>
                  <a:srgbClr val="0070C0"/>
                </a:solidFill>
              </a:rPr>
              <a:t>B </a:t>
            </a:r>
            <a:r>
              <a:rPr lang="en-US" sz="2000" dirty="0" smtClean="0"/>
              <a:t>and keep it in RAM.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r>
              <a:rPr lang="en-US" sz="2000" dirty="0" smtClean="0">
                <a:solidFill>
                  <a:srgbClr val="0070C0"/>
                </a:solidFill>
              </a:rPr>
              <a:t>[i][j] </a:t>
            </a:r>
            <a:r>
              <a:rPr lang="en-US" sz="2000" dirty="0" smtClean="0"/>
              <a:t>stores the smallest element from </a:t>
            </a:r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[i],…,</a:t>
            </a:r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[j]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pSp>
        <p:nvGrpSpPr>
          <p:cNvPr id="40" name="Group 39"/>
          <p:cNvGrpSpPr/>
          <p:nvPr/>
        </p:nvGrpSpPr>
        <p:grpSpPr>
          <a:xfrm>
            <a:off x="533400" y="2209800"/>
            <a:ext cx="3810000" cy="2819400"/>
            <a:chOff x="1828800" y="2133600"/>
            <a:chExt cx="3810000" cy="2819400"/>
          </a:xfrm>
        </p:grpSpPr>
        <p:grpSp>
          <p:nvGrpSpPr>
            <p:cNvPr id="35" name="Group 34"/>
            <p:cNvGrpSpPr/>
            <p:nvPr/>
          </p:nvGrpSpPr>
          <p:grpSpPr>
            <a:xfrm>
              <a:off x="2895600" y="2514600"/>
              <a:ext cx="2743200" cy="2438400"/>
              <a:chOff x="3048000" y="2667000"/>
              <a:chExt cx="2743200" cy="2438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048000" y="2667000"/>
                <a:ext cx="2743200" cy="2438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276600" y="2667000"/>
                <a:ext cx="0" cy="2438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505200" y="2667000"/>
                <a:ext cx="0" cy="2438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733800" y="2667000"/>
                <a:ext cx="0" cy="2438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962400" y="2667000"/>
                <a:ext cx="0" cy="2438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91000" y="2667000"/>
                <a:ext cx="0" cy="2438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419600" y="2667000"/>
                <a:ext cx="0" cy="2438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648200" y="2667000"/>
                <a:ext cx="0" cy="2438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876800" y="2667000"/>
                <a:ext cx="0" cy="2438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105400" y="2667000"/>
                <a:ext cx="0" cy="2438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334000" y="2667000"/>
                <a:ext cx="0" cy="2438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562600" y="2667000"/>
                <a:ext cx="0" cy="2438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0" y="2895600"/>
                <a:ext cx="27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0" y="3124200"/>
                <a:ext cx="27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0" y="3352800"/>
                <a:ext cx="27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048000" y="3581400"/>
                <a:ext cx="27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048000" y="3810000"/>
                <a:ext cx="27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048000" y="4038600"/>
                <a:ext cx="27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048000" y="4267200"/>
                <a:ext cx="27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048000" y="4495800"/>
                <a:ext cx="27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048000" y="4724400"/>
                <a:ext cx="27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048000" y="4953000"/>
                <a:ext cx="2743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1905000" y="2895600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70C0"/>
                  </a:solidFill>
                </a:rPr>
                <a:t>B</a:t>
              </a:r>
              <a:endParaRPr lang="en-US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62400" y="2133600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million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28800" y="4050268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million</a:t>
              </a:r>
              <a:endParaRPr lang="en-US" dirty="0"/>
            </a:p>
          </p:txBody>
        </p:sp>
      </p:grpSp>
      <p:sp>
        <p:nvSpPr>
          <p:cNvPr id="41" name="Up Ribbon 40"/>
          <p:cNvSpPr/>
          <p:nvPr/>
        </p:nvSpPr>
        <p:spPr>
          <a:xfrm>
            <a:off x="5105400" y="2590800"/>
            <a:ext cx="3505200" cy="9906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for answering all queries:  </a:t>
            </a:r>
            <a:r>
              <a:rPr lang="en-US" b="1" dirty="0" smtClean="0">
                <a:solidFill>
                  <a:srgbClr val="0070C0"/>
                </a:solidFill>
              </a:rPr>
              <a:t>few milliseconds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3" name="Cloud Callout 42"/>
          <p:cNvSpPr/>
          <p:nvPr/>
        </p:nvSpPr>
        <p:spPr>
          <a:xfrm>
            <a:off x="5105400" y="3657600"/>
            <a:ext cx="4038600" cy="2057400"/>
          </a:xfrm>
          <a:prstGeom prst="cloudCallout">
            <a:avLst>
              <a:gd name="adj1" fmla="val 45865"/>
              <a:gd name="adj2" fmla="val 6259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WAIT</a:t>
            </a:r>
            <a:r>
              <a:rPr lang="en-US" sz="1600" dirty="0" smtClean="0">
                <a:solidFill>
                  <a:srgbClr val="C00000"/>
                </a:solidFill>
              </a:rPr>
              <a:t> !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Size of 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>
                <a:solidFill>
                  <a:srgbClr val="C00000"/>
                </a:solidFill>
              </a:rPr>
              <a:t> is </a:t>
            </a:r>
            <a:r>
              <a:rPr lang="en-US" sz="1600" b="1" dirty="0" smtClean="0">
                <a:solidFill>
                  <a:srgbClr val="C00000"/>
                </a:solidFill>
              </a:rPr>
              <a:t>too large </a:t>
            </a:r>
            <a:r>
              <a:rPr lang="en-US" sz="1600" dirty="0" smtClean="0">
                <a:solidFill>
                  <a:srgbClr val="C00000"/>
                </a:solidFill>
              </a:rPr>
              <a:t>to be kept in RAM. So we shall have to keep most of it in the </a:t>
            </a:r>
            <a:r>
              <a:rPr lang="en-US" sz="1600" b="1" dirty="0" smtClean="0">
                <a:solidFill>
                  <a:srgbClr val="C00000"/>
                </a:solidFill>
              </a:rPr>
              <a:t>Hard disk drive. </a:t>
            </a:r>
            <a:r>
              <a:rPr lang="en-US" sz="1600" dirty="0" smtClean="0">
                <a:solidFill>
                  <a:srgbClr val="C00000"/>
                </a:solidFill>
              </a:rPr>
              <a:t>Hence it will take a few </a:t>
            </a:r>
            <a:r>
              <a:rPr lang="en-US" sz="1600" b="1" dirty="0" smtClean="0">
                <a:solidFill>
                  <a:srgbClr val="C00000"/>
                </a:solidFill>
              </a:rPr>
              <a:t>milliseconds per query</a:t>
            </a:r>
            <a:r>
              <a:rPr lang="en-US" sz="1600" dirty="0" smtClean="0">
                <a:solidFill>
                  <a:srgbClr val="C00000"/>
                </a:solidFill>
              </a:rPr>
              <a:t>. 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105400" y="1981200"/>
            <a:ext cx="3505200" cy="1676400"/>
            <a:chOff x="5105400" y="1828800"/>
            <a:chExt cx="3505200" cy="1676400"/>
          </a:xfrm>
        </p:grpSpPr>
        <p:sp>
          <p:nvSpPr>
            <p:cNvPr id="46" name="Up Ribbon 45"/>
            <p:cNvSpPr/>
            <p:nvPr/>
          </p:nvSpPr>
          <p:spPr>
            <a:xfrm>
              <a:off x="5105400" y="2514600"/>
              <a:ext cx="3505200" cy="990600"/>
            </a:xfrm>
            <a:prstGeom prst="ribbon2">
              <a:avLst>
                <a:gd name="adj1" fmla="val 16667"/>
                <a:gd name="adj2" fmla="val 75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 for answering all queries:  </a:t>
              </a:r>
              <a:r>
                <a:rPr lang="en-US" b="1" dirty="0" smtClean="0">
                  <a:solidFill>
                    <a:srgbClr val="0070C0"/>
                  </a:solidFill>
                </a:rPr>
                <a:t>still a few hours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7" name="Smiley Face 46"/>
            <p:cNvSpPr/>
            <p:nvPr/>
          </p:nvSpPr>
          <p:spPr>
            <a:xfrm>
              <a:off x="6553200" y="1828800"/>
              <a:ext cx="685800" cy="6477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6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 animBg="1"/>
      <p:bldP spid="41" grpId="1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Question:</a:t>
            </a:r>
            <a:r>
              <a:rPr lang="en-US" dirty="0" smtClean="0"/>
              <a:t> </a:t>
            </a:r>
            <a:r>
              <a:rPr lang="en-US" sz="2400" dirty="0" smtClean="0"/>
              <a:t>Does there exist a data structure which is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Compact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000" dirty="0" smtClean="0"/>
              <a:t>(nearly </a:t>
            </a:r>
            <a:r>
              <a:rPr lang="en-US" sz="2000" b="1" u="sng" dirty="0" smtClean="0"/>
              <a:t>the same size </a:t>
            </a:r>
            <a:r>
              <a:rPr lang="en-US" sz="2000" dirty="0" smtClean="0"/>
              <a:t>as the input array A)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Can answer each query efficiently 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  </a:t>
            </a:r>
            <a:r>
              <a:rPr lang="en-US" sz="2000" dirty="0" smtClean="0"/>
              <a:t>(a few </a:t>
            </a:r>
            <a:r>
              <a:rPr lang="en-US" sz="2000" b="1" dirty="0" smtClean="0">
                <a:solidFill>
                  <a:srgbClr val="0070C0"/>
                </a:solidFill>
              </a:rPr>
              <a:t>nanoseconds</a:t>
            </a:r>
            <a:r>
              <a:rPr lang="en-US" sz="2000" dirty="0" smtClean="0"/>
              <a:t> per query)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b="1" u="sng" dirty="0" smtClean="0">
                <a:solidFill>
                  <a:srgbClr val="C00000"/>
                </a:solidFill>
              </a:rPr>
              <a:t>Homework 2:</a:t>
            </a:r>
            <a:r>
              <a:rPr lang="en-US" dirty="0" smtClean="0"/>
              <a:t> </a:t>
            </a:r>
            <a:r>
              <a:rPr lang="en-US" sz="2400" dirty="0" smtClean="0"/>
              <a:t>Ponder over the above question. </a:t>
            </a:r>
          </a:p>
          <a:p>
            <a:pPr marL="0" indent="0" algn="ctr">
              <a:buNone/>
            </a:pPr>
            <a:r>
              <a:rPr lang="en-US" sz="2400" i="1" dirty="0" smtClean="0"/>
              <a:t>(we shall solve it in the </a:t>
            </a:r>
            <a:r>
              <a:rPr lang="en-US" sz="2400" i="1" dirty="0" smtClean="0">
                <a:solidFill>
                  <a:srgbClr val="FF0000"/>
                </a:solidFill>
              </a:rPr>
              <a:t>next week</a:t>
            </a:r>
            <a:r>
              <a:rPr lang="en-US" sz="2400" i="1" dirty="0" smtClean="0"/>
              <a:t>)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Prerequisite </a:t>
            </a:r>
            <a:r>
              <a:rPr lang="en-US" sz="3600" b="1" dirty="0" smtClean="0"/>
              <a:t>of this course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good command on Programming in C</a:t>
            </a:r>
          </a:p>
          <a:p>
            <a:pPr lvl="1"/>
            <a:r>
              <a:rPr lang="en-US" sz="2400" dirty="0" smtClean="0"/>
              <a:t>Programs involving arrays</a:t>
            </a:r>
          </a:p>
          <a:p>
            <a:pPr lvl="1"/>
            <a:r>
              <a:rPr lang="en-US" sz="2400" dirty="0" smtClean="0"/>
              <a:t>Recursion</a:t>
            </a:r>
          </a:p>
          <a:p>
            <a:pPr lvl="1"/>
            <a:r>
              <a:rPr lang="en-US" sz="2400" dirty="0" smtClean="0"/>
              <a:t>Linked lists </a:t>
            </a:r>
            <a:r>
              <a:rPr lang="en-US" sz="2400" dirty="0" smtClean="0">
                <a:solidFill>
                  <a:srgbClr val="7030A0"/>
                </a:solidFill>
              </a:rPr>
              <a:t>(preferred)</a:t>
            </a:r>
          </a:p>
          <a:p>
            <a:pPr lvl="1"/>
            <a:endParaRPr lang="en-US" sz="2400" dirty="0">
              <a:solidFill>
                <a:srgbClr val="7030A0"/>
              </a:solidFill>
            </a:endParaRPr>
          </a:p>
          <a:p>
            <a:pPr marL="514350" indent="-457200"/>
            <a:r>
              <a:rPr lang="en-US" b="1" dirty="0" smtClean="0">
                <a:solidFill>
                  <a:srgbClr val="002060"/>
                </a:solidFill>
              </a:rPr>
              <a:t>Fascination for solving Puzzles</a:t>
            </a:r>
          </a:p>
          <a:p>
            <a:pPr marL="514350" indent="-457200"/>
            <a:r>
              <a:rPr lang="en-US" b="1" dirty="0" smtClean="0">
                <a:solidFill>
                  <a:srgbClr val="002060"/>
                </a:solidFill>
              </a:rPr>
              <a:t>Hard work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to be covered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Elementary Data Structures</a:t>
            </a:r>
          </a:p>
          <a:p>
            <a:pPr lvl="1"/>
            <a:r>
              <a:rPr lang="en-US" sz="2000" dirty="0" smtClean="0"/>
              <a:t>Array</a:t>
            </a:r>
            <a:endParaRPr lang="en-US" sz="1100" dirty="0" smtClean="0"/>
          </a:p>
          <a:p>
            <a:pPr lvl="1"/>
            <a:r>
              <a:rPr lang="en-US" sz="2000" dirty="0" smtClean="0"/>
              <a:t>List </a:t>
            </a:r>
          </a:p>
          <a:p>
            <a:pPr lvl="1"/>
            <a:r>
              <a:rPr lang="en-US" sz="2000" dirty="0" smtClean="0"/>
              <a:t>Stack</a:t>
            </a:r>
          </a:p>
          <a:p>
            <a:pPr lvl="1"/>
            <a:r>
              <a:rPr lang="en-US" sz="2000" dirty="0" smtClean="0"/>
              <a:t>Queue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Hierarchical Data Structures</a:t>
            </a:r>
          </a:p>
          <a:p>
            <a:pPr lvl="1"/>
            <a:r>
              <a:rPr lang="en-US" sz="2000" dirty="0" smtClean="0"/>
              <a:t>Binary Heap</a:t>
            </a:r>
          </a:p>
          <a:p>
            <a:pPr lvl="1"/>
            <a:r>
              <a:rPr lang="en-US" sz="2000" dirty="0" smtClean="0"/>
              <a:t>Binary Search Trees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Augmented Data Structures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20</a:t>
            </a:fld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4953000" y="5029200"/>
            <a:ext cx="2971800" cy="11430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Most fascinating and powerful data structures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Data Structures</a:t>
            </a:r>
            <a:endParaRPr lang="en-US" sz="3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world of data structures is full of </a:t>
            </a:r>
            <a:r>
              <a:rPr lang="en-US" sz="2400" b="1" dirty="0" smtClean="0">
                <a:solidFill>
                  <a:srgbClr val="7030A0"/>
                </a:solidFill>
              </a:rPr>
              <a:t>elegant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novel</a:t>
            </a:r>
            <a:r>
              <a:rPr lang="en-US" sz="2400" dirty="0" smtClean="0"/>
              <a:t> data structures which are </a:t>
            </a:r>
            <a:r>
              <a:rPr lang="en-US" sz="2400" b="1" dirty="0" smtClean="0">
                <a:solidFill>
                  <a:srgbClr val="7030A0"/>
                </a:solidFill>
              </a:rPr>
              <a:t>extremely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efficient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Designing data structure is an extremely </a:t>
            </a:r>
            <a:r>
              <a:rPr lang="en-US" sz="2400" b="1" dirty="0" smtClean="0">
                <a:solidFill>
                  <a:srgbClr val="7030A0"/>
                </a:solidFill>
              </a:rPr>
              <a:t>creative task.</a:t>
            </a:r>
          </a:p>
          <a:p>
            <a:endParaRPr lang="en-US" sz="2400" dirty="0" smtClean="0"/>
          </a:p>
          <a:p>
            <a:r>
              <a:rPr lang="en-US" sz="2400" dirty="0" smtClean="0"/>
              <a:t>Data structures add </a:t>
            </a:r>
            <a:r>
              <a:rPr lang="en-US" sz="2400" b="1" i="1" dirty="0" smtClean="0">
                <a:solidFill>
                  <a:srgbClr val="C00000"/>
                </a:solidFill>
              </a:rPr>
              <a:t>new dimensions </a:t>
            </a:r>
            <a:r>
              <a:rPr lang="en-US" sz="2400" dirty="0" smtClean="0"/>
              <a:t>to our ability to design efficient algorithms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Let us open your desktop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28800"/>
            <a:ext cx="1172645" cy="106124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05200"/>
            <a:ext cx="1476695" cy="97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5075569"/>
            <a:ext cx="1371600" cy="124903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659197" y="1524000"/>
            <a:ext cx="5332403" cy="1524000"/>
            <a:chOff x="3659197" y="2927350"/>
            <a:chExt cx="5332403" cy="1524000"/>
          </a:xfrm>
        </p:grpSpPr>
        <p:sp>
          <p:nvSpPr>
            <p:cNvPr id="13" name="Left Arrow 12"/>
            <p:cNvSpPr/>
            <p:nvPr/>
          </p:nvSpPr>
          <p:spPr>
            <a:xfrm>
              <a:off x="3659197" y="2927350"/>
              <a:ext cx="5332403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40197" y="3329226"/>
              <a:ext cx="403700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A processor (CPU)   </a:t>
              </a:r>
            </a:p>
            <a:p>
              <a:r>
                <a:rPr lang="en-US" sz="1600" b="1" dirty="0" smtClean="0"/>
                <a:t>speed</a:t>
              </a:r>
              <a:r>
                <a:rPr lang="en-US" sz="1600" dirty="0" smtClean="0"/>
                <a:t> = few GHz</a:t>
              </a:r>
            </a:p>
            <a:p>
              <a:r>
                <a:rPr lang="en-US" sz="1600" dirty="0" smtClean="0"/>
                <a:t>(a few </a:t>
              </a:r>
              <a:r>
                <a:rPr lang="en-US" sz="1600" b="1" dirty="0" smtClean="0">
                  <a:solidFill>
                    <a:srgbClr val="7030A0"/>
                  </a:solidFill>
                </a:rPr>
                <a:t>nanoseconds</a:t>
              </a:r>
              <a:r>
                <a:rPr lang="en-US" sz="1600" dirty="0" smtClean="0"/>
                <a:t> to execute an instruction)</a:t>
              </a:r>
              <a:endParaRPr lang="en-US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1400" y="4953000"/>
            <a:ext cx="5410200" cy="1524000"/>
            <a:chOff x="2057400" y="4572000"/>
            <a:chExt cx="5410200" cy="1524000"/>
          </a:xfrm>
        </p:grpSpPr>
        <p:sp>
          <p:nvSpPr>
            <p:cNvPr id="19" name="Left Arrow 18"/>
            <p:cNvSpPr/>
            <p:nvPr/>
          </p:nvSpPr>
          <p:spPr>
            <a:xfrm>
              <a:off x="2057400" y="4572000"/>
              <a:ext cx="5410200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8124" y="4804827"/>
              <a:ext cx="4735271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                     </a:t>
              </a:r>
              <a:r>
                <a:rPr lang="en-US" b="1" dirty="0" smtClean="0">
                  <a:solidFill>
                    <a:srgbClr val="002060"/>
                  </a:solidFill>
                </a:rPr>
                <a:t>External Memory </a:t>
              </a:r>
              <a:r>
                <a:rPr lang="en-US" b="1" dirty="0" smtClean="0">
                  <a:solidFill>
                    <a:srgbClr val="0070C0"/>
                  </a:solidFill>
                </a:rPr>
                <a:t>(Hard Disk Drive)</a:t>
              </a:r>
            </a:p>
            <a:p>
              <a:r>
                <a:rPr lang="en-US" dirty="0" smtClean="0"/>
                <a:t> </a:t>
              </a:r>
              <a:r>
                <a:rPr lang="en-US" sz="1600" b="1" dirty="0" smtClean="0"/>
                <a:t>size</a:t>
              </a:r>
              <a:r>
                <a:rPr lang="en-US" sz="1600" dirty="0"/>
                <a:t> </a:t>
              </a:r>
              <a:r>
                <a:rPr lang="en-US" sz="1600" dirty="0" smtClean="0"/>
                <a:t>= a few </a:t>
              </a:r>
              <a:r>
                <a:rPr lang="en-US" sz="1600" dirty="0" err="1"/>
                <a:t>t</a:t>
              </a:r>
              <a:r>
                <a:rPr lang="en-US" sz="1600" dirty="0" err="1" smtClean="0"/>
                <a:t>era</a:t>
              </a:r>
              <a:r>
                <a:rPr lang="en-US" sz="1600" dirty="0" smtClean="0"/>
                <a:t> bytes</a:t>
              </a:r>
            </a:p>
            <a:p>
              <a:r>
                <a:rPr lang="en-US" sz="1600" dirty="0" smtClean="0"/>
                <a:t> </a:t>
              </a:r>
              <a:r>
                <a:rPr lang="en-US" sz="1600" b="1" dirty="0" smtClean="0"/>
                <a:t>speed</a:t>
              </a:r>
              <a:r>
                <a:rPr lang="en-US" sz="1600" dirty="0" smtClean="0"/>
                <a:t>  :  seek time =</a:t>
              </a:r>
              <a:r>
                <a:rPr lang="en-US" sz="1600" b="1" dirty="0" smtClean="0">
                  <a:solidFill>
                    <a:srgbClr val="7030A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7030A0"/>
                  </a:solidFill>
                </a:rPr>
                <a:t>miliseconds</a:t>
              </a:r>
              <a:r>
                <a:rPr lang="en-US" sz="1600" dirty="0" smtClean="0"/>
                <a:t> 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         transfer rate= a </a:t>
              </a:r>
              <a:r>
                <a:rPr lang="en-US" sz="1600" b="1" dirty="0" smtClean="0"/>
                <a:t>billion</a:t>
              </a:r>
              <a:r>
                <a:rPr lang="en-US" sz="1600" dirty="0" smtClean="0"/>
                <a:t> bytes per second</a:t>
              </a:r>
              <a:endParaRPr lang="en-US" sz="1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9197" y="3276600"/>
            <a:ext cx="5443011" cy="1447800"/>
            <a:chOff x="3659197" y="3276600"/>
            <a:chExt cx="5443011" cy="1447800"/>
          </a:xfrm>
        </p:grpSpPr>
        <p:sp>
          <p:nvSpPr>
            <p:cNvPr id="17" name="Left Arrow 16"/>
            <p:cNvSpPr/>
            <p:nvPr/>
          </p:nvSpPr>
          <p:spPr>
            <a:xfrm>
              <a:off x="3659197" y="3276600"/>
              <a:ext cx="5332403" cy="14478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1879" y="3505200"/>
              <a:ext cx="518032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                           Internal memory (</a:t>
              </a:r>
              <a:r>
                <a:rPr lang="en-US" b="1" dirty="0" smtClean="0">
                  <a:solidFill>
                    <a:srgbClr val="0070C0"/>
                  </a:solidFill>
                </a:rPr>
                <a:t>RAM)</a:t>
              </a:r>
              <a:r>
                <a:rPr lang="en-US" dirty="0" smtClean="0">
                  <a:solidFill>
                    <a:srgbClr val="0070C0"/>
                  </a:solidFill>
                </a:rPr>
                <a:t>   </a:t>
              </a:r>
              <a:r>
                <a:rPr lang="en-US" dirty="0" smtClean="0"/>
                <a:t> </a:t>
              </a:r>
            </a:p>
            <a:p>
              <a:r>
                <a:rPr lang="en-US" sz="1600" b="1" dirty="0" smtClean="0"/>
                <a:t>size</a:t>
              </a:r>
              <a:r>
                <a:rPr lang="en-US" sz="1600" dirty="0" smtClean="0"/>
                <a:t> = a few GB  (Stores few million bytes/words)</a:t>
              </a:r>
            </a:p>
            <a:p>
              <a:r>
                <a:rPr lang="en-US" sz="1600" b="1" dirty="0" smtClean="0"/>
                <a:t>speed</a:t>
              </a:r>
              <a:r>
                <a:rPr lang="en-US" sz="1600" dirty="0" smtClean="0"/>
                <a:t> = a few GHz(a few </a:t>
              </a:r>
              <a:r>
                <a:rPr lang="en-US" sz="1600" b="1" dirty="0" smtClean="0">
                  <a:solidFill>
                    <a:srgbClr val="7030A0"/>
                  </a:solidFill>
                </a:rPr>
                <a:t>nanoseconds </a:t>
              </a:r>
              <a:r>
                <a:rPr lang="en-US" sz="1600" dirty="0" smtClean="0"/>
                <a:t>to read a byte/word)</a:t>
              </a:r>
              <a:endParaRPr lang="en-US" sz="1600" dirty="0"/>
            </a:p>
          </p:txBody>
        </p:sp>
      </p:grpSp>
      <p:sp>
        <p:nvSpPr>
          <p:cNvPr id="3" name="Up-Down Arrow 2"/>
          <p:cNvSpPr/>
          <p:nvPr/>
        </p:nvSpPr>
        <p:spPr>
          <a:xfrm>
            <a:off x="1981201" y="2895600"/>
            <a:ext cx="304800" cy="60807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1905000" y="4497324"/>
            <a:ext cx="304800" cy="60807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6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A simplifying assumption for the rest of the </a:t>
            </a:r>
            <a:r>
              <a:rPr lang="en-US" sz="3200" b="1" dirty="0" smtClean="0">
                <a:solidFill>
                  <a:srgbClr val="C00000"/>
                </a:solidFill>
              </a:rPr>
              <a:t>lecture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It  </a:t>
            </a:r>
            <a:r>
              <a:rPr lang="en-US" sz="2400" dirty="0"/>
              <a:t>takes around </a:t>
            </a:r>
            <a:r>
              <a:rPr lang="en-US" sz="2400" dirty="0" smtClean="0"/>
              <a:t>a few </a:t>
            </a:r>
            <a:r>
              <a:rPr lang="en-US" sz="2400" b="1" dirty="0" smtClean="0">
                <a:solidFill>
                  <a:srgbClr val="7030A0"/>
                </a:solidFill>
              </a:rPr>
              <a:t>nanoseconds</a:t>
            </a:r>
            <a:r>
              <a:rPr lang="en-US" sz="2400" dirty="0" smtClean="0"/>
              <a:t> </a:t>
            </a:r>
            <a:r>
              <a:rPr lang="en-US" sz="2400" dirty="0"/>
              <a:t>to execute an instruction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i="1" dirty="0" smtClean="0"/>
              <a:t>(This assumption is </a:t>
            </a:r>
            <a:r>
              <a:rPr lang="en-US" sz="2000" b="1" i="1" u="sng" dirty="0" smtClean="0"/>
              <a:t>well supported </a:t>
            </a:r>
            <a:r>
              <a:rPr lang="en-US" sz="2000" i="1" dirty="0" smtClean="0"/>
              <a:t>by the modern day computers)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Efficient Algorithms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5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What is an algorithm ?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b="1" dirty="0" smtClean="0"/>
              <a:t>finite list/sequence</a:t>
            </a:r>
            <a:r>
              <a:rPr lang="en-US" sz="2800" dirty="0" smtClean="0"/>
              <a:t> of </a:t>
            </a:r>
            <a:r>
              <a:rPr lang="en-US" sz="2800" b="1" dirty="0" smtClean="0"/>
              <a:t>well defined instructions</a:t>
            </a:r>
            <a:r>
              <a:rPr lang="en-US" sz="2800" dirty="0" smtClean="0"/>
              <a:t> required to solve a given computational problem.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(We shall see more precise definition in </a:t>
            </a:r>
            <a:r>
              <a:rPr lang="en-US" sz="2400" b="1" dirty="0" smtClean="0">
                <a:solidFill>
                  <a:srgbClr val="C00000"/>
                </a:solidFill>
              </a:rPr>
              <a:t>Lecture 2</a:t>
            </a:r>
            <a:r>
              <a:rPr lang="en-US" sz="2400" dirty="0" smtClean="0"/>
              <a:t>)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Why do we care for </a:t>
            </a:r>
            <a:r>
              <a:rPr lang="en-US" sz="3200" b="1" u="sng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Efficient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Algorithms  when we have Processors running at </a:t>
            </a:r>
            <a:r>
              <a:rPr lang="en-US" sz="3200" b="1" u="sng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gigahertz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Problem 1:  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Bit-sum-prime numbers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Definition:</a:t>
            </a:r>
            <a:r>
              <a:rPr lang="en-US" sz="2800" dirty="0" smtClean="0"/>
              <a:t> </a:t>
            </a:r>
            <a:r>
              <a:rPr lang="en-US" sz="2000" dirty="0" smtClean="0"/>
              <a:t>A positive integer is said to be bit-sum-prime if the sum of its bits is a prime number.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Examples</a:t>
            </a:r>
            <a:r>
              <a:rPr lang="en-US" sz="2000" b="1" dirty="0" smtClean="0">
                <a:solidFill>
                  <a:srgbClr val="002060"/>
                </a:solidFill>
              </a:rPr>
              <a:t>: 6 </a:t>
            </a:r>
            <a:r>
              <a:rPr lang="en-US" sz="1800" dirty="0" smtClean="0">
                <a:solidFill>
                  <a:srgbClr val="C00000"/>
                </a:solidFill>
              </a:rPr>
              <a:t>(110) </a:t>
            </a:r>
            <a:r>
              <a:rPr lang="en-US" sz="1800" dirty="0" smtClean="0">
                <a:solidFill>
                  <a:srgbClr val="0070C0"/>
                </a:solidFill>
              </a:rPr>
              <a:t>is bit-sum prime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                        </a:t>
            </a:r>
            <a:r>
              <a:rPr lang="en-US" sz="2000" b="1" dirty="0" smtClean="0">
                <a:solidFill>
                  <a:srgbClr val="002060"/>
                </a:solidFill>
              </a:rPr>
              <a:t>7 </a:t>
            </a:r>
            <a:r>
              <a:rPr lang="en-US" sz="1600" dirty="0" smtClean="0">
                <a:solidFill>
                  <a:srgbClr val="C00000"/>
                </a:solidFill>
              </a:rPr>
              <a:t>(111)  </a:t>
            </a:r>
            <a:r>
              <a:rPr lang="en-US" sz="1800" dirty="0" smtClean="0">
                <a:solidFill>
                  <a:srgbClr val="0070C0"/>
                </a:solidFill>
              </a:rPr>
              <a:t>is bit-sum prime.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                    29 </a:t>
            </a:r>
            <a:r>
              <a:rPr lang="en-US" sz="1600" dirty="0" smtClean="0">
                <a:solidFill>
                  <a:srgbClr val="C00000"/>
                </a:solidFill>
              </a:rPr>
              <a:t>(11101)  </a:t>
            </a:r>
            <a:r>
              <a:rPr lang="en-US" sz="1800" dirty="0" smtClean="0">
                <a:solidFill>
                  <a:srgbClr val="0070C0"/>
                </a:solidFill>
              </a:rPr>
              <a:t>is </a:t>
            </a:r>
            <a:r>
              <a:rPr lang="en-US" sz="2000" b="1" u="sng" dirty="0" smtClean="0">
                <a:solidFill>
                  <a:srgbClr val="0070C0"/>
                </a:solidFill>
              </a:rPr>
              <a:t>not</a:t>
            </a:r>
            <a:r>
              <a:rPr lang="en-US" sz="1800" dirty="0" smtClean="0">
                <a:solidFill>
                  <a:srgbClr val="0070C0"/>
                </a:solidFill>
              </a:rPr>
              <a:t> bit-sum prime.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Algorithmic problem: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Input:</a:t>
            </a:r>
            <a:r>
              <a:rPr lang="en-US" sz="2400" dirty="0" smtClean="0"/>
              <a:t> </a:t>
            </a:r>
            <a:r>
              <a:rPr lang="en-US" sz="2000" dirty="0" smtClean="0"/>
              <a:t>positive integer 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,    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Output: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the count of all bit-sum-prime numbers less than 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b="1" u="sng" dirty="0" smtClean="0">
                <a:solidFill>
                  <a:srgbClr val="FF0000"/>
                </a:solidFill>
              </a:rPr>
              <a:t>Homework 1:</a:t>
            </a:r>
            <a:r>
              <a:rPr lang="en-US" sz="2400" dirty="0" smtClean="0"/>
              <a:t> </a:t>
            </a:r>
            <a:r>
              <a:rPr lang="en-US" sz="2000" dirty="0" smtClean="0"/>
              <a:t>Write a </a:t>
            </a:r>
            <a:r>
              <a:rPr lang="en-US" sz="2000" b="1" dirty="0" smtClean="0"/>
              <a:t>C</a:t>
            </a:r>
            <a:r>
              <a:rPr lang="en-US" sz="2000" dirty="0" smtClean="0"/>
              <a:t> program for bit-sum prime problem with 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 as  </a:t>
            </a:r>
            <a:r>
              <a:rPr lang="en-US" sz="2000" b="1" dirty="0" smtClean="0">
                <a:solidFill>
                  <a:srgbClr val="002060"/>
                </a:solidFill>
              </a:rPr>
              <a:t>long </a:t>
            </a:r>
            <a:r>
              <a:rPr lang="en-US" sz="2000" b="1" dirty="0" err="1" smtClean="0">
                <a:solidFill>
                  <a:srgbClr val="002060"/>
                </a:solidFill>
              </a:rPr>
              <a:t>long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/>
              <a:t>(64 bit integer), and execute it for some </a:t>
            </a:r>
            <a:r>
              <a:rPr lang="en-US" sz="2000" u="sng" dirty="0" smtClean="0"/>
              <a:t>large value </a:t>
            </a:r>
            <a:r>
              <a:rPr lang="en-US" sz="2000" dirty="0" smtClean="0"/>
              <a:t>of 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. For example, execute the program for </a:t>
            </a:r>
            <a:r>
              <a:rPr lang="en-US" sz="2000" b="1" dirty="0" smtClean="0">
                <a:solidFill>
                  <a:srgbClr val="0070C0"/>
                </a:solidFill>
              </a:rPr>
              <a:t>n=123456789123456789.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Problem 2:  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Subset-sum problem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Input: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An array </a:t>
                </a:r>
                <a:r>
                  <a:rPr lang="en-US" sz="2400" b="1" dirty="0" smtClean="0"/>
                  <a:t>A</a:t>
                </a:r>
                <a:r>
                  <a:rPr lang="en-US" sz="2000" dirty="0" smtClean="0"/>
                  <a:t> storing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numbers, and a number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s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Output: </a:t>
                </a:r>
                <a:r>
                  <a:rPr lang="en-US" sz="2000" dirty="0" smtClean="0"/>
                  <a:t>Determine if there is a subset of numbers from </a:t>
                </a:r>
                <a:r>
                  <a:rPr lang="en-US" sz="2400" b="1" dirty="0" smtClean="0"/>
                  <a:t>A</a:t>
                </a:r>
                <a:r>
                  <a:rPr lang="en-US" sz="2000" dirty="0" smtClean="0"/>
                  <a:t> whose sum is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/>
                  <a:t>.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The fastest existing algorithm has to execute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 smtClean="0"/>
                  <a:t> instructions. </a:t>
                </a:r>
                <a:r>
                  <a:rPr lang="en-US" sz="2400" dirty="0"/>
                  <a:t>Hence, on the fastest existing </a:t>
                </a:r>
                <a:r>
                  <a:rPr lang="en-US" sz="2400" dirty="0" smtClean="0"/>
                  <a:t>computer, it will take</a:t>
                </a:r>
              </a:p>
              <a:p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At least an year</a:t>
                </a:r>
                <a:r>
                  <a:rPr lang="en-US" sz="2400" dirty="0" smtClean="0"/>
                  <a:t> for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n=100</a:t>
                </a:r>
              </a:p>
              <a:p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At least 1000 years </a:t>
                </a:r>
                <a:r>
                  <a:rPr lang="en-US" sz="2400" dirty="0" smtClean="0"/>
                  <a:t>for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n=120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8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5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1074</Words>
  <Application>Microsoft Office PowerPoint</Application>
  <PresentationFormat>On-screen Show (4:3)</PresentationFormat>
  <Paragraphs>188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Structures and Algorithms (CS210/ESO207/ESO211)</vt:lpstr>
      <vt:lpstr>Prerequisite of this course</vt:lpstr>
      <vt:lpstr>Let us open your desktop</vt:lpstr>
      <vt:lpstr>A simplifying assumption for the rest of the lecture</vt:lpstr>
      <vt:lpstr>PowerPoint Presentation</vt:lpstr>
      <vt:lpstr>What is an algorithm ?</vt:lpstr>
      <vt:lpstr>PowerPoint Presentation</vt:lpstr>
      <vt:lpstr>Problem 1:    Bit-sum-prime numbers</vt:lpstr>
      <vt:lpstr>Problem 2:    Subset-sum problem</vt:lpstr>
      <vt:lpstr>Problem 3:    Sorting </vt:lpstr>
      <vt:lpstr>Summary of Algorithms</vt:lpstr>
      <vt:lpstr>PowerPoint Presentation</vt:lpstr>
      <vt:lpstr>An Example </vt:lpstr>
      <vt:lpstr>Aim of data structure ?</vt:lpstr>
      <vt:lpstr>RANGE-MINIMA Problem</vt:lpstr>
      <vt:lpstr>Range-Minima Problem</vt:lpstr>
      <vt:lpstr>Range-Minima Problem</vt:lpstr>
      <vt:lpstr>Range-Minima Problem</vt:lpstr>
      <vt:lpstr>Range-Minima Problem</vt:lpstr>
      <vt:lpstr>Data structures to be covered</vt:lpstr>
      <vt:lpstr>Summary of Data Structures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343</cp:revision>
  <dcterms:created xsi:type="dcterms:W3CDTF">2011-12-03T04:13:03Z</dcterms:created>
  <dcterms:modified xsi:type="dcterms:W3CDTF">2012-08-01T10:46:11Z</dcterms:modified>
</cp:coreProperties>
</file>