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274" r:id="rId2"/>
    <p:sldId id="557" r:id="rId3"/>
    <p:sldId id="521" r:id="rId4"/>
    <p:sldId id="532" r:id="rId5"/>
    <p:sldId id="523" r:id="rId6"/>
    <p:sldId id="531" r:id="rId7"/>
    <p:sldId id="535" r:id="rId8"/>
    <p:sldId id="524" r:id="rId9"/>
    <p:sldId id="533" r:id="rId10"/>
    <p:sldId id="537" r:id="rId11"/>
    <p:sldId id="556" r:id="rId12"/>
    <p:sldId id="539" r:id="rId13"/>
    <p:sldId id="538" r:id="rId14"/>
    <p:sldId id="534" r:id="rId15"/>
    <p:sldId id="540" r:id="rId16"/>
    <p:sldId id="541" r:id="rId17"/>
    <p:sldId id="555" r:id="rId18"/>
    <p:sldId id="543" r:id="rId19"/>
    <p:sldId id="536" r:id="rId20"/>
    <p:sldId id="547" r:id="rId21"/>
    <p:sldId id="552" r:id="rId22"/>
    <p:sldId id="544" r:id="rId23"/>
    <p:sldId id="542" r:id="rId24"/>
    <p:sldId id="545" r:id="rId25"/>
    <p:sldId id="554" r:id="rId26"/>
    <p:sldId id="55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8/27/2012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8/27/2012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8/27/2012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(CS210/ESO207/ESO211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10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interesting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pplication of Stack:  </a:t>
            </a:r>
            <a:r>
              <a:rPr lang="en-US" sz="1800" b="1" dirty="0" smtClean="0">
                <a:solidFill>
                  <a:srgbClr val="7030A0"/>
                </a:solidFill>
              </a:rPr>
              <a:t>An elegant algorithm to evaluate arithmetic expression</a:t>
            </a:r>
            <a:endParaRPr lang="en-US" sz="16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Question: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How to evaluate expression in a </a:t>
            </a:r>
            <a:r>
              <a:rPr lang="en-US" sz="3200" b="1" dirty="0" smtClean="0">
                <a:solidFill>
                  <a:srgbClr val="FF0000"/>
                </a:solidFill>
              </a:rPr>
              <a:t>single scan 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852" t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743200" y="3886200"/>
            <a:ext cx="457200" cy="838200"/>
            <a:chOff x="2743200" y="3886200"/>
            <a:chExt cx="457200" cy="838200"/>
          </a:xfrm>
        </p:grpSpPr>
        <p:sp>
          <p:nvSpPr>
            <p:cNvPr id="5" name="Rectangle 4"/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200400" y="3657600"/>
            <a:ext cx="462523" cy="1055132"/>
            <a:chOff x="3200400" y="3657600"/>
            <a:chExt cx="462523" cy="1055132"/>
          </a:xfrm>
        </p:grpSpPr>
        <p:sp>
          <p:nvSpPr>
            <p:cNvPr id="6" name="Rectangle 5"/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657600" y="3200400"/>
            <a:ext cx="461024" cy="1512332"/>
            <a:chOff x="3657600" y="3200400"/>
            <a:chExt cx="461024" cy="1512332"/>
          </a:xfrm>
        </p:grpSpPr>
        <p:sp>
          <p:nvSpPr>
            <p:cNvPr id="10" name="Rectangle 9"/>
            <p:cNvSpPr/>
            <p:nvPr/>
          </p:nvSpPr>
          <p:spPr>
            <a:xfrm>
              <a:off x="3657600" y="3200400"/>
              <a:ext cx="457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110976" y="2667000"/>
            <a:ext cx="461024" cy="2045732"/>
            <a:chOff x="4110976" y="2667000"/>
            <a:chExt cx="461024" cy="2045732"/>
          </a:xfrm>
        </p:grpSpPr>
        <p:sp>
          <p:nvSpPr>
            <p:cNvPr id="8" name="Rectangle 7"/>
            <p:cNvSpPr/>
            <p:nvPr/>
          </p:nvSpPr>
          <p:spPr>
            <a:xfrm>
              <a:off x="4114800" y="2667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110976" y="4343400"/>
                  <a:ext cx="4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976" y="4343400"/>
                  <a:ext cx="45929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4569908" y="2362200"/>
            <a:ext cx="461024" cy="2350532"/>
            <a:chOff x="4569908" y="2362200"/>
            <a:chExt cx="461024" cy="2350532"/>
          </a:xfrm>
        </p:grpSpPr>
        <p:sp>
          <p:nvSpPr>
            <p:cNvPr id="7" name="Rectangle 6"/>
            <p:cNvSpPr/>
            <p:nvPr/>
          </p:nvSpPr>
          <p:spPr>
            <a:xfrm>
              <a:off x="4572000" y="2362200"/>
              <a:ext cx="4572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569908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908" y="4343400"/>
                  <a:ext cx="4610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7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025376" y="2667000"/>
            <a:ext cx="461024" cy="2045732"/>
            <a:chOff x="5025376" y="2667000"/>
            <a:chExt cx="461024" cy="2045732"/>
          </a:xfrm>
        </p:grpSpPr>
        <p:sp>
          <p:nvSpPr>
            <p:cNvPr id="9" name="Rectangle 8"/>
            <p:cNvSpPr/>
            <p:nvPr/>
          </p:nvSpPr>
          <p:spPr>
            <a:xfrm>
              <a:off x="5029200" y="2667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Down Arrow 22"/>
          <p:cNvSpPr/>
          <p:nvPr/>
        </p:nvSpPr>
        <p:spPr>
          <a:xfrm>
            <a:off x="4710684" y="19812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819400" y="35052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339084" y="32766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733800" y="28194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4191000" y="2286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38400" y="5029200"/>
                <a:ext cx="1466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029200"/>
                <a:ext cx="146636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58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4419600" y="5029200"/>
            <a:ext cx="961544" cy="381000"/>
            <a:chOff x="4419600" y="5029200"/>
            <a:chExt cx="961544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800600" y="5040868"/>
                  <a:ext cx="580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040868"/>
                  <a:ext cx="5805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36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419600" y="50292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029200"/>
                  <a:ext cx="47795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4590521" y="3009900"/>
            <a:ext cx="4020079" cy="2283111"/>
            <a:chOff x="4590521" y="3009900"/>
            <a:chExt cx="4020079" cy="2283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Down Ribbon 28"/>
                <p:cNvSpPr/>
                <p:nvPr/>
              </p:nvSpPr>
              <p:spPr>
                <a:xfrm>
                  <a:off x="6858000" y="3009900"/>
                  <a:ext cx="1752600" cy="1104900"/>
                </a:xfrm>
                <a:prstGeom prst="ribbon">
                  <a:avLst>
                    <a:gd name="adj1" fmla="val 16667"/>
                    <a:gd name="adj2" fmla="val 72616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We can execute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Down Ribbon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3009900"/>
                  <a:ext cx="1752600" cy="1104900"/>
                </a:xfrm>
                <a:prstGeom prst="ribbon">
                  <a:avLst>
                    <a:gd name="adj1" fmla="val 16667"/>
                    <a:gd name="adj2" fmla="val 72616"/>
                  </a:avLst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Left-Up Arrow 32"/>
            <p:cNvSpPr/>
            <p:nvPr/>
          </p:nvSpPr>
          <p:spPr>
            <a:xfrm rot="13550632">
              <a:off x="4597504" y="4818976"/>
              <a:ext cx="467052" cy="481018"/>
            </a:xfrm>
            <a:prstGeom prst="leftUpArrow">
              <a:avLst>
                <a:gd name="adj1" fmla="val 1728"/>
                <a:gd name="adj2" fmla="val 8547"/>
                <a:gd name="adj3" fmla="val 1764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19600" y="5029200"/>
                <a:ext cx="443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029200"/>
                <a:ext cx="443455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64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Down Arrow 36"/>
          <p:cNvSpPr/>
          <p:nvPr/>
        </p:nvSpPr>
        <p:spPr>
          <a:xfrm>
            <a:off x="4191000" y="2286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148661" y="3355689"/>
            <a:ext cx="4519618" cy="1952952"/>
            <a:chOff x="4090982" y="3009900"/>
            <a:chExt cx="4519618" cy="1952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Down Ribbon 38"/>
                <p:cNvSpPr/>
                <p:nvPr/>
              </p:nvSpPr>
              <p:spPr>
                <a:xfrm>
                  <a:off x="6858000" y="3009900"/>
                  <a:ext cx="1752600" cy="1104900"/>
                </a:xfrm>
                <a:prstGeom prst="ribbon">
                  <a:avLst>
                    <a:gd name="adj1" fmla="val 16667"/>
                    <a:gd name="adj2" fmla="val 72616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We can execute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Down Ribbon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3009900"/>
                  <a:ext cx="1752600" cy="1104900"/>
                </a:xfrm>
                <a:prstGeom prst="ribbon">
                  <a:avLst>
                    <a:gd name="adj1" fmla="val 16667"/>
                    <a:gd name="adj2" fmla="val 72616"/>
                  </a:avLst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Left-Up Arrow 39"/>
            <p:cNvSpPr/>
            <p:nvPr/>
          </p:nvSpPr>
          <p:spPr>
            <a:xfrm rot="13550632">
              <a:off x="4097965" y="4488817"/>
              <a:ext cx="467052" cy="481018"/>
            </a:xfrm>
            <a:prstGeom prst="leftUpArrow">
              <a:avLst>
                <a:gd name="adj1" fmla="val 1728"/>
                <a:gd name="adj2" fmla="val 8547"/>
                <a:gd name="adj3" fmla="val 1764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941649" y="5029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649" y="5029200"/>
                <a:ext cx="47795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2400" y="5029200"/>
                <a:ext cx="502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029200"/>
                <a:ext cx="50276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4572000" y="2057400"/>
            <a:ext cx="461024" cy="2743200"/>
            <a:chOff x="4569908" y="2362200"/>
            <a:chExt cx="461024" cy="2350532"/>
          </a:xfrm>
        </p:grpSpPr>
        <p:sp>
          <p:nvSpPr>
            <p:cNvPr id="45" name="Rectangle 44"/>
            <p:cNvSpPr/>
            <p:nvPr/>
          </p:nvSpPr>
          <p:spPr>
            <a:xfrm>
              <a:off x="4572000" y="2362200"/>
              <a:ext cx="4572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569908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908" y="4343400"/>
                  <a:ext cx="4610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7042" r="-15789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Down Arrow 46"/>
          <p:cNvSpPr/>
          <p:nvPr/>
        </p:nvSpPr>
        <p:spPr>
          <a:xfrm>
            <a:off x="4648200" y="16764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4114800" y="5638800"/>
            <a:ext cx="1145092" cy="6096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-0.04983 0.00093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83 0.00093 L -0.09983 -0.00463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30" grpId="0"/>
      <p:bldP spid="35" grpId="0"/>
      <p:bldP spid="35" grpId="1"/>
      <p:bldP spid="37" grpId="0" animBg="1"/>
      <p:bldP spid="37" grpId="1" animBg="1"/>
      <p:bldP spid="41" grpId="0"/>
      <p:bldP spid="41" grpId="1"/>
      <p:bldP spid="42" grpId="0"/>
      <p:bldP spid="4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800" b="1" dirty="0" smtClean="0"/>
              <a:t>Take a pause for a few minutes to design an algorithm for evaluation of arithmetic expression based on the insight we developed in the last slides. </a:t>
            </a:r>
          </a:p>
          <a:p>
            <a:pPr marL="0" indent="0" algn="ctr">
              <a:buNone/>
            </a:pPr>
            <a:r>
              <a:rPr lang="en-US" sz="2800" b="1" dirty="0" smtClean="0"/>
              <a:t>(</a:t>
            </a:r>
            <a:r>
              <a:rPr lang="en-US" sz="2800" b="1" dirty="0" smtClean="0">
                <a:solidFill>
                  <a:srgbClr val="7030A0"/>
                </a:solidFill>
              </a:rPr>
              <a:t>hint:</a:t>
            </a:r>
            <a:r>
              <a:rPr lang="en-US" sz="2800" b="1" dirty="0" smtClean="0"/>
              <a:t> use 2 stack.)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6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Step 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Solving the </a:t>
            </a:r>
            <a:r>
              <a:rPr lang="en-US" b="1" dirty="0">
                <a:solidFill>
                  <a:srgbClr val="7030A0"/>
                </a:solidFill>
              </a:rPr>
              <a:t>simpler version </a:t>
            </a:r>
            <a:r>
              <a:rPr lang="en-US" b="1" dirty="0">
                <a:solidFill>
                  <a:schemeClr val="tx1"/>
                </a:solidFill>
              </a:rPr>
              <a:t>of the </a:t>
            </a:r>
            <a:r>
              <a:rPr lang="en-US" b="1" dirty="0" smtClean="0">
                <a:solidFill>
                  <a:schemeClr val="tx1"/>
                </a:solidFill>
              </a:rPr>
              <a:t>problem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To Evaluate an expression in a </a:t>
            </a:r>
            <a:r>
              <a:rPr lang="en-US" sz="3200" b="1" dirty="0" smtClean="0">
                <a:solidFill>
                  <a:srgbClr val="FF0000"/>
                </a:solidFill>
              </a:rPr>
              <a:t>single scan </a:t>
            </a:r>
            <a:r>
              <a:rPr lang="en-US" sz="3200" b="1" dirty="0" smtClean="0"/>
              <a:t>using  </a:t>
            </a:r>
            <a:r>
              <a:rPr lang="en-US" sz="3200" b="1" u="sng" dirty="0" smtClean="0"/>
              <a:t>stacks</a:t>
            </a: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5 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keep two stacks: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00B0F0"/>
                  </a:solidFill>
                </a:rPr>
                <a:t>operands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FF0000"/>
                  </a:solidFill>
                </a:rPr>
                <a:t>operators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simple</a:t>
            </a:r>
            <a:r>
              <a:rPr lang="en-US" sz="3600" dirty="0" smtClean="0"/>
              <a:t>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While</a:t>
            </a:r>
            <a:r>
              <a:rPr lang="en-US" sz="1800" dirty="0" smtClean="0"/>
              <a:t> </a:t>
            </a:r>
            <a:r>
              <a:rPr lang="en-US" sz="1800" dirty="0"/>
              <a:t>(true)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 smtClean="0"/>
              <a:t>{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dirty="0" err="1" smtClean="0"/>
              <a:t>next_token</a:t>
            </a:r>
            <a:r>
              <a:rPr lang="en-US" sz="1800" dirty="0" smtClean="0"/>
              <a:t>();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      Two cases: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is </a:t>
            </a:r>
            <a:r>
              <a:rPr lang="en-US" sz="1800" b="1" dirty="0" smtClean="0">
                <a:solidFill>
                  <a:srgbClr val="00B0F0"/>
                </a:solidFill>
              </a:rPr>
              <a:t>number</a:t>
            </a:r>
            <a:r>
              <a:rPr lang="en-US" sz="1800" dirty="0" smtClean="0"/>
              <a:t>    :    </a:t>
            </a:r>
            <a:r>
              <a:rPr lang="en-US" sz="1800" b="1" dirty="0" smtClean="0"/>
              <a:t>push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x</a:t>
            </a:r>
            <a:r>
              <a:rPr lang="en-US" sz="1800" dirty="0" err="1" smtClean="0"/>
              <a:t>,</a:t>
            </a:r>
            <a:r>
              <a:rPr lang="en-US" sz="1800" b="1" dirty="0" err="1" smtClean="0">
                <a:solidFill>
                  <a:srgbClr val="00B0F0"/>
                </a:solidFill>
              </a:rPr>
              <a:t>N</a:t>
            </a:r>
            <a:r>
              <a:rPr lang="en-US" sz="1800" b="1" dirty="0" smtClean="0">
                <a:solidFill>
                  <a:srgbClr val="00B0F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</a:t>
            </a:r>
            <a:r>
              <a:rPr lang="en-US" sz="1800" b="1" dirty="0" smtClean="0">
                <a:solidFill>
                  <a:srgbClr val="00B050"/>
                </a:solidFill>
              </a:rPr>
              <a:t>x </a:t>
            </a:r>
            <a:r>
              <a:rPr lang="en-US" sz="1800" dirty="0" smtClean="0"/>
              <a:t>is</a:t>
            </a:r>
            <a:r>
              <a:rPr lang="en-US" sz="1800" b="1" dirty="0" smtClean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operator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 :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                          </a:t>
            </a:r>
            <a:r>
              <a:rPr lang="en-US" sz="1800" b="1" dirty="0"/>
              <a:t>while</a:t>
            </a:r>
            <a:r>
              <a:rPr lang="en-US" sz="1800" dirty="0"/>
              <a:t>(PRIORITY(</a:t>
            </a:r>
            <a:r>
              <a:rPr lang="en-US" sz="1800" b="1" dirty="0"/>
              <a:t>TOP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 &gt;= PRIORITY(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                             {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dirty="0" smtClean="0"/>
              <a:t>                              </a:t>
            </a:r>
            <a:r>
              <a:rPr lang="en-US" sz="1800" b="1" dirty="0" smtClean="0"/>
              <a:t>Execute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}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</a:t>
            </a:r>
            <a:r>
              <a:rPr lang="en-US" sz="1800" b="1" dirty="0" smtClean="0"/>
              <a:t>push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x</a:t>
            </a:r>
            <a:r>
              <a:rPr lang="en-US" sz="1800" dirty="0" err="1" smtClean="0"/>
              <a:t>,</a:t>
            </a:r>
            <a:r>
              <a:rPr lang="en-US" sz="1800" b="1" dirty="0" err="1" smtClean="0">
                <a:solidFill>
                  <a:srgbClr val="FF0000"/>
                </a:solidFill>
              </a:rPr>
              <a:t>O</a:t>
            </a:r>
            <a:r>
              <a:rPr lang="en-US" sz="1800" b="1" dirty="0" smtClean="0">
                <a:solidFill>
                  <a:srgbClr val="FF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Left Arrow Callout 4"/>
          <p:cNvSpPr/>
          <p:nvPr/>
        </p:nvSpPr>
        <p:spPr>
          <a:xfrm>
            <a:off x="4191000" y="4038600"/>
            <a:ext cx="4572000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58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POP</a:t>
            </a:r>
            <a:r>
              <a:rPr lang="en-US" sz="1400" dirty="0">
                <a:solidFill>
                  <a:schemeClr val="tx1"/>
                </a:solidFill>
              </a:rPr>
              <a:t> two numbers from </a:t>
            </a:r>
            <a:r>
              <a:rPr lang="en-US" sz="1400" b="1" dirty="0" smtClean="0">
                <a:solidFill>
                  <a:srgbClr val="00B0F0"/>
                </a:solidFill>
              </a:rPr>
              <a:t>N-stack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and apply operator </a:t>
            </a:r>
            <a:r>
              <a:rPr lang="en-US" sz="1400" b="1" dirty="0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on them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place </a:t>
            </a:r>
            <a:r>
              <a:rPr lang="en-US" sz="1400" dirty="0">
                <a:solidFill>
                  <a:schemeClr val="tx1"/>
                </a:solidFill>
              </a:rPr>
              <a:t>the result back into </a:t>
            </a:r>
            <a:r>
              <a:rPr lang="en-US" sz="1400" b="1" dirty="0">
                <a:solidFill>
                  <a:srgbClr val="00B0F0"/>
                </a:solidFill>
              </a:rPr>
              <a:t>N-stack 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7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Step 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Transforming the solution to Solve the most  </a:t>
            </a:r>
            <a:r>
              <a:rPr lang="en-US" b="1" dirty="0" smtClean="0">
                <a:solidFill>
                  <a:srgbClr val="7030A0"/>
                </a:solidFill>
              </a:rPr>
              <a:t>general case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to handle </a:t>
            </a:r>
            <a:r>
              <a:rPr lang="en-US" sz="3600" b="1" dirty="0" smtClean="0">
                <a:solidFill>
                  <a:srgbClr val="7030A0"/>
                </a:solidFill>
              </a:rPr>
              <a:t>parentheses</a:t>
            </a:r>
            <a:r>
              <a:rPr lang="en-US" sz="3600" b="1" dirty="0" smtClean="0"/>
              <a:t>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+</a:t>
            </a:r>
            <a:r>
              <a:rPr lang="en-US" sz="2800" dirty="0" smtClean="0">
                <a:solidFill>
                  <a:srgbClr val="0070C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5</a:t>
            </a:r>
            <a:r>
              <a:rPr lang="en-US" sz="2800" dirty="0" smtClean="0">
                <a:solidFill>
                  <a:srgbClr val="FF0000"/>
                </a:solidFill>
              </a:rPr>
              <a:t>-</a:t>
            </a:r>
            <a:r>
              <a:rPr lang="en-US" sz="2800" dirty="0" smtClean="0">
                <a:solidFill>
                  <a:srgbClr val="0070C0"/>
                </a:solidFill>
              </a:rPr>
              <a:t>6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Observations about parentheses 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 </a:t>
            </a:r>
            <a:r>
              <a:rPr lang="en-US" sz="1800" dirty="0" smtClean="0"/>
              <a:t>What needs to be done whenever we encounter  </a:t>
            </a: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smtClean="0"/>
              <a:t> in the expression ?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Answer: </a:t>
            </a:r>
            <a:r>
              <a:rPr lang="en-US" sz="1800" dirty="0" smtClean="0"/>
              <a:t>We need to evaluate the expression enclosed by  this parenthesis </a:t>
            </a:r>
            <a:r>
              <a:rPr lang="en-US" sz="1800" b="1" u="sng" dirty="0" smtClean="0"/>
              <a:t>before</a:t>
            </a:r>
            <a:r>
              <a:rPr lang="en-US" sz="1800" dirty="0" smtClean="0"/>
              <a:t> any other operator </a:t>
            </a:r>
            <a:r>
              <a:rPr lang="en-US" sz="1800" dirty="0" smtClean="0"/>
              <a:t> currently present in the </a:t>
            </a:r>
            <a:r>
              <a:rPr lang="en-US" sz="1800" dirty="0" smtClean="0">
                <a:solidFill>
                  <a:srgbClr val="FF0000"/>
                </a:solidFill>
              </a:rPr>
              <a:t>O-stack</a:t>
            </a:r>
            <a:r>
              <a:rPr lang="en-US" sz="1800" dirty="0" smtClean="0"/>
              <a:t>.   </a:t>
            </a:r>
            <a:r>
              <a:rPr lang="en-US" sz="1800" dirty="0" smtClean="0"/>
              <a:t>So </a:t>
            </a:r>
            <a:r>
              <a:rPr lang="en-US" sz="1800" dirty="0"/>
              <a:t>w</a:t>
            </a:r>
            <a:r>
              <a:rPr lang="en-US" sz="1800" dirty="0" smtClean="0"/>
              <a:t>e must push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 </a:t>
            </a:r>
            <a:r>
              <a:rPr lang="en-US" sz="1800" dirty="0" smtClean="0"/>
              <a:t>into the </a:t>
            </a:r>
            <a:r>
              <a:rPr lang="en-US" sz="1800" dirty="0">
                <a:solidFill>
                  <a:srgbClr val="FF0000"/>
                </a:solidFill>
              </a:rPr>
              <a:t>O-stack</a:t>
            </a:r>
            <a:r>
              <a:rPr lang="en-US" sz="1800" dirty="0" smtClean="0"/>
              <a:t>.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</a:t>
            </a:r>
            <a:r>
              <a:rPr lang="en-US" sz="1800" dirty="0" smtClean="0"/>
              <a:t> What needs to be done when 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 </a:t>
            </a:r>
            <a:r>
              <a:rPr lang="en-US" sz="1800" dirty="0" smtClean="0"/>
              <a:t>is at the top of the </a:t>
            </a:r>
            <a:r>
              <a:rPr lang="en-US" sz="1800" dirty="0">
                <a:solidFill>
                  <a:srgbClr val="FF0000"/>
                </a:solidFill>
              </a:rPr>
              <a:t>O-stack </a:t>
            </a:r>
            <a:r>
              <a:rPr lang="en-US" sz="1800" dirty="0" smtClean="0"/>
              <a:t> </a:t>
            </a:r>
            <a:r>
              <a:rPr lang="en-US" sz="1800" dirty="0" smtClean="0"/>
              <a:t>?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Answer:  </a:t>
            </a:r>
            <a:r>
              <a:rPr lang="en-US" sz="1800" dirty="0" smtClean="0"/>
              <a:t>The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 </a:t>
            </a:r>
            <a:r>
              <a:rPr lang="en-US" sz="1800" dirty="0" smtClean="0"/>
              <a:t>at the top of the stack should act as an </a:t>
            </a:r>
            <a:r>
              <a:rPr lang="en-US" sz="1800" i="1" dirty="0" smtClean="0"/>
              <a:t>artificial bottom </a:t>
            </a:r>
            <a:r>
              <a:rPr lang="en-US" sz="1800" dirty="0" smtClean="0"/>
              <a:t>of </a:t>
            </a:r>
            <a:r>
              <a:rPr lang="en-US" sz="1800" dirty="0" smtClean="0"/>
              <a:t>the </a:t>
            </a:r>
            <a:r>
              <a:rPr lang="en-US" sz="1800" dirty="0">
                <a:solidFill>
                  <a:srgbClr val="FF0000"/>
                </a:solidFill>
              </a:rPr>
              <a:t>O-stack</a:t>
            </a:r>
            <a:r>
              <a:rPr lang="en-US" sz="1800" dirty="0" smtClean="0"/>
              <a:t>  </a:t>
            </a:r>
            <a:r>
              <a:rPr lang="en-US" sz="1800" dirty="0" smtClean="0"/>
              <a:t>so that we may evaluate </a:t>
            </a:r>
            <a:r>
              <a:rPr lang="en-US" sz="1800" dirty="0" smtClean="0"/>
              <a:t>its expression </a:t>
            </a:r>
            <a:r>
              <a:rPr lang="en-US" sz="1800" dirty="0" smtClean="0"/>
              <a:t>before any other operator lying below </a:t>
            </a: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smtClean="0"/>
              <a:t>. Hence </a:t>
            </a:r>
            <a:r>
              <a:rPr lang="en-US" sz="1800" dirty="0" smtClean="0"/>
              <a:t>every other operator that follows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 </a:t>
            </a:r>
            <a:r>
              <a:rPr lang="en-US" sz="1800" dirty="0" smtClean="0"/>
              <a:t>should be allowed to sit on the top of </a:t>
            </a:r>
            <a:r>
              <a:rPr lang="en-US" sz="1800" dirty="0" smtClean="0">
                <a:solidFill>
                  <a:srgbClr val="FF0000"/>
                </a:solidFill>
              </a:rPr>
              <a:t>( </a:t>
            </a:r>
            <a:r>
              <a:rPr lang="en-US" sz="1800" dirty="0"/>
              <a:t>i</a:t>
            </a:r>
            <a:r>
              <a:rPr lang="en-US" sz="1800" dirty="0" smtClean="0"/>
              <a:t>n the stack .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</a:t>
            </a:r>
            <a:r>
              <a:rPr lang="en-US" sz="1800" dirty="0" smtClean="0"/>
              <a:t> What needs to be done whenever we encounter </a:t>
            </a:r>
            <a:r>
              <a:rPr lang="en-US" sz="1800" dirty="0" smtClean="0">
                <a:solidFill>
                  <a:srgbClr val="FF0000"/>
                </a:solidFill>
              </a:rPr>
              <a:t>) </a:t>
            </a:r>
            <a:r>
              <a:rPr lang="en-US" sz="1800" dirty="0"/>
              <a:t>in the expression ?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Answer: </a:t>
            </a:r>
            <a:r>
              <a:rPr lang="en-US" sz="1800" dirty="0"/>
              <a:t>Keep </a:t>
            </a:r>
            <a:r>
              <a:rPr lang="en-US" sz="1800" b="1" dirty="0"/>
              <a:t>popping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O-stack </a:t>
            </a:r>
            <a:r>
              <a:rPr lang="en-US" sz="1800" dirty="0"/>
              <a:t>and </a:t>
            </a:r>
            <a:r>
              <a:rPr lang="en-US" sz="1800" dirty="0" smtClean="0"/>
              <a:t>evaluating </a:t>
            </a:r>
            <a:r>
              <a:rPr lang="en-US" sz="1800" dirty="0"/>
              <a:t>the operators until we </a:t>
            </a:r>
            <a:r>
              <a:rPr lang="en-US" sz="1800" dirty="0" smtClean="0"/>
              <a:t>get its </a:t>
            </a:r>
            <a:r>
              <a:rPr lang="en-US" sz="1800" dirty="0"/>
              <a:t>matching </a:t>
            </a: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3886200" y="1447800"/>
            <a:ext cx="3810000" cy="1600200"/>
          </a:xfrm>
          <a:prstGeom prst="cloudCallout">
            <a:avLst>
              <a:gd name="adj1" fmla="val 56728"/>
              <a:gd name="adj2" fmla="val 7922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Treating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as operators, how should our </a:t>
            </a:r>
            <a:r>
              <a:rPr lang="en-US" dirty="0" smtClean="0">
                <a:solidFill>
                  <a:schemeClr val="tx1"/>
                </a:solidFill>
              </a:rPr>
              <a:t>simple algorithm </a:t>
            </a:r>
            <a:r>
              <a:rPr lang="en-US" dirty="0" smtClean="0">
                <a:solidFill>
                  <a:schemeClr val="tx1"/>
                </a:solidFill>
              </a:rPr>
              <a:t>handle them 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163669"/>
            <a:ext cx="682783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Hence, while  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/>
              <a:t>i</a:t>
            </a:r>
            <a:r>
              <a:rPr lang="en-US" dirty="0" smtClean="0"/>
              <a:t>s the </a:t>
            </a:r>
            <a:r>
              <a:rPr lang="en-US" b="1" dirty="0" smtClean="0"/>
              <a:t>current operator </a:t>
            </a:r>
            <a:r>
              <a:rPr lang="en-US" dirty="0" smtClean="0"/>
              <a:t>encountered in the expression, </a:t>
            </a:r>
          </a:p>
          <a:p>
            <a:r>
              <a:rPr lang="en-US" dirty="0"/>
              <a:t> </a:t>
            </a:r>
            <a:r>
              <a:rPr lang="en-US" dirty="0" smtClean="0"/>
              <a:t>        it must have </a:t>
            </a:r>
            <a:r>
              <a:rPr lang="en-US" u="sng" dirty="0" smtClean="0"/>
              <a:t>higher priority </a:t>
            </a:r>
            <a:r>
              <a:rPr lang="en-US" dirty="0" smtClean="0"/>
              <a:t>than every other operator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029200"/>
            <a:ext cx="82302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Hence, while </a:t>
            </a:r>
            <a:r>
              <a:rPr lang="en-US" dirty="0">
                <a:solidFill>
                  <a:srgbClr val="FF0000"/>
                </a:solidFill>
              </a:rPr>
              <a:t>( </a:t>
            </a:r>
            <a:r>
              <a:rPr lang="en-US" b="1" dirty="0" smtClean="0"/>
              <a:t>is inside the stack</a:t>
            </a:r>
            <a:r>
              <a:rPr lang="en-US" dirty="0" smtClean="0"/>
              <a:t>, it must have </a:t>
            </a:r>
            <a:r>
              <a:rPr lang="en-US" u="sng" dirty="0" smtClean="0"/>
              <a:t>less</a:t>
            </a:r>
            <a:r>
              <a:rPr lang="en-US" dirty="0" smtClean="0"/>
              <a:t> priority than every other operator.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467600" y="3124200"/>
            <a:ext cx="1676400" cy="2181916"/>
            <a:chOff x="7467600" y="3124200"/>
            <a:chExt cx="1676400" cy="2181916"/>
          </a:xfrm>
        </p:grpSpPr>
        <p:sp>
          <p:nvSpPr>
            <p:cNvPr id="9" name="Rounded Rectangle 8"/>
            <p:cNvSpPr/>
            <p:nvPr/>
          </p:nvSpPr>
          <p:spPr>
            <a:xfrm>
              <a:off x="7924800" y="3124200"/>
              <a:ext cx="1219200" cy="9144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Contradiction!!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" name="Bent Arrow 10"/>
            <p:cNvSpPr/>
            <p:nvPr/>
          </p:nvSpPr>
          <p:spPr>
            <a:xfrm rot="10800000">
              <a:off x="8428058" y="4054816"/>
              <a:ext cx="639742" cy="1251300"/>
            </a:xfrm>
            <a:prstGeom prst="bent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Left Arrow 11"/>
            <p:cNvSpPr/>
            <p:nvPr/>
          </p:nvSpPr>
          <p:spPr>
            <a:xfrm>
              <a:off x="7467600" y="3352800"/>
              <a:ext cx="457200" cy="304800"/>
            </a:xfrm>
            <a:prstGeom prst="left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688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400" b="1" dirty="0" smtClean="0"/>
              <a:t>Take a pause for a few minutes to realize </a:t>
            </a:r>
            <a:r>
              <a:rPr lang="en-US" sz="2400" b="1" dirty="0" smtClean="0">
                <a:solidFill>
                  <a:srgbClr val="00B050"/>
                </a:solidFill>
              </a:rPr>
              <a:t>surprisingly </a:t>
            </a:r>
            <a:r>
              <a:rPr lang="en-US" sz="2400" b="1" dirty="0" smtClean="0"/>
              <a:t>that </a:t>
            </a:r>
          </a:p>
          <a:p>
            <a:pPr marL="0" indent="0" algn="ctr">
              <a:buNone/>
            </a:pPr>
            <a:r>
              <a:rPr lang="en-US" sz="2400" b="1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contradicting</a:t>
            </a:r>
            <a:r>
              <a:rPr lang="en-US" sz="2400" b="1" dirty="0" smtClean="0"/>
              <a:t> requirements for the </a:t>
            </a:r>
            <a:r>
              <a:rPr lang="en-US" sz="2400" b="1" dirty="0" smtClean="0"/>
              <a:t>priority </a:t>
            </a:r>
            <a:r>
              <a:rPr lang="en-US" sz="2400" b="1" dirty="0" smtClean="0"/>
              <a:t>of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smtClean="0"/>
              <a:t> </a:t>
            </a:r>
          </a:p>
          <a:p>
            <a:pPr marL="0" indent="0" algn="ctr">
              <a:buNone/>
            </a:pPr>
            <a:r>
              <a:rPr lang="en-US" sz="2400" b="1" dirty="0" smtClean="0"/>
              <a:t>in fact hints at a </a:t>
            </a:r>
            <a:r>
              <a:rPr lang="en-US" sz="2400" b="1" dirty="0" smtClean="0">
                <a:solidFill>
                  <a:srgbClr val="7030A0"/>
                </a:solidFill>
              </a:rPr>
              <a:t>suitable solution </a:t>
            </a:r>
            <a:r>
              <a:rPr lang="en-US" sz="2400" b="1" dirty="0" smtClean="0"/>
              <a:t>for handling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</a:t>
            </a:r>
            <a:r>
              <a:rPr lang="en-US" sz="3600" b="1" dirty="0" smtClean="0"/>
              <a:t>?</a:t>
            </a:r>
            <a:br>
              <a:rPr lang="en-US" sz="3600" b="1" dirty="0" smtClean="0"/>
            </a:br>
            <a:r>
              <a:rPr lang="en-US" sz="2400" dirty="0"/>
              <a:t>Using two </a:t>
            </a:r>
            <a:r>
              <a:rPr lang="en-US" sz="2400" b="1" dirty="0" smtClean="0">
                <a:solidFill>
                  <a:srgbClr val="C00000"/>
                </a:solidFill>
              </a:rPr>
              <a:t>types</a:t>
            </a:r>
            <a:r>
              <a:rPr lang="en-US" sz="2400" dirty="0" smtClean="0"/>
              <a:t> </a:t>
            </a:r>
            <a:r>
              <a:rPr lang="en-US" sz="2400" dirty="0"/>
              <a:t>of priorities of each </a:t>
            </a:r>
            <a:r>
              <a:rPr lang="en-US" sz="2400" dirty="0" smtClean="0"/>
              <a:t>operator </a:t>
            </a:r>
            <a:r>
              <a:rPr lang="en-US" sz="2400" dirty="0">
                <a:solidFill>
                  <a:srgbClr val="C00000"/>
                </a:solidFill>
              </a:rPr>
              <a:t>●</a:t>
            </a:r>
            <a:r>
              <a:rPr lang="en-US" sz="2400" dirty="0" smtClean="0"/>
              <a:t>.</a:t>
            </a:r>
            <a:endParaRPr lang="en-US" sz="3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InsideStack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priority of an operator </a:t>
            </a:r>
            <a:r>
              <a:rPr lang="en-US" sz="1800" dirty="0">
                <a:solidFill>
                  <a:srgbClr val="C00000"/>
                </a:solidFill>
              </a:rPr>
              <a:t>● </a:t>
            </a:r>
            <a:r>
              <a:rPr lang="en-US" sz="1800" dirty="0" smtClean="0"/>
              <a:t>when it is inside the stack.</a:t>
            </a:r>
            <a:endParaRPr lang="en-US" sz="1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OutsideStack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priority of an operator </a:t>
            </a:r>
            <a:r>
              <a:rPr lang="en-US" sz="1800" dirty="0">
                <a:solidFill>
                  <a:srgbClr val="C00000"/>
                </a:solidFill>
              </a:rPr>
              <a:t>● </a:t>
            </a:r>
            <a:r>
              <a:rPr lang="en-US" sz="1800" dirty="0" smtClean="0"/>
              <a:t>when it is encountered in the expression.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8502" y="3669268"/>
            <a:ext cx="1162498" cy="2731532"/>
            <a:chOff x="4844361" y="2590800"/>
            <a:chExt cx="1162498" cy="2731532"/>
          </a:xfrm>
        </p:grpSpPr>
        <p:grpSp>
          <p:nvGrpSpPr>
            <p:cNvPr id="6" name="Group 5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3102" y="3593068"/>
            <a:ext cx="1162498" cy="2731532"/>
            <a:chOff x="4844361" y="2590800"/>
            <a:chExt cx="1162498" cy="2731532"/>
          </a:xfrm>
        </p:grpSpPr>
        <p:grpSp>
          <p:nvGrpSpPr>
            <p:cNvPr id="17" name="Group 16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6629400" y="3429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Down Arrow 22"/>
          <p:cNvSpPr/>
          <p:nvPr/>
        </p:nvSpPr>
        <p:spPr>
          <a:xfrm>
            <a:off x="6708648" y="2819400"/>
            <a:ext cx="1063752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371600" y="3810000"/>
            <a:ext cx="1295400" cy="381000"/>
            <a:chOff x="5638800" y="3810000"/>
            <a:chExt cx="1295400" cy="381000"/>
          </a:xfrm>
        </p:grpSpPr>
        <p:sp>
          <p:nvSpPr>
            <p:cNvPr id="24" name="Oval 23"/>
            <p:cNvSpPr/>
            <p:nvPr/>
          </p:nvSpPr>
          <p:spPr>
            <a:xfrm>
              <a:off x="6629400" y="3886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477000" y="41148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477000" y="38100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Arrow 26"/>
            <p:cNvSpPr/>
            <p:nvPr/>
          </p:nvSpPr>
          <p:spPr>
            <a:xfrm>
              <a:off x="5638800" y="3810000"/>
              <a:ext cx="8382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4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  <p:bldP spid="14" grpId="0" build="p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  <a:br>
              <a:rPr lang="en-US" sz="3600" b="1" dirty="0"/>
            </a:br>
            <a:r>
              <a:rPr lang="en-US" sz="2400" dirty="0"/>
              <a:t>Using two </a:t>
            </a:r>
            <a:r>
              <a:rPr lang="en-US" sz="2400" b="1" dirty="0">
                <a:solidFill>
                  <a:srgbClr val="C00000"/>
                </a:solidFill>
              </a:rPr>
              <a:t>types</a:t>
            </a:r>
            <a:r>
              <a:rPr lang="en-US" sz="2400" dirty="0"/>
              <a:t> of priorities of each operator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933192"/>
              </p:ext>
            </p:extLst>
          </p:nvPr>
        </p:nvGraphicFramePr>
        <p:xfrm>
          <a:off x="838200" y="2449830"/>
          <a:ext cx="74676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>
                          <a:solidFill>
                            <a:srgbClr val="7030A0"/>
                          </a:solidFill>
                        </a:rPr>
                        <a:t>InsideStackPriority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Outside</a:t>
                      </a:r>
                      <a:r>
                        <a:rPr lang="en-US" u="sng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StackPriority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-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^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191000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24185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7677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Evaluation of an arithmetic expression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</a:t>
            </a:r>
            <a:r>
              <a:rPr lang="en-US" sz="2000" dirty="0"/>
              <a:t>does a computer/calculator evaluate an arithmetic expression </a:t>
            </a:r>
            <a:r>
              <a:rPr lang="en-US" sz="2000" dirty="0" smtClean="0"/>
              <a:t>given in </a:t>
            </a:r>
            <a:r>
              <a:rPr lang="en-US" sz="2000" dirty="0"/>
              <a:t>the form of a string of symbols?   </a:t>
            </a:r>
            <a:r>
              <a:rPr lang="en-US" sz="2000" dirty="0" smtClean="0"/>
              <a:t>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8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3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5 </a:t>
            </a:r>
            <a:r>
              <a:rPr lang="en-US" b="1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 2 </a:t>
            </a:r>
            <a:r>
              <a:rPr lang="en-US" b="1" dirty="0" smtClean="0">
                <a:solidFill>
                  <a:srgbClr val="FF0000"/>
                </a:solidFill>
              </a:rPr>
              <a:t>–</a:t>
            </a:r>
            <a:r>
              <a:rPr lang="en-US" dirty="0" smtClean="0"/>
              <a:t> 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First </a:t>
            </a:r>
            <a:r>
              <a:rPr lang="en-US" sz="2000" dirty="0" smtClean="0"/>
              <a:t>it splits the string into </a:t>
            </a:r>
            <a:r>
              <a:rPr lang="en-US" sz="2000" b="1" dirty="0" smtClean="0"/>
              <a:t>tokens</a:t>
            </a:r>
            <a:r>
              <a:rPr lang="en-US" sz="2000" dirty="0" smtClean="0"/>
              <a:t> which are operators or operands (numbers). This is not difficult. But how does it evaluate it finally ???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124200" y="3657600"/>
            <a:ext cx="2362200" cy="1359932"/>
            <a:chOff x="3124200" y="3505200"/>
            <a:chExt cx="2362200" cy="13599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1242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3771900" y="3505200"/>
              <a:ext cx="4191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267200" y="3505200"/>
              <a:ext cx="4439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419600" y="3505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5720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33800" y="4495800"/>
              <a:ext cx="1075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operands</a:t>
              </a:r>
              <a:endParaRPr lang="en-US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29000" y="2069068"/>
            <a:ext cx="1752600" cy="1359932"/>
            <a:chOff x="3429000" y="2450068"/>
            <a:chExt cx="1752600" cy="13599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419600" y="2743200"/>
              <a:ext cx="7620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271639" y="2743200"/>
              <a:ext cx="300361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38600" y="2743200"/>
              <a:ext cx="80639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3429000" y="2743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33800" y="2450068"/>
              <a:ext cx="110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operators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75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algorithm generalized to handle </a:t>
            </a:r>
            <a:r>
              <a:rPr lang="en-US" sz="3200" b="1" dirty="0" smtClean="0">
                <a:solidFill>
                  <a:srgbClr val="7030A0"/>
                </a:solidFill>
              </a:rPr>
              <a:t>parentheses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While</a:t>
            </a:r>
            <a:r>
              <a:rPr lang="en-US" sz="1800" dirty="0" smtClean="0"/>
              <a:t> </a:t>
            </a:r>
            <a:r>
              <a:rPr lang="en-US" sz="1800" dirty="0"/>
              <a:t>(true)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dirty="0" err="1" smtClean="0"/>
              <a:t>next_token</a:t>
            </a:r>
            <a:r>
              <a:rPr lang="en-US" sz="1800" dirty="0" smtClean="0"/>
              <a:t>();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   Cases: </a:t>
            </a:r>
          </a:p>
          <a:p>
            <a:pPr marL="0" indent="0">
              <a:buNone/>
            </a:pPr>
            <a:r>
              <a:rPr lang="en-US" sz="1800" b="1" dirty="0" smtClean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 smtClean="0">
                <a:solidFill>
                  <a:srgbClr val="00B0F0"/>
                </a:solidFill>
              </a:rPr>
              <a:t>number</a:t>
            </a:r>
            <a:r>
              <a:rPr lang="en-US" sz="1800" dirty="0" smtClean="0"/>
              <a:t> :      </a:t>
            </a:r>
            <a:r>
              <a:rPr lang="en-US" sz="1800" b="1" dirty="0" smtClean="0"/>
              <a:t>push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x</a:t>
            </a:r>
            <a:r>
              <a:rPr lang="en-US" sz="1800" dirty="0" err="1" smtClean="0"/>
              <a:t>,</a:t>
            </a:r>
            <a:r>
              <a:rPr lang="en-US" sz="1800" b="1" dirty="0" err="1" smtClean="0">
                <a:solidFill>
                  <a:srgbClr val="00B0F0"/>
                </a:solidFill>
              </a:rPr>
              <a:t>N</a:t>
            </a:r>
            <a:r>
              <a:rPr lang="en-US" sz="1800" b="1" dirty="0" smtClean="0">
                <a:solidFill>
                  <a:srgbClr val="00B0F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is 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              :      </a:t>
            </a:r>
            <a:r>
              <a:rPr lang="en-US" sz="1800" b="1" dirty="0" smtClean="0"/>
              <a:t>while</a:t>
            </a:r>
            <a:r>
              <a:rPr lang="en-US" sz="1800" dirty="0" smtClean="0"/>
              <a:t>(      </a:t>
            </a:r>
            <a:r>
              <a:rPr lang="en-US" sz="1800" b="1" dirty="0" smtClean="0"/>
              <a:t>TOP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 </a:t>
            </a:r>
            <a:r>
              <a:rPr lang="en-US" sz="1800" dirty="0" smtClean="0"/>
              <a:t>&lt;&gt; </a:t>
            </a:r>
            <a:r>
              <a:rPr lang="en-US" sz="1800" b="1" dirty="0" smtClean="0">
                <a:solidFill>
                  <a:srgbClr val="FF0000"/>
                </a:solidFill>
              </a:rPr>
              <a:t>(     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{     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 smtClean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 smtClean="0"/>
              <a:t>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      </a:t>
            </a:r>
            <a:r>
              <a:rPr lang="en-US" sz="1800" b="1" dirty="0" smtClean="0"/>
              <a:t>Execute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 }  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                         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 smtClean="0"/>
              <a:t>);             //</a:t>
            </a:r>
            <a:r>
              <a:rPr lang="en-US" sz="1800" dirty="0"/>
              <a:t>popping the matching </a:t>
            </a:r>
            <a:r>
              <a:rPr lang="en-US" sz="1800" b="1" dirty="0" smtClean="0">
                <a:solidFill>
                  <a:srgbClr val="FF0000"/>
                </a:solidFill>
              </a:rPr>
              <a:t>(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otherwise   :</a:t>
            </a:r>
            <a:r>
              <a:rPr lang="en-US" sz="1800" b="1" dirty="0" smtClean="0"/>
              <a:t>         while</a:t>
            </a:r>
            <a:r>
              <a:rPr lang="en-US" sz="1800" dirty="0" smtClean="0"/>
              <a:t>(</a:t>
            </a:r>
            <a:r>
              <a:rPr lang="en-US" sz="1400" b="1" dirty="0" err="1" smtClean="0">
                <a:solidFill>
                  <a:srgbClr val="7030A0"/>
                </a:solidFill>
              </a:rPr>
              <a:t>InsideStackPriority</a:t>
            </a:r>
            <a:r>
              <a:rPr lang="en-US" sz="1800" dirty="0" smtClean="0"/>
              <a:t>(</a:t>
            </a:r>
            <a:r>
              <a:rPr lang="en-US" sz="1800" b="1" dirty="0" smtClean="0"/>
              <a:t>TOP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 smtClean="0"/>
              <a:t>)) </a:t>
            </a:r>
            <a:r>
              <a:rPr lang="en-US" sz="1800" dirty="0"/>
              <a:t>&gt;=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OutsideStackPriority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                         { 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b="1" dirty="0" smtClean="0"/>
              <a:t>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dirty="0" smtClean="0"/>
              <a:t>                              </a:t>
            </a:r>
            <a:r>
              <a:rPr lang="en-US" sz="1800" b="1" dirty="0" smtClean="0"/>
              <a:t>Execute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}</a:t>
            </a:r>
          </a:p>
          <a:p>
            <a:pPr marL="0" indent="0">
              <a:buNone/>
            </a:pPr>
            <a:r>
              <a:rPr lang="en-US" sz="1800" b="1" dirty="0" smtClean="0"/>
              <a:t>                                     Push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x</a:t>
            </a:r>
            <a:r>
              <a:rPr lang="en-US" sz="1800" dirty="0" err="1" smtClean="0"/>
              <a:t>,</a:t>
            </a:r>
            <a:r>
              <a:rPr lang="en-US" sz="1800" b="1" dirty="0" err="1" smtClean="0">
                <a:solidFill>
                  <a:srgbClr val="C00000"/>
                </a:solidFill>
              </a:rPr>
              <a:t>O</a:t>
            </a:r>
            <a:r>
              <a:rPr lang="en-US" sz="1800" b="1" dirty="0" smtClean="0">
                <a:solidFill>
                  <a:srgbClr val="C0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b="1" dirty="0" smtClean="0"/>
              <a:t>Practice exercise:</a:t>
            </a:r>
            <a:endParaRPr lang="en-US" b="1" dirty="0"/>
          </a:p>
          <a:p>
            <a:pPr marL="0" indent="0" algn="ctr">
              <a:buNone/>
            </a:pPr>
            <a:r>
              <a:rPr lang="en-US" sz="2800" dirty="0"/>
              <a:t>Execute the </a:t>
            </a:r>
            <a:r>
              <a:rPr lang="en-US" sz="2800" dirty="0" smtClean="0"/>
              <a:t>algorithm </a:t>
            </a:r>
            <a:r>
              <a:rPr lang="en-US" sz="2800" dirty="0"/>
              <a:t>on 3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/>
              <a:t>4</a:t>
            </a:r>
            <a:r>
              <a:rPr lang="en-US" sz="2800" dirty="0" smtClean="0">
                <a:solidFill>
                  <a:srgbClr val="FF0000"/>
                </a:solidFill>
              </a:rPr>
              <a:t>*(</a:t>
            </a:r>
            <a:r>
              <a:rPr lang="en-US" sz="2800" dirty="0" smtClean="0"/>
              <a:t>5</a:t>
            </a:r>
            <a:r>
              <a:rPr lang="en-US" sz="2800" dirty="0" smtClean="0">
                <a:solidFill>
                  <a:srgbClr val="FF0000"/>
                </a:solidFill>
              </a:rPr>
              <a:t>+</a:t>
            </a:r>
            <a:r>
              <a:rPr lang="en-US" sz="2800" dirty="0" smtClean="0"/>
              <a:t>6*3</a:t>
            </a:r>
            <a:r>
              <a:rPr lang="en-US" sz="2800" dirty="0" smtClean="0">
                <a:solidFill>
                  <a:srgbClr val="FF0000"/>
                </a:solidFill>
              </a:rPr>
              <a:t>)^</a:t>
            </a:r>
            <a:r>
              <a:rPr lang="en-US" sz="2800" dirty="0" smtClean="0"/>
              <a:t>2 </a:t>
            </a:r>
            <a:r>
              <a:rPr lang="en-US" sz="2800" dirty="0"/>
              <a:t>and convince yourself through proper reasoning that the algorithm </a:t>
            </a:r>
            <a:r>
              <a:rPr lang="en-US" sz="2800" dirty="0" smtClean="0"/>
              <a:t>handles parentheses </a:t>
            </a:r>
            <a:r>
              <a:rPr lang="en-US" sz="2800" dirty="0"/>
              <a:t>suitably.</a:t>
            </a:r>
          </a:p>
          <a:p>
            <a:pPr marL="0" indent="0" algn="ctr">
              <a:buNone/>
            </a:pP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8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 smtClean="0">
                <a:solidFill>
                  <a:srgbClr val="7030A0"/>
                </a:solidFill>
              </a:rPr>
              <a:t>associativity </a:t>
            </a:r>
            <a:r>
              <a:rPr lang="en-US" sz="3600" b="1" dirty="0" smtClean="0"/>
              <a:t>of operators </a:t>
            </a:r>
            <a:r>
              <a:rPr lang="en-US" sz="3600" b="1" dirty="0"/>
              <a:t>?</a:t>
            </a:r>
            <a:br>
              <a:rPr lang="en-US" sz="3600" b="1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9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Associativity</a:t>
            </a:r>
            <a:r>
              <a:rPr lang="en-US" sz="3600" b="1" dirty="0" smtClean="0"/>
              <a:t> of arithmetic operators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Left associative operators : </a:t>
            </a:r>
            <a:r>
              <a:rPr lang="en-US" sz="2400" b="1" dirty="0" smtClean="0">
                <a:solidFill>
                  <a:srgbClr val="C00000"/>
                </a:solidFill>
              </a:rPr>
              <a:t>+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-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</a:p>
          <a:p>
            <a:r>
              <a:rPr lang="en-US" sz="2400" dirty="0" err="1" smtClean="0"/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+</a:t>
            </a:r>
            <a:r>
              <a:rPr lang="en-US" sz="2400" dirty="0" err="1" smtClean="0"/>
              <a:t>b</a:t>
            </a:r>
            <a:r>
              <a:rPr lang="en-US" sz="2400" b="1" dirty="0" err="1" smtClean="0">
                <a:solidFill>
                  <a:srgbClr val="C00000"/>
                </a:solidFill>
              </a:rPr>
              <a:t>+</a:t>
            </a:r>
            <a:r>
              <a:rPr lang="en-US" sz="2400" dirty="0" err="1" smtClean="0"/>
              <a:t>c</a:t>
            </a:r>
            <a:r>
              <a:rPr lang="en-US" sz="2400" dirty="0" smtClean="0"/>
              <a:t> = (</a:t>
            </a:r>
            <a:r>
              <a:rPr lang="en-US" sz="2400" dirty="0" err="1" smtClean="0"/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+</a:t>
            </a:r>
            <a:r>
              <a:rPr lang="en-US" sz="2400" dirty="0" err="1" smtClean="0"/>
              <a:t>b</a:t>
            </a:r>
            <a:r>
              <a:rPr lang="en-US" sz="2400" dirty="0" smtClean="0"/>
              <a:t>)</a:t>
            </a:r>
            <a:r>
              <a:rPr lang="en-US" sz="2400" b="1" dirty="0" smtClean="0">
                <a:solidFill>
                  <a:srgbClr val="C00000"/>
                </a:solidFill>
              </a:rPr>
              <a:t>+</a:t>
            </a:r>
            <a:r>
              <a:rPr lang="en-US" sz="2400" dirty="0" smtClean="0"/>
              <a:t>c</a:t>
            </a:r>
          </a:p>
          <a:p>
            <a:r>
              <a:rPr lang="en-US" sz="2400" dirty="0" smtClean="0"/>
              <a:t>a</a:t>
            </a:r>
            <a:r>
              <a:rPr lang="en-US" sz="2400" b="1" dirty="0" smtClean="0">
                <a:solidFill>
                  <a:srgbClr val="C00000"/>
                </a:solidFill>
              </a:rPr>
              <a:t>-</a:t>
            </a:r>
            <a:r>
              <a:rPr lang="en-US" sz="2400" dirty="0" smtClean="0"/>
              <a:t>b</a:t>
            </a:r>
            <a:r>
              <a:rPr lang="en-US" sz="2400" b="1" dirty="0" smtClean="0">
                <a:solidFill>
                  <a:srgbClr val="C00000"/>
                </a:solidFill>
              </a:rPr>
              <a:t>-</a:t>
            </a:r>
            <a:r>
              <a:rPr lang="en-US" sz="2400" dirty="0" smtClean="0"/>
              <a:t>c  = (a</a:t>
            </a:r>
            <a:r>
              <a:rPr lang="en-US" sz="2400" b="1" dirty="0" smtClean="0">
                <a:solidFill>
                  <a:srgbClr val="C00000"/>
                </a:solidFill>
              </a:rPr>
              <a:t>-</a:t>
            </a:r>
            <a:r>
              <a:rPr lang="en-US" sz="2400" dirty="0" smtClean="0"/>
              <a:t>b)</a:t>
            </a:r>
            <a:r>
              <a:rPr lang="en-US" sz="2400" b="1" dirty="0" smtClean="0">
                <a:solidFill>
                  <a:srgbClr val="C00000"/>
                </a:solidFill>
              </a:rPr>
              <a:t>-</a:t>
            </a:r>
            <a:r>
              <a:rPr lang="en-US" sz="2400" dirty="0" smtClean="0"/>
              <a:t>c</a:t>
            </a:r>
          </a:p>
          <a:p>
            <a:r>
              <a:rPr lang="en-US" sz="2400" dirty="0" smtClean="0"/>
              <a:t>a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dirty="0" smtClean="0"/>
              <a:t>b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dirty="0" smtClean="0"/>
              <a:t>c = (a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dirty="0" smtClean="0"/>
              <a:t>b)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dirty="0" smtClean="0"/>
              <a:t>c</a:t>
            </a:r>
          </a:p>
          <a:p>
            <a:r>
              <a:rPr lang="en-US" sz="2400" dirty="0" smtClean="0"/>
              <a:t>a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dirty="0" smtClean="0"/>
              <a:t>b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dirty="0" smtClean="0"/>
              <a:t>c  = (a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dirty="0" smtClean="0"/>
              <a:t>b)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dirty="0" smtClean="0"/>
              <a:t>c 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Right </a:t>
            </a:r>
            <a:r>
              <a:rPr lang="en-US" sz="2400" b="1" dirty="0"/>
              <a:t>a</a:t>
            </a:r>
            <a:r>
              <a:rPr lang="en-US" sz="2400" b="1" dirty="0" smtClean="0"/>
              <a:t>ssociative operators:  </a:t>
            </a:r>
            <a:r>
              <a:rPr lang="en-US" sz="2400" b="1" dirty="0" smtClean="0">
                <a:solidFill>
                  <a:srgbClr val="C00000"/>
                </a:solidFill>
              </a:rPr>
              <a:t>^</a:t>
            </a:r>
          </a:p>
          <a:p>
            <a:r>
              <a:rPr lang="en-US" sz="2400" dirty="0" smtClean="0"/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^</a:t>
            </a:r>
            <a:r>
              <a:rPr lang="en-US" sz="2400" dirty="0" smtClean="0"/>
              <a:t>3</a:t>
            </a:r>
            <a:r>
              <a:rPr lang="en-US" sz="2400" b="1" dirty="0" smtClean="0">
                <a:solidFill>
                  <a:srgbClr val="C00000"/>
                </a:solidFill>
              </a:rPr>
              <a:t>^</a:t>
            </a:r>
            <a:r>
              <a:rPr lang="en-US" sz="2400" dirty="0" smtClean="0"/>
              <a:t>2 = 2</a:t>
            </a:r>
            <a:r>
              <a:rPr lang="en-US" sz="2400" b="1" dirty="0" smtClean="0">
                <a:solidFill>
                  <a:srgbClr val="C00000"/>
                </a:solidFill>
              </a:rPr>
              <a:t>^</a:t>
            </a:r>
            <a:r>
              <a:rPr lang="en-US" sz="2400" dirty="0" smtClean="0"/>
              <a:t>(3</a:t>
            </a:r>
            <a:r>
              <a:rPr lang="en-US" sz="2400" b="1" dirty="0" smtClean="0">
                <a:solidFill>
                  <a:srgbClr val="C00000"/>
                </a:solidFill>
              </a:rPr>
              <a:t>^</a:t>
            </a:r>
            <a:r>
              <a:rPr lang="en-US" sz="2400" dirty="0" smtClean="0"/>
              <a:t>2) = 512.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handle </a:t>
            </a:r>
            <a:r>
              <a:rPr lang="en-US" sz="3200" b="1" dirty="0" smtClean="0"/>
              <a:t>associativity of operators </a:t>
            </a:r>
            <a:r>
              <a:rPr lang="en-US" sz="3200" b="1" dirty="0"/>
              <a:t>?</a:t>
            </a:r>
            <a:br>
              <a:rPr lang="en-US" sz="3200" b="1" dirty="0"/>
            </a:br>
            <a:r>
              <a:rPr lang="en-US" sz="2000" dirty="0"/>
              <a:t>Using two </a:t>
            </a:r>
            <a:r>
              <a:rPr lang="en-US" sz="2000" b="1" dirty="0">
                <a:solidFill>
                  <a:srgbClr val="C00000"/>
                </a:solidFill>
              </a:rPr>
              <a:t>types</a:t>
            </a:r>
            <a:r>
              <a:rPr lang="en-US" sz="2000" dirty="0"/>
              <a:t> of priorities of each operator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359894"/>
              </p:ext>
            </p:extLst>
          </p:nvPr>
        </p:nvGraphicFramePr>
        <p:xfrm>
          <a:off x="838200" y="2449830"/>
          <a:ext cx="74676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>
                          <a:solidFill>
                            <a:srgbClr val="7030A0"/>
                          </a:solidFill>
                        </a:rPr>
                        <a:t>InsideStackPriority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Outside</a:t>
                      </a:r>
                      <a:r>
                        <a:rPr lang="en-US" u="sng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-stack priority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-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^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6705600" y="41148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05600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rgbClr val="7030A0"/>
                </a:solidFill>
              </a:rPr>
              <a:t>general </a:t>
            </a:r>
            <a:r>
              <a:rPr lang="en-US" sz="3200" dirty="0" smtClean="0"/>
              <a:t>Algorithm</a:t>
            </a:r>
            <a:br>
              <a:rPr lang="en-US" sz="3200" dirty="0" smtClean="0"/>
            </a:br>
            <a:r>
              <a:rPr lang="en-US" sz="2400" dirty="0" smtClean="0"/>
              <a:t>It is the same as the algorithm to handle parentheses :-)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While</a:t>
            </a:r>
            <a:r>
              <a:rPr lang="en-US" sz="1800" dirty="0" smtClean="0"/>
              <a:t> </a:t>
            </a:r>
            <a:r>
              <a:rPr lang="en-US" sz="1800" dirty="0"/>
              <a:t>(true)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dirty="0" err="1" smtClean="0"/>
              <a:t>next_token</a:t>
            </a:r>
            <a:r>
              <a:rPr lang="en-US" sz="1800" dirty="0" smtClean="0"/>
              <a:t>();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   Cases: </a:t>
            </a:r>
          </a:p>
          <a:p>
            <a:pPr marL="0" indent="0">
              <a:buNone/>
            </a:pPr>
            <a:r>
              <a:rPr lang="en-US" sz="1800" b="1" dirty="0" smtClean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 smtClean="0">
                <a:solidFill>
                  <a:srgbClr val="00B0F0"/>
                </a:solidFill>
              </a:rPr>
              <a:t>number</a:t>
            </a:r>
            <a:r>
              <a:rPr lang="en-US" sz="1800" dirty="0" smtClean="0"/>
              <a:t> :      </a:t>
            </a:r>
            <a:r>
              <a:rPr lang="en-US" sz="1800" b="1" dirty="0" smtClean="0"/>
              <a:t>push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x</a:t>
            </a:r>
            <a:r>
              <a:rPr lang="en-US" sz="1800" dirty="0" err="1" smtClean="0"/>
              <a:t>,</a:t>
            </a:r>
            <a:r>
              <a:rPr lang="en-US" sz="1800" b="1" dirty="0" err="1" smtClean="0">
                <a:solidFill>
                  <a:srgbClr val="00B0F0"/>
                </a:solidFill>
              </a:rPr>
              <a:t>N</a:t>
            </a:r>
            <a:r>
              <a:rPr lang="en-US" sz="1800" b="1" dirty="0" smtClean="0">
                <a:solidFill>
                  <a:srgbClr val="00B0F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is 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              :      </a:t>
            </a:r>
            <a:r>
              <a:rPr lang="en-US" sz="1800" b="1" dirty="0" smtClean="0"/>
              <a:t>while</a:t>
            </a:r>
            <a:r>
              <a:rPr lang="en-US" sz="1800" dirty="0" smtClean="0"/>
              <a:t>(      </a:t>
            </a:r>
            <a:r>
              <a:rPr lang="en-US" sz="1800" b="1" dirty="0" smtClean="0"/>
              <a:t>TOP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 </a:t>
            </a:r>
            <a:r>
              <a:rPr lang="en-US" sz="1800" dirty="0" smtClean="0"/>
              <a:t>&lt;&gt; </a:t>
            </a:r>
            <a:r>
              <a:rPr lang="en-US" sz="1800" b="1" dirty="0" smtClean="0">
                <a:solidFill>
                  <a:srgbClr val="FF0000"/>
                </a:solidFill>
              </a:rPr>
              <a:t>(     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{     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 smtClean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 smtClean="0"/>
              <a:t>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      </a:t>
            </a:r>
            <a:r>
              <a:rPr lang="en-US" sz="1800" b="1" dirty="0" smtClean="0"/>
              <a:t>Execute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 }  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                         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 smtClean="0"/>
              <a:t>);       //popping the matching </a:t>
            </a:r>
            <a:r>
              <a:rPr lang="en-US" sz="1800" b="1" dirty="0" smtClean="0">
                <a:solidFill>
                  <a:srgbClr val="FF0000"/>
                </a:solidFill>
              </a:rPr>
              <a:t>(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otherwise   :</a:t>
            </a:r>
            <a:r>
              <a:rPr lang="en-US" sz="1800" b="1" dirty="0" smtClean="0"/>
              <a:t>         while</a:t>
            </a:r>
            <a:r>
              <a:rPr lang="en-US" sz="1800" dirty="0" smtClean="0"/>
              <a:t>(</a:t>
            </a:r>
            <a:r>
              <a:rPr lang="en-US" sz="1400" b="1" dirty="0" err="1" smtClean="0">
                <a:solidFill>
                  <a:srgbClr val="7030A0"/>
                </a:solidFill>
              </a:rPr>
              <a:t>InsideStackPriority</a:t>
            </a:r>
            <a:r>
              <a:rPr lang="en-US" sz="1800" dirty="0" smtClean="0"/>
              <a:t>(</a:t>
            </a:r>
            <a:r>
              <a:rPr lang="en-US" sz="1800" b="1" dirty="0" smtClean="0"/>
              <a:t>TOP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 smtClean="0"/>
              <a:t>)) </a:t>
            </a:r>
            <a:r>
              <a:rPr lang="en-US" sz="1800" dirty="0"/>
              <a:t>&gt;=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OutsideStackPriority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                         { 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b="1" dirty="0" smtClean="0"/>
              <a:t>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dirty="0" smtClean="0"/>
              <a:t>                              </a:t>
            </a:r>
            <a:r>
              <a:rPr lang="en-US" sz="1800" b="1" dirty="0" smtClean="0"/>
              <a:t>Execute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}</a:t>
            </a:r>
          </a:p>
          <a:p>
            <a:pPr marL="0" indent="0">
              <a:buNone/>
            </a:pPr>
            <a:r>
              <a:rPr lang="en-US" sz="1800" b="1" dirty="0" smtClean="0"/>
              <a:t>                                     Push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x</a:t>
            </a:r>
            <a:r>
              <a:rPr lang="en-US" sz="1800" dirty="0" err="1" smtClean="0"/>
              <a:t>,</a:t>
            </a:r>
            <a:r>
              <a:rPr lang="en-US" sz="1800" b="1" dirty="0" err="1" smtClean="0">
                <a:solidFill>
                  <a:srgbClr val="C00000"/>
                </a:solidFill>
              </a:rPr>
              <a:t>O</a:t>
            </a:r>
            <a:r>
              <a:rPr lang="en-US" sz="1800" b="1" dirty="0" smtClean="0">
                <a:solidFill>
                  <a:srgbClr val="C0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4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C00000"/>
                </a:solidFill>
              </a:rPr>
              <a:t>Homeworks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Execute the general algorithm on 3</a:t>
            </a:r>
            <a:r>
              <a:rPr lang="en-US" sz="2000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/>
              <a:t>4</a:t>
            </a:r>
            <a:r>
              <a:rPr lang="en-US" sz="2000" dirty="0" smtClean="0">
                <a:solidFill>
                  <a:srgbClr val="FF0000"/>
                </a:solidFill>
              </a:rPr>
              <a:t>*((</a:t>
            </a:r>
            <a:r>
              <a:rPr lang="en-US" sz="2000" dirty="0"/>
              <a:t>4</a:t>
            </a:r>
            <a:r>
              <a:rPr lang="en-US" sz="2000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/>
              <a:t>6</a:t>
            </a:r>
            <a:r>
              <a:rPr lang="en-US" sz="2000" dirty="0" smtClean="0">
                <a:solidFill>
                  <a:srgbClr val="FF0000"/>
                </a:solidFill>
              </a:rPr>
              <a:t>)^</a:t>
            </a:r>
            <a:r>
              <a:rPr lang="en-US" sz="2000" dirty="0" smtClean="0"/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)/</a:t>
            </a:r>
            <a:r>
              <a:rPr lang="en-US" sz="2000" dirty="0" smtClean="0"/>
              <a:t>2 and convince yourself through proper reasoning that the algorithm handles nested parentheses suitably.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Execute the general algorithm on 3</a:t>
            </a:r>
            <a:r>
              <a:rPr lang="en-US" sz="2000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/>
              <a:t>4</a:t>
            </a:r>
            <a:r>
              <a:rPr lang="en-US" sz="2000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en-US" sz="2000" dirty="0" smtClean="0"/>
              <a:t>3 and convince yourself through proper reasoning that the algorithm takes into account the right associativity of operator </a:t>
            </a:r>
            <a:r>
              <a:rPr lang="en-US" sz="2000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.  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Our simple (as well as general) algorithm does not consider the case when the </a:t>
            </a:r>
            <a:r>
              <a:rPr lang="en-US" sz="2000" dirty="0" smtClean="0">
                <a:solidFill>
                  <a:srgbClr val="C00000"/>
                </a:solidFill>
              </a:rPr>
              <a:t>O-stack</a:t>
            </a:r>
            <a:r>
              <a:rPr lang="en-US" sz="2000" dirty="0" smtClean="0"/>
              <a:t> is empty. How can you take care of this small technical thing without changing the </a:t>
            </a:r>
            <a:r>
              <a:rPr lang="en-US" sz="2000" b="1" dirty="0" smtClean="0"/>
              <a:t>while</a:t>
            </a:r>
            <a:r>
              <a:rPr lang="en-US" sz="2000" dirty="0" smtClean="0"/>
              <a:t> loop of the algorithm ?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Hint:</a:t>
            </a:r>
            <a:r>
              <a:rPr lang="en-US" sz="1800" dirty="0" smtClean="0"/>
              <a:t> Introduce a new operator </a:t>
            </a:r>
            <a:r>
              <a:rPr lang="en-US" sz="1800" dirty="0" smtClean="0">
                <a:solidFill>
                  <a:srgbClr val="C00000"/>
                </a:solidFill>
              </a:rPr>
              <a:t>$</a:t>
            </a:r>
            <a:r>
              <a:rPr lang="en-US" sz="1800" dirty="0" smtClean="0"/>
              <a:t> with both its priorities -1 and push it into 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 smtClean="0"/>
              <a:t> before the </a:t>
            </a:r>
            <a:r>
              <a:rPr lang="en-US" sz="1800" b="1" dirty="0" smtClean="0"/>
              <a:t>while</a:t>
            </a:r>
            <a:r>
              <a:rPr lang="en-US" sz="1800" dirty="0" smtClean="0"/>
              <a:t> loop.</a:t>
            </a:r>
          </a:p>
          <a:p>
            <a:pPr marL="457200" indent="-457200">
              <a:buAutoNum type="arabicPeriod" startAt="4"/>
            </a:pPr>
            <a:r>
              <a:rPr lang="en-US" sz="2000" dirty="0" smtClean="0"/>
              <a:t>How to take care of the </a:t>
            </a:r>
            <a:r>
              <a:rPr lang="en-US" sz="2000" u="sng" dirty="0" smtClean="0"/>
              <a:t>end</a:t>
            </a:r>
            <a:r>
              <a:rPr lang="en-US" sz="2000" dirty="0" smtClean="0"/>
              <a:t> of the expression ?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Hint:</a:t>
            </a:r>
            <a:r>
              <a:rPr lang="en-US" sz="1800" dirty="0"/>
              <a:t> Introduce a new </a:t>
            </a:r>
            <a:r>
              <a:rPr lang="en-US" sz="1800" dirty="0" smtClean="0"/>
              <a:t>operator symbol </a:t>
            </a:r>
            <a:r>
              <a:rPr lang="en-US" sz="1800" dirty="0" smtClean="0">
                <a:solidFill>
                  <a:srgbClr val="C00000"/>
                </a:solidFill>
              </a:rPr>
              <a:t>#</a:t>
            </a:r>
            <a:r>
              <a:rPr lang="en-US" sz="1800" dirty="0" smtClean="0"/>
              <a:t> so that upon seeing </a:t>
            </a:r>
            <a:r>
              <a:rPr lang="en-US" sz="1800" dirty="0" smtClean="0">
                <a:solidFill>
                  <a:srgbClr val="FF0000"/>
                </a:solidFill>
              </a:rPr>
              <a:t>#</a:t>
            </a:r>
            <a:r>
              <a:rPr lang="en-US" sz="1800" dirty="0" smtClean="0"/>
              <a:t>, we do very much like what we do on seeing 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Precedence</a:t>
            </a:r>
            <a:r>
              <a:rPr lang="en-US" sz="3600" b="1" dirty="0" smtClean="0"/>
              <a:t> </a:t>
            </a:r>
            <a:r>
              <a:rPr lang="en-US" sz="3600" b="1" dirty="0"/>
              <a:t>of operators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Precedence: </a:t>
            </a:r>
            <a:r>
              <a:rPr lang="en-US" sz="2800" dirty="0" smtClean="0"/>
              <a:t> </a:t>
            </a:r>
            <a:r>
              <a:rPr lang="en-US" sz="2400" dirty="0" smtClean="0"/>
              <a:t>“priority” among different operators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000" dirty="0" smtClean="0"/>
              <a:t>Operator</a:t>
            </a:r>
            <a:r>
              <a:rPr lang="en-US" sz="2000" b="1" dirty="0" smtClean="0">
                <a:solidFill>
                  <a:srgbClr val="C00000"/>
                </a:solidFill>
              </a:rPr>
              <a:t> +</a:t>
            </a:r>
            <a:r>
              <a:rPr lang="en-US" sz="2000" dirty="0" smtClean="0"/>
              <a:t> has same precedence as </a:t>
            </a:r>
            <a:r>
              <a:rPr lang="en-US" sz="2000" b="1" dirty="0" smtClean="0">
                <a:solidFill>
                  <a:srgbClr val="C00000"/>
                </a:solidFill>
              </a:rPr>
              <a:t>–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Operator 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 (as well as 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) has higher precedence than </a:t>
            </a:r>
            <a:r>
              <a:rPr lang="en-US" sz="2000" b="1" dirty="0" smtClean="0">
                <a:solidFill>
                  <a:srgbClr val="C00000"/>
                </a:solidFill>
              </a:rPr>
              <a:t>+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Operator 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 has same precedence as 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Operator </a:t>
            </a:r>
            <a:r>
              <a:rPr lang="en-US" sz="2000" b="1" dirty="0" smtClean="0">
                <a:solidFill>
                  <a:srgbClr val="C00000"/>
                </a:solidFill>
              </a:rPr>
              <a:t>^</a:t>
            </a:r>
            <a:r>
              <a:rPr lang="en-US" sz="2000" dirty="0" smtClean="0"/>
              <a:t> has higher precedence than 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4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Associativity</a:t>
            </a:r>
            <a:r>
              <a:rPr lang="en-US" sz="3600" b="1" dirty="0" smtClean="0"/>
              <a:t> of operators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What is 2</a:t>
            </a:r>
            <a:r>
              <a:rPr lang="en-US" sz="2000" b="1" dirty="0" smtClean="0">
                <a:solidFill>
                  <a:srgbClr val="C00000"/>
                </a:solidFill>
              </a:rPr>
              <a:t>^</a:t>
            </a:r>
            <a:r>
              <a:rPr lang="en-US" sz="2000" dirty="0" smtClean="0"/>
              <a:t>3</a:t>
            </a:r>
            <a:r>
              <a:rPr lang="en-US" sz="2000" b="1" dirty="0" smtClean="0">
                <a:solidFill>
                  <a:srgbClr val="C00000"/>
                </a:solidFill>
              </a:rPr>
              <a:t>^</a:t>
            </a:r>
            <a:r>
              <a:rPr lang="en-US" sz="2000" dirty="0" smtClean="0"/>
              <a:t>2 ?     </a:t>
            </a:r>
          </a:p>
          <a:p>
            <a:pPr marL="0" indent="0">
              <a:buNone/>
            </a:pPr>
            <a:r>
              <a:rPr lang="en-US" sz="2000" dirty="0" smtClean="0"/>
              <a:t>What is 3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dirty="0" smtClean="0"/>
              <a:t>4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dirty="0" smtClean="0"/>
              <a:t>2 ?</a:t>
            </a:r>
          </a:p>
          <a:p>
            <a:pPr marL="0" indent="0">
              <a:buNone/>
            </a:pPr>
            <a:r>
              <a:rPr lang="en-US" sz="2000" dirty="0" smtClean="0"/>
              <a:t>What is 4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2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2 ?     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Associativity:   </a:t>
            </a:r>
            <a:r>
              <a:rPr lang="en-US" sz="2000" dirty="0" smtClean="0"/>
              <a:t>“How to group operators of same type ?”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C00000"/>
                </a:solidFill>
              </a:rPr>
              <a:t>●</a:t>
            </a:r>
            <a:r>
              <a:rPr lang="en-US" sz="2000" dirty="0" smtClean="0"/>
              <a:t> B </a:t>
            </a:r>
            <a:r>
              <a:rPr lang="en-US" sz="2000" dirty="0" smtClean="0">
                <a:solidFill>
                  <a:srgbClr val="C00000"/>
                </a:solidFill>
              </a:rPr>
              <a:t>●</a:t>
            </a:r>
            <a:r>
              <a:rPr lang="en-US" sz="2000" dirty="0" smtClean="0"/>
              <a:t> C = ??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(A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</a:t>
            </a:r>
            <a:r>
              <a:rPr lang="en-US" sz="2000" dirty="0" smtClean="0"/>
              <a:t>B)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</a:t>
            </a:r>
            <a:r>
              <a:rPr lang="en-US" sz="2000" dirty="0" smtClean="0"/>
              <a:t>C        </a:t>
            </a:r>
            <a:r>
              <a:rPr lang="en-US" sz="2000" b="1" dirty="0" smtClean="0"/>
              <a:t>or</a:t>
            </a:r>
            <a:r>
              <a:rPr lang="en-US" sz="2000" dirty="0" smtClean="0"/>
              <a:t>          A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</a:t>
            </a:r>
            <a:r>
              <a:rPr lang="en-US" sz="2000" dirty="0" smtClean="0"/>
              <a:t>(B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</a:t>
            </a:r>
            <a:r>
              <a:rPr lang="en-US" sz="2000" dirty="0" smtClean="0"/>
              <a:t>C)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362200" y="4572000"/>
            <a:ext cx="1614545" cy="1371600"/>
            <a:chOff x="2362200" y="4876800"/>
            <a:chExt cx="1614545" cy="1371600"/>
          </a:xfrm>
        </p:grpSpPr>
        <p:sp>
          <p:nvSpPr>
            <p:cNvPr id="5" name="Up Arrow 4"/>
            <p:cNvSpPr/>
            <p:nvPr/>
          </p:nvSpPr>
          <p:spPr>
            <a:xfrm>
              <a:off x="2895600" y="4876800"/>
              <a:ext cx="484632" cy="978408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2200" y="5879068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Left</a:t>
              </a:r>
              <a:r>
                <a:rPr lang="en-US" dirty="0" smtClean="0"/>
                <a:t> associative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0" y="4572000"/>
            <a:ext cx="1739515" cy="1359932"/>
            <a:chOff x="4648200" y="4800600"/>
            <a:chExt cx="1739515" cy="1359932"/>
          </a:xfrm>
        </p:grpSpPr>
        <p:sp>
          <p:nvSpPr>
            <p:cNvPr id="7" name="TextBox 6"/>
            <p:cNvSpPr txBox="1"/>
            <p:nvPr/>
          </p:nvSpPr>
          <p:spPr>
            <a:xfrm>
              <a:off x="4648200" y="5791200"/>
              <a:ext cx="1739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Right</a:t>
              </a:r>
              <a:r>
                <a:rPr lang="en-US" dirty="0" smtClean="0"/>
                <a:t> associative</a:t>
              </a:r>
              <a:endParaRPr lang="en-US" dirty="0"/>
            </a:p>
          </p:txBody>
        </p:sp>
        <p:sp>
          <p:nvSpPr>
            <p:cNvPr id="8" name="Up Arrow 7"/>
            <p:cNvSpPr/>
            <p:nvPr/>
          </p:nvSpPr>
          <p:spPr>
            <a:xfrm>
              <a:off x="5077968" y="4800600"/>
              <a:ext cx="484632" cy="978408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070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trivial</a:t>
            </a:r>
            <a:r>
              <a:rPr lang="en-US" sz="3200" b="1" dirty="0"/>
              <a:t> way </a:t>
            </a:r>
            <a:r>
              <a:rPr lang="en-US" sz="3200" b="1" dirty="0" smtClean="0"/>
              <a:t>to evaluate an arithmetic expression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First perform all </a:t>
            </a:r>
            <a:r>
              <a:rPr lang="en-US" sz="2000" b="1" dirty="0" smtClean="0">
                <a:solidFill>
                  <a:srgbClr val="FF0000"/>
                </a:solidFill>
              </a:rPr>
              <a:t>^ </a:t>
            </a:r>
            <a:r>
              <a:rPr lang="en-US" sz="2000" dirty="0" smtClean="0"/>
              <a:t>operations.</a:t>
            </a:r>
          </a:p>
          <a:p>
            <a:r>
              <a:rPr lang="en-US" sz="2000" dirty="0" smtClean="0"/>
              <a:t>Then perform all </a:t>
            </a:r>
            <a:r>
              <a:rPr lang="en-US" sz="2000" b="1" dirty="0" smtClean="0">
                <a:solidFill>
                  <a:srgbClr val="FF0000"/>
                </a:solidFill>
              </a:rPr>
              <a:t>* </a:t>
            </a:r>
            <a:r>
              <a:rPr lang="en-US" sz="2000" dirty="0"/>
              <a:t>and  </a:t>
            </a:r>
            <a:r>
              <a:rPr lang="en-US" sz="2000" b="1" dirty="0" smtClean="0">
                <a:solidFill>
                  <a:srgbClr val="FF0000"/>
                </a:solidFill>
              </a:rPr>
              <a:t>/ </a:t>
            </a:r>
            <a:r>
              <a:rPr lang="en-US" sz="2000" dirty="0" smtClean="0"/>
              <a:t>operations</a:t>
            </a:r>
            <a:r>
              <a:rPr lang="en-US" sz="2000" dirty="0"/>
              <a:t>.</a:t>
            </a:r>
          </a:p>
          <a:p>
            <a:r>
              <a:rPr lang="en-US" sz="2000" dirty="0"/>
              <a:t>Then </a:t>
            </a:r>
            <a:r>
              <a:rPr lang="en-US" sz="2000" dirty="0" smtClean="0"/>
              <a:t>perform </a:t>
            </a:r>
            <a:r>
              <a:rPr lang="en-US" sz="2000" dirty="0"/>
              <a:t>all </a:t>
            </a:r>
            <a:r>
              <a:rPr lang="en-US" sz="2000" b="1" dirty="0" smtClean="0">
                <a:solidFill>
                  <a:srgbClr val="FF0000"/>
                </a:solidFill>
              </a:rPr>
              <a:t>+ </a:t>
            </a:r>
            <a:r>
              <a:rPr lang="en-US" sz="2000" dirty="0" smtClean="0"/>
              <a:t>and  </a:t>
            </a:r>
            <a:r>
              <a:rPr lang="en-US" sz="2000" b="1" dirty="0" smtClean="0">
                <a:solidFill>
                  <a:srgbClr val="FF0000"/>
                </a:solidFill>
              </a:rPr>
              <a:t>- </a:t>
            </a:r>
            <a:r>
              <a:rPr lang="en-US" sz="2000" dirty="0" smtClean="0"/>
              <a:t>operations.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Disadvantages: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7030A0"/>
                </a:solidFill>
              </a:rPr>
              <a:t>ugly and case analysis </a:t>
            </a:r>
            <a:r>
              <a:rPr lang="en-US" sz="2000" dirty="0" smtClean="0"/>
              <a:t>based algorithm (just imagine how will the code look like and how long will it be ?).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7030A0"/>
                </a:solidFill>
              </a:rPr>
              <a:t>Multiple scans</a:t>
            </a:r>
            <a:r>
              <a:rPr lang="en-US" sz="2000" dirty="0" smtClean="0"/>
              <a:t> of the expression (one for each operator).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What about expressions involving </a:t>
            </a:r>
            <a:r>
              <a:rPr lang="en-US" sz="2000" dirty="0" smtClean="0">
                <a:solidFill>
                  <a:srgbClr val="7030A0"/>
                </a:solidFill>
              </a:rPr>
              <a:t>parentheses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3</a:t>
            </a:r>
            <a:r>
              <a:rPr lang="en-US" sz="2000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>
                <a:solidFill>
                  <a:srgbClr val="0070C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5</a:t>
            </a:r>
            <a:r>
              <a:rPr lang="en-US" sz="2000" dirty="0" smtClean="0">
                <a:solidFill>
                  <a:srgbClr val="FF0000"/>
                </a:solidFill>
              </a:rPr>
              <a:t>-</a:t>
            </a:r>
            <a:r>
              <a:rPr lang="en-US" sz="2000" dirty="0" smtClean="0">
                <a:solidFill>
                  <a:srgbClr val="0070C0"/>
                </a:solidFill>
              </a:rPr>
              <a:t>6</a:t>
            </a:r>
            <a:r>
              <a:rPr lang="en-US" sz="2000" dirty="0" smtClean="0">
                <a:solidFill>
                  <a:srgbClr val="FF0000"/>
                </a:solidFill>
              </a:rPr>
              <a:t>/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8</a:t>
            </a:r>
            <a:r>
              <a:rPr lang="en-US" sz="2000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>
                <a:solidFill>
                  <a:srgbClr val="0070C0"/>
                </a:solidFill>
              </a:rPr>
              <a:t>9</a:t>
            </a:r>
            <a:r>
              <a:rPr lang="en-US" sz="2000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 smtClean="0">
                <a:solidFill>
                  <a:srgbClr val="0070C0"/>
                </a:solidFill>
              </a:rPr>
              <a:t>33</a:t>
            </a:r>
            <a:r>
              <a:rPr lang="en-US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What about </a:t>
            </a:r>
            <a:r>
              <a:rPr lang="en-US" sz="2000" dirty="0" smtClean="0">
                <a:solidFill>
                  <a:srgbClr val="7030A0"/>
                </a:solidFill>
              </a:rPr>
              <a:t>associativity</a:t>
            </a:r>
            <a:r>
              <a:rPr lang="en-US" sz="2000" dirty="0" smtClean="0"/>
              <a:t> of the operators: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2</a:t>
            </a:r>
            <a:r>
              <a:rPr lang="en-US" sz="1600" dirty="0" smtClean="0">
                <a:solidFill>
                  <a:srgbClr val="C00000"/>
                </a:solidFill>
              </a:rPr>
              <a:t>^</a:t>
            </a:r>
            <a:r>
              <a:rPr lang="en-US" sz="1600" dirty="0" smtClean="0">
                <a:solidFill>
                  <a:srgbClr val="0070C0"/>
                </a:solidFill>
              </a:rPr>
              <a:t>3</a:t>
            </a:r>
            <a:r>
              <a:rPr lang="en-US" sz="1600" dirty="0" smtClean="0">
                <a:solidFill>
                  <a:srgbClr val="C00000"/>
                </a:solidFill>
              </a:rPr>
              <a:t>^</a:t>
            </a:r>
            <a:r>
              <a:rPr lang="en-US" sz="1600" dirty="0" smtClean="0">
                <a:solidFill>
                  <a:srgbClr val="0070C0"/>
                </a:solidFill>
              </a:rPr>
              <a:t>2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0070C0"/>
                </a:solidFill>
              </a:rPr>
              <a:t>512</a:t>
            </a:r>
            <a:r>
              <a:rPr lang="en-US" sz="1600" dirty="0" smtClean="0"/>
              <a:t> </a:t>
            </a:r>
            <a:r>
              <a:rPr lang="en-US" sz="1600" b="1" dirty="0" smtClean="0"/>
              <a:t>and</a:t>
            </a:r>
            <a:r>
              <a:rPr lang="en-US" sz="1600" dirty="0" smtClean="0"/>
              <a:t> not </a:t>
            </a:r>
            <a:r>
              <a:rPr lang="en-US" sz="1600" dirty="0" smtClean="0">
                <a:solidFill>
                  <a:srgbClr val="0070C0"/>
                </a:solidFill>
              </a:rPr>
              <a:t>64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16</a:t>
            </a:r>
            <a:r>
              <a:rPr lang="en-US" sz="1600" dirty="0" smtClean="0">
                <a:solidFill>
                  <a:srgbClr val="C00000"/>
                </a:solidFill>
              </a:rPr>
              <a:t>/</a:t>
            </a:r>
            <a:r>
              <a:rPr lang="en-US" sz="1600" dirty="0">
                <a:solidFill>
                  <a:srgbClr val="0070C0"/>
                </a:solidFill>
              </a:rPr>
              <a:t>4</a:t>
            </a:r>
            <a:r>
              <a:rPr lang="en-US" sz="1600" dirty="0" smtClean="0">
                <a:solidFill>
                  <a:srgbClr val="C00000"/>
                </a:solidFill>
              </a:rPr>
              <a:t>/</a:t>
            </a:r>
            <a:r>
              <a:rPr lang="en-US" sz="1600" dirty="0" smtClean="0">
                <a:solidFill>
                  <a:srgbClr val="0070C0"/>
                </a:solidFill>
              </a:rPr>
              <a:t>2</a:t>
            </a:r>
            <a:r>
              <a:rPr lang="en-US" sz="1600" dirty="0" smtClean="0"/>
              <a:t> =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 smtClean="0"/>
              <a:t> </a:t>
            </a:r>
            <a:r>
              <a:rPr lang="en-US" sz="1600" b="1" dirty="0" smtClean="0"/>
              <a:t>and</a:t>
            </a:r>
            <a:r>
              <a:rPr lang="en-US" sz="1600" dirty="0" smtClean="0"/>
              <a:t> not </a:t>
            </a:r>
            <a:r>
              <a:rPr lang="en-US" sz="1600" dirty="0" smtClean="0">
                <a:solidFill>
                  <a:srgbClr val="0070C0"/>
                </a:solidFill>
              </a:rPr>
              <a:t>8</a:t>
            </a:r>
            <a:r>
              <a:rPr lang="en-US" sz="1600" dirty="0" smtClean="0"/>
              <a:t>. 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8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6118" y="175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0314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2407" y="1752600"/>
            <a:ext cx="44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3318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9600" y="176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^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1314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176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1752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Overview </a:t>
            </a:r>
            <a:r>
              <a:rPr lang="en-US" sz="4000" b="1" dirty="0" smtClean="0"/>
              <a:t>of our solution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Focusing on a </a:t>
            </a:r>
            <a:r>
              <a:rPr lang="en-US" sz="2400" b="1" dirty="0" smtClean="0">
                <a:solidFill>
                  <a:srgbClr val="7030A0"/>
                </a:solidFill>
              </a:rPr>
              <a:t>simpler version </a:t>
            </a:r>
            <a:r>
              <a:rPr lang="en-US" sz="2400" b="1" dirty="0" smtClean="0"/>
              <a:t>of the problem: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Expressions </a:t>
            </a:r>
            <a:r>
              <a:rPr lang="en-US" sz="2000" dirty="0" smtClean="0">
                <a:solidFill>
                  <a:srgbClr val="7030A0"/>
                </a:solidFill>
              </a:rPr>
              <a:t>without parentheses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Every operator is </a:t>
            </a:r>
            <a:r>
              <a:rPr lang="en-US" sz="2000" dirty="0" smtClean="0">
                <a:solidFill>
                  <a:srgbClr val="7030A0"/>
                </a:solidFill>
              </a:rPr>
              <a:t>left associative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</a:rPr>
              <a:t>Solving</a:t>
            </a:r>
            <a:r>
              <a:rPr lang="en-US" sz="2400" b="1" dirty="0" smtClean="0"/>
              <a:t> the simpler version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</a:rPr>
              <a:t>Transforming</a:t>
            </a:r>
            <a:r>
              <a:rPr lang="en-US" sz="2400" b="1" dirty="0" smtClean="0"/>
              <a:t> the solution of simpler version to generic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Step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Focusing on a </a:t>
            </a:r>
            <a:r>
              <a:rPr lang="en-US" b="1" dirty="0">
                <a:solidFill>
                  <a:srgbClr val="7030A0"/>
                </a:solidFill>
              </a:rPr>
              <a:t>simpler version </a:t>
            </a:r>
            <a:r>
              <a:rPr lang="en-US" b="1" dirty="0">
                <a:solidFill>
                  <a:schemeClr val="tx1"/>
                </a:solidFill>
              </a:rPr>
              <a:t>of the </a:t>
            </a:r>
            <a:r>
              <a:rPr lang="en-US" b="1" dirty="0" smtClean="0">
                <a:solidFill>
                  <a:schemeClr val="tx1"/>
                </a:solidFill>
              </a:rPr>
              <a:t>problem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Incorporating precedence</a:t>
            </a:r>
            <a:r>
              <a:rPr lang="en-US" sz="3600" b="1" dirty="0" smtClean="0"/>
              <a:t> </a:t>
            </a:r>
            <a:r>
              <a:rPr lang="en-US" sz="3600" b="1" dirty="0"/>
              <a:t>of </a:t>
            </a:r>
            <a:r>
              <a:rPr lang="en-US" sz="3600" b="1" dirty="0" smtClean="0"/>
              <a:t>operators through </a:t>
            </a:r>
            <a:r>
              <a:rPr lang="en-US" sz="3600" b="1" dirty="0" smtClean="0">
                <a:solidFill>
                  <a:srgbClr val="7030A0"/>
                </a:solidFill>
              </a:rPr>
              <a:t>priority</a:t>
            </a:r>
            <a:r>
              <a:rPr lang="en-US" sz="3600" b="1" dirty="0" smtClean="0"/>
              <a:t> number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199741"/>
              </p:ext>
            </p:extLst>
          </p:nvPr>
        </p:nvGraphicFramePr>
        <p:xfrm>
          <a:off x="2590800" y="2225040"/>
          <a:ext cx="4191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-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^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Insight</a:t>
            </a:r>
            <a:r>
              <a:rPr lang="en-US" sz="3200" b="1" dirty="0" smtClean="0"/>
              <a:t> into the problem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/>
                  <a:t>: the operator at position </a:t>
                </a:r>
                <a:r>
                  <a:rPr lang="en-US" sz="2400" i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2400" i="1" dirty="0" smtClean="0"/>
                  <a:t> </a:t>
                </a:r>
                <a:r>
                  <a:rPr lang="en-US" sz="2400" dirty="0" smtClean="0"/>
                  <a:t>in the expression.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Aim:</a:t>
                </a:r>
                <a:r>
                  <a:rPr lang="en-US" sz="2400" dirty="0" smtClean="0"/>
                  <a:t> T</a:t>
                </a:r>
                <a:r>
                  <a:rPr lang="en-US" sz="2000" dirty="0" smtClean="0"/>
                  <a:t>o determine an order in which to execute the operators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       8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+</a:t>
                </a:r>
                <a:r>
                  <a:rPr lang="en-US" sz="2000" dirty="0"/>
                  <a:t> 3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*</a:t>
                </a:r>
                <a:r>
                  <a:rPr lang="en-US" sz="2000" dirty="0"/>
                  <a:t> 5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^</a:t>
                </a:r>
                <a:r>
                  <a:rPr lang="en-US" sz="2000" dirty="0"/>
                  <a:t> 2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–</a:t>
                </a:r>
                <a:r>
                  <a:rPr lang="en-US" sz="2000" dirty="0" smtClean="0"/>
                  <a:t> 9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sz="2000" dirty="0" smtClean="0"/>
                  <a:t> 67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Under what conditions can we execute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?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Answer: </a:t>
                </a:r>
                <a:r>
                  <a:rPr lang="en-US" sz="2400" dirty="0" smtClean="0"/>
                  <a:t>if</a:t>
                </a:r>
              </a:p>
              <a:p>
                <a:r>
                  <a:rPr lang="en-US" sz="2000" dirty="0" smtClean="0"/>
                  <a:t>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)     ??     priority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r>
                  <a:rPr lang="en-US" sz="2000" dirty="0" smtClean="0"/>
                  <a:t>priority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    ??     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8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61980" y="2383840"/>
            <a:ext cx="3616759" cy="1262092"/>
            <a:chOff x="3361980" y="2002840"/>
            <a:chExt cx="3616759" cy="1262092"/>
          </a:xfrm>
        </p:grpSpPr>
        <p:sp>
          <p:nvSpPr>
            <p:cNvPr id="6" name="Left-Up Arrow 5"/>
            <p:cNvSpPr/>
            <p:nvPr/>
          </p:nvSpPr>
          <p:spPr>
            <a:xfrm rot="2758934">
              <a:off x="4593976" y="1988985"/>
              <a:ext cx="794250" cy="821960"/>
            </a:xfrm>
            <a:prstGeom prst="leftUpArrow">
              <a:avLst>
                <a:gd name="adj1" fmla="val 1728"/>
                <a:gd name="adj2" fmla="val 8547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61980" y="2895600"/>
              <a:ext cx="3616759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of an operator </a:t>
              </a:r>
              <a:r>
                <a:rPr lang="en-US" b="1" u="sng" dirty="0" smtClean="0"/>
                <a:t>does</a:t>
              </a:r>
              <a:r>
                <a:rPr lang="en-US" dirty="0" smtClean="0"/>
                <a:t> matter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6000" y="4876800"/>
            <a:ext cx="371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5334000"/>
            <a:ext cx="371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≥</a:t>
            </a:r>
            <a:endParaRPr lang="en-US" dirty="0"/>
          </a:p>
        </p:txBody>
      </p:sp>
      <p:sp>
        <p:nvSpPr>
          <p:cNvPr id="5" name="Line Callout 2 4"/>
          <p:cNvSpPr/>
          <p:nvPr/>
        </p:nvSpPr>
        <p:spPr>
          <a:xfrm>
            <a:off x="3581400" y="5864352"/>
            <a:ext cx="2286000" cy="612648"/>
          </a:xfrm>
          <a:prstGeom prst="borderCallout2">
            <a:avLst>
              <a:gd name="adj1" fmla="val 18750"/>
              <a:gd name="adj2" fmla="val -698"/>
              <a:gd name="adj3" fmla="val 18750"/>
              <a:gd name="adj4" fmla="val -16667"/>
              <a:gd name="adj5" fmla="val -42214"/>
              <a:gd name="adj6" fmla="val -4098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Give reasons for ≥ instead of 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5591</TotalTime>
  <Words>1548</Words>
  <Application>Microsoft Office PowerPoint</Application>
  <PresentationFormat>On-screen Show (4:3)</PresentationFormat>
  <Paragraphs>284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Data Structures and Algorithms (CS210/ESO207/ESO211) </vt:lpstr>
      <vt:lpstr>Evaluation of an arithmetic expression</vt:lpstr>
      <vt:lpstr>Precedence of operators</vt:lpstr>
      <vt:lpstr>Associativity of operators</vt:lpstr>
      <vt:lpstr>A trivial way to evaluate an arithmetic expression</vt:lpstr>
      <vt:lpstr>Overview of our solution</vt:lpstr>
      <vt:lpstr>Step 1</vt:lpstr>
      <vt:lpstr>Incorporating precedence of operators through priority number</vt:lpstr>
      <vt:lpstr>Insight into the problem</vt:lpstr>
      <vt:lpstr>Question:  How to evaluate expression in a single scan ?</vt:lpstr>
      <vt:lpstr>PowerPoint Presentation</vt:lpstr>
      <vt:lpstr>Step 2</vt:lpstr>
      <vt:lpstr>To Evaluate an expression in a single scan using  stacks</vt:lpstr>
      <vt:lpstr>A simple algorithm</vt:lpstr>
      <vt:lpstr>Step 3</vt:lpstr>
      <vt:lpstr>How to handle parentheses ?</vt:lpstr>
      <vt:lpstr>PowerPoint Presentation</vt:lpstr>
      <vt:lpstr>How to handle parentheses ? Using two types of priorities of each operator ●.</vt:lpstr>
      <vt:lpstr>How to handle parentheses ? Using two types of priorities of each operator.</vt:lpstr>
      <vt:lpstr>The algorithm generalized to handle parentheses</vt:lpstr>
      <vt:lpstr>PowerPoint Presentation</vt:lpstr>
      <vt:lpstr>How to handle associativity of operators ? </vt:lpstr>
      <vt:lpstr>Associativity of arithmetic operators </vt:lpstr>
      <vt:lpstr>How to handle associativity of operators ? Using two types of priorities of each operator.</vt:lpstr>
      <vt:lpstr>The general Algorithm It is the same as the algorithm to handle parentheses :-)</vt:lpstr>
      <vt:lpstr>Homeworks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733</cp:revision>
  <dcterms:created xsi:type="dcterms:W3CDTF">2011-12-03T04:13:03Z</dcterms:created>
  <dcterms:modified xsi:type="dcterms:W3CDTF">2012-08-27T06:51:46Z</dcterms:modified>
</cp:coreProperties>
</file>