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274" r:id="rId2"/>
    <p:sldId id="410" r:id="rId3"/>
    <p:sldId id="409" r:id="rId4"/>
    <p:sldId id="411" r:id="rId5"/>
    <p:sldId id="412" r:id="rId6"/>
    <p:sldId id="413" r:id="rId7"/>
    <p:sldId id="414" r:id="rId8"/>
    <p:sldId id="415" r:id="rId9"/>
    <p:sldId id="416" r:id="rId10"/>
    <p:sldId id="405" r:id="rId11"/>
    <p:sldId id="406" r:id="rId12"/>
    <p:sldId id="395" r:id="rId13"/>
    <p:sldId id="376" r:id="rId14"/>
    <p:sldId id="417" r:id="rId15"/>
    <p:sldId id="400" r:id="rId16"/>
    <p:sldId id="396" r:id="rId17"/>
    <p:sldId id="394" r:id="rId18"/>
    <p:sldId id="401" r:id="rId19"/>
    <p:sldId id="397" r:id="rId20"/>
    <p:sldId id="402" r:id="rId21"/>
    <p:sldId id="404" r:id="rId22"/>
    <p:sldId id="399" r:id="rId23"/>
    <p:sldId id="403" r:id="rId24"/>
    <p:sldId id="40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12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dirty="0" smtClean="0">
                <a:solidFill>
                  <a:srgbClr val="002060"/>
                </a:solidFill>
              </a:rPr>
              <a:t>CS210/ESO207/ESO211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3 algorithms for Fibonacci number,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Algorithm and its essential characteristics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w</a:t>
            </a:r>
            <a:r>
              <a:rPr lang="en-US" sz="2400" b="1" dirty="0" smtClean="0">
                <a:solidFill>
                  <a:srgbClr val="002060"/>
                </a:solidFill>
              </a:rPr>
              <a:t>ord RAM </a:t>
            </a:r>
            <a:r>
              <a:rPr lang="en-US" sz="2400" dirty="0" smtClean="0">
                <a:solidFill>
                  <a:srgbClr val="002060"/>
                </a:solidFill>
              </a:rPr>
              <a:t>model of </a:t>
            </a:r>
            <a:r>
              <a:rPr lang="en-US" sz="2400" dirty="0" smtClean="0">
                <a:solidFill>
                  <a:srgbClr val="002060"/>
                </a:solidFill>
              </a:rPr>
              <a:t>computation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time complexity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Characteristics of an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algorithm must have a </a:t>
            </a:r>
            <a:r>
              <a:rPr lang="en-US" sz="2400" b="1" dirty="0" smtClean="0">
                <a:solidFill>
                  <a:srgbClr val="C00000"/>
                </a:solidFill>
              </a:rPr>
              <a:t>finite description</a:t>
            </a:r>
            <a:r>
              <a:rPr lang="en-US" sz="2400" dirty="0" smtClean="0"/>
              <a:t>.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For </a:t>
            </a:r>
            <a:r>
              <a:rPr lang="en-US" sz="2400" u="sng" dirty="0" smtClean="0">
                <a:solidFill>
                  <a:srgbClr val="C00000"/>
                </a:solidFill>
              </a:rPr>
              <a:t>each possible input instance</a:t>
            </a:r>
            <a:r>
              <a:rPr lang="en-US" sz="2400" dirty="0" smtClean="0"/>
              <a:t> of the problem,</a:t>
            </a:r>
          </a:p>
          <a:p>
            <a:endParaRPr lang="en-US" sz="2400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/>
              <a:t>The algorithm must output </a:t>
            </a:r>
            <a:r>
              <a:rPr lang="en-US" sz="2000" b="1" dirty="0" smtClean="0">
                <a:solidFill>
                  <a:srgbClr val="C00000"/>
                </a:solidFill>
              </a:rPr>
              <a:t>correct </a:t>
            </a:r>
            <a:r>
              <a:rPr lang="en-US" sz="2000" b="1" dirty="0" smtClean="0">
                <a:solidFill>
                  <a:srgbClr val="C00000"/>
                </a:solidFill>
              </a:rPr>
              <a:t>answer</a:t>
            </a:r>
            <a:r>
              <a:rPr lang="en-US" sz="2000" dirty="0" smtClean="0"/>
              <a:t>.</a:t>
            </a:r>
            <a:endParaRPr lang="en-US" sz="2000" dirty="0"/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/>
              <a:t>The </a:t>
            </a:r>
            <a:r>
              <a:rPr lang="en-US" sz="2000" dirty="0" smtClean="0"/>
              <a:t>algorithm must stop in a </a:t>
            </a:r>
            <a:r>
              <a:rPr lang="en-US" sz="2000" b="1" dirty="0" smtClean="0">
                <a:solidFill>
                  <a:srgbClr val="C00000"/>
                </a:solidFill>
              </a:rPr>
              <a:t>finite number</a:t>
            </a:r>
            <a:r>
              <a:rPr lang="en-US" sz="2000" dirty="0" smtClean="0"/>
              <a:t> of steps (the number of steps may be a function of the input).</a:t>
            </a:r>
          </a:p>
          <a:p>
            <a:pPr lvl="1"/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D98AD-63E3-473C-90A2-3210AF0BC05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Horizontal Scroll 4"/>
          <p:cNvSpPr/>
          <p:nvPr/>
        </p:nvSpPr>
        <p:spPr>
          <a:xfrm>
            <a:off x="2590800" y="5367528"/>
            <a:ext cx="4648200" cy="1185672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characteristic </a:t>
            </a:r>
            <a:r>
              <a:rPr lang="en-US" b="1" dirty="0" smtClean="0">
                <a:solidFill>
                  <a:schemeClr val="tx1"/>
                </a:solidFill>
              </a:rPr>
              <a:t>2.b </a:t>
            </a:r>
            <a:r>
              <a:rPr lang="en-US" dirty="0" smtClean="0">
                <a:solidFill>
                  <a:schemeClr val="tx1"/>
                </a:solidFill>
              </a:rPr>
              <a:t>is usually called </a:t>
            </a:r>
            <a:r>
              <a:rPr lang="en-US" b="1" dirty="0" smtClean="0">
                <a:solidFill>
                  <a:srgbClr val="7030A0"/>
                </a:solidFill>
              </a:rPr>
              <a:t>effectiveness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of the algorithm.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15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toy example to illustrate the </a:t>
            </a:r>
            <a:r>
              <a:rPr lang="en-US" sz="3600" b="1" dirty="0" smtClean="0">
                <a:solidFill>
                  <a:srgbClr val="7030A0"/>
                </a:solidFill>
              </a:rPr>
              <a:t>effectiveness</a:t>
            </a:r>
            <a:r>
              <a:rPr lang="en-US" sz="3600" b="1" dirty="0" smtClean="0"/>
              <a:t> of an algorithm</a:t>
            </a:r>
            <a:endParaRPr lang="en-US" sz="3600" b="1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:</a:t>
            </a:r>
          </a:p>
          <a:p>
            <a:pPr marL="0" indent="0">
              <a:buNone/>
            </a:pPr>
            <a:r>
              <a:rPr lang="en-US" sz="1800" dirty="0" smtClean="0"/>
              <a:t>How to search for your friend when you </a:t>
            </a:r>
            <a:r>
              <a:rPr lang="en-US" sz="1800" dirty="0" smtClean="0"/>
              <a:t>know </a:t>
            </a:r>
            <a:r>
              <a:rPr lang="en-US" sz="1800" u="sng" dirty="0" smtClean="0"/>
              <a:t>neither</a:t>
            </a:r>
            <a:r>
              <a:rPr lang="en-US" sz="1800" dirty="0" smtClean="0"/>
              <a:t> the </a:t>
            </a:r>
            <a:r>
              <a:rPr lang="en-US" sz="1800" dirty="0" smtClean="0">
                <a:solidFill>
                  <a:srgbClr val="C00000"/>
                </a:solidFill>
              </a:rPr>
              <a:t>direction</a:t>
            </a:r>
            <a:r>
              <a:rPr lang="en-US" sz="1800" dirty="0" smtClean="0"/>
              <a:t> </a:t>
            </a:r>
            <a:r>
              <a:rPr lang="en-US" sz="1800" u="sng" dirty="0" smtClean="0"/>
              <a:t>nor</a:t>
            </a:r>
            <a:r>
              <a:rPr lang="en-US" sz="1800" dirty="0" smtClean="0"/>
              <a:t> the </a:t>
            </a:r>
            <a:r>
              <a:rPr lang="en-US" sz="1800" dirty="0" smtClean="0">
                <a:solidFill>
                  <a:srgbClr val="C00000"/>
                </a:solidFill>
              </a:rPr>
              <a:t>distance</a:t>
            </a:r>
            <a:r>
              <a:rPr lang="en-US" sz="1800" dirty="0" smtClean="0"/>
              <a:t> </a:t>
            </a:r>
            <a:r>
              <a:rPr lang="en-US" sz="1800" dirty="0" smtClean="0"/>
              <a:t>?</a:t>
            </a:r>
          </a:p>
          <a:p>
            <a:r>
              <a:rPr lang="en-US" sz="1600" dirty="0" smtClean="0"/>
              <a:t>Procedure “</a:t>
            </a:r>
            <a:r>
              <a:rPr lang="en-US" sz="1600" b="1" dirty="0" smtClean="0">
                <a:solidFill>
                  <a:srgbClr val="002060"/>
                </a:solidFill>
              </a:rPr>
              <a:t>travel eastward</a:t>
            </a:r>
            <a:r>
              <a:rPr lang="en-US" sz="1600" dirty="0" smtClean="0"/>
              <a:t>” is not effective.</a:t>
            </a:r>
          </a:p>
          <a:p>
            <a:r>
              <a:rPr lang="en-US" sz="1600" dirty="0" smtClean="0"/>
              <a:t>Procedure “</a:t>
            </a:r>
            <a:r>
              <a:rPr lang="en-US" sz="1600" b="1" dirty="0" smtClean="0">
                <a:solidFill>
                  <a:srgbClr val="002060"/>
                </a:solidFill>
              </a:rPr>
              <a:t>travel  k units in each direction</a:t>
            </a:r>
            <a:r>
              <a:rPr lang="en-US" sz="1600" dirty="0" smtClean="0"/>
              <a:t>” </a:t>
            </a:r>
            <a:r>
              <a:rPr lang="en-US" sz="1600" dirty="0"/>
              <a:t>is </a:t>
            </a:r>
            <a:r>
              <a:rPr lang="en-US" sz="1600" dirty="0" smtClean="0"/>
              <a:t>also not effective.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An algorithm: </a:t>
            </a:r>
            <a:r>
              <a:rPr lang="en-US" sz="1600" dirty="0" smtClean="0"/>
              <a:t>travel 1 km in each direction, and then travel 2 km in each direction, travel 3 km in each direction, …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An efficient algorithm: </a:t>
            </a:r>
            <a:r>
              <a:rPr lang="en-US" sz="1600" dirty="0" smtClean="0"/>
              <a:t>travel 1 km in each direction, and then travel 2km in each direction, travel 4 km in each direction, travel 8 km in each direction,….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endParaRPr lang="en-US" sz="1600" dirty="0" smtClean="0"/>
          </a:p>
          <a:p>
            <a:endParaRPr lang="en-US" sz="2000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10200" y="1752600"/>
            <a:ext cx="3276600" cy="3962400"/>
            <a:chOff x="5410200" y="1752600"/>
            <a:chExt cx="3276600" cy="396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858000" y="1752600"/>
              <a:ext cx="0" cy="1752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239000" y="1752600"/>
              <a:ext cx="0" cy="1752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239000" y="3962400"/>
              <a:ext cx="0" cy="1752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858000" y="3962400"/>
              <a:ext cx="0" cy="1752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239000" y="3962400"/>
              <a:ext cx="1447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39000" y="3505200"/>
              <a:ext cx="1447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10200" y="3505200"/>
              <a:ext cx="1447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410200" y="3962400"/>
              <a:ext cx="1447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781800" y="3581400"/>
            <a:ext cx="529825" cy="826532"/>
            <a:chOff x="6781800" y="3581400"/>
            <a:chExt cx="529825" cy="826532"/>
          </a:xfrm>
        </p:grpSpPr>
        <p:sp>
          <p:nvSpPr>
            <p:cNvPr id="18" name="Smiley Face 17"/>
            <p:cNvSpPr/>
            <p:nvPr/>
          </p:nvSpPr>
          <p:spPr>
            <a:xfrm>
              <a:off x="6934200" y="3581400"/>
              <a:ext cx="304800" cy="3048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81800" y="4038600"/>
              <a:ext cx="529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you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29200" y="3581400"/>
            <a:ext cx="1218988" cy="826532"/>
            <a:chOff x="5029200" y="3581400"/>
            <a:chExt cx="1218988" cy="826532"/>
          </a:xfrm>
        </p:grpSpPr>
        <p:sp>
          <p:nvSpPr>
            <p:cNvPr id="19" name="Smiley Face 18"/>
            <p:cNvSpPr/>
            <p:nvPr/>
          </p:nvSpPr>
          <p:spPr>
            <a:xfrm>
              <a:off x="5410200" y="3581400"/>
              <a:ext cx="304800" cy="304800"/>
            </a:xfrm>
            <a:prstGeom prst="smileyFace">
              <a:avLst>
                <a:gd name="adj" fmla="val -4653"/>
              </a:avLst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29200" y="4038600"/>
              <a:ext cx="1218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Your friend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483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 important Lesson from </a:t>
            </a:r>
            <a:r>
              <a:rPr lang="en-US" sz="3600" b="1" dirty="0" smtClean="0">
                <a:solidFill>
                  <a:srgbClr val="FF0000"/>
                </a:solidFill>
              </a:rPr>
              <a:t>Lecture 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Design of </a:t>
            </a:r>
            <a:r>
              <a:rPr lang="en-US" sz="2400" b="1" u="sng" dirty="0" smtClean="0"/>
              <a:t>efficient</a:t>
            </a:r>
            <a:r>
              <a:rPr lang="en-US" sz="2400" dirty="0" smtClean="0"/>
              <a:t> algorithm is very important.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Recall from  Lecture 1</a:t>
            </a:r>
            <a:r>
              <a:rPr lang="en-US" sz="3600" b="1" dirty="0" smtClean="0"/>
              <a:t>:</a:t>
            </a:r>
            <a:br>
              <a:rPr lang="en-US" sz="3600" b="1" dirty="0" smtClean="0"/>
            </a:br>
            <a:r>
              <a:rPr lang="en-US" sz="3600" b="1" dirty="0" smtClean="0"/>
              <a:t>Current-state-of-the-art </a:t>
            </a:r>
            <a:r>
              <a:rPr lang="en-US" sz="3600" b="1" dirty="0" smtClean="0"/>
              <a:t>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17B3A-A1E9-47A6-B0A9-B671E1C0B20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828800"/>
            <a:ext cx="1173163" cy="10620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5200"/>
            <a:ext cx="147637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075238"/>
            <a:ext cx="137160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659188" y="1524000"/>
            <a:ext cx="5332412" cy="1524000"/>
            <a:chOff x="3659197" y="2927350"/>
            <a:chExt cx="5332403" cy="1524000"/>
          </a:xfrm>
        </p:grpSpPr>
        <p:sp>
          <p:nvSpPr>
            <p:cNvPr id="13" name="Left Arrow 12"/>
            <p:cNvSpPr/>
            <p:nvPr/>
          </p:nvSpPr>
          <p:spPr>
            <a:xfrm>
              <a:off x="3659197" y="2927350"/>
              <a:ext cx="5332403" cy="15240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113" name="TextBox 9"/>
            <p:cNvSpPr txBox="1">
              <a:spLocks noChangeArrowheads="1"/>
            </p:cNvSpPr>
            <p:nvPr/>
          </p:nvSpPr>
          <p:spPr bwMode="auto">
            <a:xfrm>
              <a:off x="4040197" y="3329226"/>
              <a:ext cx="4037003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b="1">
                  <a:solidFill>
                    <a:srgbClr val="0070C0"/>
                  </a:solidFill>
                </a:rPr>
                <a:t>A processor (CPU)   </a:t>
              </a:r>
            </a:p>
            <a:p>
              <a:r>
                <a:rPr lang="en-US" sz="1600" b="1"/>
                <a:t>speed</a:t>
              </a:r>
              <a:r>
                <a:rPr lang="en-US" sz="1600"/>
                <a:t> = few GHz</a:t>
              </a:r>
            </a:p>
            <a:p>
              <a:r>
                <a:rPr lang="en-US" sz="1600"/>
                <a:t>(a few </a:t>
              </a:r>
              <a:r>
                <a:rPr lang="en-US" sz="1600" b="1">
                  <a:solidFill>
                    <a:srgbClr val="7030A0"/>
                  </a:solidFill>
                </a:rPr>
                <a:t>nanoseconds</a:t>
              </a:r>
              <a:r>
                <a:rPr lang="en-US" sz="1600"/>
                <a:t> to execute an instruction)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581400" y="4953000"/>
            <a:ext cx="5410200" cy="1524000"/>
            <a:chOff x="2057400" y="4572000"/>
            <a:chExt cx="5410200" cy="1524000"/>
          </a:xfrm>
        </p:grpSpPr>
        <p:sp>
          <p:nvSpPr>
            <p:cNvPr id="19" name="Left Arrow 18"/>
            <p:cNvSpPr/>
            <p:nvPr/>
          </p:nvSpPr>
          <p:spPr>
            <a:xfrm>
              <a:off x="2057400" y="4572000"/>
              <a:ext cx="5410200" cy="15240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111" name="TextBox 11"/>
            <p:cNvSpPr txBox="1">
              <a:spLocks noChangeArrowheads="1"/>
            </p:cNvSpPr>
            <p:nvPr/>
          </p:nvSpPr>
          <p:spPr bwMode="auto">
            <a:xfrm>
              <a:off x="2488124" y="4804827"/>
              <a:ext cx="4735271" cy="1138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b="1">
                  <a:solidFill>
                    <a:srgbClr val="0070C0"/>
                  </a:solidFill>
                </a:rPr>
                <a:t>                     </a:t>
              </a:r>
              <a:r>
                <a:rPr lang="en-US" b="1">
                  <a:solidFill>
                    <a:srgbClr val="002060"/>
                  </a:solidFill>
                </a:rPr>
                <a:t>External Memory </a:t>
              </a:r>
              <a:r>
                <a:rPr lang="en-US" b="1">
                  <a:solidFill>
                    <a:srgbClr val="0070C0"/>
                  </a:solidFill>
                </a:rPr>
                <a:t>(Hard Disk Drive)</a:t>
              </a:r>
            </a:p>
            <a:p>
              <a:r>
                <a:rPr lang="en-US"/>
                <a:t> </a:t>
              </a:r>
              <a:r>
                <a:rPr lang="en-US" sz="1600" b="1"/>
                <a:t>size</a:t>
              </a:r>
              <a:r>
                <a:rPr lang="en-US" sz="1600"/>
                <a:t> = a few tera bytes</a:t>
              </a:r>
            </a:p>
            <a:p>
              <a:r>
                <a:rPr lang="en-US" sz="1600"/>
                <a:t> </a:t>
              </a:r>
              <a:r>
                <a:rPr lang="en-US" sz="1600" b="1"/>
                <a:t>speed</a:t>
              </a:r>
              <a:r>
                <a:rPr lang="en-US" sz="1600"/>
                <a:t>  :  seek time =</a:t>
              </a:r>
              <a:r>
                <a:rPr lang="en-US" sz="1600" b="1">
                  <a:solidFill>
                    <a:srgbClr val="7030A0"/>
                  </a:solidFill>
                </a:rPr>
                <a:t> miliseconds</a:t>
              </a:r>
              <a:r>
                <a:rPr lang="en-US" sz="1600"/>
                <a:t> </a:t>
              </a:r>
            </a:p>
            <a:p>
              <a:r>
                <a:rPr lang="en-US" sz="1600"/>
                <a:t>                 transfer rate= a </a:t>
              </a:r>
              <a:r>
                <a:rPr lang="en-US" sz="1600" b="1"/>
                <a:t>billion</a:t>
              </a:r>
              <a:r>
                <a:rPr lang="en-US" sz="1600"/>
                <a:t> bytes per second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3659188" y="3276600"/>
            <a:ext cx="5443537" cy="1447800"/>
            <a:chOff x="3659197" y="3276600"/>
            <a:chExt cx="5443011" cy="1447800"/>
          </a:xfrm>
        </p:grpSpPr>
        <p:sp>
          <p:nvSpPr>
            <p:cNvPr id="17" name="Left Arrow 16"/>
            <p:cNvSpPr/>
            <p:nvPr/>
          </p:nvSpPr>
          <p:spPr>
            <a:xfrm>
              <a:off x="3659197" y="3276600"/>
              <a:ext cx="5331897" cy="14478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109" name="TextBox 10"/>
            <p:cNvSpPr txBox="1">
              <a:spLocks noChangeArrowheads="1"/>
            </p:cNvSpPr>
            <p:nvPr/>
          </p:nvSpPr>
          <p:spPr bwMode="auto">
            <a:xfrm>
              <a:off x="3921879" y="3505200"/>
              <a:ext cx="5180329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b="1"/>
                <a:t>                           Internal memory (</a:t>
              </a:r>
              <a:r>
                <a:rPr lang="en-US" b="1">
                  <a:solidFill>
                    <a:srgbClr val="0070C0"/>
                  </a:solidFill>
                </a:rPr>
                <a:t>RAM)</a:t>
              </a:r>
              <a:r>
                <a:rPr lang="en-US">
                  <a:solidFill>
                    <a:srgbClr val="0070C0"/>
                  </a:solidFill>
                </a:rPr>
                <a:t>   </a:t>
              </a:r>
              <a:r>
                <a:rPr lang="en-US"/>
                <a:t> </a:t>
              </a:r>
            </a:p>
            <a:p>
              <a:r>
                <a:rPr lang="en-US" sz="1600" b="1"/>
                <a:t>size</a:t>
              </a:r>
              <a:r>
                <a:rPr lang="en-US" sz="1600"/>
                <a:t> = a few GB  (Stores few million bytes/words)</a:t>
              </a:r>
            </a:p>
            <a:p>
              <a:r>
                <a:rPr lang="en-US" sz="1600" b="1"/>
                <a:t>speed</a:t>
              </a:r>
              <a:r>
                <a:rPr lang="en-US" sz="1600"/>
                <a:t> = a few GHz(a few </a:t>
              </a:r>
              <a:r>
                <a:rPr lang="en-US" sz="1600" b="1">
                  <a:solidFill>
                    <a:srgbClr val="7030A0"/>
                  </a:solidFill>
                </a:rPr>
                <a:t>nanoseconds </a:t>
              </a:r>
              <a:r>
                <a:rPr lang="en-US" sz="1600"/>
                <a:t>to read a byte/word)</a:t>
              </a:r>
            </a:p>
          </p:txBody>
        </p:sp>
      </p:grpSp>
      <p:sp>
        <p:nvSpPr>
          <p:cNvPr id="3" name="Up-Down Arrow 2"/>
          <p:cNvSpPr/>
          <p:nvPr/>
        </p:nvSpPr>
        <p:spPr>
          <a:xfrm>
            <a:off x="1981200" y="2895600"/>
            <a:ext cx="304800" cy="608013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1905000" y="4497388"/>
            <a:ext cx="304800" cy="608012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Models of computation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Why do we need such models?</a:t>
            </a:r>
          </a:p>
          <a:p>
            <a:pPr marL="0" indent="0">
              <a:buNone/>
            </a:pPr>
            <a:r>
              <a:rPr lang="en-US" sz="2400" dirty="0" smtClean="0"/>
              <a:t>In order to analyze the efficiency of an algorithm, we need a model of computation which is </a:t>
            </a:r>
            <a:r>
              <a:rPr lang="en-US" sz="2400" b="1" u="sng" dirty="0" smtClean="0"/>
              <a:t>simpler</a:t>
            </a:r>
            <a:r>
              <a:rPr lang="en-US" sz="2400" dirty="0" smtClean="0"/>
              <a:t> and still captures the </a:t>
            </a:r>
            <a:r>
              <a:rPr lang="en-US" sz="2400" b="1" u="sng" dirty="0" smtClean="0"/>
              <a:t>essence</a:t>
            </a:r>
            <a:r>
              <a:rPr lang="en-US" sz="2400" dirty="0" smtClean="0"/>
              <a:t> of the real world computer.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Models : 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Word RAM model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Bit complexity model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Universal RAM model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Cell probe model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….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Horizontal Scroll 4"/>
          <p:cNvSpPr/>
          <p:nvPr/>
        </p:nvSpPr>
        <p:spPr>
          <a:xfrm>
            <a:off x="3733800" y="4114800"/>
            <a:ext cx="4648200" cy="1185672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shall deal mainly with </a:t>
            </a:r>
            <a:r>
              <a:rPr lang="en-US" b="1" dirty="0" smtClean="0">
                <a:solidFill>
                  <a:srgbClr val="7030A0"/>
                </a:solidFill>
              </a:rPr>
              <a:t>word-RAM model</a:t>
            </a:r>
            <a:r>
              <a:rPr lang="en-US" dirty="0" smtClean="0">
                <a:solidFill>
                  <a:schemeClr val="tx1"/>
                </a:solidFill>
              </a:rPr>
              <a:t> due to its </a:t>
            </a:r>
            <a:r>
              <a:rPr lang="en-US" b="1" u="sng" dirty="0" err="1" smtClean="0">
                <a:solidFill>
                  <a:schemeClr val="tx1"/>
                </a:solidFill>
              </a:rPr>
              <a:t>simplicty</a:t>
            </a:r>
            <a:r>
              <a:rPr lang="en-US" dirty="0" smtClean="0">
                <a:solidFill>
                  <a:schemeClr val="tx1"/>
                </a:solidFill>
              </a:rPr>
              <a:t> and higher degree of </a:t>
            </a:r>
            <a:r>
              <a:rPr lang="en-US" b="1" u="sng" dirty="0" smtClean="0">
                <a:solidFill>
                  <a:schemeClr val="tx1"/>
                </a:solidFill>
              </a:rPr>
              <a:t>closeness</a:t>
            </a:r>
            <a:r>
              <a:rPr lang="en-US" dirty="0" smtClean="0">
                <a:solidFill>
                  <a:schemeClr val="tx1"/>
                </a:solidFill>
              </a:rPr>
              <a:t> to the real world computer.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98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3800" y="1752600"/>
            <a:ext cx="4343400" cy="388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w</a:t>
            </a:r>
            <a:r>
              <a:rPr lang="en-US" sz="3600" b="1" dirty="0" smtClean="0">
                <a:solidFill>
                  <a:srgbClr val="7030A0"/>
                </a:solidFill>
              </a:rPr>
              <a:t>ord RAM : </a:t>
            </a:r>
            <a:r>
              <a:rPr lang="en-US" sz="3600" b="1" dirty="0" smtClean="0"/>
              <a:t>a model </a:t>
            </a:r>
            <a:r>
              <a:rPr lang="en-US" sz="3600" b="1" dirty="0" smtClean="0"/>
              <a:t>of </a:t>
            </a:r>
            <a:r>
              <a:rPr lang="en-US" sz="3600" b="1" dirty="0" smtClean="0"/>
              <a:t>computation</a:t>
            </a:r>
            <a:endParaRPr lang="en-US" sz="36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34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1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48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05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62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0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48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33800" y="2895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33800" y="3124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3352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33800" y="3581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33800" y="3810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33800" y="4038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3800" y="4267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62600" y="5715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32538" y="419100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3800" y="1752600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96644" y="3278458"/>
            <a:ext cx="2341756" cy="836342"/>
          </a:xfrm>
          <a:custGeom>
            <a:avLst/>
            <a:gdLst>
              <a:gd name="connsiteX0" fmla="*/ 0 w 2341756"/>
              <a:gd name="connsiteY0" fmla="*/ 0 h 836342"/>
              <a:gd name="connsiteX1" fmla="*/ 992458 w 2341756"/>
              <a:gd name="connsiteY1" fmla="*/ 0 h 836342"/>
              <a:gd name="connsiteX2" fmla="*/ 1204332 w 2341756"/>
              <a:gd name="connsiteY2" fmla="*/ 234176 h 836342"/>
              <a:gd name="connsiteX3" fmla="*/ 1382751 w 2341756"/>
              <a:gd name="connsiteY3" fmla="*/ 0 h 836342"/>
              <a:gd name="connsiteX4" fmla="*/ 2341756 w 2341756"/>
              <a:gd name="connsiteY4" fmla="*/ 0 h 836342"/>
              <a:gd name="connsiteX5" fmla="*/ 1795346 w 2341756"/>
              <a:gd name="connsiteY5" fmla="*/ 836342 h 836342"/>
              <a:gd name="connsiteX6" fmla="*/ 713678 w 2341756"/>
              <a:gd name="connsiteY6" fmla="*/ 836342 h 836342"/>
              <a:gd name="connsiteX7" fmla="*/ 0 w 2341756"/>
              <a:gd name="connsiteY7" fmla="*/ 0 h 8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1756" h="836342">
                <a:moveTo>
                  <a:pt x="0" y="0"/>
                </a:moveTo>
                <a:lnTo>
                  <a:pt x="992458" y="0"/>
                </a:lnTo>
                <a:lnTo>
                  <a:pt x="1204332" y="234176"/>
                </a:lnTo>
                <a:lnTo>
                  <a:pt x="1382751" y="0"/>
                </a:lnTo>
                <a:lnTo>
                  <a:pt x="2341756" y="0"/>
                </a:lnTo>
                <a:lnTo>
                  <a:pt x="1795346" y="836342"/>
                </a:lnTo>
                <a:lnTo>
                  <a:pt x="713678" y="836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-Right Arrow 1"/>
          <p:cNvSpPr/>
          <p:nvPr/>
        </p:nvSpPr>
        <p:spPr>
          <a:xfrm>
            <a:off x="2133600" y="3505200"/>
            <a:ext cx="1600200" cy="53340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105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33800" y="1981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2209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33800" y="2438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3800" y="2667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362200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3733800" y="4267200"/>
            <a:ext cx="1371600" cy="1371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76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9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1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2400" y="1728216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33800" y="4495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33800" y="4724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33800" y="4953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33800" y="5181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33800" y="5410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955483" y="4736068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580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Execution of </a:t>
            </a:r>
            <a:r>
              <a:rPr lang="en-US" sz="3600" b="1" dirty="0" smtClean="0">
                <a:solidFill>
                  <a:srgbClr val="7030A0"/>
                </a:solidFill>
              </a:rPr>
              <a:t>a instruction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1800" dirty="0" smtClean="0">
                <a:solidFill>
                  <a:srgbClr val="7030A0"/>
                </a:solidFill>
              </a:rPr>
              <a:t>(fetching the operands, arithmetic/logical operation, storing the result back into RAM)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8" name="Content Placeholder 5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1752600"/>
            <a:ext cx="4343400" cy="388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62400" y="1728216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1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9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76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05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34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1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48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05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62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0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48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33800" y="1981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2209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33800" y="2438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3800" y="2667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33800" y="2895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33800" y="3124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3352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33800" y="3581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33800" y="3810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33800" y="4038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3800" y="4267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33800" y="4495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33800" y="4724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33800" y="4953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33800" y="5181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33800" y="5410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62600" y="5715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2400" y="419100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</a:p>
        </p:txBody>
      </p:sp>
      <p:sp>
        <p:nvSpPr>
          <p:cNvPr id="52" name="Freeform 51"/>
          <p:cNvSpPr/>
          <p:nvPr/>
        </p:nvSpPr>
        <p:spPr>
          <a:xfrm>
            <a:off x="96644" y="3278458"/>
            <a:ext cx="2341756" cy="836342"/>
          </a:xfrm>
          <a:custGeom>
            <a:avLst/>
            <a:gdLst>
              <a:gd name="connsiteX0" fmla="*/ 0 w 2341756"/>
              <a:gd name="connsiteY0" fmla="*/ 0 h 836342"/>
              <a:gd name="connsiteX1" fmla="*/ 992458 w 2341756"/>
              <a:gd name="connsiteY1" fmla="*/ 0 h 836342"/>
              <a:gd name="connsiteX2" fmla="*/ 1204332 w 2341756"/>
              <a:gd name="connsiteY2" fmla="*/ 234176 h 836342"/>
              <a:gd name="connsiteX3" fmla="*/ 1382751 w 2341756"/>
              <a:gd name="connsiteY3" fmla="*/ 0 h 836342"/>
              <a:gd name="connsiteX4" fmla="*/ 2341756 w 2341756"/>
              <a:gd name="connsiteY4" fmla="*/ 0 h 836342"/>
              <a:gd name="connsiteX5" fmla="*/ 1795346 w 2341756"/>
              <a:gd name="connsiteY5" fmla="*/ 836342 h 836342"/>
              <a:gd name="connsiteX6" fmla="*/ 713678 w 2341756"/>
              <a:gd name="connsiteY6" fmla="*/ 836342 h 836342"/>
              <a:gd name="connsiteX7" fmla="*/ 0 w 2341756"/>
              <a:gd name="connsiteY7" fmla="*/ 0 h 8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1756" h="836342">
                <a:moveTo>
                  <a:pt x="0" y="0"/>
                </a:moveTo>
                <a:lnTo>
                  <a:pt x="992458" y="0"/>
                </a:lnTo>
                <a:lnTo>
                  <a:pt x="1204332" y="234176"/>
                </a:lnTo>
                <a:lnTo>
                  <a:pt x="1382751" y="0"/>
                </a:lnTo>
                <a:lnTo>
                  <a:pt x="2341756" y="0"/>
                </a:lnTo>
                <a:lnTo>
                  <a:pt x="1795346" y="836342"/>
                </a:lnTo>
                <a:lnTo>
                  <a:pt x="713678" y="836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228600" y="2286000"/>
            <a:ext cx="3505200" cy="990600"/>
            <a:chOff x="228600" y="2286000"/>
            <a:chExt cx="3505200" cy="990600"/>
          </a:xfrm>
        </p:grpSpPr>
        <p:sp>
          <p:nvSpPr>
            <p:cNvPr id="54" name="Bent-Up Arrow 53"/>
            <p:cNvSpPr/>
            <p:nvPr/>
          </p:nvSpPr>
          <p:spPr>
            <a:xfrm rot="10800000">
              <a:off x="228600" y="2286000"/>
              <a:ext cx="3505200" cy="990600"/>
            </a:xfrm>
            <a:prstGeom prst="bentUpArrow">
              <a:avLst>
                <a:gd name="adj1" fmla="val 18246"/>
                <a:gd name="adj2" fmla="val 171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Bent-Up Arrow 54"/>
            <p:cNvSpPr/>
            <p:nvPr/>
          </p:nvSpPr>
          <p:spPr>
            <a:xfrm rot="10800000">
              <a:off x="1676399" y="2590797"/>
              <a:ext cx="2057401" cy="685803"/>
            </a:xfrm>
            <a:prstGeom prst="bentUpArrow">
              <a:avLst>
                <a:gd name="adj1" fmla="val 24750"/>
                <a:gd name="adj2" fmla="val 26063"/>
                <a:gd name="adj3" fmla="val 331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Bent-Up Arrow 55"/>
          <p:cNvSpPr/>
          <p:nvPr/>
        </p:nvSpPr>
        <p:spPr>
          <a:xfrm rot="5400000">
            <a:off x="2111279" y="3330479"/>
            <a:ext cx="838200" cy="2406842"/>
          </a:xfrm>
          <a:prstGeom prst="bent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5334000" y="2209800"/>
            <a:ext cx="1600200" cy="685800"/>
            <a:chOff x="5334000" y="2209800"/>
            <a:chExt cx="1600200" cy="685800"/>
          </a:xfrm>
        </p:grpSpPr>
        <p:sp>
          <p:nvSpPr>
            <p:cNvPr id="60" name="Rectangle 59"/>
            <p:cNvSpPr/>
            <p:nvPr/>
          </p:nvSpPr>
          <p:spPr>
            <a:xfrm>
              <a:off x="5334000" y="2209800"/>
              <a:ext cx="228600" cy="228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05600" y="2667000"/>
              <a:ext cx="228600" cy="228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4876800" y="4495800"/>
            <a:ext cx="2286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7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word RAM </a:t>
            </a:r>
            <a:r>
              <a:rPr lang="en-US" sz="3600" b="1" dirty="0" smtClean="0"/>
              <a:t>model </a:t>
            </a:r>
            <a:r>
              <a:rPr lang="en-US" sz="3600" b="1" dirty="0" smtClean="0"/>
              <a:t>of </a:t>
            </a:r>
            <a:r>
              <a:rPr lang="en-US" sz="3600" b="1" dirty="0"/>
              <a:t>computation:</a:t>
            </a:r>
            <a:br>
              <a:rPr lang="en-US" sz="3600" b="1" dirty="0"/>
            </a:br>
            <a:r>
              <a:rPr lang="en-US" sz="3600" b="1" dirty="0" smtClean="0">
                <a:solidFill>
                  <a:srgbClr val="7030A0"/>
                </a:solidFill>
              </a:rPr>
              <a:t>Characteristics</a:t>
            </a:r>
            <a:endParaRPr lang="en-US" sz="3600" b="1" dirty="0" smtClean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Word is the </a:t>
            </a:r>
            <a:r>
              <a:rPr lang="en-US" sz="2000" b="1" u="sng" dirty="0">
                <a:solidFill>
                  <a:srgbClr val="C00000"/>
                </a:solidFill>
              </a:rPr>
              <a:t>basic storage</a:t>
            </a:r>
            <a:r>
              <a:rPr lang="en-US" sz="2000" dirty="0"/>
              <a:t> unit of </a:t>
            </a:r>
            <a:r>
              <a:rPr lang="en-US" sz="2000" dirty="0" smtClean="0"/>
              <a:t>RAM. Word is a collection of few bytes.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Each input item (number, name) is stored in </a:t>
            </a:r>
            <a:r>
              <a:rPr lang="en-US" sz="2000" b="1" u="sng" dirty="0" smtClean="0">
                <a:solidFill>
                  <a:srgbClr val="C00000"/>
                </a:solidFill>
              </a:rPr>
              <a:t>binary format</a:t>
            </a:r>
            <a:r>
              <a:rPr lang="en-US" sz="2000" dirty="0" smtClean="0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RAM can be viewed as a huge array of words. Any arbitrary location of RAM can be </a:t>
            </a:r>
            <a:r>
              <a:rPr lang="en-US" sz="2000" b="1" u="sng" dirty="0" smtClean="0">
                <a:solidFill>
                  <a:srgbClr val="C00000"/>
                </a:solidFill>
              </a:rPr>
              <a:t>accessed</a:t>
            </a:r>
            <a:r>
              <a:rPr lang="en-US" sz="2000" dirty="0" smtClean="0"/>
              <a:t> in the same time </a:t>
            </a:r>
            <a:r>
              <a:rPr lang="en-US" sz="2000" b="1" u="sng" dirty="0" smtClean="0">
                <a:solidFill>
                  <a:srgbClr val="C00000"/>
                </a:solidFill>
              </a:rPr>
              <a:t>irrespective</a:t>
            </a:r>
            <a:r>
              <a:rPr lang="en-US" sz="2000" dirty="0" smtClean="0"/>
              <a:t> of the location.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Data as well as Program </a:t>
            </a:r>
            <a:r>
              <a:rPr lang="en-US" sz="2000" b="1" u="sng" dirty="0">
                <a:solidFill>
                  <a:srgbClr val="C00000"/>
                </a:solidFill>
              </a:rPr>
              <a:t>reside </a:t>
            </a:r>
            <a:r>
              <a:rPr lang="en-US" sz="2000" b="1" u="sng" dirty="0" smtClean="0">
                <a:solidFill>
                  <a:srgbClr val="C00000"/>
                </a:solidFill>
              </a:rPr>
              <a:t>fully </a:t>
            </a:r>
            <a:r>
              <a:rPr lang="en-US" sz="2000" dirty="0" smtClean="0"/>
              <a:t> in </a:t>
            </a:r>
            <a:r>
              <a:rPr lang="en-US" sz="2000" dirty="0"/>
              <a:t>RAM.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Each arithmetic or logical operation </a:t>
            </a:r>
            <a:r>
              <a:rPr lang="en-US" sz="2000" dirty="0" smtClean="0">
                <a:solidFill>
                  <a:srgbClr val="002060"/>
                </a:solidFill>
              </a:rPr>
              <a:t>(+,-,*,/,or, </a:t>
            </a:r>
            <a:r>
              <a:rPr lang="en-US" sz="2000" dirty="0" err="1" smtClean="0">
                <a:solidFill>
                  <a:srgbClr val="002060"/>
                </a:solidFill>
              </a:rPr>
              <a:t>xor</a:t>
            </a:r>
            <a:r>
              <a:rPr lang="en-US" sz="2000" dirty="0" smtClean="0">
                <a:solidFill>
                  <a:srgbClr val="002060"/>
                </a:solidFill>
              </a:rPr>
              <a:t>,…</a:t>
            </a:r>
            <a:r>
              <a:rPr lang="en-US" sz="2000" dirty="0" smtClean="0"/>
              <a:t>) involving </a:t>
            </a:r>
            <a:r>
              <a:rPr lang="en-US" sz="2000" dirty="0" smtClean="0"/>
              <a:t>a </a:t>
            </a:r>
            <a:r>
              <a:rPr lang="en-US" sz="2000" u="sng" dirty="0" smtClean="0"/>
              <a:t>constant</a:t>
            </a:r>
            <a:r>
              <a:rPr lang="en-US" sz="2000" dirty="0" smtClean="0"/>
              <a:t> number of words takes </a:t>
            </a:r>
            <a:r>
              <a:rPr lang="en-US" sz="2000" b="1" u="sng" dirty="0" smtClean="0">
                <a:solidFill>
                  <a:srgbClr val="C00000"/>
                </a:solidFill>
              </a:rPr>
              <a:t>a constant number of steps </a:t>
            </a:r>
            <a:r>
              <a:rPr lang="en-US" sz="2000" dirty="0" smtClean="0"/>
              <a:t>by the CPU.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774D3-E1F5-4845-858D-3A2D05DE0E3C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Efficiency of</a:t>
            </a:r>
            <a:r>
              <a:rPr lang="en-US" sz="3600" b="1" dirty="0" smtClean="0"/>
              <a:t> an algorithm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Question: 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which of the two</a:t>
            </a:r>
            <a:r>
              <a:rPr lang="en-US" sz="2400" dirty="0" smtClean="0"/>
              <a:t> is an </a:t>
            </a:r>
            <a:r>
              <a:rPr lang="en-US" sz="2400" b="1" dirty="0" smtClean="0">
                <a:solidFill>
                  <a:srgbClr val="0070C0"/>
                </a:solidFill>
              </a:rPr>
              <a:t>absolute</a:t>
            </a:r>
            <a:r>
              <a:rPr lang="en-US" sz="2400" dirty="0" smtClean="0"/>
              <a:t> </a:t>
            </a:r>
            <a:r>
              <a:rPr lang="en-US" sz="2400" dirty="0" smtClean="0"/>
              <a:t>measure for the efficiency of an algorithm 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Choices are </a:t>
            </a:r>
            <a:endParaRPr lang="en-US" sz="2400" dirty="0"/>
          </a:p>
          <a:p>
            <a:r>
              <a:rPr lang="en-US" sz="2400" dirty="0" smtClean="0"/>
              <a:t>Time</a:t>
            </a:r>
          </a:p>
          <a:p>
            <a:r>
              <a:rPr lang="en-US" sz="2400" dirty="0" smtClean="0"/>
              <a:t>Number of instructions executed</a:t>
            </a: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Answer</a:t>
            </a:r>
            <a:r>
              <a:rPr lang="en-US" b="1" dirty="0" smtClean="0">
                <a:solidFill>
                  <a:srgbClr val="00B050"/>
                </a:solidFill>
              </a:rPr>
              <a:t>: </a:t>
            </a:r>
            <a:r>
              <a:rPr lang="en-US" sz="2400" dirty="0" smtClean="0"/>
              <a:t>Number of instructions</a:t>
            </a:r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8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Efficiency </a:t>
            </a:r>
            <a:r>
              <a:rPr lang="en-US" sz="3600" b="1" dirty="0" smtClean="0"/>
              <a:t>of an </a:t>
            </a:r>
            <a:r>
              <a:rPr lang="en-US" sz="3600" b="1" dirty="0" smtClean="0"/>
              <a:t>algorithm: </a:t>
            </a:r>
            <a:br>
              <a:rPr lang="en-US" sz="3600" b="1" dirty="0" smtClean="0"/>
            </a:br>
            <a:r>
              <a:rPr lang="en-US" sz="3200" b="1" dirty="0" smtClean="0"/>
              <a:t>number of instructions executed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Question: </a:t>
            </a:r>
            <a:r>
              <a:rPr lang="en-US" sz="2400" dirty="0" smtClean="0"/>
              <a:t>What are the factors on which the number of instructions executed by an algorithm </a:t>
            </a:r>
            <a:r>
              <a:rPr lang="en-US" sz="2400" b="1" dirty="0" smtClean="0"/>
              <a:t>depend</a:t>
            </a:r>
            <a:r>
              <a:rPr lang="en-US" sz="2400" dirty="0" smtClean="0"/>
              <a:t> ?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Answer:</a:t>
            </a:r>
          </a:p>
          <a:p>
            <a:r>
              <a:rPr lang="en-US" sz="2400" dirty="0" smtClean="0"/>
              <a:t>The </a:t>
            </a:r>
            <a:r>
              <a:rPr lang="en-US" sz="2400" b="1" u="sng" dirty="0" smtClean="0">
                <a:solidFill>
                  <a:srgbClr val="7030A0"/>
                </a:solidFill>
              </a:rPr>
              <a:t>size</a:t>
            </a:r>
            <a:r>
              <a:rPr lang="en-US" sz="2400" dirty="0" smtClean="0"/>
              <a:t> of the input  </a:t>
            </a:r>
          </a:p>
          <a:p>
            <a:pPr lvl="1"/>
            <a:r>
              <a:rPr lang="en-US" sz="1600" dirty="0" smtClean="0"/>
              <a:t>Sorting 1 billion numbers will take more time than one  hundred</a:t>
            </a:r>
          </a:p>
          <a:p>
            <a:pPr lvl="1"/>
            <a:r>
              <a:rPr lang="en-US" sz="1600" dirty="0" smtClean="0"/>
              <a:t>Multiplying two matrices of size 1000*1000 will take more time than two matrices of size 10*10.</a:t>
            </a:r>
          </a:p>
          <a:p>
            <a:endParaRPr lang="en-US" sz="2400" dirty="0" smtClean="0"/>
          </a:p>
          <a:p>
            <a:r>
              <a:rPr lang="en-US" sz="2400" dirty="0" smtClean="0"/>
              <a:t>The input </a:t>
            </a:r>
            <a:r>
              <a:rPr lang="en-US" sz="2400" b="1" u="sng" dirty="0" smtClean="0">
                <a:solidFill>
                  <a:srgbClr val="7030A0"/>
                </a:solidFill>
              </a:rPr>
              <a:t>instance</a:t>
            </a:r>
            <a:endParaRPr lang="en-US" sz="2800" b="1" u="sng" dirty="0">
              <a:solidFill>
                <a:srgbClr val="7030A0"/>
              </a:solidFill>
            </a:endParaRPr>
          </a:p>
          <a:p>
            <a:pPr lvl="1"/>
            <a:r>
              <a:rPr lang="en-US" sz="1600" dirty="0" smtClean="0"/>
              <a:t>Sequential search for  a ‘</a:t>
            </a:r>
            <a:r>
              <a:rPr lang="en-US" sz="1600" b="1" dirty="0" smtClean="0">
                <a:solidFill>
                  <a:srgbClr val="0070C0"/>
                </a:solidFill>
              </a:rPr>
              <a:t>0</a:t>
            </a:r>
            <a:r>
              <a:rPr lang="en-US" sz="1600" dirty="0" smtClean="0"/>
              <a:t>’ in a matrix </a:t>
            </a:r>
            <a:r>
              <a:rPr lang="en-US" sz="1600" dirty="0" smtClean="0"/>
              <a:t>M[</a:t>
            </a:r>
            <a:r>
              <a:rPr lang="en-US" sz="1600" b="1" dirty="0" err="1" smtClean="0">
                <a:solidFill>
                  <a:srgbClr val="0070C0"/>
                </a:solidFill>
              </a:rPr>
              <a:t>n,n</a:t>
            </a:r>
            <a:r>
              <a:rPr lang="en-US" sz="1600" dirty="0" smtClean="0"/>
              <a:t>] may executed different number of instructions depending upon the location of ‘</a:t>
            </a:r>
            <a:r>
              <a:rPr lang="en-US" sz="1600" b="1" dirty="0" smtClean="0">
                <a:solidFill>
                  <a:srgbClr val="0070C0"/>
                </a:solidFill>
              </a:rPr>
              <a:t>0</a:t>
            </a:r>
            <a:r>
              <a:rPr lang="en-US" sz="1600" dirty="0" smtClean="0"/>
              <a:t>’ in the matrix. </a:t>
            </a: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8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Revisiting an Example from ESC101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Fibonacci </a:t>
            </a:r>
            <a:r>
              <a:rPr lang="en-US" b="1" dirty="0">
                <a:solidFill>
                  <a:srgbClr val="7030A0"/>
                </a:solidFill>
              </a:rPr>
              <a:t>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Time complexity </a:t>
            </a:r>
            <a:r>
              <a:rPr lang="en-US" sz="3600" b="1" dirty="0" smtClean="0"/>
              <a:t>of an algorithm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b="1" dirty="0" smtClean="0"/>
                  <a:t>: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 time complexity of an algorithm is the </a:t>
                </a:r>
                <a:r>
                  <a:rPr lang="en-US" sz="2400" b="1" u="sng" dirty="0" smtClean="0">
                    <a:solidFill>
                      <a:srgbClr val="C00000"/>
                    </a:solidFill>
                  </a:rPr>
                  <a:t>worst case</a:t>
                </a:r>
                <a:r>
                  <a:rPr lang="en-US" sz="2400" dirty="0" smtClean="0"/>
                  <a:t> number of instructions executed as a </a:t>
                </a:r>
                <a:r>
                  <a:rPr lang="en-US" sz="2400" b="1" u="sng" dirty="0" smtClean="0">
                    <a:solidFill>
                      <a:srgbClr val="C00000"/>
                    </a:solidFill>
                  </a:rPr>
                  <a:t>function</a:t>
                </a:r>
                <a:r>
                  <a:rPr lang="en-US" sz="2400" dirty="0" smtClean="0"/>
                  <a:t> of the </a:t>
                </a:r>
                <a:r>
                  <a:rPr lang="en-US" sz="2400" b="1" u="sng" dirty="0" smtClean="0">
                    <a:solidFill>
                      <a:srgbClr val="C00000"/>
                    </a:solidFill>
                  </a:rPr>
                  <a:t>input size</a:t>
                </a:r>
                <a:r>
                  <a:rPr lang="en-US" sz="2400" dirty="0" smtClean="0"/>
                  <a:t>.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Example: </a:t>
                </a:r>
                <a:r>
                  <a:rPr lang="en-US" sz="2000" dirty="0" smtClean="0"/>
                  <a:t>the time complexity of searching for a ‘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’ in a matrix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] is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 smtClean="0"/>
                  <a:t> for some constant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c.</a:t>
                </a:r>
                <a:r>
                  <a:rPr lang="en-US" sz="2400" b="1" dirty="0" smtClean="0"/>
                  <a:t> </a:t>
                </a:r>
                <a:endParaRPr lang="en-US" sz="24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4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Example:</a:t>
            </a:r>
            <a:br>
              <a:rPr lang="en-US" sz="36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Time complexity of </a:t>
            </a:r>
            <a:r>
              <a:rPr lang="en-US" sz="3200" b="1" dirty="0">
                <a:solidFill>
                  <a:srgbClr val="7030A0"/>
                </a:solidFill>
              </a:rPr>
              <a:t>m</a:t>
            </a:r>
            <a:r>
              <a:rPr lang="en-US" sz="3200" b="1" dirty="0" smtClean="0">
                <a:solidFill>
                  <a:srgbClr val="7030A0"/>
                </a:solidFill>
              </a:rPr>
              <a:t>atrix </a:t>
            </a:r>
            <a:r>
              <a:rPr lang="en-US" sz="3200" b="1" dirty="0" smtClean="0">
                <a:solidFill>
                  <a:srgbClr val="7030A0"/>
                </a:solidFill>
              </a:rPr>
              <a:t>multiplication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Matrix-</a:t>
            </a:r>
            <a:r>
              <a:rPr lang="en-US" sz="2400" b="1" dirty="0" err="1" smtClean="0">
                <a:solidFill>
                  <a:srgbClr val="7030A0"/>
                </a:solidFill>
              </a:rPr>
              <a:t>mult</a:t>
            </a:r>
            <a:r>
              <a:rPr lang="en-US" sz="2400" dirty="0" smtClean="0"/>
              <a:t>(</a:t>
            </a:r>
            <a:r>
              <a:rPr lang="en-US" sz="2400" b="1" dirty="0" smtClean="0"/>
              <a:t>C</a:t>
            </a:r>
            <a:r>
              <a:rPr lang="en-US" sz="2400" dirty="0" smtClean="0"/>
              <a:t>[</a:t>
            </a:r>
            <a:r>
              <a:rPr lang="en-US" sz="2400" dirty="0" err="1" smtClean="0">
                <a:solidFill>
                  <a:srgbClr val="0070C0"/>
                </a:solidFill>
              </a:rPr>
              <a:t>n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n</a:t>
            </a:r>
            <a:r>
              <a:rPr lang="en-US" sz="2400" dirty="0" smtClean="0"/>
              <a:t>],</a:t>
            </a:r>
            <a:r>
              <a:rPr lang="en-US" sz="2400" b="1" dirty="0" smtClean="0"/>
              <a:t>D</a:t>
            </a:r>
            <a:r>
              <a:rPr lang="en-US" sz="2400" dirty="0" smtClean="0"/>
              <a:t>[</a:t>
            </a:r>
            <a:r>
              <a:rPr lang="en-US" sz="2400" dirty="0" err="1" smtClean="0">
                <a:solidFill>
                  <a:srgbClr val="0070C0"/>
                </a:solidFill>
              </a:rPr>
              <a:t>n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n</a:t>
            </a:r>
            <a:r>
              <a:rPr lang="en-US" sz="2400" dirty="0" smtClean="0"/>
              <a:t>])</a:t>
            </a:r>
          </a:p>
          <a:p>
            <a:pPr marL="0" indent="0">
              <a:buNone/>
            </a:pPr>
            <a:r>
              <a:rPr lang="en-US" sz="2000" dirty="0" smtClean="0"/>
              <a:t>{   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 to </a:t>
            </a:r>
            <a:r>
              <a:rPr lang="en-US" sz="20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{      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 to </a:t>
            </a:r>
            <a:r>
              <a:rPr lang="en-US" sz="20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{          </a:t>
            </a:r>
            <a:r>
              <a:rPr lang="en-US" sz="2000" b="1" dirty="0" smtClean="0"/>
              <a:t>M</a:t>
            </a:r>
            <a:r>
              <a:rPr lang="en-US" sz="2000" dirty="0" smtClean="0"/>
              <a:t>[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 err="1" smtClean="0"/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] 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;</a:t>
            </a:r>
            <a:r>
              <a:rPr lang="en-US" sz="2000" dirty="0" smtClean="0"/>
              <a:t>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k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 to </a:t>
            </a:r>
            <a:r>
              <a:rPr lang="en-US" sz="20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{           </a:t>
            </a:r>
            <a:r>
              <a:rPr lang="en-US" sz="2000" b="1" dirty="0" smtClean="0"/>
              <a:t>M</a:t>
            </a:r>
            <a:r>
              <a:rPr lang="en-US" sz="2000" dirty="0" smtClean="0"/>
              <a:t>[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 err="1" smtClean="0"/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]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b="1" dirty="0" smtClean="0">
                <a:sym typeface="Wingdings" pitchFamily="2" charset="2"/>
              </a:rPr>
              <a:t>M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dirty="0" err="1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err="1" smtClean="0">
                <a:sym typeface="Wingdings" pitchFamily="2" charset="2"/>
              </a:rPr>
              <a:t>,</a:t>
            </a:r>
            <a:r>
              <a:rPr lang="en-US" sz="2000" dirty="0" err="1" smtClean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sz="2000" dirty="0" smtClean="0">
                <a:sym typeface="Wingdings" pitchFamily="2" charset="2"/>
              </a:rPr>
              <a:t>] + </a:t>
            </a:r>
            <a:r>
              <a:rPr lang="en-US" sz="2000" b="1" dirty="0" smtClean="0">
                <a:sym typeface="Wingdings" pitchFamily="2" charset="2"/>
              </a:rPr>
              <a:t>C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dirty="0" err="1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err="1" smtClean="0">
                <a:sym typeface="Wingdings" pitchFamily="2" charset="2"/>
              </a:rPr>
              <a:t>,</a:t>
            </a:r>
            <a:r>
              <a:rPr lang="en-US" sz="2000" dirty="0" err="1" smtClean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2000" dirty="0" smtClean="0">
                <a:sym typeface="Wingdings" pitchFamily="2" charset="2"/>
              </a:rPr>
              <a:t>]*</a:t>
            </a:r>
            <a:r>
              <a:rPr lang="en-US" sz="2000" b="1" dirty="0" smtClean="0">
                <a:sym typeface="Wingdings" pitchFamily="2" charset="2"/>
              </a:rPr>
              <a:t>D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dirty="0" err="1" smtClean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2000" dirty="0" err="1" smtClean="0">
                <a:sym typeface="Wingdings" pitchFamily="2" charset="2"/>
              </a:rPr>
              <a:t>,</a:t>
            </a:r>
            <a:r>
              <a:rPr lang="en-US" sz="2000" dirty="0" err="1" smtClean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sz="2000" dirty="0" smtClean="0">
                <a:sym typeface="Wingdings" pitchFamily="2" charset="2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Return </a:t>
            </a:r>
            <a:r>
              <a:rPr lang="en-US" sz="2000" b="1" dirty="0" smtClean="0">
                <a:sym typeface="Wingdings" pitchFamily="2" charset="2"/>
              </a:rPr>
              <a:t>M</a:t>
            </a:r>
            <a:endParaRPr lang="en-US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}</a:t>
            </a:r>
            <a:endParaRPr lang="en-US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                           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Up Ribbon 4"/>
              <p:cNvSpPr/>
              <p:nvPr/>
            </p:nvSpPr>
            <p:spPr>
              <a:xfrm>
                <a:off x="3733800" y="4724400"/>
                <a:ext cx="4724400" cy="1143000"/>
              </a:xfrm>
              <a:prstGeom prst="ribbon2">
                <a:avLst>
                  <a:gd name="adj1" fmla="val 16667"/>
                  <a:gd name="adj2" fmla="val 72187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Time complexity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5" name="Up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724400"/>
                <a:ext cx="4724400" cy="1143000"/>
              </a:xfrm>
              <a:prstGeom prst="ribbon2">
                <a:avLst>
                  <a:gd name="adj1" fmla="val 16667"/>
                  <a:gd name="adj2" fmla="val 72187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35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Comparing </a:t>
            </a:r>
            <a:r>
              <a:rPr lang="en-US" sz="3600" b="1" dirty="0" smtClean="0">
                <a:solidFill>
                  <a:srgbClr val="7030A0"/>
                </a:solidFill>
              </a:rPr>
              <a:t>efficiency</a:t>
            </a:r>
            <a:r>
              <a:rPr lang="en-US" sz="3600" b="1" dirty="0" smtClean="0"/>
              <a:t> of two algorithms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              Let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 </a:t>
                </a:r>
                <a:r>
                  <a:rPr lang="en-US" sz="2000" dirty="0" smtClean="0"/>
                  <a:t>be two algorithms to solve a given problem.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 smtClean="0"/>
                  <a:t>    has time complexity  :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+   125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 smtClean="0"/>
                  <a:t>    has time complexity  :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+   67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+ 400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dirty="0" smtClean="0"/>
                  <a:t> Which algorithm is more efficient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800" dirty="0" smtClean="0"/>
                  <a:t>Obviously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800" dirty="0" smtClean="0"/>
                  <a:t>is more efficient than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B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0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Comparing </a:t>
            </a:r>
            <a:r>
              <a:rPr lang="en-US" sz="3600" b="1" dirty="0" smtClean="0">
                <a:solidFill>
                  <a:srgbClr val="7030A0"/>
                </a:solidFill>
              </a:rPr>
              <a:t>efficiency</a:t>
            </a:r>
            <a:r>
              <a:rPr lang="en-US" sz="3600" b="1" dirty="0" smtClean="0"/>
              <a:t> of two algorithms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              Let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 </a:t>
                </a:r>
                <a:r>
                  <a:rPr lang="en-US" sz="2000" dirty="0" smtClean="0"/>
                  <a:t>be two algorithms to solve a given problem.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 smtClean="0"/>
                  <a:t>    has time complexity  :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+   125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 smtClean="0"/>
                  <a:t>    has time complexity  :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+   125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dirty="0" smtClean="0"/>
                  <a:t> Which algorithm is more efficient 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Answer 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 smtClean="0"/>
                  <a:t>is more efficient than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B </a:t>
                </a: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&lt; 50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B </a:t>
                </a:r>
                <a:r>
                  <a:rPr lang="en-US" sz="2000" dirty="0" smtClean="0"/>
                  <a:t>is more efficient than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&gt; 50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5334000" y="4114800"/>
            <a:ext cx="3657600" cy="1527048"/>
          </a:xfrm>
          <a:prstGeom prst="cloudCallout">
            <a:avLst>
              <a:gd name="adj1" fmla="val -40955"/>
              <a:gd name="adj2" fmla="val 8805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Time complexity is </a:t>
            </a:r>
            <a:r>
              <a:rPr lang="en-US" b="1" dirty="0" smtClean="0">
                <a:solidFill>
                  <a:srgbClr val="C00000"/>
                </a:solidFill>
              </a:rPr>
              <a:t>really</a:t>
            </a:r>
            <a:r>
              <a:rPr lang="en-US" dirty="0" smtClean="0">
                <a:solidFill>
                  <a:srgbClr val="C00000"/>
                </a:solidFill>
              </a:rPr>
              <a:t> an issue when the input is of </a:t>
            </a:r>
            <a:r>
              <a:rPr lang="en-US" u="sng" dirty="0" smtClean="0">
                <a:solidFill>
                  <a:srgbClr val="C00000"/>
                </a:solidFill>
              </a:rPr>
              <a:t>large size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3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Comparing </a:t>
            </a:r>
            <a:r>
              <a:rPr lang="en-US" sz="3600" b="1" dirty="0" smtClean="0">
                <a:solidFill>
                  <a:srgbClr val="7030A0"/>
                </a:solidFill>
              </a:rPr>
              <a:t>efficiency</a:t>
            </a:r>
            <a:r>
              <a:rPr lang="en-US" sz="3600" b="1" dirty="0" smtClean="0"/>
              <a:t> of two algorithms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 smtClean="0"/>
                  <a:t>  with time complexity 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50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+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125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                                            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is certainly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more efficient than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 smtClean="0"/>
                  <a:t>    has time complexity  :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+   125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1447800" y="4416552"/>
            <a:ext cx="5410200" cy="1984248"/>
          </a:xfrm>
          <a:prstGeom prst="cloudCallout">
            <a:avLst>
              <a:gd name="adj1" fmla="val 58435"/>
              <a:gd name="adj2" fmla="val 6614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not accept the theories or claims mentioned in the lectures without seeing their justification. 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Questions are welcome by the instructor.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5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Algorithms for Fibonacci </a:t>
            </a:r>
            <a:r>
              <a:rPr lang="en-US" sz="4000" b="1" dirty="0">
                <a:solidFill>
                  <a:srgbClr val="7030A0"/>
                </a:solidFill>
              </a:rPr>
              <a:t>n</a:t>
            </a:r>
            <a:r>
              <a:rPr lang="en-US" sz="4000" b="1" dirty="0" smtClean="0">
                <a:solidFill>
                  <a:srgbClr val="7030A0"/>
                </a:solidFill>
              </a:rPr>
              <a:t>umbers</a:t>
            </a:r>
            <a:r>
              <a:rPr lang="en-US" sz="4000" b="1" dirty="0" smtClean="0">
                <a:solidFill>
                  <a:srgbClr val="7030A0"/>
                </a:solidFill>
              </a:rPr>
              <a:t> 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Fibonacci numbers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 smtClean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 smtClean="0"/>
                  <a:t>;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) </a:t>
                </a:r>
                <a:r>
                  <a:rPr lang="en-US" sz="2400" dirty="0" smtClean="0"/>
                  <a:t>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 smtClean="0"/>
                  <a:t>) </a:t>
                </a:r>
                <a:r>
                  <a:rPr lang="en-US" sz="2400" dirty="0" smtClean="0"/>
                  <a:t>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n-1</a:t>
                </a:r>
                <a:r>
                  <a:rPr lang="en-US" sz="2400" dirty="0" smtClean="0"/>
                  <a:t>) +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-2</a:t>
                </a:r>
                <a:r>
                  <a:rPr lang="en-US" sz="2400" dirty="0" smtClean="0"/>
                  <a:t>)  for all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&gt;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1;</a:t>
                </a: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Exercise 1 : </a:t>
                </a:r>
                <a:r>
                  <a:rPr lang="en-US" sz="2000" dirty="0" smtClean="0"/>
                  <a:t>Using induction or otherwise, show that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)&gt;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Algorithms you must have implemented </a:t>
                </a:r>
                <a:r>
                  <a:rPr lang="en-US" sz="2400" dirty="0" smtClean="0"/>
                  <a:t>for </a:t>
                </a:r>
                <a:r>
                  <a:rPr lang="en-US" sz="2400" dirty="0" smtClean="0"/>
                  <a:t>computing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 smtClean="0"/>
                  <a:t>) :</a:t>
                </a:r>
                <a:endParaRPr lang="en-US" sz="2400" dirty="0" smtClean="0"/>
              </a:p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Iterative</a:t>
                </a:r>
              </a:p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recursive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9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6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Iterative Algorithm for</a:t>
            </a:r>
            <a:r>
              <a:rPr lang="en-US" sz="4000" dirty="0" smtClean="0"/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F(n)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IFib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/>
              <a:t>if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 </a:t>
            </a:r>
            <a:r>
              <a:rPr lang="en-US" sz="2000" b="1" dirty="0" smtClean="0"/>
              <a:t>return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b="1" dirty="0" smtClean="0"/>
              <a:t>else</a:t>
            </a:r>
            <a:r>
              <a:rPr lang="en-US" sz="2000" dirty="0" smtClean="0"/>
              <a:t> </a:t>
            </a:r>
            <a:r>
              <a:rPr lang="en-US" sz="2000" b="1" dirty="0" smtClean="0"/>
              <a:t>if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</a:t>
            </a:r>
            <a:r>
              <a:rPr lang="en-US" sz="2000" b="1" dirty="0" smtClean="0"/>
              <a:t>return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b="1" dirty="0" smtClean="0"/>
              <a:t>else</a:t>
            </a:r>
            <a:r>
              <a:rPr lang="en-US" sz="2000" dirty="0" smtClean="0"/>
              <a:t> {           </a:t>
            </a:r>
            <a:r>
              <a:rPr lang="en-US" sz="2000" dirty="0" smtClean="0">
                <a:solidFill>
                  <a:srgbClr val="0070C0"/>
                </a:solidFill>
              </a:rPr>
              <a:t>a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;  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</a:t>
            </a:r>
            <a:r>
              <a:rPr lang="en-US" sz="2000" b="1" dirty="0" smtClean="0">
                <a:sym typeface="Wingdings" pitchFamily="2" charset="2"/>
              </a:rPr>
              <a:t>For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ym typeface="Wingdings" pitchFamily="2" charset="2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sz="2000" dirty="0" smtClean="0">
                <a:sym typeface="Wingdings" pitchFamily="2" charset="2"/>
              </a:rPr>
              <a:t> to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dirty="0" smtClean="0">
                <a:sym typeface="Wingdings" pitchFamily="2" charset="2"/>
              </a:rPr>
              <a:t>) </a:t>
            </a:r>
            <a:r>
              <a:rPr lang="en-US" sz="2000" b="1" dirty="0" smtClean="0">
                <a:sym typeface="Wingdings" pitchFamily="2" charset="2"/>
              </a:rPr>
              <a:t>do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{     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temp</a:t>
            </a:r>
            <a:r>
              <a:rPr lang="en-US" sz="2000" dirty="0" smtClean="0">
                <a:sym typeface="Wingdings" pitchFamily="2" charset="2"/>
              </a:rPr>
              <a:t> 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       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err="1" smtClean="0">
                <a:solidFill>
                  <a:srgbClr val="0070C0"/>
                </a:solidFill>
                <a:sym typeface="Wingdings" pitchFamily="2" charset="2"/>
              </a:rPr>
              <a:t>a+b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       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a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temp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return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Let us calculate the number of instruction executed by </a:t>
            </a:r>
            <a:r>
              <a:rPr lang="en-US" sz="2000" b="1" dirty="0" err="1" smtClean="0">
                <a:solidFill>
                  <a:srgbClr val="7030A0"/>
                </a:solidFill>
                <a:sym typeface="Wingdings" pitchFamily="2" charset="2"/>
              </a:rPr>
              <a:t>IFib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357340" y="2144752"/>
            <a:ext cx="1823549" cy="1066800"/>
            <a:chOff x="4357340" y="2144752"/>
            <a:chExt cx="1823549" cy="1066800"/>
          </a:xfrm>
        </p:grpSpPr>
        <p:sp>
          <p:nvSpPr>
            <p:cNvPr id="7" name="Right Brace 6"/>
            <p:cNvSpPr/>
            <p:nvPr/>
          </p:nvSpPr>
          <p:spPr>
            <a:xfrm>
              <a:off x="4357340" y="2144752"/>
              <a:ext cx="381000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24400" y="2514600"/>
              <a:ext cx="1456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instructions</a:t>
              </a:r>
              <a:endParaRPr lang="en-US" dirty="0"/>
            </a:p>
          </p:txBody>
        </p:sp>
      </p:grpSp>
      <p:sp>
        <p:nvSpPr>
          <p:cNvPr id="10" name="Left Arrow 9"/>
          <p:cNvSpPr/>
          <p:nvPr/>
        </p:nvSpPr>
        <p:spPr>
          <a:xfrm>
            <a:off x="4355592" y="3211552"/>
            <a:ext cx="2883408" cy="44604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n-2 iterations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357340" y="3733800"/>
            <a:ext cx="3032956" cy="914400"/>
            <a:chOff x="4371280" y="2144752"/>
            <a:chExt cx="3032956" cy="914400"/>
          </a:xfrm>
        </p:grpSpPr>
        <p:sp>
          <p:nvSpPr>
            <p:cNvPr id="12" name="Right Brace 11"/>
            <p:cNvSpPr/>
            <p:nvPr/>
          </p:nvSpPr>
          <p:spPr>
            <a:xfrm>
              <a:off x="4371280" y="2144752"/>
              <a:ext cx="367060" cy="9144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4400" y="2385020"/>
              <a:ext cx="2679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 instructions per iteration</a:t>
              </a:r>
              <a:endParaRPr lang="en-US" dirty="0"/>
            </a:p>
          </p:txBody>
        </p:sp>
      </p:grpSp>
      <p:sp>
        <p:nvSpPr>
          <p:cNvPr id="14" name="Left Arrow 13"/>
          <p:cNvSpPr/>
          <p:nvPr/>
        </p:nvSpPr>
        <p:spPr>
          <a:xfrm>
            <a:off x="4419600" y="5421352"/>
            <a:ext cx="2883408" cy="44604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he final instruction</a:t>
            </a:r>
            <a:endParaRPr lang="en-US" dirty="0"/>
          </a:p>
        </p:txBody>
      </p:sp>
      <p:sp>
        <p:nvSpPr>
          <p:cNvPr id="15" name="Horizontal Scroll 14"/>
          <p:cNvSpPr/>
          <p:nvPr/>
        </p:nvSpPr>
        <p:spPr>
          <a:xfrm>
            <a:off x="5334000" y="1143000"/>
            <a:ext cx="3276600" cy="1033272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Total number of instructions= </a:t>
            </a:r>
            <a:r>
              <a:rPr lang="en-US" dirty="0" smtClean="0">
                <a:solidFill>
                  <a:srgbClr val="C00000"/>
                </a:solidFill>
              </a:rPr>
              <a:t>4+3(n-2)+1 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3n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61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Recursive algorithm for </a:t>
            </a:r>
            <a:r>
              <a:rPr lang="en-US" sz="4000" b="1" dirty="0" smtClean="0">
                <a:solidFill>
                  <a:srgbClr val="7030A0"/>
                </a:solidFill>
              </a:rPr>
              <a:t>F(n)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Rfib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{    if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 return 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else if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return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else return(</a:t>
            </a:r>
            <a:r>
              <a:rPr lang="en-US" sz="2000" b="1" dirty="0" err="1" smtClean="0">
                <a:solidFill>
                  <a:srgbClr val="7030A0"/>
                </a:solidFill>
              </a:rPr>
              <a:t>Rfib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n-1</a:t>
            </a:r>
            <a:r>
              <a:rPr lang="en-US" sz="2000" dirty="0" smtClean="0"/>
              <a:t>) + </a:t>
            </a:r>
            <a:r>
              <a:rPr lang="en-US" sz="2000" b="1" dirty="0" err="1" smtClean="0">
                <a:solidFill>
                  <a:srgbClr val="7030A0"/>
                </a:solidFill>
              </a:rPr>
              <a:t>Rfib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n-2</a:t>
            </a:r>
            <a:r>
              <a:rPr lang="en-US" sz="2000" dirty="0" smtClean="0"/>
              <a:t>))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sym typeface="Wingdings" pitchFamily="2" charset="2"/>
              </a:rPr>
              <a:t>Let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) denote </a:t>
            </a:r>
            <a:r>
              <a:rPr lang="en-US" sz="2000" b="1" dirty="0">
                <a:solidFill>
                  <a:srgbClr val="00B050"/>
                </a:solidFill>
                <a:sym typeface="Wingdings" pitchFamily="2" charset="2"/>
              </a:rPr>
              <a:t>the number of instruction executed by </a:t>
            </a:r>
            <a:r>
              <a:rPr lang="en-US" sz="2000" b="1" dirty="0" err="1">
                <a:solidFill>
                  <a:srgbClr val="7030A0"/>
                </a:solidFill>
                <a:sym typeface="Wingdings" pitchFamily="2" charset="2"/>
              </a:rPr>
              <a:t>R</a:t>
            </a:r>
            <a:r>
              <a:rPr lang="en-US" sz="2000" b="1" dirty="0" err="1" smtClean="0">
                <a:solidFill>
                  <a:srgbClr val="7030A0"/>
                </a:solidFill>
                <a:sym typeface="Wingdings" pitchFamily="2" charset="2"/>
              </a:rPr>
              <a:t>Fib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(n)</a:t>
            </a:r>
          </a:p>
          <a:p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b="1" dirty="0" smtClean="0">
                <a:sym typeface="Wingdings" pitchFamily="2" charset="2"/>
              </a:rPr>
              <a:t>) =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;  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) =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sz="2000" b="1" dirty="0" smtClean="0">
                <a:sym typeface="Wingdings" pitchFamily="2" charset="2"/>
              </a:rPr>
              <a:t>; </a:t>
            </a:r>
          </a:p>
          <a:p>
            <a:r>
              <a:rPr lang="en-US" sz="2000" dirty="0" smtClean="0">
                <a:sym typeface="Wingdings" pitchFamily="2" charset="2"/>
              </a:rPr>
              <a:t>For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b="1" dirty="0" smtClean="0">
                <a:sym typeface="Wingdings" pitchFamily="2" charset="2"/>
              </a:rPr>
              <a:t>&gt;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  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b="1" dirty="0" smtClean="0">
                <a:sym typeface="Wingdings" pitchFamily="2" charset="2"/>
              </a:rPr>
              <a:t>) =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n-1</a:t>
            </a:r>
            <a:r>
              <a:rPr lang="en-US" sz="2000" b="1" dirty="0" smtClean="0">
                <a:sym typeface="Wingdings" pitchFamily="2" charset="2"/>
              </a:rPr>
              <a:t>)+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n-2</a:t>
            </a:r>
            <a:r>
              <a:rPr lang="en-US" sz="2000" b="1" dirty="0" smtClean="0">
                <a:sym typeface="Wingdings" pitchFamily="2" charset="2"/>
              </a:rPr>
              <a:t>) +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4</a:t>
            </a:r>
          </a:p>
          <a:p>
            <a:endParaRPr lang="en-US" sz="20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u="sng" dirty="0" smtClean="0"/>
              <a:t>Observation 1: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G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)&gt;</a:t>
            </a:r>
            <a:r>
              <a:rPr lang="en-US" sz="2000" b="1" dirty="0" smtClean="0">
                <a:solidFill>
                  <a:srgbClr val="C00000"/>
                </a:solidFill>
              </a:rPr>
              <a:t>F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 for all </a:t>
            </a:r>
            <a:r>
              <a:rPr lang="en-US" sz="2000" b="1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It follows from </a:t>
            </a:r>
            <a:r>
              <a:rPr lang="en-US" sz="2000" b="1" dirty="0"/>
              <a:t>Observation 1 </a:t>
            </a:r>
            <a:r>
              <a:rPr lang="en-US" sz="2000" b="1" u="sng" dirty="0" smtClean="0"/>
              <a:t>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Exercise 1 </a:t>
            </a:r>
            <a:r>
              <a:rPr lang="en-US" sz="2000" dirty="0" smtClean="0"/>
              <a:t>that </a:t>
            </a:r>
            <a:r>
              <a:rPr lang="en-US" sz="2000" b="1" dirty="0">
                <a:solidFill>
                  <a:srgbClr val="C00000"/>
                </a:solidFill>
              </a:rPr>
              <a:t>G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 is exponential in </a:t>
            </a:r>
            <a:r>
              <a:rPr lang="en-US" sz="2000" b="1" dirty="0" smtClean="0">
                <a:solidFill>
                  <a:srgbClr val="0070C0"/>
                </a:solidFill>
              </a:rPr>
              <a:t>n </a:t>
            </a:r>
            <a:r>
              <a:rPr lang="en-US" sz="2000" b="1" dirty="0" smtClean="0"/>
              <a:t>!!!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for F(n)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# instructions by Recursive algorithm 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RFib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 smtClean="0"/>
                  <a:t>):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exponential</a:t>
                </a:r>
                <a:r>
                  <a:rPr lang="en-US" sz="2400" dirty="0" smtClean="0"/>
                  <a:t> in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</a:t>
                </a:r>
              </a:p>
              <a:p>
                <a:r>
                  <a:rPr lang="en-US" sz="2400" dirty="0"/>
                  <a:t># instructions by Recursive algorithm 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IFib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/>
                  <a:t>): 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linear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in </a:t>
                </a:r>
                <a:r>
                  <a:rPr lang="en-US" sz="2400" dirty="0">
                    <a:solidFill>
                      <a:srgbClr val="0070C0"/>
                    </a:solidFill>
                  </a:rPr>
                  <a:t>n</a:t>
                </a:r>
              </a:p>
              <a:p>
                <a:r>
                  <a:rPr lang="en-US" sz="2400" dirty="0" smtClean="0"/>
                  <a:t>Can we compute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 smtClean="0"/>
                  <a:t>) even faster ?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         Yes, in </a:t>
                </a:r>
                <a:r>
                  <a:rPr lang="en-US" sz="2400" u="sng" dirty="0" smtClean="0">
                    <a:solidFill>
                      <a:srgbClr val="0070C0"/>
                    </a:solidFill>
                  </a:rPr>
                  <a:t>c log n</a:t>
                </a:r>
                <a:r>
                  <a:rPr lang="en-US" sz="2400" dirty="0" smtClean="0"/>
                  <a:t>  instructions only for some constant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400" dirty="0" smtClean="0"/>
                  <a:t> !!</a:t>
                </a:r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Key ideas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E</a:t>
                </a:r>
                <a:r>
                  <a:rPr lang="en-US" sz="2400" dirty="0" smtClean="0"/>
                  <a:t>xpress </a:t>
                </a:r>
                <a:r>
                  <a:rPr lang="en-US" sz="2400" dirty="0"/>
                  <a:t>vector </a:t>
                </a:r>
                <a:r>
                  <a:rPr lang="en-US" sz="2400" b="1" dirty="0" smtClean="0"/>
                  <a:t>[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 smtClean="0"/>
                  <a:t>)    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n-1</a:t>
                </a:r>
                <a:r>
                  <a:rPr lang="en-US" sz="2400" dirty="0" smtClean="0"/>
                  <a:t>)</a:t>
                </a:r>
                <a:r>
                  <a:rPr lang="en-US" sz="2400" b="1" dirty="0" smtClean="0"/>
                  <a:t>]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terms of </a:t>
                </a:r>
                <a:r>
                  <a:rPr lang="en-US" sz="2400" b="1" dirty="0" smtClean="0"/>
                  <a:t>[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(n-1</a:t>
                </a:r>
                <a:r>
                  <a:rPr lang="en-US" sz="2400" dirty="0"/>
                  <a:t>)  </a:t>
                </a:r>
                <a:r>
                  <a:rPr lang="en-US" sz="2400" dirty="0" smtClean="0"/>
                  <a:t> 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(n-2</a:t>
                </a:r>
                <a:r>
                  <a:rPr lang="en-US" sz="2400" dirty="0" smtClean="0"/>
                  <a:t>)</a:t>
                </a:r>
                <a:r>
                  <a:rPr lang="en-US" sz="2400" b="1" dirty="0" smtClean="0"/>
                  <a:t>]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We can calculate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in at most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c log n </a:t>
                </a:r>
                <a:r>
                  <a:rPr lang="en-US" sz="2400" dirty="0" smtClean="0"/>
                  <a:t>instructions only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6" name="Down Ribbon 15"/>
          <p:cNvSpPr/>
          <p:nvPr/>
        </p:nvSpPr>
        <p:spPr>
          <a:xfrm>
            <a:off x="2209800" y="5562600"/>
            <a:ext cx="45720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Ponder over these two ideas before proceeding further.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9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idea 1</a:t>
            </a:r>
            <a:endParaRPr lang="en-US" b="1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981200" y="1905000"/>
            <a:ext cx="4572000" cy="1553528"/>
            <a:chOff x="2819400" y="4343400"/>
            <a:chExt cx="4572000" cy="1553528"/>
          </a:xfrm>
        </p:grpSpPr>
        <p:grpSp>
          <p:nvGrpSpPr>
            <p:cNvPr id="4" name="Group 3"/>
            <p:cNvGrpSpPr/>
            <p:nvPr/>
          </p:nvGrpSpPr>
          <p:grpSpPr>
            <a:xfrm>
              <a:off x="6477000" y="4343400"/>
              <a:ext cx="914400" cy="1477328"/>
              <a:chOff x="5562600" y="4343400"/>
              <a:chExt cx="914400" cy="1477328"/>
            </a:xfrm>
          </p:grpSpPr>
          <p:sp>
            <p:nvSpPr>
              <p:cNvPr id="11" name="Double Bracket 10"/>
              <p:cNvSpPr/>
              <p:nvPr/>
            </p:nvSpPr>
            <p:spPr>
              <a:xfrm>
                <a:off x="5562600" y="4419600"/>
                <a:ext cx="914400" cy="1371600"/>
              </a:xfrm>
              <a:prstGeom prst="bracketPair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59892" y="4343400"/>
                <a:ext cx="74090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F(n-1)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F(n-2)</a:t>
                </a:r>
                <a:endParaRPr lang="en-US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819400" y="4419600"/>
              <a:ext cx="914400" cy="1477328"/>
              <a:chOff x="2819400" y="4419600"/>
              <a:chExt cx="914400" cy="147732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992892" y="4419600"/>
                <a:ext cx="74090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F(n)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F(n-1)</a:t>
                </a:r>
                <a:endParaRPr lang="en-US" dirty="0"/>
              </a:p>
            </p:txBody>
          </p:sp>
          <p:sp>
            <p:nvSpPr>
              <p:cNvPr id="10" name="Double Bracket 9"/>
              <p:cNvSpPr/>
              <p:nvPr/>
            </p:nvSpPr>
            <p:spPr>
              <a:xfrm>
                <a:off x="2819400" y="4495800"/>
                <a:ext cx="914400" cy="1371600"/>
              </a:xfrm>
              <a:prstGeom prst="bracketPair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Equal 5"/>
            <p:cNvSpPr/>
            <p:nvPr/>
          </p:nvSpPr>
          <p:spPr>
            <a:xfrm>
              <a:off x="3810000" y="4648200"/>
              <a:ext cx="457200" cy="914400"/>
            </a:xfrm>
            <a:prstGeom prst="mathEqual">
              <a:avLst>
                <a:gd name="adj1" fmla="val 7666"/>
                <a:gd name="adj2" fmla="val 117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uble Bracket 6"/>
            <p:cNvSpPr/>
            <p:nvPr/>
          </p:nvSpPr>
          <p:spPr>
            <a:xfrm>
              <a:off x="4495800" y="4419600"/>
              <a:ext cx="1447800" cy="1401128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ultiply 7"/>
            <p:cNvSpPr/>
            <p:nvPr/>
          </p:nvSpPr>
          <p:spPr>
            <a:xfrm>
              <a:off x="5943600" y="4800600"/>
              <a:ext cx="533400" cy="457200"/>
            </a:xfrm>
            <a:prstGeom prst="mathMultiply">
              <a:avLst>
                <a:gd name="adj1" fmla="val 6447"/>
              </a:avLst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733800" y="2057400"/>
            <a:ext cx="12522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sz="2000" b="1" dirty="0" smtClean="0">
                <a:solidFill>
                  <a:srgbClr val="7030A0"/>
                </a:solidFill>
              </a:rPr>
              <a:t>         1</a:t>
            </a:r>
          </a:p>
          <a:p>
            <a:pPr marL="342900" indent="-342900">
              <a:buAutoNum type="arabicPlain"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>
              <a:buAutoNum type="arabicPlain"/>
            </a:pP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1              0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981200" y="4583668"/>
            <a:ext cx="4572000" cy="1588532"/>
            <a:chOff x="1981200" y="4583668"/>
            <a:chExt cx="4572000" cy="1588532"/>
          </a:xfrm>
        </p:grpSpPr>
        <p:grpSp>
          <p:nvGrpSpPr>
            <p:cNvPr id="26" name="Group 25"/>
            <p:cNvGrpSpPr/>
            <p:nvPr/>
          </p:nvGrpSpPr>
          <p:grpSpPr>
            <a:xfrm>
              <a:off x="1981200" y="4618672"/>
              <a:ext cx="4572000" cy="1553528"/>
              <a:chOff x="2057400" y="4085272"/>
              <a:chExt cx="4572000" cy="155352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853134" y="4239161"/>
                <a:ext cx="125226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lain"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 1</a:t>
                </a:r>
              </a:p>
              <a:p>
                <a:pPr marL="342900" indent="-342900">
                  <a:buAutoNum type="arabicPlain"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342900" indent="-342900">
                  <a:buAutoNum type="arabicPlain"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1              0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2057400" y="4085272"/>
                <a:ext cx="4572000" cy="1553528"/>
                <a:chOff x="2819400" y="4343400"/>
                <a:chExt cx="4572000" cy="1553528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6477000" y="4343400"/>
                  <a:ext cx="914400" cy="1477328"/>
                  <a:chOff x="5562600" y="4343400"/>
                  <a:chExt cx="914400" cy="1477328"/>
                </a:xfrm>
              </p:grpSpPr>
              <p:sp>
                <p:nvSpPr>
                  <p:cNvPr id="22" name="Double Bracket 21"/>
                  <p:cNvSpPr/>
                  <p:nvPr/>
                </p:nvSpPr>
                <p:spPr>
                  <a:xfrm>
                    <a:off x="5562600" y="4419600"/>
                    <a:ext cx="914400" cy="1371600"/>
                  </a:xfrm>
                  <a:prstGeom prst="bracketPair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659892" y="4343400"/>
                    <a:ext cx="566181" cy="14773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    1</a:t>
                    </a:r>
                  </a:p>
                  <a:p>
                    <a:endParaRPr lang="en-US" dirty="0" smtClean="0"/>
                  </a:p>
                  <a:p>
                    <a:endParaRPr lang="en-US" dirty="0" smtClean="0"/>
                  </a:p>
                  <a:p>
                    <a:endParaRPr lang="en-US" dirty="0"/>
                  </a:p>
                  <a:p>
                    <a:r>
                      <a:rPr lang="en-US" dirty="0" smtClean="0"/>
                      <a:t>     0</a:t>
                    </a:r>
                    <a:endParaRPr lang="en-US" dirty="0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2819400" y="4419600"/>
                  <a:ext cx="914400" cy="1477328"/>
                  <a:chOff x="2819400" y="4419600"/>
                  <a:chExt cx="914400" cy="1477328"/>
                </a:xfrm>
              </p:grpSpPr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992892" y="4419600"/>
                    <a:ext cx="740908" cy="14773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F(n)</a:t>
                    </a:r>
                  </a:p>
                  <a:p>
                    <a:endParaRPr lang="en-US" dirty="0"/>
                  </a:p>
                  <a:p>
                    <a:endParaRPr lang="en-US" dirty="0" smtClean="0"/>
                  </a:p>
                  <a:p>
                    <a:endParaRPr lang="en-US" dirty="0" smtClean="0"/>
                  </a:p>
                  <a:p>
                    <a:r>
                      <a:rPr lang="en-US" dirty="0" smtClean="0"/>
                      <a:t>F(n-1)</a:t>
                    </a:r>
                    <a:endParaRPr lang="en-US" dirty="0"/>
                  </a:p>
                </p:txBody>
              </p:sp>
              <p:sp>
                <p:nvSpPr>
                  <p:cNvPr id="21" name="Double Bracket 20"/>
                  <p:cNvSpPr/>
                  <p:nvPr/>
                </p:nvSpPr>
                <p:spPr>
                  <a:xfrm>
                    <a:off x="2819400" y="4495800"/>
                    <a:ext cx="914400" cy="1371600"/>
                  </a:xfrm>
                  <a:prstGeom prst="bracketPair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" name="Equal 16"/>
                <p:cNvSpPr/>
                <p:nvPr/>
              </p:nvSpPr>
              <p:spPr>
                <a:xfrm>
                  <a:off x="3810000" y="4648200"/>
                  <a:ext cx="457200" cy="914400"/>
                </a:xfrm>
                <a:prstGeom prst="mathEqual">
                  <a:avLst>
                    <a:gd name="adj1" fmla="val 7666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Double Bracket 17"/>
                <p:cNvSpPr/>
                <p:nvPr/>
              </p:nvSpPr>
              <p:spPr>
                <a:xfrm>
                  <a:off x="4495800" y="4419600"/>
                  <a:ext cx="1447800" cy="1401128"/>
                </a:xfrm>
                <a:prstGeom prst="bracketPair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Multiply 18"/>
                <p:cNvSpPr/>
                <p:nvPr/>
              </p:nvSpPr>
              <p:spPr>
                <a:xfrm>
                  <a:off x="5943600" y="4800600"/>
                  <a:ext cx="533400" cy="457200"/>
                </a:xfrm>
                <a:prstGeom prst="mathMultiply">
                  <a:avLst>
                    <a:gd name="adj1" fmla="val 6447"/>
                  </a:avLst>
                </a:pr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5068554" y="458366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n</a:t>
              </a:r>
              <a:r>
                <a:rPr lang="en-US" b="1" dirty="0" smtClean="0">
                  <a:solidFill>
                    <a:srgbClr val="7030A0"/>
                  </a:solidFill>
                </a:rPr>
                <a:t>-1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038600" y="2057400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?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0" name="Cloud Callout 29"/>
          <p:cNvSpPr/>
          <p:nvPr/>
        </p:nvSpPr>
        <p:spPr>
          <a:xfrm>
            <a:off x="2971800" y="3530191"/>
            <a:ext cx="2885054" cy="1041809"/>
          </a:xfrm>
          <a:prstGeom prst="cloudCallout">
            <a:avLst>
              <a:gd name="adj1" fmla="val 66857"/>
              <a:gd name="adj2" fmla="val 697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Unfolding the RHS of this equation, we get …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5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idea 2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1">
                        <a:latin typeface="Cambria Math"/>
                      </a:rPr>
                      <m:t>M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 be a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×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 matrix. </a:t>
                </a:r>
              </a:p>
              <a:p>
                <a:r>
                  <a:rPr lang="en-US" sz="2400" dirty="0" smtClean="0"/>
                  <a:t>If n is odd,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×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×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1" smtClean="0">
                        <a:latin typeface="Cambria Math"/>
                      </a:rPr>
                      <m:t>M</m:t>
                    </m:r>
                  </m:oMath>
                </a14:m>
                <a:endParaRPr lang="en-US" i="1" dirty="0" smtClean="0"/>
              </a:p>
              <a:p>
                <a:r>
                  <a:rPr lang="en-US" sz="2400" dirty="0" smtClean="0"/>
                  <a:t>If n is even</a:t>
                </a:r>
                <a:r>
                  <a:rPr lang="en-US" sz="2000" dirty="0" smtClean="0"/>
                  <a:t>,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×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sup>
                    </m:sSup>
                  </m:oMath>
                </a14:m>
                <a:endParaRPr lang="en-US" sz="2400" i="1" dirty="0" smtClean="0"/>
              </a:p>
              <a:p>
                <a:endParaRPr lang="en-US" sz="2400" i="1" dirty="0"/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C00000"/>
                    </a:solidFill>
                  </a:rPr>
                  <a:t>Exercise 1 : </a:t>
                </a:r>
                <a:r>
                  <a:rPr lang="en-US" sz="2000" dirty="0" smtClean="0"/>
                  <a:t>Design an algorithm based on the above equations which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i="1" dirty="0" smtClean="0"/>
                  <a:t> </a:t>
                </a:r>
                <a:r>
                  <a:rPr lang="en-US" sz="2000" dirty="0" smtClean="0"/>
                  <a:t>in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 log n </a:t>
                </a:r>
                <a:r>
                  <a:rPr lang="en-US" sz="2000" dirty="0" smtClean="0"/>
                  <a:t>instructions only for some constant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 smtClean="0"/>
                  <a:t>.</a:t>
                </a:r>
                <a:r>
                  <a:rPr lang="en-US" sz="2000" i="1" dirty="0" smtClean="0"/>
                  <a:t> 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C00000"/>
                    </a:solidFill>
                  </a:rPr>
                  <a:t>Exercise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2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 smtClean="0"/>
                  <a:t>Using Key idea 1 and 2, design an algorithm for computing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000" b="1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b="1" dirty="0" smtClean="0"/>
                  <a:t>)</a:t>
                </a:r>
                <a:r>
                  <a:rPr lang="en-US" sz="2000" dirty="0" smtClean="0"/>
                  <a:t> using at most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 log n </a:t>
                </a:r>
                <a:r>
                  <a:rPr lang="en-US" sz="2000" dirty="0" smtClean="0"/>
                  <a:t>instructions only for some constant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 smtClean="0"/>
                  <a:t>.</a:t>
                </a:r>
                <a:r>
                  <a:rPr lang="en-US" sz="2000" i="1" dirty="0" smtClean="0"/>
                  <a:t> </a:t>
                </a:r>
                <a:endParaRPr lang="en-US" sz="2000" i="1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078" b="-25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7030A0"/>
                </a:solidFill>
              </a:rPr>
              <a:t>Efficient Algorithms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Definition, model of computation,  measure of efficiency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Words>1499</Words>
  <Application>Microsoft Office PowerPoint</Application>
  <PresentationFormat>On-screen Show (4:3)</PresentationFormat>
  <Paragraphs>272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Data Structures and Algorithms (CS210/ESO207/ESO211) </vt:lpstr>
      <vt:lpstr>Revisiting an Example from ESC101</vt:lpstr>
      <vt:lpstr>Algorithms for Fibonacci numbers </vt:lpstr>
      <vt:lpstr>Iterative Algorithm for F(n)</vt:lpstr>
      <vt:lpstr>Recursive algorithm for F(n)</vt:lpstr>
      <vt:lpstr>Algorithms for F(n)</vt:lpstr>
      <vt:lpstr>Key idea 1</vt:lpstr>
      <vt:lpstr>Key idea 2</vt:lpstr>
      <vt:lpstr>Efficient Algorithms</vt:lpstr>
      <vt:lpstr>Characteristics of an algorithm </vt:lpstr>
      <vt:lpstr>A toy example to illustrate the effectiveness of an algorithm</vt:lpstr>
      <vt:lpstr>An important Lesson from Lecture 1</vt:lpstr>
      <vt:lpstr>Recall from  Lecture 1: Current-state-of-the-art Desktop</vt:lpstr>
      <vt:lpstr>Models of computation</vt:lpstr>
      <vt:lpstr>word RAM : a model of computation</vt:lpstr>
      <vt:lpstr>Execution of a instruction (fetching the operands, arithmetic/logical operation, storing the result back into RAM)</vt:lpstr>
      <vt:lpstr>word RAM model of computation: Characteristics</vt:lpstr>
      <vt:lpstr>Efficiency of an algorithm</vt:lpstr>
      <vt:lpstr>Efficiency of an algorithm:  number of instructions executed </vt:lpstr>
      <vt:lpstr>Time complexity of an algorithm</vt:lpstr>
      <vt:lpstr>Example: Time complexity of matrix multiplication</vt:lpstr>
      <vt:lpstr>Comparing efficiency of two algorithms</vt:lpstr>
      <vt:lpstr>Comparing efficiency of two algorithms</vt:lpstr>
      <vt:lpstr>Comparing efficiency of two algorithms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380</cp:revision>
  <dcterms:created xsi:type="dcterms:W3CDTF">2011-12-03T04:13:03Z</dcterms:created>
  <dcterms:modified xsi:type="dcterms:W3CDTF">2012-08-01T10:01:49Z</dcterms:modified>
</cp:coreProperties>
</file>