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02" r:id="rId3"/>
    <p:sldId id="404" r:id="rId4"/>
    <p:sldId id="399" r:id="rId5"/>
    <p:sldId id="403" r:id="rId6"/>
    <p:sldId id="416" r:id="rId7"/>
    <p:sldId id="408" r:id="rId8"/>
    <p:sldId id="411" r:id="rId9"/>
    <p:sldId id="417" r:id="rId10"/>
    <p:sldId id="418" r:id="rId11"/>
    <p:sldId id="412" r:id="rId12"/>
    <p:sldId id="410" r:id="rId13"/>
    <p:sldId id="413" r:id="rId14"/>
    <p:sldId id="414" r:id="rId15"/>
    <p:sldId id="419" r:id="rId16"/>
    <p:sldId id="420" r:id="rId17"/>
    <p:sldId id="423" r:id="rId18"/>
    <p:sldId id="421" r:id="rId19"/>
    <p:sldId id="424" r:id="rId20"/>
    <p:sldId id="4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(CS210/ESO207/ESO211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Time complexity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Big O </a:t>
            </a:r>
            <a:r>
              <a:rPr lang="en-US" sz="2000" dirty="0" smtClean="0">
                <a:solidFill>
                  <a:schemeClr val="tx2"/>
                </a:solidFill>
              </a:rPr>
              <a:t>notation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Solving a problem: </a:t>
            </a:r>
            <a:r>
              <a:rPr lang="en-US" sz="2000" b="1" dirty="0" smtClean="0">
                <a:solidFill>
                  <a:srgbClr val="7030A0"/>
                </a:solidFill>
              </a:rPr>
              <a:t>Maximum sum </a:t>
            </a:r>
            <a:r>
              <a:rPr lang="en-US" sz="2000" b="1" dirty="0" err="1" smtClean="0">
                <a:solidFill>
                  <a:srgbClr val="7030A0"/>
                </a:solidFill>
              </a:rPr>
              <a:t>subarray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Some insights from the Exercise 1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for a given problem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10</a:t>
                </a:r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Insight 1: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multiplicative or additive </a:t>
                </a:r>
                <a:r>
                  <a:rPr lang="en-US" sz="2000" b="1" dirty="0" smtClean="0"/>
                  <a:t>Constants</a:t>
                </a:r>
                <a:r>
                  <a:rPr lang="en-US" sz="2000" dirty="0" smtClean="0"/>
                  <a:t> do </a:t>
                </a:r>
                <a:r>
                  <a:rPr lang="en-US" sz="2000" b="1" dirty="0" smtClean="0"/>
                  <a:t>not</a:t>
                </a:r>
                <a:r>
                  <a:rPr lang="en-US" sz="2000" dirty="0" smtClean="0"/>
                  <a:t> play any role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Insight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2:</a:t>
                </a:r>
                <a:r>
                  <a:rPr lang="en-US" sz="2000" b="1" dirty="0" smtClean="0"/>
                  <a:t> the highest order term </a:t>
                </a:r>
                <a:r>
                  <a:rPr lang="en-US" sz="2000" dirty="0" smtClean="0"/>
                  <a:t>govern the time complexity asymptotically.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35887" cy="1600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Notations :</a:t>
            </a:r>
            <a:br>
              <a:rPr lang="en-US" dirty="0" smtClean="0"/>
            </a:b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70C0"/>
                </a:solidFill>
              </a:rPr>
              <a:t>neat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Precise</a:t>
            </a:r>
            <a:r>
              <a:rPr lang="en-US" sz="2800" dirty="0" smtClean="0"/>
              <a:t> description of </a:t>
            </a:r>
            <a:br>
              <a:rPr lang="en-US" sz="2800" dirty="0" smtClean="0"/>
            </a:br>
            <a:r>
              <a:rPr lang="en-US" sz="2800" dirty="0" smtClean="0"/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Order notation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 </a:t>
                </a:r>
                <a:r>
                  <a:rPr lang="en-US" sz="2000" dirty="0" smtClean="0"/>
                  <a:t>Let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000" dirty="0" smtClean="0"/>
                  <a:t> and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000" dirty="0" smtClean="0"/>
                  <a:t> be any two increasing functions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000" dirty="0" smtClean="0"/>
                  <a:t> is said to be </a:t>
                </a:r>
                <a:r>
                  <a:rPr lang="en-US" sz="2000" u="sng" dirty="0" smtClean="0"/>
                  <a:t>of the order of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 </a:t>
                </a:r>
                <a:r>
                  <a:rPr lang="en-US" sz="2000" dirty="0" smtClean="0"/>
                  <a:t>if there exist constants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(n)  </a:t>
                </a:r>
                <a:r>
                  <a:rPr lang="en-US" sz="2000" dirty="0" smtClean="0"/>
                  <a:t>≤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000" dirty="0" smtClean="0"/>
                  <a:t>  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4600" y="2971800"/>
            <a:ext cx="3417849" cy="2743200"/>
            <a:chOff x="2514600" y="2971800"/>
            <a:chExt cx="3417849" cy="2743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514600" y="29718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14600" y="5715000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640874" y="3371386"/>
              <a:ext cx="2291575" cy="1505414"/>
            </a:xfrm>
            <a:custGeom>
              <a:avLst/>
              <a:gdLst>
                <a:gd name="connsiteX0" fmla="*/ 0 w 2531327"/>
                <a:gd name="connsiteY0" fmla="*/ 1405053 h 1405053"/>
                <a:gd name="connsiteX1" fmla="*/ 390293 w 2531327"/>
                <a:gd name="connsiteY1" fmla="*/ 1215483 h 1405053"/>
                <a:gd name="connsiteX2" fmla="*/ 1126273 w 2531327"/>
                <a:gd name="connsiteY2" fmla="*/ 936702 h 1405053"/>
                <a:gd name="connsiteX3" fmla="*/ 2118732 w 2531327"/>
                <a:gd name="connsiteY3" fmla="*/ 457200 h 1405053"/>
                <a:gd name="connsiteX4" fmla="*/ 2442117 w 2531327"/>
                <a:gd name="connsiteY4" fmla="*/ 144965 h 1405053"/>
                <a:gd name="connsiteX5" fmla="*/ 2531327 w 2531327"/>
                <a:gd name="connsiteY5" fmla="*/ 0 h 1405053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118732 w 2740731"/>
                <a:gd name="connsiteY3" fmla="*/ 55756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  <a:gd name="connsiteX0" fmla="*/ 0 w 2740731"/>
                <a:gd name="connsiteY0" fmla="*/ 1505414 h 1505414"/>
                <a:gd name="connsiteX1" fmla="*/ 390293 w 2740731"/>
                <a:gd name="connsiteY1" fmla="*/ 1315844 h 1505414"/>
                <a:gd name="connsiteX2" fmla="*/ 1126273 w 2740731"/>
                <a:gd name="connsiteY2" fmla="*/ 1037063 h 1505414"/>
                <a:gd name="connsiteX3" fmla="*/ 2094097 w 2740731"/>
                <a:gd name="connsiteY3" fmla="*/ 468351 h 1505414"/>
                <a:gd name="connsiteX4" fmla="*/ 2442117 w 2740731"/>
                <a:gd name="connsiteY4" fmla="*/ 245326 h 1505414"/>
                <a:gd name="connsiteX5" fmla="*/ 2740731 w 2740731"/>
                <a:gd name="connsiteY5" fmla="*/ 0 h 150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0731" h="1505414">
                  <a:moveTo>
                    <a:pt x="0" y="1505414"/>
                  </a:moveTo>
                  <a:cubicBezTo>
                    <a:pt x="101290" y="1449658"/>
                    <a:pt x="202581" y="1393902"/>
                    <a:pt x="390293" y="1315844"/>
                  </a:cubicBezTo>
                  <a:cubicBezTo>
                    <a:pt x="578005" y="1237786"/>
                    <a:pt x="842306" y="1178312"/>
                    <a:pt x="1126273" y="1037063"/>
                  </a:cubicBezTo>
                  <a:cubicBezTo>
                    <a:pt x="1410240" y="895814"/>
                    <a:pt x="1874790" y="600307"/>
                    <a:pt x="2094097" y="468351"/>
                  </a:cubicBezTo>
                  <a:cubicBezTo>
                    <a:pt x="2313404" y="336395"/>
                    <a:pt x="2334345" y="323384"/>
                    <a:pt x="2442117" y="245326"/>
                  </a:cubicBezTo>
                  <a:cubicBezTo>
                    <a:pt x="2549889" y="167268"/>
                    <a:pt x="2730509" y="34382"/>
                    <a:pt x="2740731" y="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635298" y="2999678"/>
              <a:ext cx="0" cy="271532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334000"/>
                  <a:ext cx="47795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00600" y="41264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f(n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35298" y="2999678"/>
            <a:ext cx="2297151" cy="1661532"/>
            <a:chOff x="3635298" y="2999678"/>
            <a:chExt cx="2297151" cy="1661532"/>
          </a:xfrm>
        </p:grpSpPr>
        <p:sp>
          <p:nvSpPr>
            <p:cNvPr id="15" name="Freeform 14"/>
            <p:cNvSpPr/>
            <p:nvPr/>
          </p:nvSpPr>
          <p:spPr>
            <a:xfrm>
              <a:off x="3635298" y="2999678"/>
              <a:ext cx="2297151" cy="1661532"/>
            </a:xfrm>
            <a:custGeom>
              <a:avLst/>
              <a:gdLst>
                <a:gd name="connsiteX0" fmla="*/ 0 w 2297151"/>
                <a:gd name="connsiteY0" fmla="*/ 1661532 h 1661532"/>
                <a:gd name="connsiteX1" fmla="*/ 278780 w 2297151"/>
                <a:gd name="connsiteY1" fmla="*/ 1260088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591014 w 2297151"/>
                <a:gd name="connsiteY2" fmla="*/ 947854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  <a:gd name="connsiteX0" fmla="*/ 0 w 2297151"/>
                <a:gd name="connsiteY0" fmla="*/ 1661532 h 1661532"/>
                <a:gd name="connsiteX1" fmla="*/ 334536 w 2297151"/>
                <a:gd name="connsiteY1" fmla="*/ 1315845 h 1661532"/>
                <a:gd name="connsiteX2" fmla="*/ 1115122 w 2297151"/>
                <a:gd name="connsiteY2" fmla="*/ 869796 h 1661532"/>
                <a:gd name="connsiteX3" fmla="*/ 1828800 w 2297151"/>
                <a:gd name="connsiteY3" fmla="*/ 512956 h 1661532"/>
                <a:gd name="connsiteX4" fmla="*/ 2297151 w 2297151"/>
                <a:gd name="connsiteY4" fmla="*/ 0 h 16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151" h="1661532">
                  <a:moveTo>
                    <a:pt x="0" y="1661532"/>
                  </a:moveTo>
                  <a:cubicBezTo>
                    <a:pt x="90139" y="1520283"/>
                    <a:pt x="148682" y="1447801"/>
                    <a:pt x="334536" y="1315845"/>
                  </a:cubicBezTo>
                  <a:cubicBezTo>
                    <a:pt x="520390" y="1183889"/>
                    <a:pt x="866078" y="1003611"/>
                    <a:pt x="1115122" y="869796"/>
                  </a:cubicBezTo>
                  <a:cubicBezTo>
                    <a:pt x="1364166" y="735981"/>
                    <a:pt x="1631795" y="657922"/>
                    <a:pt x="1828800" y="512956"/>
                  </a:cubicBezTo>
                  <a:cubicBezTo>
                    <a:pt x="2025805" y="367990"/>
                    <a:pt x="2205153" y="177490"/>
                    <a:pt x="229715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8200" y="336446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 g(n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7" name="Down Ribbon 16"/>
          <p:cNvSpPr/>
          <p:nvPr/>
        </p:nvSpPr>
        <p:spPr>
          <a:xfrm>
            <a:off x="2209800" y="57912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u="sng" dirty="0" smtClean="0">
                <a:solidFill>
                  <a:schemeClr val="tx1"/>
                </a:solidFill>
              </a:rPr>
              <a:t>of </a:t>
            </a:r>
            <a:r>
              <a:rPr lang="en-US" u="sng" dirty="0">
                <a:solidFill>
                  <a:schemeClr val="tx1"/>
                </a:solidFill>
              </a:rPr>
              <a:t>the order 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g(n</a:t>
            </a:r>
            <a:r>
              <a:rPr lang="en-US" dirty="0" smtClean="0">
                <a:solidFill>
                  <a:srgbClr val="0070C0"/>
                </a:solidFill>
              </a:rPr>
              <a:t>), </a:t>
            </a:r>
            <a:r>
              <a:rPr lang="en-US" dirty="0" smtClean="0">
                <a:solidFill>
                  <a:schemeClr val="tx1"/>
                </a:solidFill>
              </a:rPr>
              <a:t>we write </a:t>
            </a:r>
            <a:r>
              <a:rPr lang="en-US" dirty="0">
                <a:solidFill>
                  <a:srgbClr val="0070C0"/>
                </a:solidFill>
              </a:rPr>
              <a:t>f(n)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g(n)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Order </a:t>
            </a:r>
            <a:r>
              <a:rPr lang="en-US" sz="3600" b="1" dirty="0" smtClean="0">
                <a:solidFill>
                  <a:srgbClr val="7030A0"/>
                </a:solidFill>
              </a:rPr>
              <a:t>notation :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Examples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=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=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.5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2000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(1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Simple observations: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   If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f(n)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400" dirty="0" smtClean="0"/>
                  <a:t>)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g(n)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h(n)</a:t>
                </a:r>
                <a:r>
                  <a:rPr lang="en-US" sz="2400" dirty="0" smtClean="0"/>
                  <a:t>), then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                                          f(n)</a:t>
                </a:r>
                <a:r>
                  <a:rPr lang="en-US" sz="2400" dirty="0" smtClean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h(n)</a:t>
                </a:r>
                <a:r>
                  <a:rPr lang="en-US" sz="2400" dirty="0" smtClean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If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f(n)</a:t>
                </a:r>
                <a:r>
                  <a:rPr lang="en-US" sz="2400" dirty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)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 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h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(n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  <a:r>
                  <a:rPr lang="en-US" sz="2400" dirty="0"/>
                  <a:t>), then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f(n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)+g(n)</a:t>
                </a:r>
                <a:r>
                  <a:rPr lang="en-US" sz="2400" dirty="0" smtClean="0"/>
                  <a:t>=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510540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h(n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44576" y="51302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55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neat description of time complexity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g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has time complexity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2000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Hence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)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Algorithm </a:t>
                </a:r>
                <a:r>
                  <a:rPr lang="en-US" sz="2000" dirty="0" smtClean="0"/>
                  <a:t>for multiplying two </a:t>
                </a:r>
                <a:r>
                  <a:rPr lang="en-US" sz="2000" dirty="0" err="1" smtClean="0"/>
                  <a:t>n×n</a:t>
                </a:r>
                <a:r>
                  <a:rPr lang="en-US" sz="2000" dirty="0" smtClean="0"/>
                  <a:t> matrices has time complexity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+ 1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C00000"/>
                    </a:solidFill>
                  </a:rPr>
                  <a:t>Homeworks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selection sort </a:t>
                </a:r>
                <a:r>
                  <a:rPr lang="en-US" sz="1800" dirty="0" smtClean="0"/>
                  <a:t>on an array storing n elements ?</a:t>
                </a:r>
              </a:p>
              <a:p>
                <a:r>
                  <a:rPr lang="en-US" sz="1800" dirty="0" smtClean="0"/>
                  <a:t>What is the time complexity of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in a sorted array of n elements ?</a:t>
                </a:r>
              </a:p>
              <a:p>
                <a:r>
                  <a:rPr lang="en-US" sz="1800" dirty="0" smtClean="0"/>
                  <a:t>Study </a:t>
                </a:r>
                <a:r>
                  <a:rPr lang="en-US" sz="1800" b="1" dirty="0" smtClean="0"/>
                  <a:t>Merge sort</a:t>
                </a:r>
                <a:r>
                  <a:rPr lang="en-US" sz="1800" dirty="0" smtClean="0"/>
                  <a:t>, and try to find its time complexity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? (to be discussed in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the next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class)</a:t>
                </a:r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Designing efficient </a:t>
            </a:r>
            <a:r>
              <a:rPr lang="en-US" sz="3600" b="1" dirty="0" smtClean="0"/>
              <a:t>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Given an array </a:t>
            </a:r>
            <a:r>
              <a:rPr lang="en-US" sz="2400" b="1" dirty="0" smtClean="0"/>
              <a:t>A</a:t>
            </a:r>
            <a:r>
              <a:rPr lang="en-US" sz="2400" dirty="0" smtClean="0"/>
              <a:t> storing </a:t>
            </a:r>
            <a:r>
              <a:rPr lang="en-US" sz="2400" dirty="0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 numbers, find its </a:t>
            </a:r>
            <a:r>
              <a:rPr lang="en-US" sz="2400" b="1" dirty="0" err="1" smtClean="0"/>
              <a:t>subarray</a:t>
            </a:r>
            <a:r>
              <a:rPr lang="en-US" sz="2400" dirty="0" smtClean="0"/>
              <a:t> the sum of whose elements is maximum?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 8   </a:t>
                </a:r>
                <a:r>
                  <a:rPr lang="en-US" dirty="0"/>
                  <a:t>3</a:t>
                </a:r>
                <a:r>
                  <a:rPr lang="en-US" dirty="0" smtClean="0"/>
                  <a:t>    -5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77836" y="2971800"/>
            <a:ext cx="1219198" cy="609600"/>
            <a:chOff x="3977836" y="2971800"/>
            <a:chExt cx="1219198" cy="609600"/>
          </a:xfrm>
        </p:grpSpPr>
        <p:sp>
          <p:nvSpPr>
            <p:cNvPr id="27" name="Right Brace 26"/>
            <p:cNvSpPr/>
            <p:nvPr/>
          </p:nvSpPr>
          <p:spPr>
            <a:xfrm rot="16200000">
              <a:off x="4435034" y="2819400"/>
              <a:ext cx="304802" cy="121919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22714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2895600"/>
            <a:ext cx="341623" cy="685800"/>
            <a:chOff x="6400800" y="2895600"/>
            <a:chExt cx="341623" cy="685800"/>
          </a:xfrm>
        </p:grpSpPr>
        <p:sp>
          <p:nvSpPr>
            <p:cNvPr id="28" name="Right Brace 27"/>
            <p:cNvSpPr/>
            <p:nvPr/>
          </p:nvSpPr>
          <p:spPr>
            <a:xfrm rot="16200000">
              <a:off x="6426930" y="3265907"/>
              <a:ext cx="304798" cy="326188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0800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97033" y="4114800"/>
            <a:ext cx="1524000" cy="609600"/>
            <a:chOff x="5197033" y="4114800"/>
            <a:chExt cx="1524000" cy="609600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806632" y="3505201"/>
              <a:ext cx="304802" cy="1524000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4314" y="4355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err="1" smtClean="0">
                <a:solidFill>
                  <a:srgbClr val="0070C0"/>
                </a:solidFill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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Homework: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Prove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complexity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We shall now design an </a:t>
                </a:r>
                <a:r>
                  <a:rPr lang="en-US" sz="1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) time algorithm for this problem. You are advised to make some initial attempts (few minutes at least). So do not jump to the next slide.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40386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r>
              <a:rPr lang="en-US" sz="3600" b="1" dirty="0" smtClean="0">
                <a:solidFill>
                  <a:srgbClr val="7030A0"/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/>
              <a:t>an efficient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Facts from the world of algorithms: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There is </a:t>
            </a:r>
            <a:r>
              <a:rPr lang="en-US" sz="2000" b="1" dirty="0" smtClean="0">
                <a:solidFill>
                  <a:srgbClr val="C00000"/>
                </a:solidFill>
              </a:rPr>
              <a:t>no formula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for designing efficient algorithms. Almost every second problem demands a </a:t>
            </a:r>
            <a:r>
              <a:rPr lang="en-US" sz="2000" b="1" dirty="0" smtClean="0">
                <a:solidFill>
                  <a:srgbClr val="7030A0"/>
                </a:solidFill>
              </a:rPr>
              <a:t>fresh</a:t>
            </a:r>
            <a:r>
              <a:rPr lang="en-US" sz="2000" dirty="0" smtClean="0"/>
              <a:t> approach.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Designing an efficient algorithm or data structure requires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deep </a:t>
            </a:r>
            <a:r>
              <a:rPr lang="en-US" sz="1800" b="1" dirty="0" smtClean="0">
                <a:solidFill>
                  <a:srgbClr val="00B050"/>
                </a:solidFill>
              </a:rPr>
              <a:t>insight</a:t>
            </a:r>
            <a:r>
              <a:rPr lang="en-US" sz="1800" dirty="0" smtClean="0"/>
              <a:t> into the existing efficient algorithms for various problems and the ability to use that insight at right place.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make </a:t>
            </a:r>
            <a:r>
              <a:rPr lang="en-US" sz="1800" b="1" dirty="0" smtClean="0">
                <a:solidFill>
                  <a:srgbClr val="00B050"/>
                </a:solidFill>
              </a:rPr>
              <a:t>key observation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about the problem and its solution. 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Ability to ask </a:t>
            </a:r>
            <a:r>
              <a:rPr lang="en-US" sz="1800" b="1" dirty="0" smtClean="0">
                <a:solidFill>
                  <a:srgbClr val="00B050"/>
                </a:solidFill>
              </a:rPr>
              <a:t>right kind of questions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when some promising idea fails.</a:t>
            </a:r>
          </a:p>
          <a:p>
            <a:pPr marL="914400" lvl="1" indent="-514350">
              <a:buAutoNum type="arabicPeriod"/>
            </a:pPr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00B050"/>
                </a:solidFill>
              </a:rPr>
              <a:t>positive attitude </a:t>
            </a:r>
            <a:r>
              <a:rPr lang="en-US" sz="1800" dirty="0" smtClean="0"/>
              <a:t>and a lot of </a:t>
            </a:r>
            <a:r>
              <a:rPr lang="en-US" sz="1800" b="1" dirty="0" smtClean="0">
                <a:solidFill>
                  <a:srgbClr val="7030A0"/>
                </a:solidFill>
              </a:rPr>
              <a:t>perseverance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981200" y="54864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demonstrate the above facts during this course many times.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Let</a:t>
            </a:r>
            <a:r>
              <a:rPr lang="en-US" sz="2400" b="1" dirty="0" smtClean="0">
                <a:solidFill>
                  <a:srgbClr val="C00000"/>
                </a:solidFill>
              </a:rPr>
              <a:t>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): </a:t>
            </a:r>
            <a:r>
              <a:rPr lang="en-US" sz="2000" dirty="0" smtClean="0"/>
              <a:t>the sum of the largest-sum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ending 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Note that </a:t>
            </a:r>
            <a:r>
              <a:rPr lang="en-US" sz="2000" b="1" dirty="0" smtClean="0"/>
              <a:t>A</a:t>
            </a:r>
            <a:r>
              <a:rPr lang="en-US" sz="2000" dirty="0" smtClean="0"/>
              <a:t>[i] surely contributes to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</a:t>
            </a:r>
            <a:r>
              <a:rPr lang="en-US" sz="1800" dirty="0" smtClean="0"/>
              <a:t>(empty </a:t>
            </a:r>
            <a:r>
              <a:rPr lang="en-US" sz="1800" dirty="0" err="1" smtClean="0"/>
              <a:t>subarrays</a:t>
            </a:r>
            <a:r>
              <a:rPr lang="en-US" sz="1800" dirty="0" smtClean="0"/>
              <a:t> are not considered).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 8   </a:t>
                </a:r>
                <a:r>
                  <a:rPr lang="en-US" dirty="0"/>
                  <a:t>3</a:t>
                </a:r>
                <a:r>
                  <a:rPr lang="en-US" dirty="0" smtClean="0"/>
                  <a:t>    -5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4" y="2171295"/>
            <a:ext cx="470000" cy="800505"/>
            <a:chOff x="3276600" y="4192812"/>
            <a:chExt cx="557218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600" y="4192812"/>
              <a:ext cx="557218" cy="36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i=5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24400" y="4343400"/>
            <a:ext cx="2703837" cy="404336"/>
            <a:chOff x="4724400" y="4343400"/>
            <a:chExt cx="2703837" cy="404336"/>
          </a:xfrm>
        </p:grpSpPr>
        <p:sp>
          <p:nvSpPr>
            <p:cNvPr id="58" name="Left Arrow 57"/>
            <p:cNvSpPr/>
            <p:nvPr/>
          </p:nvSpPr>
          <p:spPr>
            <a:xfrm>
              <a:off x="4724400" y="4343400"/>
              <a:ext cx="1143000" cy="404336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3600" y="4351192"/>
              <a:ext cx="1484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)=</a:t>
              </a:r>
              <a:r>
                <a:rPr lang="en-US" b="1" dirty="0" smtClean="0">
                  <a:solidFill>
                    <a:srgbClr val="00B050"/>
                  </a:solidFill>
                </a:rPr>
                <a:t>9</a:t>
              </a:r>
              <a:r>
                <a:rPr lang="en-US" dirty="0" smtClean="0"/>
                <a:t> for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5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Towards designing </a:t>
            </a:r>
            <a:r>
              <a:rPr lang="en-US" sz="3600" b="1" dirty="0"/>
              <a:t>an </a:t>
            </a:r>
            <a:r>
              <a:rPr lang="en-US" sz="3600" b="1" dirty="0" smtClean="0">
                <a:solidFill>
                  <a:srgbClr val="C00000"/>
                </a:solidFill>
              </a:rPr>
              <a:t>O</a:t>
            </a:r>
            <a:r>
              <a:rPr lang="en-US" sz="3600" b="1" dirty="0" smtClean="0"/>
              <a:t>(</a:t>
            </a:r>
            <a:r>
              <a:rPr lang="en-US" sz="3600" b="1" dirty="0" smtClean="0">
                <a:solidFill>
                  <a:srgbClr val="0070C0"/>
                </a:solidFill>
              </a:rPr>
              <a:t>n</a:t>
            </a:r>
            <a:r>
              <a:rPr lang="en-US" sz="3600" b="1" dirty="0" smtClean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Observations:</a:t>
            </a:r>
          </a:p>
          <a:p>
            <a:r>
              <a:rPr lang="en-US" sz="2000" dirty="0" smtClean="0"/>
              <a:t>In order to solve our problem, it suffices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for all possible </a:t>
            </a:r>
            <a:r>
              <a:rPr lang="en-US" sz="2000" dirty="0" smtClean="0">
                <a:solidFill>
                  <a:srgbClr val="0070C0"/>
                </a:solidFill>
              </a:rPr>
              <a:t>0 ≤ i </a:t>
            </a:r>
            <a:r>
              <a:rPr lang="en-US" sz="2000" dirty="0">
                <a:solidFill>
                  <a:srgbClr val="0070C0"/>
                </a:solidFill>
              </a:rPr>
              <a:t>≤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Since our objective is to achieve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b="1" dirty="0" smtClean="0"/>
              <a:t>) time</a:t>
            </a:r>
            <a:r>
              <a:rPr lang="en-US" sz="2000" dirty="0" smtClean="0"/>
              <a:t> </a:t>
            </a:r>
            <a:r>
              <a:rPr lang="en-US" sz="2000" b="1" dirty="0" smtClean="0"/>
              <a:t>complexity</a:t>
            </a:r>
            <a:r>
              <a:rPr lang="en-US" sz="2000" dirty="0" smtClean="0"/>
              <a:t> bound, we need a way to compute </a:t>
            </a:r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) in </a:t>
            </a:r>
            <a:r>
              <a:rPr lang="en-US" sz="2000" b="1" dirty="0" smtClean="0">
                <a:solidFill>
                  <a:srgbClr val="C00000"/>
                </a:solidFill>
              </a:rPr>
              <a:t>O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b="1" dirty="0" smtClean="0"/>
              <a:t>) </a:t>
            </a:r>
            <a:r>
              <a:rPr lang="en-US" sz="2000" dirty="0" smtClean="0"/>
              <a:t>time only</a:t>
            </a:r>
            <a:r>
              <a:rPr lang="en-US" sz="2000" b="1" dirty="0" smtClean="0"/>
              <a:t>. </a:t>
            </a:r>
            <a:r>
              <a:rPr lang="en-US" sz="2000" dirty="0" smtClean="0"/>
              <a:t>How can we achieve this (ambitious) goal ?</a:t>
            </a:r>
          </a:p>
          <a:p>
            <a:r>
              <a:rPr lang="en-US" sz="2000" dirty="0" smtClean="0"/>
              <a:t>Lesson you should have learnt from the iterative </a:t>
            </a:r>
            <a:r>
              <a:rPr lang="en-US" sz="2000" dirty="0" err="1" smtClean="0"/>
              <a:t>algo</a:t>
            </a:r>
            <a:r>
              <a:rPr lang="en-US" sz="2000" dirty="0" smtClean="0"/>
              <a:t> for Fibonacci number</a:t>
            </a:r>
          </a:p>
          <a:p>
            <a:pPr lvl="1"/>
            <a:r>
              <a:rPr lang="en-US" sz="1800" dirty="0" smtClean="0"/>
              <a:t>Solve a problem incrementally.</a:t>
            </a:r>
          </a:p>
          <a:p>
            <a:r>
              <a:rPr lang="en-US" sz="2000" dirty="0" smtClean="0"/>
              <a:t>How to use the above insight from Fibonacci number ?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5181600"/>
            <a:ext cx="468664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Question: </a:t>
            </a:r>
            <a:r>
              <a:rPr lang="en-US" dirty="0" smtClean="0">
                <a:solidFill>
                  <a:schemeClr val="tx1"/>
                </a:solidFill>
              </a:rPr>
              <a:t>what is the </a:t>
            </a:r>
            <a:r>
              <a:rPr lang="en-US" dirty="0" smtClean="0">
                <a:solidFill>
                  <a:schemeClr val="tx1"/>
                </a:solidFill>
              </a:rPr>
              <a:t>relation between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 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Time complexity </a:t>
            </a:r>
            <a:r>
              <a:rPr lang="en-US" sz="3600" b="1" dirty="0" smtClean="0"/>
              <a:t>of an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time complexity of an algorithm is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worst case</a:t>
                </a:r>
                <a:r>
                  <a:rPr lang="en-US" sz="2400" dirty="0" smtClean="0"/>
                  <a:t> number of instructions executed as a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 smtClean="0"/>
                  <a:t> of the </a:t>
                </a:r>
                <a:r>
                  <a:rPr lang="en-US" sz="2400" b="1" u="sng" dirty="0" smtClean="0">
                    <a:solidFill>
                      <a:srgbClr val="C00000"/>
                    </a:solidFill>
                  </a:rPr>
                  <a:t>input size</a:t>
                </a:r>
                <a:r>
                  <a:rPr lang="en-US" sz="2400" dirty="0" smtClean="0"/>
                  <a:t> (or a parameter defining the input size).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the time complexity of searching for a ‘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’ in a matrix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+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for some constant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c.</a:t>
                </a:r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Towards designing an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≤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)=</a:t>
            </a:r>
            <a:r>
              <a:rPr lang="en-US" sz="2400" b="1" dirty="0" smtClean="0"/>
              <a:t>A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 </a:t>
            </a:r>
          </a:p>
          <a:p>
            <a:pPr marL="0" indent="0">
              <a:buNone/>
            </a:pPr>
            <a:r>
              <a:rPr lang="en-US" sz="2400" b="1" dirty="0" smtClean="0"/>
              <a:t>If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&gt; 0   </a:t>
            </a:r>
            <a:r>
              <a:rPr lang="en-US" sz="2400" b="1" dirty="0" smtClean="0"/>
              <a:t>then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=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 + </a:t>
            </a:r>
            <a:r>
              <a:rPr lang="en-US" sz="2400" b="1" dirty="0"/>
              <a:t>A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Homework</a:t>
            </a:r>
            <a:r>
              <a:rPr lang="en-US" sz="2400" b="1" dirty="0">
                <a:solidFill>
                  <a:srgbClr val="C00000"/>
                </a:solidFill>
              </a:rPr>
              <a:t>: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Prove the above mentioned relation between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/>
              <a:t>) and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i-1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Design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time algorithm for Max-sum </a:t>
            </a:r>
            <a:r>
              <a:rPr lang="en-US" sz="2400" dirty="0" err="1"/>
              <a:t>subarray</a:t>
            </a:r>
            <a:r>
              <a:rPr lang="en-US" sz="2400" dirty="0"/>
              <a:t> using the above formulation.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Example:</a:t>
            </a:r>
            <a:br>
              <a:rPr lang="en-US" sz="36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Time complexity of </a:t>
            </a:r>
            <a:r>
              <a:rPr lang="en-US" sz="3200" b="1" dirty="0">
                <a:solidFill>
                  <a:srgbClr val="7030A0"/>
                </a:solidFill>
              </a:rPr>
              <a:t>m</a:t>
            </a:r>
            <a:r>
              <a:rPr lang="en-US" sz="3200" b="1" dirty="0" smtClean="0">
                <a:solidFill>
                  <a:srgbClr val="7030A0"/>
                </a:solidFill>
              </a:rPr>
              <a:t>atrix multiplication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Matrix-</a:t>
            </a:r>
            <a:r>
              <a:rPr lang="en-US" sz="2400" b="1" dirty="0" err="1" smtClean="0">
                <a:solidFill>
                  <a:srgbClr val="7030A0"/>
                </a:solidFill>
              </a:rPr>
              <a:t>mult</a:t>
            </a:r>
            <a:r>
              <a:rPr lang="en-US" sz="2400" dirty="0" smtClean="0"/>
              <a:t>(</a:t>
            </a:r>
            <a:r>
              <a:rPr lang="en-US" sz="2400" b="1" dirty="0" smtClean="0"/>
              <a:t>C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],</a:t>
            </a:r>
            <a:r>
              <a:rPr lang="en-US" sz="2400" b="1" dirty="0" smtClean="0"/>
              <a:t>D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n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000" dirty="0" smtClean="0"/>
              <a:t>{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{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{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  <a:r>
              <a:rPr lang="en-US" sz="2000" dirty="0" smtClean="0"/>
              <a:t>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k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to 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{           </a:t>
            </a:r>
            <a:r>
              <a:rPr lang="en-US" sz="2000" b="1" dirty="0" smtClean="0"/>
              <a:t>M</a:t>
            </a:r>
            <a:r>
              <a:rPr lang="en-US" sz="2000" dirty="0" smtClean="0"/>
              <a:t>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ym typeface="Wingdings" pitchFamily="2" charset="2"/>
              </a:rPr>
              <a:t>M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 + </a:t>
            </a:r>
            <a:r>
              <a:rPr lang="en-US" sz="2000" b="1" dirty="0" smtClean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smtClean="0">
                <a:sym typeface="Wingdings" pitchFamily="2" charset="2"/>
              </a:rPr>
              <a:t>]*</a:t>
            </a:r>
            <a:r>
              <a:rPr lang="en-US" sz="2000" b="1" dirty="0" smtClean="0">
                <a:sym typeface="Wingdings" pitchFamily="2" charset="2"/>
              </a:rPr>
              <a:t>D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Return </a:t>
            </a:r>
            <a:r>
              <a:rPr lang="en-US" sz="2000" b="1" dirty="0" smtClean="0">
                <a:sym typeface="Wingdings" pitchFamily="2" charset="2"/>
              </a:rPr>
              <a:t>M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                               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Ribbon 4"/>
              <p:cNvSpPr/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Time complexity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Up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24400"/>
                <a:ext cx="4724400" cy="1143000"/>
              </a:xfrm>
              <a:prstGeom prst="ribbon2">
                <a:avLst>
                  <a:gd name="adj1" fmla="val 16667"/>
                  <a:gd name="adj2" fmla="val 72187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3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  67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+ 400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algorithm is more efficient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Obviously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800" dirty="0" smtClean="0"/>
                  <a:t>is more efficient than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B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Let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 </a:t>
                </a:r>
                <a:r>
                  <a:rPr lang="en-US" sz="2000" dirty="0" smtClean="0"/>
                  <a:t>be two algorithms to solve a given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Which one would you prefer based on the </a:t>
                </a:r>
                <a:r>
                  <a:rPr lang="en-US" sz="2000" b="1" u="sng" dirty="0" smtClean="0"/>
                  <a:t>efficiency</a:t>
                </a:r>
                <a:r>
                  <a:rPr lang="en-US" sz="2000" dirty="0" smtClean="0"/>
                  <a:t> criteria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Answer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is more efficient than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B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&lt; 50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B </a:t>
                </a:r>
                <a:r>
                  <a:rPr lang="en-US" sz="2000" dirty="0" smtClean="0"/>
                  <a:t>is more efficient than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&gt; 50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0" y="4264152"/>
            <a:ext cx="3657600" cy="1527048"/>
          </a:xfrm>
          <a:prstGeom prst="cloudCallout">
            <a:avLst>
              <a:gd name="adj1" fmla="val -40955"/>
              <a:gd name="adj2" fmla="val 880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 complexity is </a:t>
            </a:r>
            <a:r>
              <a:rPr lang="en-US" b="1" dirty="0" smtClean="0">
                <a:solidFill>
                  <a:srgbClr val="C00000"/>
                </a:solidFill>
              </a:rPr>
              <a:t>really</a:t>
            </a:r>
            <a:r>
              <a:rPr lang="en-US" dirty="0" smtClean="0">
                <a:solidFill>
                  <a:srgbClr val="C00000"/>
                </a:solidFill>
              </a:rPr>
              <a:t> an issue only when the input is of </a:t>
            </a:r>
            <a:r>
              <a:rPr lang="en-US" u="sng" dirty="0" smtClean="0">
                <a:solidFill>
                  <a:srgbClr val="C00000"/>
                </a:solidFill>
              </a:rPr>
              <a:t>large size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3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We must compare the </a:t>
            </a:r>
            <a:r>
              <a:rPr lang="en-US" sz="2800" b="1" dirty="0" smtClean="0">
                <a:solidFill>
                  <a:srgbClr val="0070C0"/>
                </a:solidFill>
              </a:rPr>
              <a:t>time complexities </a:t>
            </a:r>
            <a:r>
              <a:rPr lang="en-US" sz="2800" dirty="0" smtClean="0"/>
              <a:t>of  two algorithms for </a:t>
            </a:r>
            <a:r>
              <a:rPr lang="en-US" sz="2800" b="1" u="sng" dirty="0" smtClean="0"/>
              <a:t>asymptotically large value</a:t>
            </a:r>
            <a:r>
              <a:rPr lang="en-US" sz="2800" dirty="0" smtClean="0"/>
              <a:t> of input size only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Comparing </a:t>
            </a:r>
            <a:r>
              <a:rPr lang="en-US" sz="3600" b="1" dirty="0" smtClean="0">
                <a:solidFill>
                  <a:srgbClr val="7030A0"/>
                </a:solidFill>
              </a:rPr>
              <a:t>efficiency</a:t>
            </a:r>
            <a:r>
              <a:rPr lang="en-US" sz="3600" b="1" dirty="0" smtClean="0"/>
              <a:t> of two algorithms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 smtClean="0"/>
                  <a:t>  with time complexity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50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+   125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                                       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is certainly more efficient than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   has time complexity  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+   125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Exercise 1: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A judgment question for you !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for a given problem has </a:t>
                </a:r>
                <a:r>
                  <a:rPr lang="en-US" sz="2000" dirty="0"/>
                  <a:t>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/>
                  <a:t>+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1250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Researchers have designed two new algorithms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 +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sz="2000" dirty="0" smtClean="0"/>
                  <a:t>Algorithm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has time complexity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+  20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+ 2000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86000" y="35814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of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true sense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g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=  1/5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2274854" cy="781368"/>
              </a:xfrm>
              <a:prstGeom prst="rect">
                <a:avLst/>
              </a:prstGeom>
              <a:blipFill rotWithShape="1">
                <a:blip r:embed="rId3"/>
                <a:stretch>
                  <a:fillRect l="-2413" r="-5898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= 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46" y="4857432"/>
                <a:ext cx="1793953" cy="781368"/>
              </a:xfrm>
              <a:prstGeom prst="rect">
                <a:avLst/>
              </a:prstGeom>
              <a:blipFill rotWithShape="1">
                <a:blip r:embed="rId4"/>
                <a:stretch>
                  <a:fillRect l="-2712" r="-779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01068" y="49530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495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2133600" y="5715000"/>
            <a:ext cx="4038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 </a:t>
            </a:r>
            <a:r>
              <a:rPr lang="en-US" dirty="0" smtClean="0">
                <a:solidFill>
                  <a:schemeClr val="tx1"/>
                </a:solidFill>
              </a:rPr>
              <a:t>is an improvement  over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in the true sense.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/>
      <p:bldP spid="10" grpId="0"/>
      <p:bldP spid="10" grpId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Rule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An algorithm </a:t>
            </a:r>
            <a:r>
              <a:rPr lang="en-US" sz="2800" b="1" dirty="0" smtClean="0"/>
              <a:t>X</a:t>
            </a:r>
            <a:r>
              <a:rPr lang="en-US" sz="2800" dirty="0" smtClean="0"/>
              <a:t> is superior to another algorithm </a:t>
            </a:r>
            <a:r>
              <a:rPr lang="en-US" sz="2800" b="1" dirty="0" smtClean="0"/>
              <a:t>Y</a:t>
            </a:r>
            <a:r>
              <a:rPr lang="en-US" sz="2800" dirty="0" smtClean="0"/>
              <a:t> if</a:t>
            </a:r>
          </a:p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70C0"/>
                </a:solidFill>
              </a:rPr>
              <a:t>ratio</a:t>
            </a:r>
            <a:r>
              <a:rPr lang="en-US" sz="2800" dirty="0" smtClean="0"/>
              <a:t> of time complexity of </a:t>
            </a:r>
            <a:r>
              <a:rPr lang="en-US" sz="2800" b="1" dirty="0" smtClean="0"/>
              <a:t>X</a:t>
            </a:r>
            <a:r>
              <a:rPr lang="en-US" sz="2800" dirty="0" smtClean="0"/>
              <a:t> and time complexity of </a:t>
            </a:r>
            <a:r>
              <a:rPr lang="en-US" sz="2800" b="1" dirty="0" smtClean="0"/>
              <a:t>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approaches 0</a:t>
            </a:r>
            <a:r>
              <a:rPr lang="en-US" sz="2800" dirty="0" smtClean="0"/>
              <a:t> for </a:t>
            </a:r>
            <a:r>
              <a:rPr lang="en-US" sz="2800" u="sng" dirty="0" smtClean="0"/>
              <a:t>asymptotically large input size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1496</Words>
  <Application>Microsoft Office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Structures and Algorithms (CS210/ESO207/ESO211) </vt:lpstr>
      <vt:lpstr>Time complexity of an algorithm</vt:lpstr>
      <vt:lpstr>Example: Time complexity of matrix multiplication</vt:lpstr>
      <vt:lpstr>Comparing efficiency of two algorithms</vt:lpstr>
      <vt:lpstr>Comparing efficiency of two algorithms</vt:lpstr>
      <vt:lpstr>Rule1</vt:lpstr>
      <vt:lpstr>Comparing efficiency of two algorithms</vt:lpstr>
      <vt:lpstr>Exercise 1: A judgment question for you !</vt:lpstr>
      <vt:lpstr>Another Rule</vt:lpstr>
      <vt:lpstr>Some insights from the Exercise 1</vt:lpstr>
      <vt:lpstr>Order Notations : a neat and Precise description of  Time Complexity</vt:lpstr>
      <vt:lpstr>Order notation</vt:lpstr>
      <vt:lpstr>Order notation :  Examples</vt:lpstr>
      <vt:lpstr>A neat description of time complexity</vt:lpstr>
      <vt:lpstr>Max-sum subarray problem: Designing efficient algorithm</vt:lpstr>
      <vt:lpstr>Max-sum subarray problem: A trivial algorithm</vt:lpstr>
      <vt:lpstr>Max-sum subarray problem: Designing an efficient algorithm</vt:lpstr>
      <vt:lpstr>Max-sum subarray problem: Towards designing an O(n) time algorithm</vt:lpstr>
      <vt:lpstr>Max-sum subarray problem: Towards designing an O(n) time algorithm</vt:lpstr>
      <vt:lpstr>Max-sum subarray problem: Towards designing an O(n) time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422</cp:revision>
  <dcterms:created xsi:type="dcterms:W3CDTF">2011-12-03T04:13:03Z</dcterms:created>
  <dcterms:modified xsi:type="dcterms:W3CDTF">2012-08-03T10:17:53Z</dcterms:modified>
</cp:coreProperties>
</file>