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402" r:id="rId3"/>
    <p:sldId id="421" r:id="rId4"/>
    <p:sldId id="420" r:id="rId5"/>
    <p:sldId id="422" r:id="rId6"/>
    <p:sldId id="423" r:id="rId7"/>
    <p:sldId id="424" r:id="rId8"/>
    <p:sldId id="425" r:id="rId9"/>
    <p:sldId id="431" r:id="rId10"/>
    <p:sldId id="428" r:id="rId11"/>
    <p:sldId id="426" r:id="rId12"/>
    <p:sldId id="427" r:id="rId13"/>
    <p:sldId id="432" r:id="rId14"/>
    <p:sldId id="429" r:id="rId15"/>
    <p:sldId id="430" r:id="rId16"/>
    <p:sldId id="437" r:id="rId17"/>
    <p:sldId id="439" r:id="rId18"/>
    <p:sldId id="438" r:id="rId19"/>
    <p:sldId id="433" r:id="rId20"/>
    <p:sldId id="434" r:id="rId21"/>
    <p:sldId id="435" r:id="rId22"/>
    <p:sldId id="43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On proving correctness of </a:t>
            </a:r>
            <a:r>
              <a:rPr lang="en-US" sz="2000" b="1" u="sng" dirty="0" smtClean="0">
                <a:solidFill>
                  <a:srgbClr val="FF0000"/>
                </a:solidFill>
              </a:rPr>
              <a:t>iterative</a:t>
            </a:r>
            <a:r>
              <a:rPr lang="en-US" sz="2000" b="1" dirty="0" smtClean="0">
                <a:solidFill>
                  <a:srgbClr val="7030A0"/>
                </a:solidFill>
              </a:rPr>
              <a:t> algorithms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Local minima in a </a:t>
            </a:r>
            <a:r>
              <a:rPr lang="en-US" sz="2000" b="1" dirty="0" smtClean="0">
                <a:solidFill>
                  <a:srgbClr val="7030A0"/>
                </a:solidFill>
              </a:rPr>
              <a:t>grid (</a:t>
            </a:r>
            <a:r>
              <a:rPr lang="en-US" sz="1800" b="1" dirty="0" smtClean="0">
                <a:solidFill>
                  <a:srgbClr val="002060"/>
                </a:solidFill>
              </a:rPr>
              <a:t>solution from scratch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endParaRPr lang="en-US" sz="2000" b="1" dirty="0">
              <a:solidFill>
                <a:srgbClr val="7030A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A local minima in an array storing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distinct elements can be found in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log n</a:t>
            </a:r>
            <a:r>
              <a:rPr lang="en-US" sz="2400" dirty="0" smtClean="0"/>
              <a:t>) 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(extending the solution from 1-D to 2-D)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05001" y="4812268"/>
            <a:ext cx="2538663" cy="369332"/>
            <a:chOff x="1905001" y="4812268"/>
            <a:chExt cx="2538663" cy="369332"/>
          </a:xfrm>
        </p:grpSpPr>
        <p:sp>
          <p:nvSpPr>
            <p:cNvPr id="43" name="Rectangle 42"/>
            <p:cNvSpPr/>
            <p:nvPr/>
          </p:nvSpPr>
          <p:spPr>
            <a:xfrm>
              <a:off x="4243138" y="4891648"/>
              <a:ext cx="200526" cy="213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905001" y="4812268"/>
              <a:ext cx="2289865" cy="369332"/>
              <a:chOff x="1905001" y="4812268"/>
              <a:chExt cx="2289865" cy="36933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167620" y="5052605"/>
                <a:ext cx="2027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5001" y="4812268"/>
                <a:ext cx="262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4114800" y="2206824"/>
            <a:ext cx="463588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mid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419599" y="1752600"/>
            <a:ext cx="2362200" cy="838200"/>
            <a:chOff x="4419599" y="1752600"/>
            <a:chExt cx="2362200" cy="838200"/>
          </a:xfrm>
        </p:grpSpPr>
        <p:sp>
          <p:nvSpPr>
            <p:cNvPr id="69" name="Left Brace 68"/>
            <p:cNvSpPr/>
            <p:nvPr/>
          </p:nvSpPr>
          <p:spPr>
            <a:xfrm rot="5400000">
              <a:off x="5213405" y="1566908"/>
              <a:ext cx="230086" cy="1817697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37314" y="1752600"/>
              <a:ext cx="2244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There is a local minima </a:t>
              </a:r>
            </a:p>
            <a:p>
              <a:r>
                <a:rPr lang="en-US" sz="1400" dirty="0" smtClean="0"/>
                <a:t>in </a:t>
              </a:r>
              <a:r>
                <a:rPr lang="en-US" sz="1400" b="1" dirty="0" smtClean="0"/>
                <a:t>this region</a:t>
              </a:r>
              <a:r>
                <a:rPr lang="en-US" sz="1400" dirty="0" smtClean="0"/>
                <a:t>. Give reasons.</a:t>
              </a:r>
              <a:endParaRPr lang="en-US" sz="1400" dirty="0"/>
            </a:p>
          </p:txBody>
        </p:sp>
      </p:grpSp>
      <p:sp>
        <p:nvSpPr>
          <p:cNvPr id="74" name="Down Ribbon 73"/>
          <p:cNvSpPr/>
          <p:nvPr/>
        </p:nvSpPr>
        <p:spPr>
          <a:xfrm>
            <a:off x="6248400" y="2819400"/>
            <a:ext cx="28194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</a:t>
            </a:r>
            <a:r>
              <a:rPr lang="en-US" b="1" dirty="0" smtClean="0">
                <a:solidFill>
                  <a:schemeClr val="tx1"/>
                </a:solidFill>
              </a:rPr>
              <a:t>Explore() 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,mid+1]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438400" y="2637719"/>
            <a:ext cx="2005264" cy="3483344"/>
            <a:chOff x="2438400" y="2637719"/>
            <a:chExt cx="2005264" cy="348334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610100" y="5029200"/>
            <a:ext cx="571500" cy="609600"/>
            <a:chOff x="4610100" y="5029200"/>
            <a:chExt cx="571500" cy="60960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4610100" y="5029200"/>
              <a:ext cx="1905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772721" y="5029200"/>
              <a:ext cx="0" cy="1553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72721" y="5184577"/>
              <a:ext cx="0" cy="223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772721" y="5408359"/>
              <a:ext cx="0" cy="223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4762500" y="5638800"/>
              <a:ext cx="419100" cy="0"/>
              <a:chOff x="4762500" y="5638800"/>
              <a:chExt cx="419100" cy="0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>
                <a:off x="4762500" y="5638800"/>
                <a:ext cx="1905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991100" y="5638800"/>
                <a:ext cx="1905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371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/>
      <p:bldP spid="60" grpId="0"/>
      <p:bldP spid="67" grpId="0"/>
      <p:bldP spid="74" grpId="0" animBg="1"/>
      <p:bldP spid="7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Local-minima-in-grid</a:t>
            </a:r>
            <a:r>
              <a:rPr lang="en-US" sz="2400" b="1" dirty="0" smtClean="0"/>
              <a:t>(M)  </a:t>
            </a:r>
            <a:r>
              <a:rPr lang="en-US" sz="1600" b="1" dirty="0" smtClean="0">
                <a:solidFill>
                  <a:srgbClr val="00B050"/>
                </a:solidFill>
              </a:rPr>
              <a:t>// returns the column containing a local minima</a:t>
            </a:r>
          </a:p>
          <a:p>
            <a:pPr marL="0" indent="0">
              <a:buNone/>
            </a:pPr>
            <a:r>
              <a:rPr lang="en-US" sz="1800" dirty="0" smtClean="0"/>
              <a:t>{          </a:t>
            </a:r>
            <a:r>
              <a:rPr lang="en-US" sz="1800" dirty="0" smtClean="0">
                <a:solidFill>
                  <a:schemeClr val="accent1"/>
                </a:solidFill>
              </a:rPr>
              <a:t>L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n-1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found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         </a:t>
            </a:r>
            <a:r>
              <a:rPr lang="en-US" sz="1800" b="1" dirty="0" smtClean="0">
                <a:sym typeface="Wingdings" pitchFamily="2" charset="2"/>
              </a:rPr>
              <a:t>while</a:t>
            </a:r>
            <a:r>
              <a:rPr lang="en-US" sz="1800" dirty="0" smtClean="0">
                <a:sym typeface="Wingdings" pitchFamily="2" charset="2"/>
              </a:rPr>
              <a:t>(no</a:t>
            </a:r>
            <a:r>
              <a:rPr lang="en-US" sz="1800" dirty="0" smtClean="0"/>
              <a:t>t </a:t>
            </a:r>
            <a:r>
              <a:rPr lang="en-US" sz="1800" dirty="0" smtClean="0">
                <a:solidFill>
                  <a:srgbClr val="0070C0"/>
                </a:solidFill>
              </a:rPr>
              <a:t>found</a:t>
            </a:r>
            <a:r>
              <a:rPr lang="en-US" sz="1800" dirty="0" smtClean="0">
                <a:sym typeface="Wingdings" pitchFamily="2" charset="2"/>
              </a:rPr>
              <a:t>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{        </a:t>
            </a:r>
            <a:r>
              <a:rPr lang="en-US" sz="1800" dirty="0" smtClean="0">
                <a:solidFill>
                  <a:schemeClr val="accent1"/>
                </a:solidFill>
              </a:rPr>
              <a:t>mid </a:t>
            </a:r>
            <a:r>
              <a:rPr lang="en-US" sz="1800" dirty="0" smtClean="0">
                <a:sym typeface="Wingdings" pitchFamily="2" charset="2"/>
              </a:rPr>
              <a:t> (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 </a:t>
            </a:r>
            <a:r>
              <a:rPr lang="en-US" sz="1800" dirty="0" smtClean="0">
                <a:sym typeface="Wingdings" pitchFamily="2" charset="2"/>
              </a:rPr>
              <a:t>+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)/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</a:t>
            </a:r>
            <a:r>
              <a:rPr lang="en-US" sz="1800" dirty="0" smtClean="0"/>
              <a:t> </a:t>
            </a:r>
            <a:r>
              <a:rPr lang="en-US" sz="1800" b="1" dirty="0" smtClean="0"/>
              <a:t>If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chemeClr val="accent1"/>
                </a:solidFill>
              </a:rPr>
              <a:t>M[*,mid]</a:t>
            </a:r>
            <a:r>
              <a:rPr lang="en-US" sz="1800" dirty="0" smtClean="0"/>
              <a:t> has a local minima)     </a:t>
            </a:r>
            <a:r>
              <a:rPr lang="en-US" sz="1800" dirty="0" smtClean="0">
                <a:solidFill>
                  <a:schemeClr val="accent1"/>
                </a:solidFill>
              </a:rPr>
              <a:t>found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     </a:t>
            </a:r>
            <a:r>
              <a:rPr lang="en-US" sz="1800" b="1" dirty="0" smtClean="0">
                <a:sym typeface="Wingdings" pitchFamily="2" charset="2"/>
              </a:rPr>
              <a:t>else {   </a:t>
            </a:r>
            <a:r>
              <a:rPr lang="en-US" sz="1800" dirty="0" smtClean="0">
                <a:sym typeface="Wingdings" pitchFamily="2" charset="2"/>
              </a:rPr>
              <a:t>let </a:t>
            </a:r>
            <a:r>
              <a:rPr lang="en-US" sz="1800" b="1" dirty="0" smtClean="0">
                <a:sym typeface="Wingdings" pitchFamily="2" charset="2"/>
              </a:rPr>
              <a:t>M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err="1" smtClean="0">
                <a:sym typeface="Wingdings" pitchFamily="2" charset="2"/>
              </a:rPr>
              <a:t>,</a:t>
            </a:r>
            <a:r>
              <a:rPr lang="en-US" sz="1800" dirty="0" err="1" smtClean="0">
                <a:solidFill>
                  <a:srgbClr val="0070C0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] be the smallest element in </a:t>
            </a:r>
            <a:r>
              <a:rPr lang="en-US" sz="1800" b="1" dirty="0" smtClean="0">
                <a:sym typeface="Wingdings" pitchFamily="2" charset="2"/>
              </a:rPr>
              <a:t>M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*</a:t>
            </a:r>
            <a:r>
              <a:rPr lang="en-US" sz="1800" dirty="0" smtClean="0">
                <a:sym typeface="Wingdings" pitchFamily="2" charset="2"/>
              </a:rPr>
              <a:t>,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                  </a:t>
            </a:r>
            <a:r>
              <a:rPr lang="en-US" sz="1800" b="1" dirty="0" smtClean="0">
                <a:sym typeface="Wingdings" pitchFamily="2" charset="2"/>
              </a:rPr>
              <a:t>if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>
                <a:sym typeface="Wingdings" pitchFamily="2" charset="2"/>
              </a:rPr>
              <a:t>M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i,mid+1</a:t>
            </a:r>
            <a:r>
              <a:rPr lang="en-US" sz="1800" dirty="0" smtClean="0">
                <a:sym typeface="Wingdings" pitchFamily="2" charset="2"/>
              </a:rPr>
              <a:t>] &lt; </a:t>
            </a:r>
            <a:r>
              <a:rPr lang="en-US" sz="1800" b="1" dirty="0">
                <a:sym typeface="Wingdings" pitchFamily="2" charset="2"/>
              </a:rPr>
              <a:t>M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[</a:t>
            </a:r>
            <a:r>
              <a:rPr lang="en-US" sz="1800" dirty="0" err="1" smtClean="0">
                <a:solidFill>
                  <a:schemeClr val="accent1"/>
                </a:solidFill>
                <a:sym typeface="Wingdings" pitchFamily="2" charset="2"/>
              </a:rPr>
              <a:t>i,mid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]</a:t>
            </a:r>
            <a:r>
              <a:rPr lang="en-US" sz="1800" dirty="0" smtClean="0">
                <a:sym typeface="Wingdings" pitchFamily="2" charset="2"/>
              </a:rPr>
              <a:t>)            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1800" dirty="0" smtClean="0">
                <a:sym typeface="Wingdings" pitchFamily="2" charset="2"/>
              </a:rPr>
              <a:t>         ;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</a:t>
            </a:r>
            <a:r>
              <a:rPr lang="en-US" sz="1800" b="1" dirty="0" smtClean="0"/>
              <a:t>else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                               </a:t>
            </a: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return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44196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mid+1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47244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R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mid-1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086600" y="3657600"/>
            <a:ext cx="1143000" cy="3810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2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 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086600" y="4038600"/>
            <a:ext cx="1143000" cy="3810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2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 time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53400" y="3352800"/>
            <a:ext cx="990600" cy="1905000"/>
            <a:chOff x="8153400" y="3352800"/>
            <a:chExt cx="990600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5152" y="4001869"/>
              <a:ext cx="70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dirty="0"/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dirty="0"/>
                <a:t>)  </a:t>
              </a:r>
              <a:endParaRPr lang="en-US" dirty="0" smtClean="0"/>
            </a:p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5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Proving </a:t>
            </a:r>
            <a:r>
              <a:rPr lang="en-US" sz="3600" b="1" dirty="0" smtClean="0">
                <a:solidFill>
                  <a:srgbClr val="7030A0"/>
                </a:solidFill>
              </a:rPr>
              <a:t>correctness</a:t>
            </a:r>
            <a:r>
              <a:rPr lang="en-US" sz="3600" b="1" dirty="0" smtClean="0"/>
              <a:t> of this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We need to show that algorithm </a:t>
            </a:r>
            <a:r>
              <a:rPr lang="en-US" sz="2000" b="1" dirty="0" smtClean="0">
                <a:solidFill>
                  <a:srgbClr val="7030A0"/>
                </a:solidFill>
              </a:rPr>
              <a:t>Local-minima-in-grid</a:t>
            </a:r>
            <a:r>
              <a:rPr lang="en-US" sz="2000" b="1" dirty="0" smtClean="0"/>
              <a:t>(M) </a:t>
            </a:r>
            <a:r>
              <a:rPr lang="en-US" sz="2000" dirty="0" smtClean="0"/>
              <a:t>succeeds in finding a column containing a local minima.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For this </a:t>
            </a:r>
            <a:r>
              <a:rPr lang="en-US" sz="2000" b="1" dirty="0" smtClean="0"/>
              <a:t>purpose, it suffices if we can show that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In the beginning of each iteration, the following two assertions hold.</a:t>
            </a:r>
            <a:endParaRPr lang="en-US" sz="1800" dirty="0"/>
          </a:p>
          <a:p>
            <a:r>
              <a:rPr lang="en-US" sz="1800" dirty="0" smtClean="0"/>
              <a:t>There is </a:t>
            </a:r>
            <a:r>
              <a:rPr lang="en-US" sz="1800" b="1" u="sng" dirty="0" smtClean="0"/>
              <a:t>an entry</a:t>
            </a:r>
            <a:r>
              <a:rPr lang="en-US" sz="1800" b="1" dirty="0" smtClean="0"/>
              <a:t> </a:t>
            </a:r>
            <a:r>
              <a:rPr lang="en-US" sz="1800" dirty="0" smtClean="0"/>
              <a:t>in</a:t>
            </a:r>
            <a:r>
              <a:rPr lang="en-US" sz="1800" b="1" dirty="0" smtClean="0"/>
              <a:t> M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70C0"/>
                </a:solidFill>
              </a:rPr>
              <a:t>L</a:t>
            </a:r>
            <a:r>
              <a:rPr lang="en-US" sz="1800" dirty="0" smtClean="0"/>
              <a:t>] which is </a:t>
            </a:r>
            <a:r>
              <a:rPr lang="en-US" sz="1800" u="sng" dirty="0" smtClean="0">
                <a:solidFill>
                  <a:srgbClr val="C00000"/>
                </a:solidFill>
              </a:rPr>
              <a:t>smaller than every entry </a:t>
            </a:r>
            <a:r>
              <a:rPr lang="en-US" sz="1800" dirty="0" smtClean="0"/>
              <a:t>in </a:t>
            </a:r>
            <a:r>
              <a:rPr lang="en-US" sz="1800" b="1" dirty="0" smtClean="0"/>
              <a:t>M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70C0"/>
                </a:solidFill>
              </a:rPr>
              <a:t>L-1</a:t>
            </a:r>
            <a:r>
              <a:rPr lang="en-US" sz="1800" dirty="0" smtClean="0"/>
              <a:t>] </a:t>
            </a:r>
          </a:p>
          <a:p>
            <a:r>
              <a:rPr lang="en-US" sz="1800" dirty="0" smtClean="0"/>
              <a:t>There </a:t>
            </a:r>
            <a:r>
              <a:rPr lang="en-US" sz="1800" dirty="0"/>
              <a:t>is </a:t>
            </a:r>
            <a:r>
              <a:rPr lang="en-US" sz="1800" b="1" u="sng" dirty="0"/>
              <a:t>an entry </a:t>
            </a:r>
            <a:r>
              <a:rPr lang="en-US" sz="1800" dirty="0" smtClean="0"/>
              <a:t> in</a:t>
            </a:r>
            <a:r>
              <a:rPr lang="en-US" sz="1800" b="1" dirty="0" smtClean="0"/>
              <a:t> </a:t>
            </a:r>
            <a:r>
              <a:rPr lang="en-US" sz="1800" b="1" dirty="0"/>
              <a:t>M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70C0"/>
                </a:solidFill>
              </a:rPr>
              <a:t>R</a:t>
            </a:r>
            <a:r>
              <a:rPr lang="en-US" sz="1800" dirty="0" smtClean="0"/>
              <a:t>] </a:t>
            </a:r>
            <a:r>
              <a:rPr lang="en-US" sz="1800" dirty="0"/>
              <a:t>which is </a:t>
            </a:r>
            <a:r>
              <a:rPr lang="en-US" sz="1800" u="sng" dirty="0">
                <a:solidFill>
                  <a:srgbClr val="C00000"/>
                </a:solidFill>
              </a:rPr>
              <a:t>smaller than every entry</a:t>
            </a:r>
            <a:r>
              <a:rPr lang="en-US" sz="1800" dirty="0"/>
              <a:t> in </a:t>
            </a:r>
            <a:r>
              <a:rPr lang="en-US" sz="1800" b="1" dirty="0"/>
              <a:t>M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70C0"/>
                </a:solidFill>
              </a:rPr>
              <a:t>R</a:t>
            </a:r>
            <a:r>
              <a:rPr lang="en-US" sz="1800" dirty="0">
                <a:solidFill>
                  <a:srgbClr val="0070C0"/>
                </a:solidFill>
              </a:rPr>
              <a:t>+</a:t>
            </a:r>
            <a:r>
              <a:rPr lang="en-US" sz="1800" dirty="0" smtClean="0">
                <a:solidFill>
                  <a:srgbClr val="0070C0"/>
                </a:solidFill>
              </a:rPr>
              <a:t>1</a:t>
            </a:r>
            <a:r>
              <a:rPr lang="en-US" sz="1800" dirty="0"/>
              <a:t>]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4800600"/>
            <a:ext cx="4419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Of course, these two assertions hold in the </a:t>
            </a:r>
            <a:r>
              <a:rPr lang="en-US" sz="1600" dirty="0" smtClean="0">
                <a:solidFill>
                  <a:schemeClr val="tx1"/>
                </a:solidFill>
              </a:rPr>
              <a:t>beginning of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iteration. </a:t>
            </a:r>
            <a:r>
              <a:rPr lang="en-US" sz="1600" dirty="0">
                <a:solidFill>
                  <a:schemeClr val="tx1"/>
                </a:solidFill>
              </a:rPr>
              <a:t>How to show that they hold in the beginning of any arbitrary iteration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Ponder over it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in </a:t>
            </a:r>
            <a:r>
              <a:rPr lang="en-US" b="1" dirty="0" smtClean="0">
                <a:solidFill>
                  <a:srgbClr val="7030A0"/>
                </a:solidFill>
              </a:rPr>
              <a:t>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A local minima in an </a:t>
            </a:r>
            <a:r>
              <a:rPr lang="en-US" sz="2400" dirty="0" err="1" smtClean="0"/>
              <a:t>n×n</a:t>
            </a:r>
            <a:r>
              <a:rPr lang="en-US" sz="2400" dirty="0" smtClean="0"/>
              <a:t> grid storing distinct elements can be found in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 log n</a:t>
            </a:r>
            <a:r>
              <a:rPr lang="en-US" sz="2400" dirty="0" smtClean="0"/>
              <a:t>) time.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572000"/>
            <a:ext cx="3810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improve it to </a:t>
            </a:r>
            <a:r>
              <a:rPr lang="en-US" dirty="0" smtClean="0">
                <a:solidFill>
                  <a:srgbClr val="0070C0"/>
                </a:solidFill>
              </a:rPr>
              <a:t>O(n) 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in a </a:t>
            </a:r>
            <a:r>
              <a:rPr lang="en-US" b="1" dirty="0" smtClean="0">
                <a:solidFill>
                  <a:srgbClr val="7030A0"/>
                </a:solidFill>
              </a:rPr>
              <a:t>grid in O(n)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Bisect alternatively along rows and column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Summary of the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developed an O(n) time algorithm for local minima in a grid</a:t>
            </a:r>
            <a:r>
              <a:rPr lang="en-US" dirty="0" smtClean="0"/>
              <a:t>.            </a:t>
            </a:r>
            <a:r>
              <a:rPr lang="en-US" sz="2000" dirty="0" smtClean="0">
                <a:solidFill>
                  <a:srgbClr val="7030A0"/>
                </a:solidFill>
              </a:rPr>
              <a:t>(I  hope you would have found it interesting and </a:t>
            </a:r>
            <a:r>
              <a:rPr lang="en-US" sz="2000" smtClean="0">
                <a:solidFill>
                  <a:srgbClr val="7030A0"/>
                </a:solidFill>
              </a:rPr>
              <a:t>inspiring :-)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discussed a common approach to prove correctness of iterative (loop based) algorithms: </a:t>
            </a:r>
          </a:p>
          <a:p>
            <a:pPr lvl="1"/>
            <a:r>
              <a:rPr lang="en-US" sz="1800" dirty="0" smtClean="0"/>
              <a:t>Try to establish a relation between correctness of algorithm in terms of some assertions which must hold in the beginning of each iteration of the loop.</a:t>
            </a:r>
          </a:p>
          <a:p>
            <a:pPr lvl="1"/>
            <a:r>
              <a:rPr lang="en-US" sz="1800" dirty="0" smtClean="0"/>
              <a:t>Formulating the appropriate assertions requires a better understanding of the execution of the loop. (We formulated the assertions for three problems in this lecture).</a:t>
            </a:r>
          </a:p>
          <a:p>
            <a:pPr lvl="1"/>
            <a:r>
              <a:rPr lang="en-US" sz="1800" dirty="0" smtClean="0"/>
              <a:t>The student is encouraged to ponder over </a:t>
            </a:r>
            <a:r>
              <a:rPr lang="en-US" sz="1800" u="sng" dirty="0" smtClean="0"/>
              <a:t>the ways</a:t>
            </a:r>
            <a:r>
              <a:rPr lang="en-US" sz="1800" dirty="0" smtClean="0"/>
              <a:t> to prove correctness of the assertions before every iteration of the loop. 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(We did not discuss this part in the lecture. We shall discuss it sometime later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in the course when you would have developed more maturity in algorithms.)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Important </a:t>
            </a:r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sz="2800" b="1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000" dirty="0"/>
              <a:t>It is perfectly normal if you could  not fully grasp the details of point </a:t>
            </a:r>
            <a:r>
              <a:rPr lang="en-US" sz="2000" dirty="0" smtClean="0"/>
              <a:t>2 mentioned in the previous slide. </a:t>
            </a:r>
            <a:r>
              <a:rPr lang="en-US" sz="2000" dirty="0"/>
              <a:t>It takes time to internalize a totally new concept. But it is important that you realize the importance, </a:t>
            </a:r>
            <a:r>
              <a:rPr lang="en-US" sz="2000" dirty="0" smtClean="0"/>
              <a:t>non-triviality </a:t>
            </a:r>
            <a:r>
              <a:rPr lang="en-US" sz="2000" dirty="0"/>
              <a:t>of the correctness </a:t>
            </a:r>
            <a:r>
              <a:rPr lang="en-US" sz="2000" dirty="0" smtClean="0"/>
              <a:t>of an algorithm. In addition, you should understand the sketch </a:t>
            </a:r>
            <a:r>
              <a:rPr lang="en-US" sz="2000" dirty="0"/>
              <a:t>of the </a:t>
            </a:r>
            <a:r>
              <a:rPr lang="en-US" sz="2000" dirty="0" smtClean="0"/>
              <a:t>process outlined in this lecture to </a:t>
            </a:r>
            <a:r>
              <a:rPr lang="en-US" sz="2000" dirty="0"/>
              <a:t>establish correctness of an iterative </a:t>
            </a:r>
            <a:r>
              <a:rPr lang="en-US" sz="2000" dirty="0" smtClean="0"/>
              <a:t>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For the time being, experience the joy of finding an O(n) time algorithm for local minima in a grid </a:t>
            </a:r>
            <a:r>
              <a:rPr lang="en-US" sz="2000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Homework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In the next few slides, some homework problems are given. Make sincere attempts to solve these problems.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Homework (general)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Merging two sorted arrays:</a:t>
            </a:r>
          </a:p>
          <a:p>
            <a:pPr marL="0" indent="0">
              <a:buNone/>
            </a:pPr>
            <a:r>
              <a:rPr lang="en-US" sz="2000" dirty="0" smtClean="0"/>
              <a:t>Given an arrays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</a:t>
            </a:r>
            <a:r>
              <a:rPr lang="en-US" sz="2000" dirty="0" smtClean="0">
                <a:solidFill>
                  <a:srgbClr val="0070C0"/>
                </a:solidFill>
              </a:rPr>
              <a:t>2n</a:t>
            </a:r>
            <a:r>
              <a:rPr lang="en-US" sz="2000" dirty="0" smtClean="0"/>
              <a:t> elements such that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,…,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] is sorted, and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,…,</a:t>
            </a:r>
            <a:r>
              <a:rPr lang="en-US" sz="2000" dirty="0" smtClean="0">
                <a:solidFill>
                  <a:srgbClr val="0070C0"/>
                </a:solidFill>
              </a:rPr>
              <a:t>2n-1</a:t>
            </a:r>
            <a:r>
              <a:rPr lang="en-US" sz="2000" dirty="0" smtClean="0"/>
              <a:t>] is also sorted.  </a:t>
            </a:r>
            <a:r>
              <a:rPr lang="en-US" sz="2000" dirty="0"/>
              <a:t>D</a:t>
            </a:r>
            <a:r>
              <a:rPr lang="en-US" sz="2000" dirty="0" smtClean="0"/>
              <a:t>esign an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time algorithm to sort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For example, if </a:t>
            </a:r>
            <a:r>
              <a:rPr lang="en-US" sz="2000" b="1" dirty="0" smtClean="0"/>
              <a:t>A</a:t>
            </a:r>
            <a:r>
              <a:rPr lang="en-US" sz="2000" dirty="0" smtClean="0"/>
              <a:t>={</a:t>
            </a:r>
            <a:r>
              <a:rPr lang="en-US" sz="2000" dirty="0" smtClean="0">
                <a:solidFill>
                  <a:srgbClr val="0070C0"/>
                </a:solidFill>
              </a:rPr>
              <a:t>1,5,17,19,4,5,9,13</a:t>
            </a:r>
            <a:r>
              <a:rPr lang="en-US" sz="2000" dirty="0" smtClean="0"/>
              <a:t>} in the beginning, then after the algorithm it should be </a:t>
            </a:r>
            <a:r>
              <a:rPr lang="en-US" sz="2000" b="1" dirty="0" smtClean="0"/>
              <a:t>A</a:t>
            </a:r>
            <a:r>
              <a:rPr lang="en-US" sz="2000" dirty="0" smtClean="0"/>
              <a:t>={</a:t>
            </a:r>
            <a:r>
              <a:rPr lang="en-US" sz="2000" dirty="0" smtClean="0">
                <a:solidFill>
                  <a:srgbClr val="0070C0"/>
                </a:solidFill>
              </a:rPr>
              <a:t>1,4,5,5,9,13,17,19</a:t>
            </a:r>
            <a:r>
              <a:rPr lang="en-US" sz="2000" dirty="0" smtClean="0"/>
              <a:t>}. Your algorithm may use an additional array </a:t>
            </a:r>
            <a:r>
              <a:rPr lang="en-US" sz="2000" b="1" dirty="0" smtClean="0"/>
              <a:t>C </a:t>
            </a:r>
            <a:r>
              <a:rPr lang="en-US" sz="2000" dirty="0" smtClean="0"/>
              <a:t> of size </a:t>
            </a:r>
            <a:r>
              <a:rPr lang="en-US" sz="2000" dirty="0" smtClean="0">
                <a:solidFill>
                  <a:srgbClr val="0070C0"/>
                </a:solidFill>
              </a:rPr>
              <a:t>2n</a:t>
            </a:r>
            <a:r>
              <a:rPr lang="en-US" sz="2000" dirty="0"/>
              <a:t> </a:t>
            </a:r>
            <a:r>
              <a:rPr lang="en-US" sz="2000" dirty="0" smtClean="0"/>
              <a:t>if you wish.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Proving Correctness </a:t>
            </a:r>
            <a:r>
              <a:rPr lang="en-US" sz="3600" b="1" dirty="0" smtClean="0"/>
              <a:t>of Binary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Binary-Search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A,x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     </a:t>
            </a:r>
            <a:r>
              <a:rPr lang="en-US" sz="1800" dirty="0" smtClean="0">
                <a:solidFill>
                  <a:schemeClr val="accent1"/>
                </a:solidFill>
              </a:rPr>
              <a:t>L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n-1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found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FALSE;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         </a:t>
            </a:r>
            <a:r>
              <a:rPr lang="en-US" sz="1800" b="1" dirty="0" smtClean="0">
                <a:sym typeface="Wingdings" pitchFamily="2" charset="2"/>
              </a:rPr>
              <a:t>while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</a:t>
            </a:r>
            <a:r>
              <a:rPr lang="en-US" sz="1800" dirty="0" smtClean="0">
                <a:sym typeface="Wingdings" pitchFamily="2" charset="2"/>
              </a:rPr>
              <a:t>  ≤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and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found</a:t>
            </a:r>
            <a:r>
              <a:rPr lang="en-US" sz="1800" dirty="0" smtClean="0">
                <a:sym typeface="Wingdings" pitchFamily="2" charset="2"/>
              </a:rPr>
              <a:t> = </a:t>
            </a: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dirty="0" smtClean="0">
                <a:sym typeface="Wingdings" pitchFamily="2" charset="2"/>
              </a:rPr>
              <a:t>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{        </a:t>
            </a:r>
            <a:r>
              <a:rPr lang="en-US" sz="1800" dirty="0" smtClean="0">
                <a:solidFill>
                  <a:schemeClr val="accent1"/>
                </a:solidFill>
              </a:rPr>
              <a:t>mid </a:t>
            </a:r>
            <a:r>
              <a:rPr lang="en-US" sz="1800" dirty="0" smtClean="0">
                <a:sym typeface="Wingdings" pitchFamily="2" charset="2"/>
              </a:rPr>
              <a:t> (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 </a:t>
            </a:r>
            <a:r>
              <a:rPr lang="en-US" sz="1800" dirty="0" smtClean="0">
                <a:sym typeface="Wingdings" pitchFamily="2" charset="2"/>
              </a:rPr>
              <a:t>+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)/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</a:t>
            </a:r>
            <a:r>
              <a:rPr lang="en-US" sz="1800" dirty="0" smtClean="0"/>
              <a:t> </a:t>
            </a:r>
            <a:r>
              <a:rPr lang="en-US" sz="1800" b="1" dirty="0" smtClean="0"/>
              <a:t>If</a:t>
            </a:r>
            <a:r>
              <a:rPr lang="en-US" sz="1800" dirty="0" smtClean="0"/>
              <a:t> (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chemeClr val="accent1"/>
                </a:solidFill>
              </a:rPr>
              <a:t>mid</a:t>
            </a:r>
            <a:r>
              <a:rPr lang="en-US" sz="1800" dirty="0" smtClean="0"/>
              <a:t>] = </a:t>
            </a:r>
            <a:r>
              <a:rPr lang="en-US" sz="1800" dirty="0" smtClean="0">
                <a:solidFill>
                  <a:schemeClr val="accent1"/>
                </a:solidFill>
              </a:rPr>
              <a:t>x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chemeClr val="accent1"/>
                </a:solidFill>
              </a:rPr>
              <a:t>found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     </a:t>
            </a:r>
            <a:r>
              <a:rPr lang="en-US" sz="1800" b="1" dirty="0" smtClean="0">
                <a:sym typeface="Wingdings" pitchFamily="2" charset="2"/>
              </a:rPr>
              <a:t>else if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] &lt;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)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mid </a:t>
            </a:r>
            <a:r>
              <a:rPr lang="en-US" sz="1800" dirty="0" smtClean="0">
                <a:sym typeface="Wingdings" pitchFamily="2" charset="2"/>
              </a:rPr>
              <a:t>+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</a:t>
            </a:r>
            <a:r>
              <a:rPr lang="en-US" sz="1800" b="1" dirty="0" smtClean="0"/>
              <a:t>else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mid </a:t>
            </a:r>
            <a:r>
              <a:rPr lang="en-US" sz="1800" dirty="0" smtClean="0">
                <a:sym typeface="Wingdings" pitchFamily="2" charset="2"/>
              </a:rPr>
              <a:t>-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1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if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found</a:t>
            </a:r>
            <a:r>
              <a:rPr lang="en-US" sz="1800" dirty="0" smtClean="0">
                <a:sym typeface="Wingdings" pitchFamily="2" charset="2"/>
              </a:rPr>
              <a:t> return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 else return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-1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525963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We need to show:</a:t>
            </a:r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 smtClean="0">
                <a:solidFill>
                  <a:srgbClr val="0070C0"/>
                </a:solidFill>
              </a:rPr>
              <a:t>found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FALSE</a:t>
            </a:r>
            <a:r>
              <a:rPr lang="en-US" sz="1600" dirty="0" smtClean="0"/>
              <a:t>,  then </a:t>
            </a:r>
            <a:r>
              <a:rPr lang="en-US" sz="1600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 is not present in </a:t>
            </a:r>
            <a:r>
              <a:rPr lang="en-US" sz="1600" b="1" dirty="0" smtClean="0"/>
              <a:t>A.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 smtClean="0"/>
              <a:t>For this purpose it suffices if you show that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n the beginning of each iteration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 is not present in </a:t>
            </a:r>
            <a:r>
              <a:rPr lang="en-US" sz="1600" b="1" dirty="0" smtClean="0"/>
              <a:t>A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/>
              <a:t>,..,</a:t>
            </a:r>
            <a:r>
              <a:rPr lang="en-US" sz="1600" dirty="0" smtClean="0">
                <a:solidFill>
                  <a:srgbClr val="0070C0"/>
                </a:solidFill>
              </a:rPr>
              <a:t>L-1</a:t>
            </a:r>
            <a:r>
              <a:rPr lang="en-US" sz="1600" dirty="0" smtClean="0"/>
              <a:t>]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 is not present in </a:t>
            </a:r>
            <a:r>
              <a:rPr lang="en-US" sz="1600" b="1" dirty="0" smtClean="0"/>
              <a:t>A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0070C0"/>
                </a:solidFill>
              </a:rPr>
              <a:t>R+1</a:t>
            </a:r>
            <a:r>
              <a:rPr lang="en-US" sz="1600" dirty="0" smtClean="0"/>
              <a:t>,…,</a:t>
            </a:r>
            <a:r>
              <a:rPr lang="en-US" sz="1600" dirty="0" smtClean="0">
                <a:solidFill>
                  <a:srgbClr val="0070C0"/>
                </a:solidFill>
              </a:rPr>
              <a:t>n-1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Homework (general)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Partitioning an array:</a:t>
            </a:r>
          </a:p>
          <a:p>
            <a:pPr marL="0" indent="0">
              <a:buNone/>
            </a:pPr>
            <a:r>
              <a:rPr lang="en-US" sz="2000" dirty="0" smtClean="0"/>
              <a:t>Given an arrays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elements and an element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present in </a:t>
            </a:r>
            <a:r>
              <a:rPr lang="en-US" sz="2000" b="1" dirty="0" smtClean="0"/>
              <a:t>A</a:t>
            </a:r>
            <a:r>
              <a:rPr lang="en-US" sz="2000" dirty="0" smtClean="0"/>
              <a:t>, rearrange the elements of </a:t>
            </a:r>
            <a:r>
              <a:rPr lang="en-US" sz="2000" b="1" dirty="0" smtClean="0"/>
              <a:t>A </a:t>
            </a:r>
            <a:r>
              <a:rPr lang="en-US" sz="2000" dirty="0" smtClean="0"/>
              <a:t>such that if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 is the index of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in </a:t>
            </a:r>
            <a:r>
              <a:rPr lang="en-US" sz="2000" b="1" dirty="0" smtClean="0"/>
              <a:t>A</a:t>
            </a:r>
            <a:r>
              <a:rPr lang="en-US" sz="2000" dirty="0" smtClean="0"/>
              <a:t>, then</a:t>
            </a:r>
          </a:p>
          <a:p>
            <a:pPr marL="0" indent="0">
              <a:buNone/>
            </a:pP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,…,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-1</a:t>
            </a:r>
            <a:r>
              <a:rPr lang="en-US" sz="2000" dirty="0" smtClean="0"/>
              <a:t>] contains only elements of </a:t>
            </a:r>
            <a:r>
              <a:rPr lang="en-US" sz="2000" b="1" dirty="0" smtClean="0"/>
              <a:t>A</a:t>
            </a:r>
            <a:r>
              <a:rPr lang="en-US" sz="2000" dirty="0" smtClean="0"/>
              <a:t> smaller than or equal to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, and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i+2</a:t>
            </a:r>
            <a:r>
              <a:rPr lang="en-US" sz="2000" dirty="0" smtClean="0"/>
              <a:t>,…,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] contains the rest of the elements of </a:t>
            </a:r>
            <a:r>
              <a:rPr lang="en-US" sz="2000" b="1" dirty="0" smtClean="0"/>
              <a:t>A</a:t>
            </a:r>
            <a:r>
              <a:rPr lang="en-US" sz="2000" dirty="0" smtClean="0"/>
              <a:t>. Your algorithm may use </a:t>
            </a:r>
            <a:r>
              <a:rPr lang="en-US" sz="2000" u="sng" dirty="0" smtClean="0"/>
              <a:t>only a constant number of additional variables </a:t>
            </a:r>
            <a:r>
              <a:rPr lang="en-US" sz="2000" dirty="0" smtClean="0"/>
              <a:t>(hence only </a:t>
            </a:r>
            <a:r>
              <a:rPr lang="en-US" sz="2000" b="1" dirty="0" smtClean="0"/>
              <a:t>O(1)</a:t>
            </a:r>
            <a:r>
              <a:rPr lang="en-US" sz="2000" dirty="0" smtClean="0"/>
              <a:t> extra space is permitted). </a:t>
            </a:r>
            <a:r>
              <a:rPr lang="en-US" sz="2000" dirty="0"/>
              <a:t>D</a:t>
            </a:r>
            <a:r>
              <a:rPr lang="en-US" sz="2000" dirty="0" smtClean="0"/>
              <a:t>esign an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time algorithm for this task.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Homework: revisiting </a:t>
            </a:r>
            <a:r>
              <a:rPr lang="en-US" sz="3600" b="1" dirty="0" smtClean="0">
                <a:solidFill>
                  <a:srgbClr val="7030A0"/>
                </a:solidFill>
              </a:rPr>
              <a:t>2-majority element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 simpler algorithm for 2-majority element:</a:t>
            </a:r>
          </a:p>
          <a:p>
            <a:pPr marL="0" indent="0">
              <a:buNone/>
            </a:pPr>
            <a:r>
              <a:rPr lang="en-US" sz="2000" dirty="0" smtClean="0"/>
              <a:t>Recall from Lecture 4 that an element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in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elements is called a 2-majority element if it appears more than </a:t>
            </a:r>
            <a:r>
              <a:rPr lang="en-US" sz="2000" dirty="0" smtClean="0">
                <a:solidFill>
                  <a:srgbClr val="0070C0"/>
                </a:solidFill>
              </a:rPr>
              <a:t>n/2</a:t>
            </a:r>
            <a:r>
              <a:rPr lang="en-US" sz="2000" dirty="0" smtClean="0"/>
              <a:t> times in </a:t>
            </a:r>
            <a:r>
              <a:rPr lang="en-US" sz="2000" b="1" dirty="0" smtClean="0"/>
              <a:t>A</a:t>
            </a:r>
            <a:r>
              <a:rPr lang="en-US" sz="2000" dirty="0" smtClean="0"/>
              <a:t>. We discussed an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time algorithm for finding a 2-majority element, if exists, in </a:t>
            </a:r>
            <a:r>
              <a:rPr lang="en-US" sz="2000" b="1" dirty="0" smtClean="0"/>
              <a:t>A</a:t>
            </a:r>
            <a:r>
              <a:rPr lang="en-US" sz="2000" dirty="0" smtClean="0"/>
              <a:t>. Here is a sketch of a simpler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time algorithm which is also based on the same idea: </a:t>
            </a:r>
            <a:r>
              <a:rPr lang="en-US" sz="1800" dirty="0" smtClean="0"/>
              <a:t>Pair the elements of </a:t>
            </a:r>
            <a:r>
              <a:rPr lang="en-US" sz="1800" b="1" dirty="0" smtClean="0"/>
              <a:t>A</a:t>
            </a:r>
            <a:r>
              <a:rPr lang="en-US" sz="1800" dirty="0" smtClean="0"/>
              <a:t> as follows: (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], 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1</a:t>
            </a:r>
            <a:r>
              <a:rPr lang="en-US" sz="1800" dirty="0" smtClean="0"/>
              <a:t>]), (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2</a:t>
            </a:r>
            <a:r>
              <a:rPr lang="en-US" sz="1800" dirty="0" smtClean="0"/>
              <a:t>],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3</a:t>
            </a:r>
            <a:r>
              <a:rPr lang="en-US" sz="1800" dirty="0" smtClean="0"/>
              <a:t>]),…,(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2i</a:t>
            </a:r>
            <a:r>
              <a:rPr lang="en-US" sz="1800" dirty="0" smtClean="0"/>
              <a:t>],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2i+1</a:t>
            </a:r>
            <a:r>
              <a:rPr lang="en-US" sz="1800" dirty="0" smtClean="0"/>
              <a:t>]),...and so on. Discard all pairs which have distinct elements. For the remaining pairs, just keep a single element. If n is even, the majority element is preserved in these elements. </a:t>
            </a:r>
            <a:r>
              <a:rPr lang="en-US" sz="1800" dirty="0"/>
              <a:t>Proceed in this </a:t>
            </a:r>
            <a:r>
              <a:rPr lang="en-US" sz="1800" dirty="0" smtClean="0"/>
              <a:t>manner.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Design an O(n) time algorithm based on the above sketch. For this purpose, you will need to answer the following question: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How will you take care of the case when A has odd number of elements ?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 interesting </a:t>
            </a:r>
            <a:r>
              <a:rPr lang="en-US" b="1" dirty="0" smtClean="0">
                <a:solidFill>
                  <a:srgbClr val="7030A0"/>
                </a:solidFill>
              </a:rPr>
              <a:t>problem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discussed 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) time algorithm to find a local minima in a 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×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grid. Interestingly, it is also the optimal algorithm for this problem. In other words, there can not be any algorithm for this problem which takes less than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) time. You might like to ponder over the </a:t>
            </a:r>
            <a:r>
              <a:rPr lang="en-US" sz="2400" u="sng" dirty="0" smtClean="0"/>
              <a:t>proof</a:t>
            </a:r>
            <a:r>
              <a:rPr lang="en-US" sz="2400" dirty="0" smtClean="0"/>
              <a:t> of this fact. 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Note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This problem is only meant for those students whose expectation from this course is more than a good grade.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simple principles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Respect every new idea which solves the problem partially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Principle </a:t>
            </a:r>
            <a:r>
              <a:rPr lang="en-US" sz="2400" dirty="0">
                <a:solidFill>
                  <a:srgbClr val="C00000"/>
                </a:solidFill>
              </a:rPr>
              <a:t>of simplification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rgbClr val="002060"/>
                </a:solidFill>
              </a:rPr>
              <a:t>If you find a problem difficult, try to solve its simpler version and then extend this solution to the original (difficult) version.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Problem:</a:t>
            </a:r>
            <a:r>
              <a:rPr lang="en-US" sz="2400" dirty="0" smtClean="0"/>
              <a:t> </a:t>
            </a:r>
            <a:r>
              <a:rPr lang="en-US" sz="2000" dirty="0" smtClean="0"/>
              <a:t>Given a </a:t>
            </a:r>
            <a:r>
              <a:rPr lang="en-US" sz="2000" dirty="0" err="1" smtClean="0">
                <a:solidFill>
                  <a:srgbClr val="0070C0"/>
                </a:solidFill>
              </a:rPr>
              <a:t>n×n</a:t>
            </a:r>
            <a:r>
              <a:rPr lang="en-US" sz="2000" dirty="0" smtClean="0"/>
              <a:t> grid storing </a:t>
            </a:r>
            <a:r>
              <a:rPr lang="en-US" sz="2000" u="sng" dirty="0" smtClean="0">
                <a:solidFill>
                  <a:srgbClr val="C00000"/>
                </a:solidFill>
              </a:rPr>
              <a:t>distinct</a:t>
            </a:r>
            <a:r>
              <a:rPr lang="en-US" sz="2000" dirty="0" smtClean="0"/>
              <a:t> numbers, output </a:t>
            </a:r>
            <a:r>
              <a:rPr lang="en-US" sz="2000" u="sng" dirty="0" smtClean="0">
                <a:solidFill>
                  <a:srgbClr val="C00000"/>
                </a:solidFill>
              </a:rPr>
              <a:t>any</a:t>
            </a:r>
            <a:r>
              <a:rPr lang="en-US" sz="2000" dirty="0" smtClean="0"/>
              <a:t> local minima in </a:t>
            </a:r>
            <a:r>
              <a:rPr lang="en-US" sz="2000" dirty="0" smtClean="0">
                <a:solidFill>
                  <a:srgbClr val="0070C0"/>
                </a:solidFill>
              </a:rPr>
              <a:t>O(n)</a:t>
            </a:r>
            <a:r>
              <a:rPr lang="en-US" sz="2000" dirty="0" smtClean="0"/>
              <a:t> time.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new approach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Repeat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i="1" dirty="0" smtClean="0"/>
              <a:t>if current entry is not local minima, move to a neighbor storing smaller value.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Explore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Let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While(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is not a local minima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a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 smtClean="0">
                    <a:sym typeface="Wingdings" pitchFamily="2" charset="2"/>
                  </a:rPr>
                  <a:t> storing </a:t>
                </a:r>
                <a:r>
                  <a:rPr lang="en-US" sz="1800" u="sng" dirty="0" smtClean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return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Worst case time complexity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 not discard </a:t>
            </a:r>
            <a:r>
              <a:rPr lang="en-US" b="1" dirty="0" smtClean="0">
                <a:solidFill>
                  <a:schemeClr val="tx1"/>
                </a:solidFill>
              </a:rPr>
              <a:t>Explore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Simplify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an array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1600" dirty="0" smtClean="0"/>
              <a:t>9    17  23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4834" y="3593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399098" y="1752600"/>
            <a:ext cx="868102" cy="1219200"/>
            <a:chOff x="3399098" y="1752600"/>
            <a:chExt cx="868102" cy="1219200"/>
          </a:xfrm>
        </p:grpSpPr>
        <p:sp>
          <p:nvSpPr>
            <p:cNvPr id="26" name="Rectangle 25"/>
            <p:cNvSpPr/>
            <p:nvPr/>
          </p:nvSpPr>
          <p:spPr>
            <a:xfrm>
              <a:off x="3962400" y="1752600"/>
              <a:ext cx="304800" cy="12192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23</a:t>
              </a:r>
              <a:endParaRPr lang="en-US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3032" y="1981200"/>
              <a:ext cx="289367" cy="990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17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99098" y="2362200"/>
              <a:ext cx="273934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9</a:t>
              </a:r>
              <a:endParaRPr lang="en-US" sz="11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0200" y="3733800"/>
            <a:ext cx="2168286" cy="904220"/>
            <a:chOff x="1600200" y="3733800"/>
            <a:chExt cx="2168286" cy="904220"/>
          </a:xfrm>
        </p:grpSpPr>
        <p:sp>
          <p:nvSpPr>
            <p:cNvPr id="29" name="Left Brace 28"/>
            <p:cNvSpPr/>
            <p:nvPr/>
          </p:nvSpPr>
          <p:spPr>
            <a:xfrm rot="16200000">
              <a:off x="2745081" y="3110651"/>
              <a:ext cx="304801" cy="155110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200" y="4114800"/>
              <a:ext cx="2168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There is a local minima </a:t>
              </a:r>
            </a:p>
            <a:p>
              <a:r>
                <a:rPr lang="en-US" sz="1400" dirty="0" smtClean="0"/>
                <a:t>in </a:t>
              </a:r>
              <a:r>
                <a:rPr lang="en-US" sz="1400" b="1" dirty="0" smtClean="0"/>
                <a:t>A</a:t>
              </a:r>
              <a:r>
                <a:rPr lang="en-US" sz="1400" dirty="0" smtClean="0"/>
                <a:t>[0,…,i-1].  Give reasons.</a:t>
              </a:r>
              <a:endParaRPr lang="en-US" sz="1400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1981199" y="4800600"/>
            <a:ext cx="502920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Reason (only a sketch):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If we execute </a:t>
            </a:r>
            <a:r>
              <a:rPr lang="en-US" sz="1600" b="1" dirty="0" smtClean="0">
                <a:solidFill>
                  <a:schemeClr val="tx1"/>
                </a:solidFill>
              </a:rPr>
              <a:t>Explore()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smtClean="0">
                <a:solidFill>
                  <a:srgbClr val="0070C0"/>
                </a:solidFill>
              </a:rPr>
              <a:t>i-1], </a:t>
            </a:r>
            <a:r>
              <a:rPr lang="en-US" sz="1600" dirty="0" smtClean="0">
                <a:solidFill>
                  <a:schemeClr val="tx1"/>
                </a:solidFill>
              </a:rPr>
              <a:t>it will terminate without ever entering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,…,</a:t>
            </a:r>
            <a:r>
              <a:rPr lang="en-US" sz="1600" dirty="0" smtClean="0">
                <a:solidFill>
                  <a:srgbClr val="0070C0"/>
                </a:solidFill>
              </a:rPr>
              <a:t>n-1</a:t>
            </a:r>
            <a:r>
              <a:rPr lang="en-US" sz="1600" dirty="0" smtClean="0">
                <a:solidFill>
                  <a:schemeClr val="tx1"/>
                </a:solidFill>
              </a:rPr>
              <a:t>].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673032" y="3200400"/>
            <a:ext cx="3352801" cy="369332"/>
            <a:chOff x="3673032" y="3200400"/>
            <a:chExt cx="3352801" cy="3693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673032" y="3200400"/>
              <a:ext cx="3352801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73033" y="3200400"/>
              <a:ext cx="3352800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08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an </a:t>
            </a:r>
            <a:r>
              <a:rPr lang="en-US" sz="3600" b="1" dirty="0" smtClean="0">
                <a:solidFill>
                  <a:srgbClr val="7030A0"/>
                </a:solidFill>
              </a:rPr>
              <a:t>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(Similar to binary search)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Local-minima-in-array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          </a:t>
            </a:r>
            <a:r>
              <a:rPr lang="en-US" sz="1800" dirty="0" smtClean="0">
                <a:solidFill>
                  <a:schemeClr val="accent1"/>
                </a:solidFill>
              </a:rPr>
              <a:t>L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n-1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found</a:t>
            </a:r>
            <a:r>
              <a:rPr lang="en-US" sz="1800" dirty="0" smtClean="0">
                <a:sym typeface="Wingdings" pitchFamily="2" charset="2"/>
              </a:rPr>
              <a:t> 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         </a:t>
            </a:r>
            <a:r>
              <a:rPr lang="en-US" sz="1800" b="1" dirty="0" smtClean="0">
                <a:sym typeface="Wingdings" pitchFamily="2" charset="2"/>
              </a:rPr>
              <a:t>while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ym typeface="Wingdings" pitchFamily="2" charset="2"/>
              </a:rPr>
              <a:t>         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          </a:t>
            </a:r>
            <a:r>
              <a:rPr lang="en-US" sz="1800" dirty="0" smtClean="0">
                <a:sym typeface="Wingdings" pitchFamily="2" charset="2"/>
              </a:rPr>
              <a:t>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{        </a:t>
            </a:r>
            <a:r>
              <a:rPr lang="en-US" sz="1800" dirty="0" smtClean="0">
                <a:solidFill>
                  <a:schemeClr val="accent1"/>
                </a:solidFill>
              </a:rPr>
              <a:t>mid </a:t>
            </a:r>
            <a:r>
              <a:rPr lang="en-US" sz="1800" dirty="0" smtClean="0">
                <a:sym typeface="Wingdings" pitchFamily="2" charset="2"/>
              </a:rPr>
              <a:t> (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 </a:t>
            </a:r>
            <a:r>
              <a:rPr lang="en-US" sz="1800" dirty="0" smtClean="0">
                <a:sym typeface="Wingdings" pitchFamily="2" charset="2"/>
              </a:rPr>
              <a:t>+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US" sz="1800" dirty="0" smtClean="0">
                <a:sym typeface="Wingdings" pitchFamily="2" charset="2"/>
              </a:rPr>
              <a:t>)/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</a:t>
            </a:r>
            <a:r>
              <a:rPr lang="en-US" sz="1800" dirty="0" smtClean="0"/>
              <a:t> </a:t>
            </a:r>
            <a:r>
              <a:rPr lang="en-US" sz="1800" b="1" dirty="0" smtClean="0"/>
              <a:t>If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chemeClr val="accent1"/>
                </a:solidFill>
              </a:rPr>
              <a:t>mid</a:t>
            </a:r>
            <a:r>
              <a:rPr lang="en-US" sz="1800" dirty="0" smtClean="0"/>
              <a:t> is a local minima)     </a:t>
            </a:r>
            <a:r>
              <a:rPr lang="en-US" sz="1800" dirty="0" smtClean="0">
                <a:solidFill>
                  <a:schemeClr val="accent1"/>
                </a:solidFill>
              </a:rPr>
              <a:t>found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         </a:t>
            </a:r>
            <a:r>
              <a:rPr lang="en-US" sz="1800" b="1" dirty="0" smtClean="0">
                <a:sym typeface="Wingdings" pitchFamily="2" charset="2"/>
              </a:rPr>
              <a:t>else if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mid+1</a:t>
            </a:r>
            <a:r>
              <a:rPr lang="en-US" sz="1800" dirty="0" smtClean="0">
                <a:sym typeface="Wingdings" pitchFamily="2" charset="2"/>
              </a:rPr>
              <a:t>] &lt;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[mid]</a:t>
            </a:r>
            <a:r>
              <a:rPr lang="en-US" sz="1800" dirty="0" smtClean="0">
                <a:sym typeface="Wingdings" pitchFamily="2" charset="2"/>
              </a:rPr>
              <a:t>)            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1800" dirty="0" smtClean="0">
                <a:sym typeface="Wingdings" pitchFamily="2" charset="2"/>
              </a:rPr>
              <a:t>         ;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</a:t>
            </a:r>
            <a:r>
              <a:rPr lang="en-US" sz="1800" b="1" dirty="0" smtClean="0"/>
              <a:t>else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C00000"/>
                </a:solidFill>
              </a:rPr>
              <a:t>??</a:t>
            </a:r>
            <a:endParaRPr lang="en-US" sz="18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return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mid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ot found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40386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mid+1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3434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mid-1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Proving </a:t>
            </a:r>
            <a:r>
              <a:rPr lang="en-US" sz="3600" b="1" dirty="0" smtClean="0">
                <a:solidFill>
                  <a:srgbClr val="7030A0"/>
                </a:solidFill>
              </a:rPr>
              <a:t>correctness</a:t>
            </a:r>
            <a:r>
              <a:rPr lang="en-US" sz="3600" b="1" dirty="0" smtClean="0"/>
              <a:t> of this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We need to show that algorithm </a:t>
            </a:r>
            <a:r>
              <a:rPr lang="en-US" sz="2000" b="1" dirty="0">
                <a:solidFill>
                  <a:srgbClr val="7030A0"/>
                </a:solidFill>
              </a:rPr>
              <a:t>Local-minima-in-array</a:t>
            </a:r>
            <a:r>
              <a:rPr lang="en-US" sz="2000" b="1" dirty="0"/>
              <a:t>(A) </a:t>
            </a:r>
            <a:r>
              <a:rPr lang="en-US" sz="2000" dirty="0" smtClean="0"/>
              <a:t>succeeds in finding a local minima.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For </a:t>
            </a:r>
            <a:r>
              <a:rPr lang="en-US" sz="2000" b="1" dirty="0"/>
              <a:t>this purpose, it suffices if we can show </a:t>
            </a:r>
            <a:r>
              <a:rPr lang="en-US" sz="2000" b="1" dirty="0" smtClean="0"/>
              <a:t>that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beginning of each </a:t>
            </a:r>
            <a:r>
              <a:rPr lang="en-US" sz="1800" dirty="0" smtClean="0"/>
              <a:t>iteration</a:t>
            </a:r>
            <a:r>
              <a:rPr lang="en-US" sz="1800" dirty="0"/>
              <a:t> </a:t>
            </a:r>
            <a:r>
              <a:rPr lang="en-US" sz="1800" dirty="0" smtClean="0"/>
              <a:t>the following assertions hold.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L</a:t>
            </a:r>
            <a:r>
              <a:rPr lang="en-US" sz="1800" dirty="0" smtClean="0"/>
              <a:t>] &lt; 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L-1</a:t>
            </a:r>
            <a:r>
              <a:rPr lang="en-US" sz="1800" dirty="0" smtClean="0"/>
              <a:t>]</a:t>
            </a:r>
            <a:endParaRPr lang="en-US" sz="2000" dirty="0" smtClean="0"/>
          </a:p>
          <a:p>
            <a:pPr lvl="1"/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R</a:t>
            </a:r>
            <a:r>
              <a:rPr lang="en-US" sz="1800" dirty="0" smtClean="0"/>
              <a:t>] &lt; </a:t>
            </a:r>
            <a:r>
              <a:rPr lang="en-US" sz="1800" b="1" dirty="0" smtClean="0"/>
              <a:t>A</a:t>
            </a:r>
            <a:r>
              <a:rPr lang="en-US" sz="1800" dirty="0" smtClean="0"/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R+1</a:t>
            </a:r>
            <a:r>
              <a:rPr lang="en-US" sz="1800" dirty="0" smtClean="0"/>
              <a:t>] 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4419600"/>
            <a:ext cx="4419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Of course, these two assertions hold in the </a:t>
            </a:r>
            <a:r>
              <a:rPr lang="en-US" sz="1600" dirty="0" smtClean="0">
                <a:solidFill>
                  <a:schemeClr val="tx1"/>
                </a:solidFill>
              </a:rPr>
              <a:t>beginning of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iteration. </a:t>
            </a:r>
            <a:r>
              <a:rPr lang="en-US" sz="1600" dirty="0">
                <a:solidFill>
                  <a:schemeClr val="tx1"/>
                </a:solidFill>
              </a:rPr>
              <a:t>How to show that they hold in the beginning of any arbitrary iteration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Ponder over it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1627</Words>
  <Application>Microsoft Office PowerPoint</Application>
  <PresentationFormat>On-screen Show (4:3)</PresentationFormat>
  <Paragraphs>210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Structures and Algorithms (CS210/ESO207/ESO211) </vt:lpstr>
      <vt:lpstr>Proving Correctness of Binary Search</vt:lpstr>
      <vt:lpstr>Two simple principles </vt:lpstr>
      <vt:lpstr>Local minima in a grid</vt:lpstr>
      <vt:lpstr>A new approach</vt:lpstr>
      <vt:lpstr>A new approach</vt:lpstr>
      <vt:lpstr>Local minima in an array</vt:lpstr>
      <vt:lpstr>Local minima in an array (Similar to binary search)</vt:lpstr>
      <vt:lpstr>Proving correctness of this algorithm</vt:lpstr>
      <vt:lpstr>Local minima in an array</vt:lpstr>
      <vt:lpstr>Local minima in a grid (extending the solution from 1-D to 2-D)</vt:lpstr>
      <vt:lpstr>Local minima in a grid</vt:lpstr>
      <vt:lpstr>Proving correctness of this algorithm</vt:lpstr>
      <vt:lpstr>Local minima in a grid</vt:lpstr>
      <vt:lpstr>Local minima in a grid in O(n) time</vt:lpstr>
      <vt:lpstr>Summary of the Lecture</vt:lpstr>
      <vt:lpstr>PowerPoint Presentation</vt:lpstr>
      <vt:lpstr>Homework</vt:lpstr>
      <vt:lpstr>Homework (general)</vt:lpstr>
      <vt:lpstr>Homework (general)</vt:lpstr>
      <vt:lpstr>Homework: revisiting 2-majority element</vt:lpstr>
      <vt:lpstr>An interesting problem (optional)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471</cp:revision>
  <dcterms:created xsi:type="dcterms:W3CDTF">2011-12-03T04:13:03Z</dcterms:created>
  <dcterms:modified xsi:type="dcterms:W3CDTF">2012-08-08T15:03:56Z</dcterms:modified>
</cp:coreProperties>
</file>