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3"/>
  </p:notesMasterIdLst>
  <p:sldIdLst>
    <p:sldId id="274" r:id="rId2"/>
    <p:sldId id="468" r:id="rId3"/>
    <p:sldId id="466" r:id="rId4"/>
    <p:sldId id="470" r:id="rId5"/>
    <p:sldId id="464" r:id="rId6"/>
    <p:sldId id="465" r:id="rId7"/>
    <p:sldId id="467" r:id="rId8"/>
    <p:sldId id="469" r:id="rId9"/>
    <p:sldId id="472" r:id="rId10"/>
    <p:sldId id="480" r:id="rId11"/>
    <p:sldId id="471" r:id="rId12"/>
    <p:sldId id="473" r:id="rId13"/>
    <p:sldId id="476" r:id="rId14"/>
    <p:sldId id="481" r:id="rId15"/>
    <p:sldId id="482" r:id="rId16"/>
    <p:sldId id="474" r:id="rId17"/>
    <p:sldId id="483" r:id="rId18"/>
    <p:sldId id="478" r:id="rId19"/>
    <p:sldId id="477" r:id="rId20"/>
    <p:sldId id="479" r:id="rId21"/>
    <p:sldId id="484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72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8/17/2012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8/17/2012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8/17/2012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8/17/2012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8/17/2012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8/17/2012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(CS210/ESO207/ESO211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7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Data Structures 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b="1" dirty="0" smtClean="0">
                <a:solidFill>
                  <a:srgbClr val="7030A0"/>
                </a:solidFill>
              </a:rPr>
              <a:t>Modeling versus Implementation 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b="1" dirty="0" smtClean="0">
                <a:solidFill>
                  <a:srgbClr val="7030A0"/>
                </a:solidFill>
              </a:rPr>
              <a:t>Example: Abstract Data Type </a:t>
            </a:r>
            <a:r>
              <a:rPr lang="en-US" sz="1600" b="1" dirty="0" smtClean="0">
                <a:solidFill>
                  <a:srgbClr val="C00000"/>
                </a:solidFill>
              </a:rPr>
              <a:t>“List” </a:t>
            </a:r>
            <a:r>
              <a:rPr lang="en-US" sz="1600" b="1" dirty="0" smtClean="0">
                <a:solidFill>
                  <a:srgbClr val="7030A0"/>
                </a:solidFill>
              </a:rPr>
              <a:t>and its implementations 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b="1" dirty="0" smtClean="0">
                <a:solidFill>
                  <a:srgbClr val="7030A0"/>
                </a:solidFill>
              </a:rPr>
              <a:t>Two interesting data structure problems</a:t>
            </a:r>
          </a:p>
          <a:p>
            <a:pPr algn="l" fontAlgn="auto">
              <a:spcAft>
                <a:spcPts val="0"/>
              </a:spcAft>
              <a:defRPr/>
            </a:pPr>
            <a:endParaRPr lang="en-US" sz="20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Array</a:t>
            </a:r>
            <a:r>
              <a:rPr lang="en-US" sz="4000" b="1" dirty="0" smtClean="0"/>
              <a:t> based Implementation 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sz="2000" dirty="0" smtClean="0"/>
              <a:t>Store the elements of List  in array </a:t>
            </a:r>
            <a:r>
              <a:rPr lang="en-US" sz="2000" b="1" dirty="0" smtClean="0"/>
              <a:t>A</a:t>
            </a:r>
            <a:r>
              <a:rPr lang="en-US" sz="2000" dirty="0" smtClean="0"/>
              <a:t> such that </a:t>
            </a:r>
            <a:r>
              <a:rPr lang="en-US" sz="2000" b="1" dirty="0" smtClean="0"/>
              <a:t>A</a:t>
            </a:r>
            <a:r>
              <a:rPr lang="en-US" sz="2000" dirty="0" smtClean="0"/>
              <a:t>[</a:t>
            </a:r>
            <a:r>
              <a:rPr lang="en-US" sz="2000" dirty="0" smtClean="0">
                <a:solidFill>
                  <a:srgbClr val="0070C0"/>
                </a:solidFill>
              </a:rPr>
              <a:t>i</a:t>
            </a:r>
            <a:r>
              <a:rPr lang="en-US" sz="2000" dirty="0" smtClean="0"/>
              <a:t>] denotes (</a:t>
            </a:r>
            <a:r>
              <a:rPr lang="en-US" sz="2000" dirty="0" smtClean="0">
                <a:solidFill>
                  <a:srgbClr val="0070C0"/>
                </a:solidFill>
              </a:rPr>
              <a:t>i+1</a:t>
            </a:r>
            <a:r>
              <a:rPr lang="en-US" sz="2000" dirty="0" smtClean="0"/>
              <a:t>)</a:t>
            </a:r>
            <a:r>
              <a:rPr lang="en-US" sz="2000" dirty="0" err="1" smtClean="0"/>
              <a:t>th</a:t>
            </a:r>
            <a:r>
              <a:rPr lang="en-US" sz="2000" dirty="0" smtClean="0"/>
              <a:t> element of the list at each stage</a:t>
            </a:r>
            <a:r>
              <a:rPr lang="en-US" sz="2000" dirty="0"/>
              <a:t> </a:t>
            </a:r>
            <a:r>
              <a:rPr lang="en-US" sz="2000" dirty="0" smtClean="0"/>
              <a:t>(since </a:t>
            </a:r>
            <a:r>
              <a:rPr lang="en-US" sz="2000" dirty="0"/>
              <a:t>index starts from </a:t>
            </a:r>
            <a:r>
              <a:rPr lang="en-US" sz="2000" dirty="0" smtClean="0"/>
              <a:t>0).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(</a:t>
            </a:r>
            <a:r>
              <a:rPr lang="en-US" sz="2000" dirty="0" smtClean="0">
                <a:solidFill>
                  <a:srgbClr val="C00000"/>
                </a:solidFill>
              </a:rPr>
              <a:t>Assumption</a:t>
            </a:r>
            <a:r>
              <a:rPr lang="en-US" sz="2000" dirty="0" smtClean="0"/>
              <a:t>: </a:t>
            </a:r>
            <a:r>
              <a:rPr lang="en-US" sz="2000" dirty="0"/>
              <a:t>The maximum size of </a:t>
            </a:r>
            <a:r>
              <a:rPr lang="en-US" sz="2000" dirty="0" smtClean="0"/>
              <a:t>list </a:t>
            </a:r>
            <a:r>
              <a:rPr lang="en-US" sz="2000" dirty="0"/>
              <a:t>is known in advance.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Keep a integer variable </a:t>
            </a:r>
            <a:r>
              <a:rPr lang="en-US" sz="2000" b="1" dirty="0" smtClean="0">
                <a:solidFill>
                  <a:srgbClr val="0070C0"/>
                </a:solidFill>
              </a:rPr>
              <a:t>Length</a:t>
            </a:r>
            <a:r>
              <a:rPr lang="en-US" sz="2000" dirty="0" smtClean="0"/>
              <a:t> to denote the number of elements in the list at each stage.  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Example: </a:t>
            </a:r>
            <a:r>
              <a:rPr lang="en-US" sz="1800" dirty="0" smtClean="0"/>
              <a:t>If at any moment of time List is   </a:t>
            </a:r>
            <a:r>
              <a:rPr lang="en-US" sz="1800" dirty="0" smtClean="0">
                <a:solidFill>
                  <a:srgbClr val="006C31"/>
                </a:solidFill>
              </a:rPr>
              <a:t>3</a:t>
            </a:r>
            <a:r>
              <a:rPr lang="en-US" sz="1800" dirty="0" smtClean="0"/>
              <a:t>,</a:t>
            </a:r>
            <a:r>
              <a:rPr lang="en-US" sz="1800" dirty="0" smtClean="0">
                <a:solidFill>
                  <a:srgbClr val="006C31"/>
                </a:solidFill>
              </a:rPr>
              <a:t>5</a:t>
            </a:r>
            <a:r>
              <a:rPr lang="en-US" sz="1800" dirty="0" smtClean="0"/>
              <a:t>,</a:t>
            </a:r>
            <a:r>
              <a:rPr lang="en-US" sz="1800" dirty="0" smtClean="0">
                <a:solidFill>
                  <a:srgbClr val="006C31"/>
                </a:solidFill>
              </a:rPr>
              <a:t>1</a:t>
            </a:r>
            <a:r>
              <a:rPr lang="en-US" sz="1800" dirty="0" smtClean="0"/>
              <a:t>,</a:t>
            </a:r>
            <a:r>
              <a:rPr lang="en-US" sz="1800" dirty="0" smtClean="0">
                <a:solidFill>
                  <a:srgbClr val="006C31"/>
                </a:solidFill>
              </a:rPr>
              <a:t>8</a:t>
            </a:r>
            <a:r>
              <a:rPr lang="en-US" sz="1800" dirty="0" smtClean="0"/>
              <a:t>,</a:t>
            </a:r>
            <a:r>
              <a:rPr lang="en-US" sz="1800" dirty="0" smtClean="0">
                <a:solidFill>
                  <a:srgbClr val="006C31"/>
                </a:solidFill>
              </a:rPr>
              <a:t>0</a:t>
            </a:r>
            <a:r>
              <a:rPr lang="en-US" sz="1800" dirty="0" smtClean="0"/>
              <a:t>,</a:t>
            </a:r>
            <a:r>
              <a:rPr lang="en-US" sz="1800" dirty="0" smtClean="0">
                <a:solidFill>
                  <a:srgbClr val="006C31"/>
                </a:solidFill>
              </a:rPr>
              <a:t>2</a:t>
            </a:r>
            <a:r>
              <a:rPr lang="en-US" sz="1800" dirty="0" smtClean="0"/>
              <a:t>,</a:t>
            </a:r>
            <a:r>
              <a:rPr lang="en-US" sz="1800" dirty="0" smtClean="0">
                <a:solidFill>
                  <a:srgbClr val="006C31"/>
                </a:solidFill>
              </a:rPr>
              <a:t>40</a:t>
            </a:r>
            <a:r>
              <a:rPr lang="en-US" sz="1800" dirty="0" smtClean="0"/>
              <a:t>,</a:t>
            </a:r>
            <a:r>
              <a:rPr lang="en-US" sz="1800" dirty="0" smtClean="0">
                <a:solidFill>
                  <a:srgbClr val="006C31"/>
                </a:solidFill>
              </a:rPr>
              <a:t>27</a:t>
            </a:r>
            <a:r>
              <a:rPr lang="en-US" sz="1800" dirty="0" smtClean="0"/>
              <a:t>,</a:t>
            </a:r>
            <a:r>
              <a:rPr lang="en-US" sz="1800" dirty="0" smtClean="0">
                <a:solidFill>
                  <a:srgbClr val="006C31"/>
                </a:solidFill>
              </a:rPr>
              <a:t>44</a:t>
            </a:r>
            <a:r>
              <a:rPr lang="en-US" sz="1800" dirty="0" smtClean="0"/>
              <a:t>,</a:t>
            </a:r>
            <a:r>
              <a:rPr lang="en-US" sz="1800" dirty="0" smtClean="0">
                <a:solidFill>
                  <a:srgbClr val="006C31"/>
                </a:solidFill>
              </a:rPr>
              <a:t>67</a:t>
            </a:r>
            <a:r>
              <a:rPr lang="en-US" sz="1800" dirty="0" smtClean="0"/>
              <a:t>,  then the array </a:t>
            </a:r>
            <a:r>
              <a:rPr lang="en-US" sz="1800" b="1" dirty="0" smtClean="0"/>
              <a:t>A</a:t>
            </a:r>
            <a:r>
              <a:rPr lang="en-US" sz="1800" dirty="0" smtClean="0"/>
              <a:t> looks like: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Question:</a:t>
            </a:r>
            <a:r>
              <a:rPr lang="en-US" sz="2000" dirty="0" smtClean="0"/>
              <a:t> How to describe </a:t>
            </a:r>
            <a:r>
              <a:rPr lang="en-US" sz="2000" u="sng" dirty="0" smtClean="0"/>
              <a:t>location</a:t>
            </a:r>
            <a:r>
              <a:rPr lang="en-US" sz="2000" dirty="0" smtClean="0"/>
              <a:t> of an element of the list ?</a:t>
            </a:r>
          </a:p>
          <a:p>
            <a:pPr marL="0" indent="0">
              <a:buNone/>
            </a:pPr>
            <a:r>
              <a:rPr lang="en-US" sz="2000" b="1" dirty="0" smtClean="0"/>
              <a:t>Answer:</a:t>
            </a:r>
            <a:r>
              <a:rPr lang="en-US" sz="2000" dirty="0" smtClean="0"/>
              <a:t> by the corresponding array index. Location of 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element of List is 4.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066800" y="4368225"/>
            <a:ext cx="7391400" cy="584775"/>
            <a:chOff x="1066800" y="4368225"/>
            <a:chExt cx="7391400" cy="584775"/>
          </a:xfrm>
        </p:grpSpPr>
        <p:grpSp>
          <p:nvGrpSpPr>
            <p:cNvPr id="5" name="Group 4"/>
            <p:cNvGrpSpPr/>
            <p:nvPr/>
          </p:nvGrpSpPr>
          <p:grpSpPr>
            <a:xfrm>
              <a:off x="1066800" y="4368225"/>
              <a:ext cx="5477765" cy="584775"/>
              <a:chOff x="1548068" y="4038600"/>
              <a:chExt cx="5477765" cy="584775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133600" y="4114800"/>
                <a:ext cx="4892233" cy="381000"/>
                <a:chOff x="2651567" y="3886200"/>
                <a:chExt cx="4892233" cy="381000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2667000" y="3886200"/>
                  <a:ext cx="4876800" cy="3810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" name="Straight Connector 8"/>
                <p:cNvCxnSpPr/>
                <p:nvPr/>
              </p:nvCxnSpPr>
              <p:spPr>
                <a:xfrm>
                  <a:off x="48006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38862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44958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41910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29718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32766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35814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72390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69342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51054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54102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7150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60198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63246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66294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2651567" y="3897868"/>
                  <a:ext cx="31983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3   5    1    8    0   2   40 27  44 67</a:t>
                  </a:r>
                  <a:endParaRPr lang="en-US" dirty="0"/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1548068" y="4038600"/>
                <a:ext cx="4331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/>
                  <a:t>A</a:t>
                </a:r>
                <a:endParaRPr lang="en-US" sz="3200" b="1" dirty="0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7178939" y="4419600"/>
              <a:ext cx="127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Length</a:t>
              </a:r>
              <a:r>
                <a:rPr lang="en-US" dirty="0" smtClean="0"/>
                <a:t> = 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427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6C31"/>
                </a:solidFill>
              </a:rPr>
              <a:t>Time Complexity </a:t>
            </a:r>
            <a:r>
              <a:rPr lang="en-US" sz="3200" b="1" dirty="0" smtClean="0"/>
              <a:t>of each List operation using 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Array</a:t>
            </a:r>
            <a:r>
              <a:rPr lang="en-US" sz="3200" b="1" dirty="0" smtClean="0"/>
              <a:t> based implementation</a:t>
            </a:r>
            <a:endParaRPr lang="en-US" sz="32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428799"/>
              </p:ext>
            </p:extLst>
          </p:nvPr>
        </p:nvGraphicFramePr>
        <p:xfrm>
          <a:off x="1828800" y="1524000"/>
          <a:ext cx="5867400" cy="3349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2935"/>
                <a:gridCol w="3374465"/>
              </a:tblGrid>
              <a:tr h="411483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Complexity per</a:t>
                      </a:r>
                      <a:r>
                        <a:rPr lang="en-US" baseline="0" dirty="0" smtClean="0"/>
                        <a:t> operation</a:t>
                      </a:r>
                      <a:endParaRPr lang="en-US" dirty="0"/>
                    </a:p>
                  </a:txBody>
                  <a:tcPr/>
                </a:tc>
              </a:tr>
              <a:tr h="358987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7030A0"/>
                          </a:solidFill>
                        </a:rPr>
                        <a:t>IsEmpty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smtClean="0"/>
                        <a:t>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987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Search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err="1" smtClean="0"/>
                        <a:t>x,L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987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Successor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err="1" smtClean="0"/>
                        <a:t>i,L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987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Predecessor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err="1" smtClean="0"/>
                        <a:t>i,L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7616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CreateEmptyList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smtClean="0"/>
                        <a:t>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Insert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err="1" smtClean="0"/>
                        <a:t>x,i,L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Delete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err="1" smtClean="0"/>
                        <a:t>i,L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MakeListEmpty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smtClean="0"/>
                        <a:t>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486400" y="1981200"/>
            <a:ext cx="9144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(1)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486400" y="2362200"/>
            <a:ext cx="914400" cy="304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(n)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86400" y="2743200"/>
            <a:ext cx="9144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(1)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86400" y="3124200"/>
            <a:ext cx="9144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(1)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86400" y="3505200"/>
            <a:ext cx="9144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(1)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486400" y="4572000"/>
            <a:ext cx="9144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(1)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486400" y="3856463"/>
            <a:ext cx="914400" cy="304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(n)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01268" y="4217020"/>
            <a:ext cx="914400" cy="304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(n)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" name="Up Ribbon 14"/>
          <p:cNvSpPr/>
          <p:nvPr/>
        </p:nvSpPr>
        <p:spPr>
          <a:xfrm>
            <a:off x="1981200" y="5638800"/>
            <a:ext cx="5181600" cy="8382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Homework:</a:t>
            </a:r>
            <a:r>
              <a:rPr lang="en-US" dirty="0" smtClean="0">
                <a:solidFill>
                  <a:schemeClr val="tx1"/>
                </a:solidFill>
              </a:rPr>
              <a:t> Write </a:t>
            </a:r>
            <a:r>
              <a:rPr lang="en-US" b="1" dirty="0" smtClean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 Function for each operation with matching complexity.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Line Callout 2 15"/>
          <p:cNvSpPr/>
          <p:nvPr/>
        </p:nvSpPr>
        <p:spPr>
          <a:xfrm>
            <a:off x="3124200" y="5334000"/>
            <a:ext cx="5789341" cy="380999"/>
          </a:xfrm>
          <a:prstGeom prst="borderCallout2">
            <a:avLst>
              <a:gd name="adj1" fmla="val -1063"/>
              <a:gd name="adj2" fmla="val 89965"/>
              <a:gd name="adj3" fmla="val -351457"/>
              <a:gd name="adj4" fmla="val 90520"/>
              <a:gd name="adj5" fmla="val -353972"/>
              <a:gd name="adj6" fmla="val 5659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All elements from A[i] to A[n-1] have to be shifted to the </a:t>
            </a:r>
            <a:r>
              <a:rPr lang="en-US" sz="1400" b="1" dirty="0" smtClean="0">
                <a:solidFill>
                  <a:srgbClr val="C00000"/>
                </a:solidFill>
              </a:rPr>
              <a:t>right</a:t>
            </a:r>
            <a:r>
              <a:rPr lang="en-US" sz="1400" dirty="0" smtClean="0">
                <a:solidFill>
                  <a:schemeClr val="tx1"/>
                </a:solidFill>
              </a:rPr>
              <a:t> by one place.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Line Callout 2 16"/>
          <p:cNvSpPr/>
          <p:nvPr/>
        </p:nvSpPr>
        <p:spPr>
          <a:xfrm>
            <a:off x="3124200" y="5715001"/>
            <a:ext cx="5789341" cy="380999"/>
          </a:xfrm>
          <a:prstGeom prst="borderCallout2">
            <a:avLst>
              <a:gd name="adj1" fmla="val -1063"/>
              <a:gd name="adj2" fmla="val 89965"/>
              <a:gd name="adj3" fmla="val -351457"/>
              <a:gd name="adj4" fmla="val 90520"/>
              <a:gd name="adj5" fmla="val -353972"/>
              <a:gd name="adj6" fmla="val 5659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All elements from A[i+1] to A[n-1] have to be shifted to the </a:t>
            </a:r>
            <a:r>
              <a:rPr lang="en-US" sz="1400" b="1" dirty="0" smtClean="0">
                <a:solidFill>
                  <a:srgbClr val="C00000"/>
                </a:solidFill>
              </a:rPr>
              <a:t>left</a:t>
            </a:r>
            <a:r>
              <a:rPr lang="en-US" sz="1400" dirty="0" smtClean="0">
                <a:solidFill>
                  <a:schemeClr val="tx1"/>
                </a:solidFill>
              </a:rPr>
              <a:t> by one place.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8585" y="3048000"/>
            <a:ext cx="1641155" cy="1069777"/>
            <a:chOff x="18585" y="3048000"/>
            <a:chExt cx="1641155" cy="1069777"/>
          </a:xfrm>
        </p:grpSpPr>
        <p:sp>
          <p:nvSpPr>
            <p:cNvPr id="3" name="Smiley Face 2"/>
            <p:cNvSpPr/>
            <p:nvPr/>
          </p:nvSpPr>
          <p:spPr>
            <a:xfrm>
              <a:off x="533400" y="3048000"/>
              <a:ext cx="762000" cy="732263"/>
            </a:xfrm>
            <a:prstGeom prst="smileyFace">
              <a:avLst>
                <a:gd name="adj" fmla="val -465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585" y="3810000"/>
              <a:ext cx="1641155" cy="307777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Arrays are very </a:t>
              </a:r>
              <a:r>
                <a:rPr lang="en-US" sz="1400" b="1" dirty="0" smtClean="0">
                  <a:solidFill>
                    <a:srgbClr val="C00000"/>
                  </a:solidFill>
                </a:rPr>
                <a:t>rigid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0" name="Left Arrow 19"/>
          <p:cNvSpPr/>
          <p:nvPr/>
        </p:nvSpPr>
        <p:spPr>
          <a:xfrm>
            <a:off x="6781801" y="2133600"/>
            <a:ext cx="23622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n</a:t>
            </a:r>
            <a:r>
              <a:rPr lang="en-US" sz="1600" dirty="0" smtClean="0">
                <a:solidFill>
                  <a:schemeClr val="bg1"/>
                </a:solidFill>
              </a:rPr>
              <a:t>: number of elements in list at present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9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Link</a:t>
            </a:r>
            <a:r>
              <a:rPr lang="en-US" b="1" dirty="0" smtClean="0"/>
              <a:t> </a:t>
            </a:r>
            <a:r>
              <a:rPr lang="en-US" b="1" dirty="0"/>
              <a:t>based </a:t>
            </a:r>
            <a:r>
              <a:rPr lang="en-US" b="1" dirty="0" smtClean="0"/>
              <a:t>Implementation: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2057400" y="2895600"/>
            <a:ext cx="6172200" cy="457200"/>
            <a:chOff x="2057400" y="2895600"/>
            <a:chExt cx="6172200" cy="4572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2895600"/>
              <a:ext cx="914400" cy="457200"/>
              <a:chOff x="2362200" y="2895600"/>
              <a:chExt cx="9144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362200" y="2895600"/>
                <a:ext cx="914400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867400" y="2895600"/>
              <a:ext cx="914400" cy="457200"/>
              <a:chOff x="2362200" y="2895600"/>
              <a:chExt cx="914400" cy="4572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362200" y="2895600"/>
                <a:ext cx="914400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3048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/>
            <p:nvPr/>
          </p:nvCxnSpPr>
          <p:spPr>
            <a:xfrm>
              <a:off x="2819400" y="30480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7772400" y="2895600"/>
              <a:ext cx="457200" cy="457200"/>
              <a:chOff x="7772400" y="2895600"/>
              <a:chExt cx="457200" cy="4572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7772400" y="2895600"/>
                <a:ext cx="457200" cy="4572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77724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77724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/>
            <p:cNvCxnSpPr/>
            <p:nvPr/>
          </p:nvCxnSpPr>
          <p:spPr>
            <a:xfrm>
              <a:off x="6629400" y="30480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4020361" y="3352800"/>
            <a:ext cx="704039" cy="914400"/>
            <a:chOff x="3810000" y="3264932"/>
            <a:chExt cx="704039" cy="914400"/>
          </a:xfrm>
        </p:grpSpPr>
        <p:sp>
          <p:nvSpPr>
            <p:cNvPr id="38" name="Up Arrow 37"/>
            <p:cNvSpPr/>
            <p:nvPr/>
          </p:nvSpPr>
          <p:spPr>
            <a:xfrm>
              <a:off x="4114800" y="3264932"/>
              <a:ext cx="76200" cy="5334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10000" y="3810000"/>
              <a:ext cx="704039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Value</a:t>
              </a:r>
              <a:endParaRPr lang="en-US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191000" y="260246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3962400" y="2895600"/>
            <a:ext cx="914400" cy="457200"/>
            <a:chOff x="2362200" y="2895600"/>
            <a:chExt cx="914400" cy="457200"/>
          </a:xfrm>
        </p:grpSpPr>
        <p:sp>
          <p:nvSpPr>
            <p:cNvPr id="49" name="Rectangle 48"/>
            <p:cNvSpPr/>
            <p:nvPr/>
          </p:nvSpPr>
          <p:spPr>
            <a:xfrm>
              <a:off x="2362200" y="2895600"/>
              <a:ext cx="9144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3048000" y="28956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457200" y="1916668"/>
            <a:ext cx="1600200" cy="1131332"/>
            <a:chOff x="457200" y="1916668"/>
            <a:chExt cx="1600200" cy="1131332"/>
          </a:xfrm>
        </p:grpSpPr>
        <p:cxnSp>
          <p:nvCxnSpPr>
            <p:cNvPr id="37" name="Elbow Connector 36"/>
            <p:cNvCxnSpPr/>
            <p:nvPr/>
          </p:nvCxnSpPr>
          <p:spPr>
            <a:xfrm>
              <a:off x="1143000" y="2133600"/>
              <a:ext cx="914400" cy="914400"/>
            </a:xfrm>
            <a:prstGeom prst="bentConnector3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57200" y="1916668"/>
              <a:ext cx="676788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810000" y="3048000"/>
            <a:ext cx="3063787" cy="1728740"/>
            <a:chOff x="3810000" y="3048000"/>
            <a:chExt cx="3063787" cy="1728740"/>
          </a:xfrm>
        </p:grpSpPr>
        <p:grpSp>
          <p:nvGrpSpPr>
            <p:cNvPr id="43" name="Group 42"/>
            <p:cNvGrpSpPr/>
            <p:nvPr/>
          </p:nvGrpSpPr>
          <p:grpSpPr>
            <a:xfrm>
              <a:off x="3810000" y="3352800"/>
              <a:ext cx="3063787" cy="1423940"/>
              <a:chOff x="3810000" y="3212592"/>
              <a:chExt cx="3063787" cy="1423940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3810000" y="4267200"/>
                <a:ext cx="3063787" cy="369332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Address of next (or right) node</a:t>
                </a:r>
                <a:endParaRPr lang="en-US" dirty="0"/>
              </a:p>
            </p:txBody>
          </p:sp>
          <p:sp>
            <p:nvSpPr>
              <p:cNvPr id="39" name="Up Arrow 38"/>
              <p:cNvSpPr/>
              <p:nvPr/>
            </p:nvSpPr>
            <p:spPr>
              <a:xfrm>
                <a:off x="4724400" y="3212592"/>
                <a:ext cx="76200" cy="1054608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4800600" y="3048000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Up Ribbon 55"/>
          <p:cNvSpPr/>
          <p:nvPr/>
        </p:nvSpPr>
        <p:spPr>
          <a:xfrm>
            <a:off x="2286000" y="5105400"/>
            <a:ext cx="5181600" cy="8382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 smtClean="0">
                <a:solidFill>
                  <a:srgbClr val="FF0000"/>
                </a:solidFill>
              </a:rPr>
              <a:t>ingly </a:t>
            </a:r>
            <a:r>
              <a:rPr lang="en-US" b="1" dirty="0" smtClean="0">
                <a:solidFill>
                  <a:srgbClr val="7030A0"/>
                </a:solidFill>
              </a:rPr>
              <a:t>Linked List</a:t>
            </a:r>
            <a:endParaRPr lang="en-US" dirty="0">
              <a:solidFill>
                <a:srgbClr val="7030A0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457200" y="2895600"/>
            <a:ext cx="5638800" cy="457200"/>
            <a:chOff x="457200" y="2895600"/>
            <a:chExt cx="5638800" cy="457200"/>
          </a:xfrm>
        </p:grpSpPr>
        <p:cxnSp>
          <p:nvCxnSpPr>
            <p:cNvPr id="57" name="Straight Arrow Connector 56"/>
            <p:cNvCxnSpPr/>
            <p:nvPr/>
          </p:nvCxnSpPr>
          <p:spPr>
            <a:xfrm flipH="1">
              <a:off x="2819401" y="3200400"/>
              <a:ext cx="12009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4724400" y="3200400"/>
              <a:ext cx="12009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932640" y="3200400"/>
              <a:ext cx="12009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457200" y="2895600"/>
              <a:ext cx="45720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/>
            <p:cNvCxnSpPr/>
            <p:nvPr/>
          </p:nvCxnSpPr>
          <p:spPr>
            <a:xfrm flipH="1">
              <a:off x="457200" y="28956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57200" y="28956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191000" y="28956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286000" y="28956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6096000" y="28956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3691163" y="1764268"/>
            <a:ext cx="3076868" cy="1131332"/>
            <a:chOff x="3691163" y="1764268"/>
            <a:chExt cx="3076868" cy="1131332"/>
          </a:xfrm>
        </p:grpSpPr>
        <p:sp>
          <p:nvSpPr>
            <p:cNvPr id="71" name="TextBox 70"/>
            <p:cNvSpPr txBox="1"/>
            <p:nvPr/>
          </p:nvSpPr>
          <p:spPr>
            <a:xfrm>
              <a:off x="3691163" y="1764268"/>
              <a:ext cx="3076868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Address of previous (left) node</a:t>
              </a:r>
              <a:endParaRPr lang="en-US" dirty="0"/>
            </a:p>
          </p:txBody>
        </p:sp>
        <p:sp>
          <p:nvSpPr>
            <p:cNvPr id="73" name="Down Arrow 72"/>
            <p:cNvSpPr/>
            <p:nvPr/>
          </p:nvSpPr>
          <p:spPr>
            <a:xfrm>
              <a:off x="4038600" y="2133600"/>
              <a:ext cx="76200" cy="762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Up Ribbon 74"/>
          <p:cNvSpPr/>
          <p:nvPr/>
        </p:nvSpPr>
        <p:spPr>
          <a:xfrm>
            <a:off x="2286000" y="4876800"/>
            <a:ext cx="5181600" cy="8382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Doubly </a:t>
            </a:r>
            <a:r>
              <a:rPr lang="en-US" b="1" dirty="0" smtClean="0">
                <a:solidFill>
                  <a:srgbClr val="7030A0"/>
                </a:solidFill>
              </a:rPr>
              <a:t>Linked List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2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6" grpId="0" animBg="1"/>
      <p:bldP spid="56" grpId="1" animBg="1"/>
      <p:bldP spid="7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Doubly Linked List</a:t>
            </a:r>
            <a:r>
              <a:rPr lang="en-US" sz="3600" b="1" dirty="0"/>
              <a:t> based </a:t>
            </a:r>
            <a:r>
              <a:rPr lang="en-US" sz="3600" b="1" dirty="0" smtClean="0"/>
              <a:t>Implementation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Keep a doubly linked list where elements appear in the order we follow while traversing the list. </a:t>
            </a:r>
          </a:p>
          <a:p>
            <a:r>
              <a:rPr lang="en-US" sz="2000" dirty="0" smtClean="0"/>
              <a:t>The location of an element is the </a:t>
            </a:r>
            <a:r>
              <a:rPr lang="en-US" sz="2000" u="sng" dirty="0" smtClean="0"/>
              <a:t>address</a:t>
            </a:r>
            <a:r>
              <a:rPr lang="en-US" sz="2000" dirty="0" smtClean="0"/>
              <a:t> of the node containing it.</a:t>
            </a:r>
          </a:p>
          <a:p>
            <a:pPr marL="0" indent="0">
              <a:buNone/>
            </a:pPr>
            <a:endParaRPr lang="en-US" sz="2000" u="sng" dirty="0" smtClean="0"/>
          </a:p>
          <a:p>
            <a:pPr marL="0" indent="0">
              <a:buNone/>
            </a:pPr>
            <a:r>
              <a:rPr lang="en-US" sz="2000" u="sng" dirty="0" smtClean="0"/>
              <a:t>Example:</a:t>
            </a:r>
            <a:r>
              <a:rPr lang="en-US" sz="2000" dirty="0" smtClean="0"/>
              <a:t> List </a:t>
            </a:r>
            <a:r>
              <a:rPr lang="en-US" sz="2000" dirty="0" smtClean="0">
                <a:solidFill>
                  <a:srgbClr val="006C31"/>
                </a:solidFill>
              </a:rPr>
              <a:t>3,9,1 </a:t>
            </a:r>
            <a:r>
              <a:rPr lang="en-US" sz="2000" dirty="0" smtClean="0"/>
              <a:t>appears as</a:t>
            </a:r>
            <a:endParaRPr lang="en-US" sz="2000" u="sng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09600" y="4278868"/>
            <a:ext cx="7772400" cy="1436132"/>
            <a:chOff x="609600" y="4278868"/>
            <a:chExt cx="7772400" cy="1436132"/>
          </a:xfrm>
        </p:grpSpPr>
        <p:grpSp>
          <p:nvGrpSpPr>
            <p:cNvPr id="54" name="Group 53"/>
            <p:cNvGrpSpPr/>
            <p:nvPr/>
          </p:nvGrpSpPr>
          <p:grpSpPr>
            <a:xfrm>
              <a:off x="2209800" y="5257800"/>
              <a:ext cx="6172200" cy="457200"/>
              <a:chOff x="2057400" y="2895600"/>
              <a:chExt cx="6172200" cy="4572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057400" y="2895600"/>
                <a:ext cx="914400" cy="457200"/>
                <a:chOff x="2362200" y="2895600"/>
                <a:chExt cx="914400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2362200" y="2895600"/>
                  <a:ext cx="9144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>
                  <a:off x="3048000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5867400" y="2895600"/>
                <a:ext cx="914400" cy="457200"/>
                <a:chOff x="2362200" y="2895600"/>
                <a:chExt cx="914400" cy="4572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2362200" y="2895600"/>
                  <a:ext cx="9144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3048000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Arrow Connector 19"/>
              <p:cNvCxnSpPr/>
              <p:nvPr/>
            </p:nvCxnSpPr>
            <p:spPr>
              <a:xfrm>
                <a:off x="2819400" y="30480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>
              <a:xfrm>
                <a:off x="7772400" y="2895600"/>
                <a:ext cx="457200" cy="457200"/>
                <a:chOff x="7772400" y="2895600"/>
                <a:chExt cx="457200" cy="4572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7772400" y="2895600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7772400" y="2895600"/>
                  <a:ext cx="45720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7772400" y="2895600"/>
                  <a:ext cx="45720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Arrow Connector 28"/>
              <p:cNvCxnSpPr/>
              <p:nvPr/>
            </p:nvCxnSpPr>
            <p:spPr>
              <a:xfrm>
                <a:off x="6629400" y="30480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4114800" y="5257800"/>
              <a:ext cx="914400" cy="457200"/>
              <a:chOff x="2362200" y="2895600"/>
              <a:chExt cx="914400" cy="4572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362200" y="2895600"/>
                <a:ext cx="914400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9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3048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609600" y="4278868"/>
              <a:ext cx="1600200" cy="1131332"/>
              <a:chOff x="457200" y="1916668"/>
              <a:chExt cx="1600200" cy="1131332"/>
            </a:xfrm>
          </p:grpSpPr>
          <p:cxnSp>
            <p:nvCxnSpPr>
              <p:cNvPr id="37" name="Elbow Connector 36"/>
              <p:cNvCxnSpPr/>
              <p:nvPr/>
            </p:nvCxnSpPr>
            <p:spPr>
              <a:xfrm>
                <a:off x="1143000" y="2133600"/>
                <a:ext cx="914400" cy="914400"/>
              </a:xfrm>
              <a:prstGeom prst="bentConnector3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457200" y="1916668"/>
                <a:ext cx="676788" cy="369332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Head</a:t>
                </a:r>
                <a:endParaRPr lang="en-US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609600" y="5257800"/>
              <a:ext cx="5638800" cy="457200"/>
              <a:chOff x="457200" y="2895600"/>
              <a:chExt cx="5638800" cy="457200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 flipH="1">
                <a:off x="2819401" y="3200400"/>
                <a:ext cx="12009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H="1">
                <a:off x="4724400" y="3200400"/>
                <a:ext cx="12009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932640" y="3200400"/>
                <a:ext cx="12009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457200" y="2895600"/>
                <a:ext cx="457200" cy="4572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 flipH="1">
                <a:off x="4572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572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191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286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096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Arrow Connector 50"/>
            <p:cNvCxnSpPr/>
            <p:nvPr/>
          </p:nvCxnSpPr>
          <p:spPr>
            <a:xfrm>
              <a:off x="4953000" y="5410200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184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How to perform </a:t>
            </a:r>
            <a:r>
              <a:rPr lang="en-US" sz="3600" b="1" dirty="0" smtClean="0">
                <a:solidFill>
                  <a:srgbClr val="C00000"/>
                </a:solidFill>
              </a:rPr>
              <a:t>Insert</a:t>
            </a:r>
            <a:r>
              <a:rPr lang="en-US" sz="3600" dirty="0" smtClean="0"/>
              <a:t>(</a:t>
            </a:r>
            <a:r>
              <a:rPr lang="en-US" sz="3600" b="1" dirty="0" err="1" smtClean="0"/>
              <a:t>x,p,L</a:t>
            </a:r>
            <a:r>
              <a:rPr lang="en-US" sz="3600" dirty="0" smtClean="0"/>
              <a:t>) 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Insert</a:t>
            </a:r>
            <a:r>
              <a:rPr lang="en-US" sz="1800" dirty="0" smtClean="0"/>
              <a:t>(</a:t>
            </a:r>
            <a:r>
              <a:rPr lang="en-US" sz="1800" b="1" dirty="0" err="1" smtClean="0"/>
              <a:t>x,p,L</a:t>
            </a:r>
            <a:r>
              <a:rPr lang="en-US" sz="1800" dirty="0" smtClean="0"/>
              <a:t>){</a:t>
            </a:r>
          </a:p>
          <a:p>
            <a:pPr marL="0" indent="0">
              <a:buNone/>
            </a:pPr>
            <a:r>
              <a:rPr lang="en-US" sz="1400" dirty="0">
                <a:sym typeface="Wingdings" pitchFamily="2" charset="2"/>
              </a:rPr>
              <a:t>q</a:t>
            </a:r>
            <a:r>
              <a:rPr lang="en-US" sz="1400" dirty="0" smtClean="0">
                <a:sym typeface="Wingdings" pitchFamily="2" charset="2"/>
              </a:rPr>
              <a:t> new(node); </a:t>
            </a:r>
            <a:r>
              <a:rPr lang="en-US" sz="1400" dirty="0" err="1" smtClean="0">
                <a:sym typeface="Wingdings" pitchFamily="2" charset="2"/>
              </a:rPr>
              <a:t>q.value</a:t>
            </a:r>
            <a:r>
              <a:rPr lang="en-US" sz="1400" dirty="0" smtClean="0">
                <a:sym typeface="Wingdings" pitchFamily="2" charset="2"/>
              </a:rPr>
              <a:t> x;</a:t>
            </a:r>
          </a:p>
          <a:p>
            <a:pPr marL="0" indent="0">
              <a:buNone/>
            </a:pPr>
            <a:r>
              <a:rPr lang="en-US" sz="1400" dirty="0" err="1" smtClean="0">
                <a:sym typeface="Wingdings" pitchFamily="2" charset="2"/>
              </a:rPr>
              <a:t>q.right</a:t>
            </a:r>
            <a:r>
              <a:rPr lang="en-US" sz="1400" dirty="0" smtClean="0">
                <a:sym typeface="Wingdings" pitchFamily="2" charset="2"/>
              </a:rPr>
              <a:t>  p; </a:t>
            </a:r>
          </a:p>
          <a:p>
            <a:pPr marL="0" indent="0">
              <a:buNone/>
            </a:pPr>
            <a:r>
              <a:rPr lang="en-US" sz="1400" dirty="0" smtClean="0">
                <a:sym typeface="Wingdings" pitchFamily="2" charset="2"/>
              </a:rPr>
              <a:t>temp </a:t>
            </a:r>
            <a:r>
              <a:rPr lang="en-US" sz="1400" dirty="0" err="1" smtClean="0">
                <a:sym typeface="Wingdings" pitchFamily="2" charset="2"/>
              </a:rPr>
              <a:t>p.left</a:t>
            </a:r>
            <a:r>
              <a:rPr lang="en-US" sz="1400" dirty="0" smtClean="0">
                <a:sym typeface="Wingdings" pitchFamily="2" charset="2"/>
              </a:rPr>
              <a:t>;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err="1" smtClean="0"/>
              <a:t>q.left</a:t>
            </a:r>
            <a:r>
              <a:rPr lang="en-US" sz="1400" dirty="0" smtClean="0"/>
              <a:t> </a:t>
            </a:r>
            <a:r>
              <a:rPr lang="en-US" sz="1400" dirty="0" smtClean="0">
                <a:sym typeface="Wingdings" pitchFamily="2" charset="2"/>
              </a:rPr>
              <a:t> temp;</a:t>
            </a:r>
            <a:endParaRPr lang="en-US" sz="1200" dirty="0" smtClean="0"/>
          </a:p>
          <a:p>
            <a:pPr marL="0" indent="0">
              <a:buNone/>
            </a:pPr>
            <a:r>
              <a:rPr lang="en-US" sz="1400" dirty="0" err="1"/>
              <a:t>t</a:t>
            </a:r>
            <a:r>
              <a:rPr lang="en-US" sz="1400" dirty="0" err="1" smtClean="0"/>
              <a:t>emp.right</a:t>
            </a:r>
            <a:r>
              <a:rPr lang="en-US" sz="1400" dirty="0" smtClean="0">
                <a:sym typeface="Wingdings" pitchFamily="2" charset="2"/>
              </a:rPr>
              <a:t> q;</a:t>
            </a:r>
            <a:endParaRPr lang="en-US" sz="1800" dirty="0"/>
          </a:p>
          <a:p>
            <a:pPr marL="0" indent="0">
              <a:buNone/>
            </a:pPr>
            <a:r>
              <a:rPr lang="en-US" sz="1400" dirty="0" err="1" smtClean="0"/>
              <a:t>q.right</a:t>
            </a:r>
            <a:r>
              <a:rPr lang="en-US" sz="1400" dirty="0" smtClean="0">
                <a:sym typeface="Wingdings" pitchFamily="2" charset="2"/>
              </a:rPr>
              <a:t> p; </a:t>
            </a:r>
          </a:p>
          <a:p>
            <a:pPr marL="0" indent="0">
              <a:buNone/>
            </a:pPr>
            <a:r>
              <a:rPr lang="en-US" sz="1400" dirty="0" err="1" smtClean="0">
                <a:sym typeface="Wingdings" pitchFamily="2" charset="2"/>
              </a:rPr>
              <a:t>p.left</a:t>
            </a:r>
            <a:r>
              <a:rPr lang="en-US" sz="1400" dirty="0" smtClean="0">
                <a:sym typeface="Wingdings" pitchFamily="2" charset="2"/>
              </a:rPr>
              <a:t> q;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" y="1828800"/>
            <a:ext cx="7772400" cy="1447800"/>
            <a:chOff x="609600" y="4278868"/>
            <a:chExt cx="7772400" cy="1447800"/>
          </a:xfrm>
        </p:grpSpPr>
        <p:grpSp>
          <p:nvGrpSpPr>
            <p:cNvPr id="6" name="Group 5"/>
            <p:cNvGrpSpPr/>
            <p:nvPr/>
          </p:nvGrpSpPr>
          <p:grpSpPr>
            <a:xfrm>
              <a:off x="2209800" y="5257800"/>
              <a:ext cx="6172200" cy="457200"/>
              <a:chOff x="2057400" y="2895600"/>
              <a:chExt cx="6172200" cy="45720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057400" y="2895600"/>
                <a:ext cx="914400" cy="457200"/>
                <a:chOff x="2362200" y="2895600"/>
                <a:chExt cx="914400" cy="4572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2362200" y="2895600"/>
                  <a:ext cx="9144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3048000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5867400" y="2895600"/>
                <a:ext cx="914400" cy="457200"/>
                <a:chOff x="2362200" y="2895600"/>
                <a:chExt cx="914400" cy="457200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2362200" y="2895600"/>
                  <a:ext cx="9144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3048000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Arrow Connector 25"/>
              <p:cNvCxnSpPr/>
              <p:nvPr/>
            </p:nvCxnSpPr>
            <p:spPr>
              <a:xfrm>
                <a:off x="2819400" y="30480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7772400" y="2895600"/>
                <a:ext cx="457200" cy="457200"/>
                <a:chOff x="7772400" y="2895600"/>
                <a:chExt cx="457200" cy="45720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7772400" y="2895600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772400" y="2895600"/>
                  <a:ext cx="45720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7772400" y="2895600"/>
                  <a:ext cx="45720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Arrow Connector 27"/>
              <p:cNvCxnSpPr/>
              <p:nvPr/>
            </p:nvCxnSpPr>
            <p:spPr>
              <a:xfrm>
                <a:off x="6629400" y="30480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4114800" y="5257800"/>
              <a:ext cx="914400" cy="457200"/>
              <a:chOff x="2362200" y="2895600"/>
              <a:chExt cx="914400" cy="4572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362200" y="2895600"/>
                <a:ext cx="914400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9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3048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609600" y="4278868"/>
              <a:ext cx="1600200" cy="1131332"/>
              <a:chOff x="457200" y="1916668"/>
              <a:chExt cx="1600200" cy="1131332"/>
            </a:xfrm>
          </p:grpSpPr>
          <p:cxnSp>
            <p:nvCxnSpPr>
              <p:cNvPr id="20" name="Elbow Connector 19"/>
              <p:cNvCxnSpPr/>
              <p:nvPr/>
            </p:nvCxnSpPr>
            <p:spPr>
              <a:xfrm>
                <a:off x="1143000" y="2133600"/>
                <a:ext cx="914400" cy="914400"/>
              </a:xfrm>
              <a:prstGeom prst="bentConnector3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57200" y="1916668"/>
                <a:ext cx="676788" cy="369332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Head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09600" y="5257800"/>
              <a:ext cx="5638800" cy="468868"/>
              <a:chOff x="457200" y="2895600"/>
              <a:chExt cx="5638800" cy="468868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H="1">
                <a:off x="2971802" y="3250168"/>
                <a:ext cx="114299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4876800" y="3200400"/>
                <a:ext cx="10485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H="1">
                <a:off x="932640" y="3200400"/>
                <a:ext cx="12009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457200" y="2895600"/>
                <a:ext cx="457200" cy="4572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4572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572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191000" y="2907268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286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096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/>
            <p:nvPr/>
          </p:nvCxnSpPr>
          <p:spPr>
            <a:xfrm>
              <a:off x="4953000" y="5410200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3352800" y="1764268"/>
            <a:ext cx="1048560" cy="1043464"/>
            <a:chOff x="3352800" y="1764268"/>
            <a:chExt cx="1048560" cy="1043464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3657600" y="2013466"/>
              <a:ext cx="743760" cy="79426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352800" y="1764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200400" y="3733800"/>
            <a:ext cx="914400" cy="457200"/>
            <a:chOff x="3200400" y="3733800"/>
            <a:chExt cx="914400" cy="457200"/>
          </a:xfrm>
        </p:grpSpPr>
        <p:sp>
          <p:nvSpPr>
            <p:cNvPr id="40" name="Rectangle 39"/>
            <p:cNvSpPr/>
            <p:nvPr/>
          </p:nvSpPr>
          <p:spPr>
            <a:xfrm>
              <a:off x="3200400" y="3733800"/>
              <a:ext cx="9144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3429000" y="37338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886200" y="37338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505200" y="2831068"/>
            <a:ext cx="228600" cy="369332"/>
            <a:chOff x="7162800" y="3733800"/>
            <a:chExt cx="457200" cy="457200"/>
          </a:xfrm>
        </p:grpSpPr>
        <p:cxnSp>
          <p:nvCxnSpPr>
            <p:cNvPr id="44" name="Straight Connector 43"/>
            <p:cNvCxnSpPr/>
            <p:nvPr/>
          </p:nvCxnSpPr>
          <p:spPr>
            <a:xfrm flipH="1">
              <a:off x="7162800" y="3733800"/>
              <a:ext cx="457200" cy="4572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162800" y="3733800"/>
              <a:ext cx="457200" cy="4572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2971801" y="3112532"/>
            <a:ext cx="1295399" cy="621268"/>
            <a:chOff x="2971801" y="3112532"/>
            <a:chExt cx="1295399" cy="621268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2971801" y="3112532"/>
              <a:ext cx="380999" cy="6212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3886200" y="3200400"/>
              <a:ext cx="381000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2895600" y="3264932"/>
            <a:ext cx="1524000" cy="697468"/>
            <a:chOff x="2895600" y="3264932"/>
            <a:chExt cx="1524000" cy="697468"/>
          </a:xfrm>
        </p:grpSpPr>
        <p:cxnSp>
          <p:nvCxnSpPr>
            <p:cNvPr id="61" name="Straight Arrow Connector 60"/>
            <p:cNvCxnSpPr/>
            <p:nvPr/>
          </p:nvCxnSpPr>
          <p:spPr>
            <a:xfrm flipH="1" flipV="1">
              <a:off x="2895600" y="3276600"/>
              <a:ext cx="4572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029480" y="3264932"/>
              <a:ext cx="390120" cy="5450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6359845" y="4340423"/>
            <a:ext cx="1861151" cy="1069777"/>
            <a:chOff x="18585" y="3048000"/>
            <a:chExt cx="1861151" cy="1069777"/>
          </a:xfrm>
        </p:grpSpPr>
        <p:sp>
          <p:nvSpPr>
            <p:cNvPr id="79" name="Smiley Face 78"/>
            <p:cNvSpPr/>
            <p:nvPr/>
          </p:nvSpPr>
          <p:spPr>
            <a:xfrm>
              <a:off x="533400" y="3048000"/>
              <a:ext cx="762000" cy="732263"/>
            </a:xfrm>
            <a:prstGeom prst="smileyFace">
              <a:avLst>
                <a:gd name="adj" fmla="val 465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8585" y="3810000"/>
              <a:ext cx="1861151" cy="307777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Arrays are very </a:t>
              </a:r>
              <a:r>
                <a:rPr lang="en-US" sz="1400" b="1" dirty="0" smtClean="0">
                  <a:solidFill>
                    <a:srgbClr val="C00000"/>
                  </a:solidFill>
                </a:rPr>
                <a:t>flexible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667000" y="4191000"/>
            <a:ext cx="1382339" cy="1676400"/>
            <a:chOff x="2667000" y="4191000"/>
            <a:chExt cx="1382339" cy="1676400"/>
          </a:xfrm>
        </p:grpSpPr>
        <p:sp>
          <p:nvSpPr>
            <p:cNvPr id="85" name="Right Brace 84"/>
            <p:cNvSpPr/>
            <p:nvPr/>
          </p:nvSpPr>
          <p:spPr>
            <a:xfrm>
              <a:off x="2667000" y="4191000"/>
              <a:ext cx="344424" cy="16764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71800" y="4812268"/>
              <a:ext cx="1077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r>
                <a:rPr lang="en-US" dirty="0" smtClean="0"/>
                <a:t>(1) time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564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to perform </a:t>
            </a:r>
            <a:r>
              <a:rPr lang="en-US" sz="3600" b="1" dirty="0" smtClean="0">
                <a:solidFill>
                  <a:srgbClr val="C00000"/>
                </a:solidFill>
              </a:rPr>
              <a:t>successor</a:t>
            </a:r>
            <a:r>
              <a:rPr lang="en-US" sz="3600" dirty="0" smtClean="0"/>
              <a:t>(</a:t>
            </a:r>
            <a:r>
              <a:rPr lang="en-US" sz="3600" b="1" dirty="0" err="1" smtClean="0"/>
              <a:t>p,L</a:t>
            </a:r>
            <a:r>
              <a:rPr lang="en-US" sz="3600" dirty="0"/>
              <a:t>)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Successor</a:t>
            </a:r>
            <a:r>
              <a:rPr lang="en-US" sz="1800" dirty="0" smtClean="0"/>
              <a:t>(</a:t>
            </a:r>
            <a:r>
              <a:rPr lang="en-US" sz="1800" b="1" dirty="0" err="1" smtClean="0"/>
              <a:t>p,L</a:t>
            </a:r>
            <a:r>
              <a:rPr lang="en-US" sz="1800" dirty="0"/>
              <a:t>){</a:t>
            </a:r>
          </a:p>
          <a:p>
            <a:pPr marL="0" indent="0">
              <a:buNone/>
            </a:pPr>
            <a:r>
              <a:rPr lang="en-US" sz="1400" dirty="0">
                <a:sym typeface="Wingdings" pitchFamily="2" charset="2"/>
              </a:rPr>
              <a:t>q </a:t>
            </a:r>
            <a:r>
              <a:rPr lang="en-US" sz="1400" dirty="0" err="1" smtClean="0">
                <a:sym typeface="Wingdings" pitchFamily="2" charset="2"/>
              </a:rPr>
              <a:t>p.right</a:t>
            </a:r>
            <a:r>
              <a:rPr lang="en-US" sz="1400" dirty="0" smtClean="0">
                <a:sym typeface="Wingdings" pitchFamily="2" charset="2"/>
              </a:rPr>
              <a:t>; </a:t>
            </a:r>
          </a:p>
          <a:p>
            <a:pPr marL="0" indent="0">
              <a:buNone/>
            </a:pPr>
            <a:r>
              <a:rPr lang="en-US" sz="1400" dirty="0">
                <a:sym typeface="Wingdings" pitchFamily="2" charset="2"/>
              </a:rPr>
              <a:t>r</a:t>
            </a:r>
            <a:r>
              <a:rPr lang="en-US" sz="1400" dirty="0" smtClean="0">
                <a:sym typeface="Wingdings" pitchFamily="2" charset="2"/>
              </a:rPr>
              <a:t>eturn </a:t>
            </a:r>
            <a:r>
              <a:rPr lang="en-US" sz="1400" dirty="0" err="1" smtClean="0">
                <a:sym typeface="Wingdings" pitchFamily="2" charset="2"/>
              </a:rPr>
              <a:t>q.value</a:t>
            </a:r>
            <a:r>
              <a:rPr lang="en-US" sz="1400" dirty="0" smtClean="0">
                <a:sym typeface="Wingdings" pitchFamily="2" charset="2"/>
              </a:rPr>
              <a:t>;</a:t>
            </a:r>
            <a:endParaRPr lang="en-US" sz="14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" y="2286000"/>
            <a:ext cx="7772400" cy="1447800"/>
            <a:chOff x="609600" y="4278868"/>
            <a:chExt cx="7772400" cy="1447800"/>
          </a:xfrm>
        </p:grpSpPr>
        <p:grpSp>
          <p:nvGrpSpPr>
            <p:cNvPr id="6" name="Group 5"/>
            <p:cNvGrpSpPr/>
            <p:nvPr/>
          </p:nvGrpSpPr>
          <p:grpSpPr>
            <a:xfrm>
              <a:off x="2209800" y="5257800"/>
              <a:ext cx="6172200" cy="457200"/>
              <a:chOff x="2057400" y="2895600"/>
              <a:chExt cx="6172200" cy="45720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057400" y="2895600"/>
                <a:ext cx="914400" cy="457200"/>
                <a:chOff x="2362200" y="2895600"/>
                <a:chExt cx="914400" cy="4572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2362200" y="2895600"/>
                  <a:ext cx="9144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3048000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5867400" y="2895600"/>
                <a:ext cx="914400" cy="457200"/>
                <a:chOff x="2362200" y="2895600"/>
                <a:chExt cx="914400" cy="457200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2362200" y="2895600"/>
                  <a:ext cx="9144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3048000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Arrow Connector 25"/>
              <p:cNvCxnSpPr/>
              <p:nvPr/>
            </p:nvCxnSpPr>
            <p:spPr>
              <a:xfrm>
                <a:off x="2819400" y="30480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7772400" y="2895600"/>
                <a:ext cx="457200" cy="457200"/>
                <a:chOff x="7772400" y="2895600"/>
                <a:chExt cx="457200" cy="45720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7772400" y="2895600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772400" y="2895600"/>
                  <a:ext cx="45720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7772400" y="2895600"/>
                  <a:ext cx="45720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Arrow Connector 27"/>
              <p:cNvCxnSpPr/>
              <p:nvPr/>
            </p:nvCxnSpPr>
            <p:spPr>
              <a:xfrm>
                <a:off x="6629400" y="30480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4114800" y="5257800"/>
              <a:ext cx="914400" cy="457200"/>
              <a:chOff x="2362200" y="2895600"/>
              <a:chExt cx="914400" cy="4572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362200" y="2895600"/>
                <a:ext cx="914400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9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3048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609600" y="4278868"/>
              <a:ext cx="1600200" cy="1131332"/>
              <a:chOff x="457200" y="1916668"/>
              <a:chExt cx="1600200" cy="1131332"/>
            </a:xfrm>
          </p:grpSpPr>
          <p:cxnSp>
            <p:nvCxnSpPr>
              <p:cNvPr id="20" name="Elbow Connector 19"/>
              <p:cNvCxnSpPr/>
              <p:nvPr/>
            </p:nvCxnSpPr>
            <p:spPr>
              <a:xfrm>
                <a:off x="1143000" y="2133600"/>
                <a:ext cx="914400" cy="914400"/>
              </a:xfrm>
              <a:prstGeom prst="bentConnector3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57200" y="1916668"/>
                <a:ext cx="676788" cy="369332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Head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09600" y="5257800"/>
              <a:ext cx="5638800" cy="468868"/>
              <a:chOff x="457200" y="2895600"/>
              <a:chExt cx="5638800" cy="468868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H="1">
                <a:off x="2971802" y="3250168"/>
                <a:ext cx="114299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4876800" y="3200400"/>
                <a:ext cx="10485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H="1">
                <a:off x="932640" y="3200400"/>
                <a:ext cx="12009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457200" y="2895600"/>
                <a:ext cx="457200" cy="4572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4572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572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191000" y="2907268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286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096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/>
            <p:nvPr/>
          </p:nvCxnSpPr>
          <p:spPr>
            <a:xfrm>
              <a:off x="4953000" y="5410200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3523440" y="2233136"/>
            <a:ext cx="1048560" cy="1043464"/>
            <a:chOff x="3352800" y="1764268"/>
            <a:chExt cx="1048560" cy="1043464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3657600" y="2013466"/>
              <a:ext cx="743760" cy="79426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352800" y="1764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953000" y="2831068"/>
            <a:ext cx="1932892" cy="597932"/>
            <a:chOff x="4953000" y="2831068"/>
            <a:chExt cx="1932892" cy="597932"/>
          </a:xfrm>
        </p:grpSpPr>
        <p:sp>
          <p:nvSpPr>
            <p:cNvPr id="42" name="TextBox 41"/>
            <p:cNvSpPr txBox="1"/>
            <p:nvPr/>
          </p:nvSpPr>
          <p:spPr>
            <a:xfrm>
              <a:off x="6082980" y="2831068"/>
              <a:ext cx="802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p.right</a:t>
              </a:r>
              <a:endParaRPr lang="en-US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4953000" y="3417332"/>
              <a:ext cx="1075920" cy="11668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016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6C31"/>
                </a:solidFill>
              </a:rPr>
              <a:t>Time Complexity </a:t>
            </a:r>
            <a:r>
              <a:rPr lang="en-US" sz="3200" b="1" dirty="0" smtClean="0"/>
              <a:t>of each List operation using 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Doubly Linked List </a:t>
            </a:r>
            <a:r>
              <a:rPr lang="en-US" sz="3200" b="1" dirty="0" smtClean="0"/>
              <a:t>based implementation</a:t>
            </a:r>
            <a:endParaRPr lang="en-US" sz="32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302257"/>
              </p:ext>
            </p:extLst>
          </p:nvPr>
        </p:nvGraphicFramePr>
        <p:xfrm>
          <a:off x="2590800" y="1600200"/>
          <a:ext cx="4495800" cy="375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594"/>
                <a:gridCol w="2424206"/>
              </a:tblGrid>
              <a:tr h="389467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Complexity per</a:t>
                      </a:r>
                      <a:r>
                        <a:rPr lang="en-US" baseline="0" dirty="0" smtClean="0"/>
                        <a:t> operation</a:t>
                      </a:r>
                      <a:endParaRPr lang="en-US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7030A0"/>
                          </a:solidFill>
                        </a:rPr>
                        <a:t>IsEmpty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smtClean="0"/>
                        <a:t>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Search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err="1" smtClean="0"/>
                        <a:t>x,L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Successor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err="1" smtClean="0"/>
                        <a:t>p,L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Predecessor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err="1" smtClean="0"/>
                        <a:t>p,L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CreateEmptyList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smtClean="0"/>
                        <a:t>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Insert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err="1" smtClean="0"/>
                        <a:t>x,p,L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Delete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err="1" smtClean="0"/>
                        <a:t>p,L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MakeListEmpty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smtClean="0"/>
                        <a:t>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486400" y="22098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(1)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486400" y="2590800"/>
            <a:ext cx="914400" cy="381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(n)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86400" y="29718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(1)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86400" y="33528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(1)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86400" y="38100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(1)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486400" y="49530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(1)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486400" y="41910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(1)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486400" y="45720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(1)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" name="Up Ribbon 14"/>
          <p:cNvSpPr/>
          <p:nvPr/>
        </p:nvSpPr>
        <p:spPr>
          <a:xfrm>
            <a:off x="2286000" y="5749795"/>
            <a:ext cx="5181600" cy="8382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Homework:</a:t>
            </a:r>
            <a:r>
              <a:rPr lang="en-US" dirty="0" smtClean="0">
                <a:solidFill>
                  <a:schemeClr val="tx1"/>
                </a:solidFill>
              </a:rPr>
              <a:t> Write </a:t>
            </a:r>
            <a:r>
              <a:rPr lang="en-US" b="1" dirty="0" smtClean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 Function for each operation with matching complexity.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8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Doubly Linked List </a:t>
            </a:r>
            <a:r>
              <a:rPr lang="en-US" sz="2800" b="1" dirty="0" smtClean="0"/>
              <a:t>based implementation versus </a:t>
            </a:r>
            <a:r>
              <a:rPr lang="en-US" sz="2800" b="1" dirty="0" smtClean="0">
                <a:solidFill>
                  <a:srgbClr val="7030A0"/>
                </a:solidFill>
              </a:rPr>
              <a:t>array</a:t>
            </a:r>
            <a:r>
              <a:rPr lang="en-US" sz="2800" b="1" dirty="0" smtClean="0"/>
              <a:t> based implementation of “List”</a:t>
            </a:r>
            <a:endParaRPr lang="en-US" sz="28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159071"/>
              </p:ext>
            </p:extLst>
          </p:nvPr>
        </p:nvGraphicFramePr>
        <p:xfrm>
          <a:off x="761999" y="1447801"/>
          <a:ext cx="7772401" cy="4079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334"/>
                <a:gridCol w="2642733"/>
                <a:gridCol w="2871334"/>
              </a:tblGrid>
              <a:tr h="942091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Complexity per</a:t>
                      </a:r>
                      <a:r>
                        <a:rPr lang="en-US" baseline="0" dirty="0" smtClean="0"/>
                        <a:t> operation for </a:t>
                      </a:r>
                      <a:r>
                        <a:rPr lang="en-US" baseline="0" dirty="0" smtClean="0">
                          <a:solidFill>
                            <a:srgbClr val="FFC000"/>
                          </a:solidFill>
                        </a:rPr>
                        <a:t>array</a:t>
                      </a:r>
                      <a:r>
                        <a:rPr lang="en-US" baseline="0" dirty="0" smtClean="0"/>
                        <a:t> based 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Time Complexity per</a:t>
                      </a:r>
                      <a:r>
                        <a:rPr lang="en-US" baseline="0" dirty="0" smtClean="0"/>
                        <a:t> operation for </a:t>
                      </a:r>
                      <a:r>
                        <a:rPr lang="en-US" baseline="0" dirty="0" smtClean="0">
                          <a:solidFill>
                            <a:srgbClr val="FFC000"/>
                          </a:solidFill>
                        </a:rPr>
                        <a:t>doubly linked list</a:t>
                      </a:r>
                      <a:r>
                        <a:rPr lang="en-US" baseline="0" dirty="0" smtClean="0"/>
                        <a:t> based implementation</a:t>
                      </a:r>
                      <a:endParaRPr lang="en-US" dirty="0"/>
                    </a:p>
                  </a:txBody>
                  <a:tcPr/>
                </a:tc>
              </a:tr>
              <a:tr h="353308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7030A0"/>
                          </a:solidFill>
                        </a:rPr>
                        <a:t>IsEmpty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smtClean="0"/>
                        <a:t>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</a:tr>
              <a:tr h="40126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Search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err="1" smtClean="0"/>
                        <a:t>x,L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(n)</a:t>
                      </a:r>
                      <a:endParaRPr lang="en-US" dirty="0"/>
                    </a:p>
                  </a:txBody>
                  <a:tcPr/>
                </a:tc>
              </a:tr>
              <a:tr h="38898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Successor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err="1" smtClean="0"/>
                        <a:t>p,L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Predecessor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err="1" smtClean="0"/>
                        <a:t>p,L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CreateEmptyList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smtClean="0"/>
                        <a:t>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</a:tr>
              <a:tr h="4012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Insert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err="1" smtClean="0"/>
                        <a:t>x,p,L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(n)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012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Delete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err="1" smtClean="0"/>
                        <a:t>p,L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(n)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16678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MakeListEmpty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smtClean="0"/>
                        <a:t>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5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7030A0"/>
                </a:solidFill>
              </a:rPr>
              <a:t>(If you underestimate the power of lists and arrays, ponder over these problems)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1" y="2133600"/>
            <a:ext cx="7772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Two concrete Problems</a:t>
            </a:r>
            <a:endParaRPr lang="en-US" sz="4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7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Problem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Maintain a telephone directory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Operations:</a:t>
            </a:r>
          </a:p>
          <a:p>
            <a:r>
              <a:rPr lang="en-US" sz="1600" dirty="0" smtClean="0"/>
              <a:t>Search the phone # of a person with name </a:t>
            </a:r>
            <a:r>
              <a:rPr lang="en-US" sz="1600" b="1" dirty="0" smtClean="0">
                <a:solidFill>
                  <a:srgbClr val="0070C0"/>
                </a:solidFill>
              </a:rPr>
              <a:t>x</a:t>
            </a:r>
          </a:p>
          <a:p>
            <a:endParaRPr lang="en-US" sz="1600" dirty="0" smtClean="0"/>
          </a:p>
          <a:p>
            <a:r>
              <a:rPr lang="en-US" sz="1600" dirty="0" smtClean="0"/>
              <a:t>Insert a new record (name, phone #,…)</a:t>
            </a:r>
          </a:p>
          <a:p>
            <a:endParaRPr lang="en-US" sz="1600" dirty="0" smtClean="0"/>
          </a:p>
          <a:p>
            <a:r>
              <a:rPr lang="en-US" sz="1600" dirty="0" smtClean="0"/>
              <a:t>Delete an existing record (name, phone #,…)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541975"/>
              </p:ext>
            </p:extLst>
          </p:nvPr>
        </p:nvGraphicFramePr>
        <p:xfrm>
          <a:off x="4724400" y="2133601"/>
          <a:ext cx="4267200" cy="1981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</a:tblGrid>
              <a:tr h="457199">
                <a:tc>
                  <a:txBody>
                    <a:bodyPr/>
                    <a:lstStyle/>
                    <a:p>
                      <a:r>
                        <a:rPr lang="en-US" dirty="0" smtClean="0"/>
                        <a:t>Array 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Linked list based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O(n)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O(n)</a:t>
                      </a:r>
                      <a:endParaRPr lang="en-US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O(n)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O(1)</a:t>
                      </a:r>
                      <a:endParaRPr lang="en-US" b="1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O(n)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O(1)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Up Ribbon 5"/>
          <p:cNvSpPr/>
          <p:nvPr/>
        </p:nvSpPr>
        <p:spPr>
          <a:xfrm>
            <a:off x="2057400" y="5334000"/>
            <a:ext cx="5181600" cy="8382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 we achieve</a:t>
            </a:r>
            <a:r>
              <a:rPr lang="en-US" b="1" dirty="0" smtClean="0">
                <a:solidFill>
                  <a:srgbClr val="FF0000"/>
                </a:solidFill>
              </a:rPr>
              <a:t> the best of </a:t>
            </a:r>
            <a:r>
              <a:rPr lang="en-US" b="1" dirty="0" smtClean="0">
                <a:solidFill>
                  <a:schemeClr val="tx1"/>
                </a:solidFill>
              </a:rPr>
              <a:t>the two data structure simultaneously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4648200" y="4648200"/>
            <a:ext cx="2743200" cy="457200"/>
          </a:xfrm>
          <a:prstGeom prst="borderCallout2">
            <a:avLst>
              <a:gd name="adj1" fmla="val -3990"/>
              <a:gd name="adj2" fmla="val 65957"/>
              <a:gd name="adj3" fmla="val -391945"/>
              <a:gd name="adj4" fmla="val 64705"/>
              <a:gd name="adj5" fmla="val -388607"/>
              <a:gd name="adj6" fmla="val 2876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Can we improve it ? Think over it 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2286000" y="4191000"/>
            <a:ext cx="5105400" cy="2057400"/>
          </a:xfrm>
          <a:prstGeom prst="cloudCallout">
            <a:avLst>
              <a:gd name="adj1" fmla="val -66569"/>
              <a:gd name="adj2" fmla="val 5469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Yes. Keep the array sorted according to the </a:t>
            </a:r>
            <a:r>
              <a:rPr lang="en-US" b="1" dirty="0" smtClean="0">
                <a:solidFill>
                  <a:srgbClr val="7030A0"/>
                </a:solidFill>
              </a:rPr>
              <a:t>names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 do Binary search for </a:t>
            </a:r>
            <a:r>
              <a:rPr lang="en-US" b="1" dirty="0" smtClean="0">
                <a:solidFill>
                  <a:srgbClr val="0070C0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00600" y="25908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Log 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72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7" grpId="1" animBg="1"/>
      <p:bldP spid="9" grpId="0" animBg="1"/>
      <p:bldP spid="9" grpId="1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Data Structure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Definition: </a:t>
            </a:r>
            <a:r>
              <a:rPr lang="en-US" sz="2400" dirty="0" smtClean="0"/>
              <a:t>A collection of data elements </a:t>
            </a:r>
            <a:r>
              <a:rPr lang="en-US" sz="2400" i="1" dirty="0" smtClean="0">
                <a:solidFill>
                  <a:srgbClr val="C00000"/>
                </a:solidFill>
              </a:rPr>
              <a:t>arranged</a:t>
            </a:r>
            <a:r>
              <a:rPr lang="en-US" sz="2400" dirty="0" smtClean="0">
                <a:solidFill>
                  <a:srgbClr val="C00000"/>
                </a:solidFill>
              </a:rPr>
              <a:t> and </a:t>
            </a:r>
            <a:r>
              <a:rPr lang="en-US" sz="2400" i="1" dirty="0" smtClean="0">
                <a:solidFill>
                  <a:srgbClr val="C00000"/>
                </a:solidFill>
              </a:rPr>
              <a:t>connected</a:t>
            </a:r>
            <a:r>
              <a:rPr lang="en-US" sz="2400" i="1" dirty="0" smtClean="0"/>
              <a:t> </a:t>
            </a:r>
            <a:r>
              <a:rPr lang="en-US" sz="2400" dirty="0" smtClean="0"/>
              <a:t>in a way which can facilitate </a:t>
            </a:r>
            <a:r>
              <a:rPr lang="en-US" sz="2400" u="sng" dirty="0" smtClean="0"/>
              <a:t>efficient executions</a:t>
            </a:r>
            <a:r>
              <a:rPr lang="en-US" sz="2400" dirty="0" smtClean="0"/>
              <a:t> of a  (</a:t>
            </a:r>
            <a:r>
              <a:rPr lang="en-US" sz="2400" dirty="0" smtClean="0">
                <a:solidFill>
                  <a:srgbClr val="7030A0"/>
                </a:solidFill>
              </a:rPr>
              <a:t>possibly long</a:t>
            </a:r>
            <a:r>
              <a:rPr lang="en-US" sz="2400" dirty="0" smtClean="0"/>
              <a:t>) sequence of operations.</a:t>
            </a: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Line Callout 2 4"/>
          <p:cNvSpPr/>
          <p:nvPr/>
        </p:nvSpPr>
        <p:spPr>
          <a:xfrm>
            <a:off x="1676400" y="3886200"/>
            <a:ext cx="3505200" cy="1600200"/>
          </a:xfrm>
          <a:prstGeom prst="borderCallout2">
            <a:avLst>
              <a:gd name="adj1" fmla="val 18750"/>
              <a:gd name="adj2" fmla="val 257"/>
              <a:gd name="adj3" fmla="val 18750"/>
              <a:gd name="adj4" fmla="val -16667"/>
              <a:gd name="adj5" fmla="val -72169"/>
              <a:gd name="adj6" fmla="val -2439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For example, it makes sense to sort the telephone directory </a:t>
            </a:r>
            <a:r>
              <a:rPr lang="en-US" dirty="0" smtClean="0">
                <a:solidFill>
                  <a:srgbClr val="7030A0"/>
                </a:solidFill>
              </a:rPr>
              <a:t>only if </a:t>
            </a:r>
            <a:r>
              <a:rPr lang="en-US" dirty="0">
                <a:solidFill>
                  <a:srgbClr val="7030A0"/>
                </a:solidFill>
              </a:rPr>
              <a:t>there is going to be a large number of </a:t>
            </a:r>
            <a:r>
              <a:rPr lang="en-US" dirty="0" smtClean="0">
                <a:solidFill>
                  <a:srgbClr val="7030A0"/>
                </a:solidFill>
              </a:rPr>
              <a:t>queries.  </a:t>
            </a:r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1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Problem 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800" dirty="0" smtClean="0"/>
              <a:t>There are </a:t>
            </a:r>
            <a:r>
              <a:rPr lang="en-US" sz="1800" b="1" dirty="0" smtClean="0">
                <a:solidFill>
                  <a:srgbClr val="0070C0"/>
                </a:solidFill>
              </a:rPr>
              <a:t>n</a:t>
            </a:r>
            <a:r>
              <a:rPr lang="en-US" sz="1800" dirty="0" smtClean="0"/>
              <a:t> students with roll number from </a:t>
            </a:r>
            <a:r>
              <a:rPr lang="en-US" sz="1800" b="1" dirty="0" smtClean="0">
                <a:solidFill>
                  <a:srgbClr val="0070C0"/>
                </a:solidFill>
              </a:rPr>
              <a:t>1</a:t>
            </a:r>
            <a:r>
              <a:rPr lang="en-US" sz="1800" dirty="0" smtClean="0"/>
              <a:t> to </a:t>
            </a:r>
            <a:r>
              <a:rPr lang="en-US" sz="1800" b="1" dirty="0" smtClean="0">
                <a:solidFill>
                  <a:srgbClr val="0070C0"/>
                </a:solidFill>
              </a:rPr>
              <a:t>n</a:t>
            </a:r>
            <a:r>
              <a:rPr lang="en-US" sz="1800" dirty="0" smtClean="0"/>
              <a:t> appearing for interview. Each student has finite information (</a:t>
            </a:r>
            <a:r>
              <a:rPr lang="en-US" sz="1800" b="1" dirty="0" smtClean="0"/>
              <a:t>name, roll #, section, </a:t>
            </a:r>
            <a:r>
              <a:rPr lang="en-US" sz="1800" dirty="0" smtClean="0"/>
              <a:t>…)  associated with him/her. The interview board calls students in any arbitrary order. The information(record) of each student is destroyed just after the interview. Due to reason best known to the board, while interviewing a student, with roll number, say </a:t>
            </a:r>
            <a:r>
              <a:rPr lang="en-US" sz="1800" b="1" dirty="0" smtClean="0">
                <a:solidFill>
                  <a:srgbClr val="0070C0"/>
                </a:solidFill>
              </a:rPr>
              <a:t>i</a:t>
            </a:r>
            <a:r>
              <a:rPr lang="en-US" sz="1800" dirty="0" smtClean="0"/>
              <a:t>, they want to know the information about the student with </a:t>
            </a:r>
            <a:r>
              <a:rPr lang="en-US" sz="1800" u="sng" dirty="0" smtClean="0"/>
              <a:t>maximum</a:t>
            </a:r>
            <a:r>
              <a:rPr lang="en-US" sz="1800" dirty="0" smtClean="0"/>
              <a:t> roll number </a:t>
            </a:r>
            <a:r>
              <a:rPr lang="en-US" sz="1800" u="sng" dirty="0" smtClean="0"/>
              <a:t>less than </a:t>
            </a:r>
            <a:r>
              <a:rPr lang="en-US" sz="1800" b="1" u="sng" dirty="0" smtClean="0">
                <a:solidFill>
                  <a:srgbClr val="0070C0"/>
                </a:solidFill>
              </a:rPr>
              <a:t>i</a:t>
            </a:r>
            <a:r>
              <a:rPr lang="en-US" sz="1800" u="sng" dirty="0" smtClean="0"/>
              <a:t> </a:t>
            </a:r>
            <a:r>
              <a:rPr lang="en-US" sz="1800" dirty="0" smtClean="0"/>
              <a:t>who has </a:t>
            </a:r>
            <a:r>
              <a:rPr lang="en-US" sz="1800" u="sng" dirty="0" smtClean="0"/>
              <a:t>not been</a:t>
            </a:r>
            <a:r>
              <a:rPr lang="en-US" sz="1800" dirty="0" smtClean="0"/>
              <a:t> interviewed yet.  We call such student as </a:t>
            </a:r>
            <a:r>
              <a:rPr lang="en-US" sz="1800" b="1" dirty="0" err="1" smtClean="0">
                <a:solidFill>
                  <a:srgbClr val="7030A0"/>
                </a:solidFill>
              </a:rPr>
              <a:t>pred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i</a:t>
            </a:r>
            <a:r>
              <a:rPr lang="en-US" sz="1800" dirty="0" smtClean="0"/>
              <a:t>) (a shorthand for predecessor). Likewise we define </a:t>
            </a:r>
            <a:r>
              <a:rPr lang="en-US" sz="1800" b="1" dirty="0" err="1" smtClean="0">
                <a:solidFill>
                  <a:srgbClr val="7030A0"/>
                </a:solidFill>
              </a:rPr>
              <a:t>succ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i</a:t>
            </a:r>
            <a:r>
              <a:rPr lang="en-US" sz="1800" dirty="0" smtClean="0"/>
              <a:t>) (a shorthand for successor). So design a data structure storing information of </a:t>
            </a:r>
            <a:r>
              <a:rPr lang="en-US" sz="1800" b="1" dirty="0" smtClean="0">
                <a:solidFill>
                  <a:srgbClr val="0070C0"/>
                </a:solidFill>
              </a:rPr>
              <a:t>n</a:t>
            </a:r>
            <a:r>
              <a:rPr lang="en-US" sz="1800" dirty="0" smtClean="0"/>
              <a:t> students so that each of the following operations can be performed in </a:t>
            </a:r>
            <a:r>
              <a:rPr lang="en-US" sz="1800" b="1" dirty="0" smtClean="0">
                <a:solidFill>
                  <a:srgbClr val="C00000"/>
                </a:solidFill>
              </a:rPr>
              <a:t>O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rgbClr val="0070C0"/>
                </a:solidFill>
              </a:rPr>
              <a:t>1</a:t>
            </a:r>
            <a:r>
              <a:rPr lang="en-US" sz="1800" dirty="0" smtClean="0"/>
              <a:t>) time. (</a:t>
            </a:r>
            <a:r>
              <a:rPr lang="en-US" sz="1800" dirty="0" smtClean="0">
                <a:solidFill>
                  <a:srgbClr val="FF0000"/>
                </a:solidFill>
              </a:rPr>
              <a:t>No assumption on the sequence of operations allowed</a:t>
            </a:r>
            <a:r>
              <a:rPr lang="en-US" sz="1800" dirty="0" smtClean="0"/>
              <a:t>).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r>
              <a:rPr lang="en-US" sz="1800" b="1" dirty="0" smtClean="0">
                <a:solidFill>
                  <a:srgbClr val="7030A0"/>
                </a:solidFill>
              </a:rPr>
              <a:t>Access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i</a:t>
            </a:r>
            <a:r>
              <a:rPr lang="en-US" sz="1800" dirty="0" smtClean="0"/>
              <a:t>):  return information about a student with roll  number </a:t>
            </a:r>
            <a:r>
              <a:rPr lang="en-US" sz="1800" b="1" dirty="0" smtClean="0">
                <a:solidFill>
                  <a:srgbClr val="0070C0"/>
                </a:solidFill>
              </a:rPr>
              <a:t>i</a:t>
            </a:r>
            <a:r>
              <a:rPr lang="en-US" sz="1800" dirty="0" smtClean="0"/>
              <a:t>.</a:t>
            </a:r>
          </a:p>
          <a:p>
            <a:r>
              <a:rPr lang="en-US" sz="1800" b="1" dirty="0" smtClean="0">
                <a:solidFill>
                  <a:srgbClr val="C00000"/>
                </a:solidFill>
              </a:rPr>
              <a:t>Delete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i</a:t>
            </a:r>
            <a:r>
              <a:rPr lang="en-US" sz="1800" dirty="0" smtClean="0"/>
              <a:t>): delete the record of a student with roll number </a:t>
            </a:r>
            <a:r>
              <a:rPr lang="en-US" sz="1800" b="1" dirty="0" smtClean="0">
                <a:solidFill>
                  <a:srgbClr val="0070C0"/>
                </a:solidFill>
              </a:rPr>
              <a:t>i</a:t>
            </a:r>
            <a:r>
              <a:rPr lang="en-US" sz="1800" dirty="0" smtClean="0"/>
              <a:t>.</a:t>
            </a:r>
          </a:p>
          <a:p>
            <a:r>
              <a:rPr lang="en-US" sz="1800" b="1" dirty="0" err="1" smtClean="0">
                <a:solidFill>
                  <a:srgbClr val="7030A0"/>
                </a:solidFill>
              </a:rPr>
              <a:t>Pred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i</a:t>
            </a:r>
            <a:r>
              <a:rPr lang="en-US" sz="1800" dirty="0" smtClean="0"/>
              <a:t>): return the roll no. of the predecessor of a student with roll number </a:t>
            </a:r>
            <a:r>
              <a:rPr lang="en-US" sz="1800" b="1" dirty="0" smtClean="0">
                <a:solidFill>
                  <a:srgbClr val="0070C0"/>
                </a:solidFill>
              </a:rPr>
              <a:t>i</a:t>
            </a:r>
            <a:r>
              <a:rPr lang="en-US" sz="1800" dirty="0" smtClean="0"/>
              <a:t>.</a:t>
            </a:r>
          </a:p>
          <a:p>
            <a:r>
              <a:rPr lang="en-US" sz="1800" b="1" dirty="0" err="1" smtClean="0">
                <a:solidFill>
                  <a:srgbClr val="7030A0"/>
                </a:solidFill>
              </a:rPr>
              <a:t>Succ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i</a:t>
            </a:r>
            <a:r>
              <a:rPr lang="en-US" sz="1800" dirty="0" smtClean="0"/>
              <a:t>):</a:t>
            </a:r>
            <a:r>
              <a:rPr lang="en-US" sz="1800" dirty="0"/>
              <a:t> </a:t>
            </a:r>
            <a:r>
              <a:rPr lang="en-US" sz="1800" dirty="0" smtClean="0"/>
              <a:t>return the successor of an existing student with a roll number </a:t>
            </a:r>
            <a:r>
              <a:rPr lang="en-US" sz="1800" b="1" dirty="0" smtClean="0">
                <a:solidFill>
                  <a:srgbClr val="0070C0"/>
                </a:solidFill>
              </a:rPr>
              <a:t>i</a:t>
            </a:r>
            <a:r>
              <a:rPr lang="en-US" sz="18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7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In this lecture, it was </a:t>
            </a:r>
            <a:r>
              <a:rPr lang="en-US" sz="2400" u="sng" dirty="0" smtClean="0"/>
              <a:t>assumed</a:t>
            </a:r>
            <a:r>
              <a:rPr lang="en-US" sz="2400" dirty="0" smtClean="0"/>
              <a:t> that the student has basic knowledge of records and singly linked lists from ESC101. In case, you lack this basic knowledge, you are advised to revise the basic concepts of </a:t>
            </a:r>
            <a:r>
              <a:rPr lang="en-US" sz="2400" b="1" dirty="0" smtClean="0">
                <a:solidFill>
                  <a:srgbClr val="7030A0"/>
                </a:solidFill>
              </a:rPr>
              <a:t>pointers, records </a:t>
            </a:r>
            <a:r>
              <a:rPr lang="en-US" sz="2400" dirty="0" smtClean="0"/>
              <a:t>in C from ESC101. This will also be helpful for some programming assignment in future as well.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7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Two steps </a:t>
            </a:r>
            <a:r>
              <a:rPr lang="en-US" sz="3600" b="1" dirty="0" smtClean="0"/>
              <a:t>process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smtClean="0"/>
              <a:t>of designing </a:t>
            </a:r>
            <a:br>
              <a:rPr lang="en-US" sz="3600" b="1" dirty="0" smtClean="0"/>
            </a:br>
            <a:r>
              <a:rPr lang="en-US" sz="3600" b="1" dirty="0" smtClean="0"/>
              <a:t>a  Data Structure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Step 1:</a:t>
            </a:r>
            <a:r>
              <a:rPr lang="en-US" sz="2400" b="1" dirty="0" smtClean="0"/>
              <a:t> Mathematical Modeling</a:t>
            </a:r>
            <a:endParaRPr lang="en-US" sz="2800" b="1" dirty="0"/>
          </a:p>
          <a:p>
            <a:pPr marL="0" indent="0">
              <a:buNone/>
            </a:pPr>
            <a:r>
              <a:rPr lang="en-US" sz="1800" dirty="0" smtClean="0"/>
              <a:t>A Formal description of  the possible operations of a data structure. Operations can be classified into two categories: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Query Operations:</a:t>
            </a:r>
            <a:r>
              <a:rPr lang="en-US" sz="2000" dirty="0" smtClean="0"/>
              <a:t>  </a:t>
            </a:r>
            <a:r>
              <a:rPr lang="en-US" sz="1800" dirty="0" smtClean="0"/>
              <a:t>Retrieving some information from the data structure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Update operations: </a:t>
            </a:r>
            <a:r>
              <a:rPr lang="en-US" sz="1800" dirty="0" smtClean="0"/>
              <a:t>Making a change in the data structure</a:t>
            </a:r>
            <a:endParaRPr lang="en-US" sz="2000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Step 2:</a:t>
            </a:r>
            <a:r>
              <a:rPr lang="en-US" sz="2400" b="1" dirty="0" smtClean="0"/>
              <a:t> Implementation</a:t>
            </a:r>
          </a:p>
          <a:p>
            <a:pPr marL="0" indent="0">
              <a:buNone/>
            </a:pPr>
            <a:r>
              <a:rPr lang="en-US" sz="1800" dirty="0" smtClean="0"/>
              <a:t>Explore the ways of organizing the data that facilitates performing each operation efficiently using the existing tools available. 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43000" y="3505200"/>
            <a:ext cx="7162800" cy="685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Outcome of Mathematical Modeling</a:t>
            </a:r>
            <a:r>
              <a:rPr lang="en-US" dirty="0">
                <a:solidFill>
                  <a:schemeClr val="tx1"/>
                </a:solidFill>
              </a:rPr>
              <a:t>:  an </a:t>
            </a:r>
            <a:r>
              <a:rPr lang="en-US" b="1" dirty="0">
                <a:solidFill>
                  <a:srgbClr val="C00000"/>
                </a:solidFill>
              </a:rPr>
              <a:t>Abstract Data </a:t>
            </a:r>
            <a:r>
              <a:rPr lang="en-US" b="1" dirty="0" smtClean="0">
                <a:solidFill>
                  <a:srgbClr val="C00000"/>
                </a:solidFill>
              </a:rPr>
              <a:t>Type</a:t>
            </a:r>
            <a:endParaRPr lang="en-US" dirty="0"/>
          </a:p>
        </p:txBody>
      </p:sp>
      <p:sp>
        <p:nvSpPr>
          <p:cNvPr id="6" name="Line Callout 2 5"/>
          <p:cNvSpPr/>
          <p:nvPr/>
        </p:nvSpPr>
        <p:spPr>
          <a:xfrm>
            <a:off x="5335858" y="5703849"/>
            <a:ext cx="3579541" cy="990600"/>
          </a:xfrm>
          <a:prstGeom prst="borderCallout2">
            <a:avLst>
              <a:gd name="adj1" fmla="val 1864"/>
              <a:gd name="adj2" fmla="val 95542"/>
              <a:gd name="adj3" fmla="val -173745"/>
              <a:gd name="adj4" fmla="val 34809"/>
              <a:gd name="adj5" fmla="val -173483"/>
              <a:gd name="adj6" fmla="val 1300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Since we don’t specify here the way how each operation of the data structure will be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60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Outcome will be:</a:t>
            </a:r>
          </a:p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Abstract </a:t>
            </a: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Data Type 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“List”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1" y="2133600"/>
            <a:ext cx="7772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Modeling </a:t>
            </a:r>
            <a:r>
              <a:rPr lang="en-US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of</a:t>
            </a:r>
            <a:r>
              <a:rPr lang="en-US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0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4000" b="1" dirty="0" smtClean="0"/>
              <a:t>Mathematical Modeling  of a</a:t>
            </a:r>
            <a:r>
              <a:rPr lang="en-US" sz="4000" b="1" dirty="0" smtClean="0">
                <a:solidFill>
                  <a:srgbClr val="7030A0"/>
                </a:solidFill>
              </a:rPr>
              <a:t> List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C00000"/>
                    </a:solidFill>
                  </a:rPr>
                  <a:t>What is common in the 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following examples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?</a:t>
                </a:r>
              </a:p>
              <a:p>
                <a:r>
                  <a:rPr lang="en-US" sz="2400" dirty="0" smtClean="0"/>
                  <a:t>List of Roll numbers passing a course.</a:t>
                </a:r>
              </a:p>
              <a:p>
                <a:r>
                  <a:rPr lang="en-US" sz="2400" dirty="0" smtClean="0"/>
                  <a:t>List of Criminal cases pending in High Court.</a:t>
                </a:r>
              </a:p>
              <a:p>
                <a:r>
                  <a:rPr lang="en-US" sz="2400" dirty="0" smtClean="0"/>
                  <a:t>List of Rooms reserved in a hotel.</a:t>
                </a:r>
              </a:p>
              <a:p>
                <a:r>
                  <a:rPr lang="en-US" sz="2400" dirty="0" smtClean="0"/>
                  <a:t>List of Students getting award in IITK convocation 2015.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70C0"/>
                    </a:solidFill>
                  </a:rPr>
                  <a:t>Inference:</a:t>
                </a:r>
                <a:r>
                  <a:rPr lang="en-US" sz="2400" dirty="0" smtClean="0"/>
                  <a:t> List is a sequence of elements.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         </a:t>
                </a:r>
                <a:r>
                  <a:rPr lang="en-US" sz="2400" b="1" dirty="0" smtClean="0"/>
                  <a:t>L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, </a:t>
                </a:r>
                <a:r>
                  <a:rPr lang="en-US" sz="2400" dirty="0" smtClean="0">
                    <a:solidFill>
                      <a:srgbClr val="006C31"/>
                    </a:solidFill>
                  </a:rPr>
                  <a:t>…</a:t>
                </a:r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/>
                <a:stretch>
                  <a:fillRect l="-1852" t="-1213" b="-7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3773429" y="5378196"/>
            <a:ext cx="2093971" cy="871546"/>
            <a:chOff x="2438400" y="5378196"/>
            <a:chExt cx="2093971" cy="871546"/>
          </a:xfrm>
        </p:grpSpPr>
        <p:sp>
          <p:nvSpPr>
            <p:cNvPr id="6" name="Up Arrow 5"/>
            <p:cNvSpPr/>
            <p:nvPr/>
          </p:nvSpPr>
          <p:spPr>
            <a:xfrm>
              <a:off x="3200400" y="5378196"/>
              <a:ext cx="304800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38400" y="5880410"/>
              <a:ext cx="209397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i</a:t>
              </a:r>
              <a:r>
                <a:rPr lang="en-US" dirty="0" err="1" smtClean="0"/>
                <a:t>th</a:t>
              </a:r>
              <a:r>
                <a:rPr lang="en-US" dirty="0" smtClean="0"/>
                <a:t> element of list </a:t>
              </a:r>
              <a:r>
                <a:rPr lang="en-US" b="1" dirty="0" smtClean="0"/>
                <a:t>L</a:t>
              </a:r>
              <a:r>
                <a:rPr lang="en-US" dirty="0" smtClean="0"/>
                <a:t> 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3542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Query Operations</a:t>
            </a:r>
            <a:r>
              <a:rPr lang="en-US" sz="4000" b="1" dirty="0" smtClean="0"/>
              <a:t> on a List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r>
                  <a:rPr lang="en-US" sz="2000" b="1" dirty="0" err="1" smtClean="0">
                    <a:solidFill>
                      <a:srgbClr val="7030A0"/>
                    </a:solidFill>
                  </a:rPr>
                  <a:t>IsEmpty</a:t>
                </a:r>
                <a:r>
                  <a:rPr lang="en-US" sz="2000" b="1" dirty="0" smtClean="0"/>
                  <a:t>(L)</a:t>
                </a:r>
                <a:r>
                  <a:rPr lang="en-US" sz="2000" dirty="0" smtClean="0"/>
                  <a:t>: determine if </a:t>
                </a:r>
                <a:r>
                  <a:rPr lang="en-US" sz="2000" b="1" dirty="0" smtClean="0"/>
                  <a:t>L</a:t>
                </a:r>
                <a:r>
                  <a:rPr lang="en-US" sz="2000" dirty="0" smtClean="0"/>
                  <a:t> is an empty list.</a:t>
                </a: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Search</a:t>
                </a:r>
                <a:r>
                  <a:rPr lang="en-US" sz="2000" dirty="0" smtClean="0"/>
                  <a:t>(</a:t>
                </a:r>
                <a:r>
                  <a:rPr lang="en-US" sz="2000" b="1" dirty="0" err="1" smtClean="0"/>
                  <a:t>x</a:t>
                </a:r>
                <a:r>
                  <a:rPr lang="en-US" sz="2000" dirty="0" err="1" smtClean="0"/>
                  <a:t>,</a:t>
                </a:r>
                <a:r>
                  <a:rPr lang="en-US" sz="2000" b="1" dirty="0" err="1" smtClean="0"/>
                  <a:t>L</a:t>
                </a:r>
                <a:r>
                  <a:rPr lang="en-US" sz="2000" dirty="0" smtClean="0"/>
                  <a:t>): determine if </a:t>
                </a:r>
                <a:r>
                  <a:rPr lang="en-US" sz="2000" b="1" dirty="0" smtClean="0"/>
                  <a:t>x</a:t>
                </a:r>
                <a:r>
                  <a:rPr lang="en-US" sz="2000" dirty="0" smtClean="0"/>
                  <a:t> appears in list </a:t>
                </a:r>
                <a:r>
                  <a:rPr lang="en-US" sz="2000" b="1" dirty="0" smtClean="0"/>
                  <a:t>L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Successor</a:t>
                </a:r>
                <a:r>
                  <a:rPr lang="en-US" sz="2000" dirty="0" smtClean="0"/>
                  <a:t>(</a:t>
                </a:r>
                <a:r>
                  <a:rPr lang="en-US" sz="2000" b="1" dirty="0" err="1"/>
                  <a:t>p</a:t>
                </a:r>
                <a:r>
                  <a:rPr lang="en-US" sz="2000" b="1" dirty="0" err="1" smtClean="0"/>
                  <a:t>,L</a:t>
                </a:r>
                <a:r>
                  <a:rPr lang="en-US" sz="2000" dirty="0" smtClean="0"/>
                  <a:t>): </a:t>
                </a:r>
                <a:r>
                  <a:rPr lang="en-US" sz="2000" dirty="0"/>
                  <a:t>Return the element </a:t>
                </a:r>
                <a:r>
                  <a:rPr lang="en-US" sz="2000" dirty="0" smtClean="0"/>
                  <a:t>of list </a:t>
                </a:r>
                <a:r>
                  <a:rPr lang="en-US" sz="2000" b="1" dirty="0" smtClean="0"/>
                  <a:t>L</a:t>
                </a:r>
                <a:r>
                  <a:rPr lang="en-US" sz="2000" dirty="0" smtClean="0"/>
                  <a:t> which succeeds/follows the </a:t>
                </a:r>
                <a:r>
                  <a:rPr lang="en-US" sz="2000" dirty="0"/>
                  <a:t>element at </a:t>
                </a:r>
                <a:r>
                  <a:rPr lang="en-US" sz="2000" u="sng" dirty="0" smtClean="0"/>
                  <a:t>location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Example:</a:t>
                </a:r>
                <a:r>
                  <a:rPr lang="en-US" sz="2000" dirty="0" smtClean="0"/>
                  <a:t> If </a:t>
                </a:r>
                <a:r>
                  <a:rPr lang="en-US" sz="2000" b="1" dirty="0" smtClean="0"/>
                  <a:t>L </a:t>
                </a:r>
                <a:r>
                  <a:rPr lang="en-US" sz="2000" dirty="0" smtClean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006C31"/>
                    </a:solidFill>
                  </a:rPr>
                  <a:t>…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 is location of element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, then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Successor</a:t>
                </a:r>
                <a:r>
                  <a:rPr lang="en-US" sz="2000" dirty="0"/>
                  <a:t>(</a:t>
                </a:r>
                <a:r>
                  <a:rPr lang="en-US" sz="2000" b="1" dirty="0" err="1"/>
                  <a:t>p,L</a:t>
                </a:r>
                <a:r>
                  <a:rPr lang="en-US" sz="2000" dirty="0" smtClean="0"/>
                  <a:t>) returns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??         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Predecessor</a:t>
                </a:r>
                <a:r>
                  <a:rPr lang="en-US" sz="2000" dirty="0" smtClean="0"/>
                  <a:t>(</a:t>
                </a:r>
                <a:r>
                  <a:rPr lang="en-US" sz="2000" b="1" dirty="0" err="1" smtClean="0"/>
                  <a:t>p,L</a:t>
                </a:r>
                <a:r>
                  <a:rPr lang="en-US" sz="2000" dirty="0"/>
                  <a:t>): Return the element of list </a:t>
                </a:r>
                <a:r>
                  <a:rPr lang="en-US" sz="2000" b="1" dirty="0"/>
                  <a:t>L</a:t>
                </a:r>
                <a:r>
                  <a:rPr lang="en-US" sz="2000" dirty="0"/>
                  <a:t> which </a:t>
                </a:r>
                <a:r>
                  <a:rPr lang="en-US" sz="2000" dirty="0" smtClean="0"/>
                  <a:t>precedes (appears before) </a:t>
                </a:r>
                <a:r>
                  <a:rPr lang="en-US" sz="2000" dirty="0"/>
                  <a:t>the element at location </a:t>
                </a:r>
                <a:r>
                  <a:rPr lang="en-US" sz="2000" b="1" dirty="0"/>
                  <a:t>p</a:t>
                </a:r>
                <a:r>
                  <a:rPr lang="en-US" sz="2000" dirty="0" smtClean="0"/>
                  <a:t>.</a:t>
                </a:r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Other possible operations: </a:t>
                </a: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First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L</a:t>
                </a:r>
                <a:r>
                  <a:rPr lang="en-US" sz="2000" dirty="0" smtClean="0"/>
                  <a:t>): </a:t>
                </a:r>
                <a:r>
                  <a:rPr lang="en-US" sz="2000" dirty="0"/>
                  <a:t>return the first element of list L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Enumerate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L</a:t>
                </a:r>
                <a:r>
                  <a:rPr lang="en-US" sz="2000" dirty="0" smtClean="0"/>
                  <a:t>): Enumerate/print all elements of list L in the order they appear.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2"/>
                <a:stretch>
                  <a:fillRect l="-741" t="-656" r="-1407" b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4191000" y="3429000"/>
                <a:ext cx="7620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3429000"/>
                <a:ext cx="7620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19697" r="-13178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ine Callout 2 6"/>
          <p:cNvSpPr/>
          <p:nvPr/>
        </p:nvSpPr>
        <p:spPr>
          <a:xfrm>
            <a:off x="4114800" y="2667001"/>
            <a:ext cx="4798741" cy="380999"/>
          </a:xfrm>
          <a:prstGeom prst="borderCallout2">
            <a:avLst>
              <a:gd name="adj1" fmla="val 89669"/>
              <a:gd name="adj2" fmla="val -430"/>
              <a:gd name="adj3" fmla="val 93422"/>
              <a:gd name="adj4" fmla="val -30317"/>
              <a:gd name="adj5" fmla="val 70420"/>
              <a:gd name="adj6" fmla="val -3045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 type of this parameter will depend on the implementation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77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Update Operations </a:t>
            </a:r>
            <a:r>
              <a:rPr lang="en-US" sz="4000" b="1" dirty="0" smtClean="0"/>
              <a:t>on a List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b="1" dirty="0" err="1" smtClean="0">
                    <a:solidFill>
                      <a:srgbClr val="C00000"/>
                    </a:solidFill>
                  </a:rPr>
                  <a:t>CreateEmptyList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L</a:t>
                </a:r>
                <a:r>
                  <a:rPr lang="en-US" sz="2000" dirty="0" smtClean="0"/>
                  <a:t>): Create an empty list.</a:t>
                </a:r>
                <a:endParaRPr lang="en-US" sz="2000" dirty="0"/>
              </a:p>
              <a:p>
                <a:r>
                  <a:rPr lang="en-US" sz="2000" b="1" dirty="0">
                    <a:solidFill>
                      <a:srgbClr val="C00000"/>
                    </a:solidFill>
                  </a:rPr>
                  <a:t>Insert</a:t>
                </a:r>
                <a:r>
                  <a:rPr lang="en-US" sz="2000" dirty="0"/>
                  <a:t>(</a:t>
                </a:r>
                <a:r>
                  <a:rPr lang="en-US" sz="2000" b="1" dirty="0" err="1"/>
                  <a:t>x,p,L</a:t>
                </a:r>
                <a:r>
                  <a:rPr lang="en-US" sz="2000" dirty="0"/>
                  <a:t>): Insert </a:t>
                </a:r>
                <a:r>
                  <a:rPr lang="en-US" sz="2000" b="1" dirty="0"/>
                  <a:t>x</a:t>
                </a:r>
                <a:r>
                  <a:rPr lang="en-US" sz="2000" dirty="0"/>
                  <a:t> at a given location </a:t>
                </a:r>
                <a:r>
                  <a:rPr lang="en-US" sz="2000" b="1" dirty="0"/>
                  <a:t>p</a:t>
                </a:r>
                <a:r>
                  <a:rPr lang="en-US" sz="2000" dirty="0"/>
                  <a:t> in list </a:t>
                </a:r>
                <a:r>
                  <a:rPr lang="en-US" sz="2000" b="1" dirty="0"/>
                  <a:t>L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Example:  </a:t>
                </a:r>
                <a:r>
                  <a:rPr lang="en-US" sz="2000" dirty="0"/>
                  <a:t>If </a:t>
                </a:r>
                <a:r>
                  <a:rPr lang="en-US" sz="2000" b="1" dirty="0"/>
                  <a:t>L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006C31"/>
                    </a:solidFill>
                  </a:rPr>
                  <a:t>…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:r>
                  <a:rPr lang="en-US" sz="2000" b="1" dirty="0"/>
                  <a:t>p</a:t>
                </a:r>
                <a:r>
                  <a:rPr lang="en-US" sz="2000" dirty="0"/>
                  <a:t> is location of element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then </a:t>
                </a:r>
                <a:r>
                  <a:rPr lang="en-US" sz="2000" dirty="0" smtClean="0"/>
                  <a:t>after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Insert</a:t>
                </a:r>
                <a:r>
                  <a:rPr lang="en-US" sz="2000" dirty="0" smtClean="0"/>
                  <a:t>(</a:t>
                </a:r>
                <a:r>
                  <a:rPr lang="en-US" sz="2000" b="1" dirty="0" err="1" smtClean="0"/>
                  <a:t>x,p,L</a:t>
                </a:r>
                <a:r>
                  <a:rPr lang="en-US" sz="2000" dirty="0" smtClean="0"/>
                  <a:t>), </a:t>
                </a:r>
                <a:r>
                  <a:rPr lang="en-US" sz="2000" b="1" dirty="0" smtClean="0"/>
                  <a:t>L</a:t>
                </a:r>
                <a:r>
                  <a:rPr lang="en-US" sz="2000" dirty="0" smtClean="0"/>
                  <a:t> becomes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                                                             ??       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r>
                  <a:rPr lang="en-US" sz="2000" b="1" dirty="0">
                    <a:solidFill>
                      <a:srgbClr val="C00000"/>
                    </a:solidFill>
                  </a:rPr>
                  <a:t>Delete</a:t>
                </a:r>
                <a:r>
                  <a:rPr lang="en-US" sz="2000" dirty="0"/>
                  <a:t>(</a:t>
                </a:r>
                <a:r>
                  <a:rPr lang="en-US" sz="2000" b="1" dirty="0" err="1"/>
                  <a:t>p,L</a:t>
                </a:r>
                <a:r>
                  <a:rPr lang="en-US" sz="2000" dirty="0"/>
                  <a:t>): Delete element at location </a:t>
                </a:r>
                <a:r>
                  <a:rPr lang="en-US" sz="2000" b="1" dirty="0"/>
                  <a:t>p</a:t>
                </a:r>
                <a:r>
                  <a:rPr lang="en-US" sz="2000" dirty="0"/>
                  <a:t> in </a:t>
                </a:r>
                <a:r>
                  <a:rPr lang="en-US" sz="2000" b="1" dirty="0" smtClean="0"/>
                  <a:t>L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Example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:  </a:t>
                </a:r>
                <a:r>
                  <a:rPr lang="en-US" sz="2000" dirty="0"/>
                  <a:t>If </a:t>
                </a:r>
                <a:r>
                  <a:rPr lang="en-US" sz="2000" b="1" dirty="0"/>
                  <a:t>L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006C31"/>
                    </a:solidFill>
                  </a:rPr>
                  <a:t>…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:r>
                  <a:rPr lang="en-US" sz="2000" b="1" dirty="0"/>
                  <a:t>p</a:t>
                </a:r>
                <a:r>
                  <a:rPr lang="en-US" sz="2000" dirty="0"/>
                  <a:t> is location of element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then after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Delete</a:t>
                </a:r>
                <a:r>
                  <a:rPr lang="en-US" sz="2000" dirty="0" smtClean="0"/>
                  <a:t>(</a:t>
                </a:r>
                <a:r>
                  <a:rPr lang="en-US" sz="2000" b="1" dirty="0" err="1" smtClean="0"/>
                  <a:t>p,L</a:t>
                </a:r>
                <a:r>
                  <a:rPr lang="en-US" sz="2000" dirty="0"/>
                  <a:t>), </a:t>
                </a:r>
                <a:r>
                  <a:rPr lang="en-US" sz="2000" b="1" dirty="0"/>
                  <a:t>L</a:t>
                </a:r>
                <a:r>
                  <a:rPr lang="en-US" sz="2000" dirty="0"/>
                  <a:t> becomes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                         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r>
                  <a:rPr lang="en-US" sz="2000" b="1" dirty="0" err="1" smtClean="0">
                    <a:solidFill>
                      <a:srgbClr val="C00000"/>
                    </a:solidFill>
                  </a:rPr>
                  <a:t>MakeListEmpty</a:t>
                </a:r>
                <a:r>
                  <a:rPr lang="en-US" sz="2000" b="1" dirty="0" smtClean="0"/>
                  <a:t>(L): </a:t>
                </a:r>
                <a:r>
                  <a:rPr lang="en-US" sz="2000" dirty="0" smtClean="0"/>
                  <a:t>Make the List </a:t>
                </a:r>
                <a:r>
                  <a:rPr lang="en-US" sz="2000" b="1" dirty="0" smtClean="0"/>
                  <a:t>L</a:t>
                </a:r>
                <a:r>
                  <a:rPr lang="en-US" sz="2000" dirty="0" smtClean="0"/>
                  <a:t> empty.</a:t>
                </a:r>
                <a:r>
                  <a:rPr lang="en-US" sz="2000" b="1" dirty="0" smtClean="0"/>
                  <a:t>       </a:t>
                </a:r>
                <a:endParaRPr lang="en-US" sz="2000" b="1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743200" y="3124200"/>
                <a:ext cx="37338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6C31"/>
                    </a:solidFill>
                  </a:rPr>
                  <a:t>…</a:t>
                </a:r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𝐱</m:t>
                        </m:r>
                        <m:r>
                          <a:rPr lang="en-US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124200"/>
                <a:ext cx="37338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3030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895600" y="4953000"/>
                <a:ext cx="37338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6C31"/>
                    </a:solidFill>
                  </a:rPr>
                  <a:t>…</a:t>
                </a:r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953000"/>
                <a:ext cx="3733800" cy="381000"/>
              </a:xfrm>
              <a:prstGeom prst="roundRect">
                <a:avLst/>
              </a:prstGeom>
              <a:blipFill rotWithShape="1">
                <a:blip r:embed="rId4"/>
                <a:stretch>
                  <a:fillRect t="-3030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1" y="2133600"/>
            <a:ext cx="77724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Implementation </a:t>
            </a:r>
            <a:r>
              <a:rPr lang="en-US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of</a:t>
            </a:r>
            <a:r>
              <a:rPr lang="en-US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</a:p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Abstract Data Type “List”</a:t>
            </a:r>
            <a:endParaRPr lang="en-US" sz="4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2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Array</a:t>
            </a:r>
            <a:r>
              <a:rPr lang="en-US" sz="4000" b="1" dirty="0" smtClean="0"/>
              <a:t> based Implementation 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Before we proceed, let us know a little bit more about arrays. </a:t>
            </a:r>
            <a:endParaRPr lang="en-US" sz="2000" dirty="0">
              <a:solidFill>
                <a:srgbClr val="7030A0"/>
              </a:solidFill>
            </a:endParaRPr>
          </a:p>
          <a:p>
            <a:r>
              <a:rPr lang="en-US" sz="1800" dirty="0" smtClean="0"/>
              <a:t>RAM allows </a:t>
            </a:r>
            <a:r>
              <a:rPr lang="en-US" sz="1800" b="1" dirty="0" smtClean="0">
                <a:solidFill>
                  <a:srgbClr val="C00000"/>
                </a:solidFill>
              </a:rPr>
              <a:t>O</a:t>
            </a:r>
            <a:r>
              <a:rPr lang="en-US" sz="1800" dirty="0" smtClean="0"/>
              <a:t>(1) time to access any memory location.</a:t>
            </a:r>
          </a:p>
          <a:p>
            <a:r>
              <a:rPr lang="en-US" sz="1800" dirty="0" smtClean="0"/>
              <a:t>Array is a </a:t>
            </a:r>
            <a:r>
              <a:rPr lang="en-US" sz="1800" u="sng" dirty="0" smtClean="0"/>
              <a:t>contiguous</a:t>
            </a:r>
            <a:r>
              <a:rPr lang="en-US" sz="1800" dirty="0" smtClean="0"/>
              <a:t> chunk of memory kept  in RAM. </a:t>
            </a:r>
          </a:p>
          <a:p>
            <a:r>
              <a:rPr lang="en-US" sz="1800" dirty="0" smtClean="0"/>
              <a:t>For an array </a:t>
            </a:r>
            <a:r>
              <a:rPr lang="en-US" sz="1800" b="1" dirty="0" smtClean="0"/>
              <a:t>A</a:t>
            </a:r>
            <a:r>
              <a:rPr lang="en-US" sz="1800" dirty="0" smtClean="0"/>
              <a:t>[] storing </a:t>
            </a:r>
            <a:r>
              <a:rPr lang="en-US" sz="1800" dirty="0" smtClean="0">
                <a:solidFill>
                  <a:srgbClr val="0070C0"/>
                </a:solidFill>
              </a:rPr>
              <a:t>n</a:t>
            </a:r>
            <a:r>
              <a:rPr lang="en-US" sz="1800" dirty="0" smtClean="0"/>
              <a:t> words,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 smtClean="0">
                <a:solidFill>
                  <a:srgbClr val="7030A0"/>
                </a:solidFill>
              </a:rPr>
              <a:t>the address of element </a:t>
            </a:r>
            <a:r>
              <a:rPr lang="en-US" sz="1800" b="1" dirty="0" smtClean="0"/>
              <a:t>A</a:t>
            </a:r>
            <a:r>
              <a:rPr lang="en-US" sz="1800" dirty="0" smtClean="0">
                <a:solidFill>
                  <a:srgbClr val="7030A0"/>
                </a:solidFill>
              </a:rPr>
              <a:t>[</a:t>
            </a:r>
            <a:r>
              <a:rPr lang="en-US" sz="1800" dirty="0" smtClean="0">
                <a:solidFill>
                  <a:srgbClr val="0070C0"/>
                </a:solidFill>
              </a:rPr>
              <a:t>i</a:t>
            </a:r>
            <a:r>
              <a:rPr lang="en-US" sz="1800" dirty="0" smtClean="0">
                <a:solidFill>
                  <a:srgbClr val="7030A0"/>
                </a:solidFill>
              </a:rPr>
              <a:t>]</a:t>
            </a:r>
            <a:r>
              <a:rPr lang="en-US" sz="1800" dirty="0" smtClean="0"/>
              <a:t> = </a:t>
            </a:r>
          </a:p>
          <a:p>
            <a:pPr marL="0" indent="0">
              <a:buNone/>
            </a:pPr>
            <a:r>
              <a:rPr lang="en-US" sz="1800" dirty="0" smtClean="0"/>
              <a:t>      “</a:t>
            </a:r>
            <a:r>
              <a:rPr lang="en-US" sz="1800" dirty="0" smtClean="0">
                <a:solidFill>
                  <a:srgbClr val="7030A0"/>
                </a:solidFill>
              </a:rPr>
              <a:t>start address of array </a:t>
            </a:r>
            <a:r>
              <a:rPr lang="en-US" sz="1800" b="1" dirty="0" smtClean="0"/>
              <a:t>A</a:t>
            </a:r>
            <a:r>
              <a:rPr lang="en-US" sz="1800" dirty="0" smtClean="0"/>
              <a:t>” + </a:t>
            </a:r>
            <a:r>
              <a:rPr lang="en-US" sz="1800" dirty="0" smtClean="0">
                <a:solidFill>
                  <a:srgbClr val="0070C0"/>
                </a:solidFill>
              </a:rPr>
              <a:t>i    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65" name="Content Placeholder 6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15" name="Group 114"/>
          <p:cNvGrpSpPr/>
          <p:nvPr/>
        </p:nvGrpSpPr>
        <p:grpSpPr>
          <a:xfrm>
            <a:off x="5181600" y="2479976"/>
            <a:ext cx="3007895" cy="3082624"/>
            <a:chOff x="5181600" y="2479976"/>
            <a:chExt cx="3007895" cy="3082624"/>
          </a:xfrm>
        </p:grpSpPr>
        <p:grpSp>
          <p:nvGrpSpPr>
            <p:cNvPr id="27" name="Group 26"/>
            <p:cNvGrpSpPr/>
            <p:nvPr/>
          </p:nvGrpSpPr>
          <p:grpSpPr>
            <a:xfrm>
              <a:off x="5181600" y="2479976"/>
              <a:ext cx="3007895" cy="2685590"/>
              <a:chOff x="3733800" y="1728216"/>
              <a:chExt cx="4343400" cy="3910584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3733800" y="1752600"/>
                <a:ext cx="4343400" cy="3886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5334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562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791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6019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248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77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705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934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162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391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620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848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733800" y="2895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733800" y="3124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733800" y="3352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733800" y="3581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733800" y="3810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733800" y="4038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733800" y="4267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105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733800" y="1981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733800" y="2209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733800" y="2438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733800" y="2667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4876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648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4419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191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3962400" y="1728216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3733800" y="4495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733800" y="4724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733800" y="4953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733800" y="5181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3733800" y="5410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/>
            <p:cNvSpPr txBox="1"/>
            <p:nvPr/>
          </p:nvSpPr>
          <p:spPr>
            <a:xfrm>
              <a:off x="6506851" y="5193268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RAM</a:t>
              </a:r>
              <a:endParaRPr lang="en-US" b="1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049351" y="2057400"/>
            <a:ext cx="1981834" cy="1368257"/>
            <a:chOff x="5973151" y="838200"/>
            <a:chExt cx="1981834" cy="1368257"/>
          </a:xfrm>
        </p:grpSpPr>
        <p:sp>
          <p:nvSpPr>
            <p:cNvPr id="64" name="Rectangle 63"/>
            <p:cNvSpPr/>
            <p:nvPr/>
          </p:nvSpPr>
          <p:spPr>
            <a:xfrm>
              <a:off x="6371882" y="2049466"/>
              <a:ext cx="1583103" cy="15699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973151" y="838200"/>
              <a:ext cx="869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</a:t>
              </a:r>
              <a:r>
                <a:rPr lang="en-US" b="1" dirty="0" smtClean="0"/>
                <a:t>A</a:t>
              </a:r>
              <a:endParaRPr lang="en-US" b="1" dirty="0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6459269" y="1255700"/>
              <a:ext cx="474931" cy="8017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685800" y="4452221"/>
            <a:ext cx="3733800" cy="1338979"/>
            <a:chOff x="685800" y="4223621"/>
            <a:chExt cx="3733800" cy="1338979"/>
          </a:xfrm>
        </p:grpSpPr>
        <p:sp>
          <p:nvSpPr>
            <p:cNvPr id="67" name="Down Ribbon 66"/>
            <p:cNvSpPr/>
            <p:nvPr/>
          </p:nvSpPr>
          <p:spPr>
            <a:xfrm>
              <a:off x="685800" y="4839108"/>
              <a:ext cx="3733800" cy="723492"/>
            </a:xfrm>
            <a:prstGeom prst="ribbon">
              <a:avLst>
                <a:gd name="adj1" fmla="val 16667"/>
                <a:gd name="adj2" fmla="val 75000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This feature supports </a:t>
              </a:r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r>
                <a:rPr lang="en-US" dirty="0" smtClean="0">
                  <a:solidFill>
                    <a:srgbClr val="002060"/>
                  </a:solidFill>
                </a:rPr>
                <a:t>(1) time to access </a:t>
              </a:r>
              <a:r>
                <a:rPr lang="en-US" b="1" dirty="0" smtClean="0">
                  <a:solidFill>
                    <a:srgbClr val="002060"/>
                  </a:solidFill>
                </a:rPr>
                <a:t>A</a:t>
              </a:r>
              <a:r>
                <a:rPr lang="en-US" dirty="0" smtClean="0">
                  <a:solidFill>
                    <a:srgbClr val="002060"/>
                  </a:solidFill>
                </a:rPr>
                <a:t>[</a:t>
              </a:r>
              <a:r>
                <a:rPr lang="en-US" dirty="0" smtClean="0">
                  <a:solidFill>
                    <a:srgbClr val="0070C0"/>
                  </a:solidFill>
                </a:rPr>
                <a:t>i</a:t>
              </a:r>
              <a:r>
                <a:rPr lang="en-US" dirty="0" smtClean="0">
                  <a:solidFill>
                    <a:srgbClr val="002060"/>
                  </a:solidFill>
                </a:rPr>
                <a:t>] for any </a:t>
              </a:r>
              <a:r>
                <a:rPr lang="en-US" dirty="0" smtClean="0">
                  <a:solidFill>
                    <a:srgbClr val="0070C0"/>
                  </a:solidFill>
                </a:rPr>
                <a:t>i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13" name="Down Arrow 112"/>
            <p:cNvSpPr/>
            <p:nvPr/>
          </p:nvSpPr>
          <p:spPr>
            <a:xfrm>
              <a:off x="2438400" y="4223621"/>
              <a:ext cx="304800" cy="784954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026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3308</TotalTime>
  <Words>1702</Words>
  <Application>Microsoft Office PowerPoint</Application>
  <PresentationFormat>On-screen Show (4:3)</PresentationFormat>
  <Paragraphs>270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Data Structures and Algorithms (CS210/ESO207/ESO211) </vt:lpstr>
      <vt:lpstr>Data Structure</vt:lpstr>
      <vt:lpstr>Two steps process of designing  a  Data Structure </vt:lpstr>
      <vt:lpstr>PowerPoint Presentation</vt:lpstr>
      <vt:lpstr>Mathematical Modeling  of a List</vt:lpstr>
      <vt:lpstr>Query Operations on a List</vt:lpstr>
      <vt:lpstr>Update Operations on a List</vt:lpstr>
      <vt:lpstr>PowerPoint Presentation</vt:lpstr>
      <vt:lpstr>Array based Implementation </vt:lpstr>
      <vt:lpstr>Array based Implementation </vt:lpstr>
      <vt:lpstr>Time Complexity of each List operation using  Array based implementation</vt:lpstr>
      <vt:lpstr>Link based Implementation:</vt:lpstr>
      <vt:lpstr>Doubly Linked List based Implementation</vt:lpstr>
      <vt:lpstr>How to perform Insert(x,p,L) ?</vt:lpstr>
      <vt:lpstr>How to perform successor(p,L) ?</vt:lpstr>
      <vt:lpstr>Time Complexity of each List operation using  Doubly Linked List based implementation</vt:lpstr>
      <vt:lpstr>Doubly Linked List based implementation versus array based implementation of “List”</vt:lpstr>
      <vt:lpstr>PowerPoint Presentation</vt:lpstr>
      <vt:lpstr>Problem 1</vt:lpstr>
      <vt:lpstr>Problem 2</vt:lpstr>
      <vt:lpstr>Important Advice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563</cp:revision>
  <dcterms:created xsi:type="dcterms:W3CDTF">2011-12-03T04:13:03Z</dcterms:created>
  <dcterms:modified xsi:type="dcterms:W3CDTF">2012-08-17T14:30:18Z</dcterms:modified>
</cp:coreProperties>
</file>