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05" r:id="rId3"/>
    <p:sldId id="503" r:id="rId4"/>
    <p:sldId id="473" r:id="rId5"/>
    <p:sldId id="482" r:id="rId6"/>
    <p:sldId id="477" r:id="rId7"/>
    <p:sldId id="506" r:id="rId8"/>
    <p:sldId id="481" r:id="rId9"/>
    <p:sldId id="507" r:id="rId10"/>
    <p:sldId id="483" r:id="rId11"/>
    <p:sldId id="493" r:id="rId12"/>
    <p:sldId id="484" r:id="rId13"/>
    <p:sldId id="491" r:id="rId14"/>
    <p:sldId id="488" r:id="rId15"/>
    <p:sldId id="485" r:id="rId16"/>
    <p:sldId id="494" r:id="rId17"/>
    <p:sldId id="495" r:id="rId18"/>
    <p:sldId id="497" r:id="rId19"/>
    <p:sldId id="489" r:id="rId20"/>
    <p:sldId id="490" r:id="rId21"/>
    <p:sldId id="500" r:id="rId22"/>
    <p:sldId id="502" r:id="rId23"/>
    <p:sldId id="508" r:id="rId24"/>
    <p:sldId id="501" r:id="rId25"/>
    <p:sldId id="498" r:id="rId26"/>
    <p:sldId id="509" r:id="rId27"/>
    <p:sldId id="487" r:id="rId28"/>
    <p:sldId id="504" r:id="rId29"/>
    <p:sldId id="51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8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Inventing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new data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…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data structure </a:t>
            </a:r>
            <a:r>
              <a:rPr lang="en-US" sz="3600" b="1" dirty="0" smtClean="0">
                <a:solidFill>
                  <a:srgbClr val="7030A0"/>
                </a:solidFill>
              </a:rPr>
              <a:t>emerges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990601" y="2209800"/>
            <a:ext cx="7373561" cy="3200400"/>
            <a:chOff x="990601" y="1600200"/>
            <a:chExt cx="7373561" cy="3200400"/>
          </a:xfrm>
        </p:grpSpPr>
        <p:sp>
          <p:nvSpPr>
            <p:cNvPr id="5" name="Rectangle 4"/>
            <p:cNvSpPr/>
            <p:nvPr/>
          </p:nvSpPr>
          <p:spPr>
            <a:xfrm>
              <a:off x="4514094" y="16002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9094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894" y="3200399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20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4694" y="316339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58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90601" y="4038600"/>
              <a:ext cx="591762" cy="762000"/>
              <a:chOff x="990601" y="3962400"/>
              <a:chExt cx="591762" cy="762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/>
            <p:cNvGrpSpPr/>
            <p:nvPr/>
          </p:nvGrpSpPr>
          <p:grpSpPr>
            <a:xfrm>
              <a:off x="2057400" y="4038600"/>
              <a:ext cx="591762" cy="762000"/>
              <a:chOff x="990601" y="3962400"/>
              <a:chExt cx="591762" cy="7620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3124200" y="4038600"/>
              <a:ext cx="591762" cy="762000"/>
              <a:chOff x="990601" y="3962400"/>
              <a:chExt cx="591762" cy="7620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Group 152"/>
            <p:cNvGrpSpPr/>
            <p:nvPr/>
          </p:nvGrpSpPr>
          <p:grpSpPr>
            <a:xfrm>
              <a:off x="4038600" y="4038600"/>
              <a:ext cx="591762" cy="762000"/>
              <a:chOff x="990601" y="3962400"/>
              <a:chExt cx="591762" cy="762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4953000" y="4038600"/>
              <a:ext cx="591762" cy="762000"/>
              <a:chOff x="990601" y="3962400"/>
              <a:chExt cx="591762" cy="762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0" name="Straight Arrow Connector 179"/>
                <p:cNvCxnSpPr>
                  <a:endCxn id="1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867400" y="4038600"/>
              <a:ext cx="591762" cy="762000"/>
              <a:chOff x="990601" y="3962400"/>
              <a:chExt cx="591762" cy="7620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>
                  <a:endCxn id="19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6781800" y="4038600"/>
              <a:ext cx="591762" cy="762000"/>
              <a:chOff x="990601" y="3962400"/>
              <a:chExt cx="591762" cy="76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2" name="Straight Arrow Connector 211"/>
                <p:cNvCxnSpPr>
                  <a:endCxn id="21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772400" y="4038600"/>
              <a:ext cx="591762" cy="762000"/>
              <a:chOff x="990601" y="3962400"/>
              <a:chExt cx="591762" cy="7620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Straight Arrow Connector 227"/>
                <p:cNvCxnSpPr>
                  <a:endCxn id="22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>
              <a:stCxn id="5" idx="1"/>
              <a:endCxn id="13" idx="0"/>
            </p:cNvCxnSpPr>
            <p:nvPr/>
          </p:nvCxnSpPr>
          <p:spPr>
            <a:xfrm flipH="1">
              <a:off x="2962653" y="16987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877560" y="2590800"/>
              <a:ext cx="94184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1219200" y="3397569"/>
              <a:ext cx="551694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endCxn id="138" idx="0"/>
            </p:cNvCxnSpPr>
            <p:nvPr/>
          </p:nvCxnSpPr>
          <p:spPr>
            <a:xfrm flipH="1">
              <a:off x="3438146" y="3397569"/>
              <a:ext cx="313948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170" idx="0"/>
            </p:cNvCxnSpPr>
            <p:nvPr/>
          </p:nvCxnSpPr>
          <p:spPr>
            <a:xfrm flipH="1">
              <a:off x="5266946" y="3360561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7153652" y="3397569"/>
              <a:ext cx="332242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9" idx="0"/>
            </p:cNvCxnSpPr>
            <p:nvPr/>
          </p:nvCxnSpPr>
          <p:spPr>
            <a:xfrm flipH="1">
              <a:off x="5647947" y="2590800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8" idx="0"/>
            </p:cNvCxnSpPr>
            <p:nvPr/>
          </p:nvCxnSpPr>
          <p:spPr>
            <a:xfrm>
              <a:off x="3105906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705600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endCxn id="122" idx="0"/>
            </p:cNvCxnSpPr>
            <p:nvPr/>
          </p:nvCxnSpPr>
          <p:spPr>
            <a:xfrm>
              <a:off x="2029959" y="33528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154" idx="0"/>
            </p:cNvCxnSpPr>
            <p:nvPr/>
          </p:nvCxnSpPr>
          <p:spPr>
            <a:xfrm>
              <a:off x="4038600" y="3397569"/>
              <a:ext cx="313946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186" idx="0"/>
            </p:cNvCxnSpPr>
            <p:nvPr/>
          </p:nvCxnSpPr>
          <p:spPr>
            <a:xfrm>
              <a:off x="5763759" y="33528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18" idx="0"/>
            </p:cNvCxnSpPr>
            <p:nvPr/>
          </p:nvCxnSpPr>
          <p:spPr>
            <a:xfrm>
              <a:off x="7772400" y="3375185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5" idx="3"/>
            </p:cNvCxnSpPr>
            <p:nvPr/>
          </p:nvCxnSpPr>
          <p:spPr>
            <a:xfrm>
              <a:off x="4800600" y="1698785"/>
              <a:ext cx="1600200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419600" y="1600200"/>
            <a:ext cx="502924" cy="578167"/>
            <a:chOff x="1203952" y="3914001"/>
            <a:chExt cx="502924" cy="578167"/>
          </a:xfrm>
        </p:grpSpPr>
        <p:cxnSp>
          <p:nvCxnSpPr>
            <p:cNvPr id="283" name="Elbow Connector 28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3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data structure </a:t>
            </a:r>
            <a:r>
              <a:rPr lang="en-US" sz="3600" b="1" dirty="0" smtClean="0">
                <a:solidFill>
                  <a:srgbClr val="7030A0"/>
                </a:solidFill>
              </a:rPr>
              <a:t>emerges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To </a:t>
            </a:r>
            <a:r>
              <a:rPr lang="en-US" sz="2400" b="1" dirty="0" smtClean="0"/>
              <a:t>analyze it mathematically, remove </a:t>
            </a:r>
            <a:r>
              <a:rPr lang="en-US" sz="2400" b="1" dirty="0" err="1" smtClean="0"/>
              <a:t>irrlevant</a:t>
            </a:r>
            <a:r>
              <a:rPr lang="en-US" sz="2400" b="1" dirty="0" smtClean="0"/>
              <a:t> details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How does it look like</a:t>
            </a:r>
            <a:r>
              <a:rPr lang="en-US" sz="2000" dirty="0" smtClean="0">
                <a:solidFill>
                  <a:srgbClr val="0070C0"/>
                </a:solidFill>
              </a:rPr>
              <a:t>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35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7030A0"/>
                </a:solidFill>
              </a:rPr>
              <a:t>Nature is a source of inspiration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6000" y="2209800"/>
            <a:ext cx="1600200" cy="685800"/>
            <a:chOff x="4343400" y="2209800"/>
            <a:chExt cx="16002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57800" y="2394466"/>
              <a:ext cx="685800" cy="1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7800" y="2514600"/>
              <a:ext cx="533400" cy="196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02655" y="2645033"/>
              <a:ext cx="588545" cy="2505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73026" y="3657600"/>
            <a:ext cx="2099494" cy="902732"/>
            <a:chOff x="4773026" y="3657600"/>
            <a:chExt cx="2099494" cy="902732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41910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91200" y="3657600"/>
              <a:ext cx="304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773026" y="4191000"/>
              <a:ext cx="1322974" cy="184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5181600" y="3810000"/>
              <a:ext cx="914400" cy="473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678676" y="5285601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7030A0"/>
                </a:solidFill>
              </a:rPr>
              <a:t>Nature is a source of inspiration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0401" y="2209799"/>
            <a:ext cx="3103146" cy="304800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Nature is a source of inspiration</a:t>
            </a:r>
            <a:endParaRPr lang="en-US" sz="4000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419600" y="1868269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495048" y="4888468"/>
            <a:ext cx="6405616" cy="1131332"/>
            <a:chOff x="1495048" y="4267200"/>
            <a:chExt cx="6405616" cy="1131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922524" y="4311182"/>
              <a:ext cx="2029969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98386" y="4267200"/>
              <a:ext cx="21214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514600" y="4311182"/>
              <a:ext cx="1519123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33723" y="50292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24400" y="4267201"/>
              <a:ext cx="1213108" cy="6857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3500626" y="4311182"/>
              <a:ext cx="708667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495048" y="4311182"/>
              <a:ext cx="240322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922524" y="4311182"/>
              <a:ext cx="297814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5815336" y="2221468"/>
            <a:ext cx="2261864" cy="1295400"/>
            <a:chOff x="5815336" y="1600200"/>
            <a:chExt cx="2261864" cy="1295400"/>
          </a:xfrm>
        </p:grpSpPr>
        <p:sp>
          <p:nvSpPr>
            <p:cNvPr id="94" name="TextBox 93"/>
            <p:cNvSpPr txBox="1"/>
            <p:nvPr/>
          </p:nvSpPr>
          <p:spPr>
            <a:xfrm>
              <a:off x="7343025" y="1600200"/>
              <a:ext cx="734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815336" y="1921788"/>
              <a:ext cx="1476704" cy="1244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263136" y="2046208"/>
              <a:ext cx="344796" cy="849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0800000" flipV="1">
              <a:off x="6160133" y="2046208"/>
              <a:ext cx="1283334" cy="849392"/>
            </a:xfrm>
            <a:prstGeom prst="curvedConnector3">
              <a:avLst>
                <a:gd name="adj1" fmla="val 36097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447800" y="2145268"/>
            <a:ext cx="2883532" cy="1850142"/>
            <a:chOff x="1447800" y="1524000"/>
            <a:chExt cx="2883532" cy="1850142"/>
          </a:xfrm>
        </p:grpSpPr>
        <p:sp>
          <p:nvSpPr>
            <p:cNvPr id="112" name="TextBox 111"/>
            <p:cNvSpPr txBox="1"/>
            <p:nvPr/>
          </p:nvSpPr>
          <p:spPr>
            <a:xfrm>
              <a:off x="1447800" y="1524000"/>
              <a:ext cx="78258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Nodes</a:t>
              </a:r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48480" y="1708666"/>
              <a:ext cx="198285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1770894" y="2089666"/>
              <a:ext cx="1962906" cy="12844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371346" y="1893332"/>
              <a:ext cx="448054" cy="3926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600200" y="2046208"/>
              <a:ext cx="277360" cy="100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Tree: A </a:t>
            </a:r>
            <a:r>
              <a:rPr lang="en-US" sz="3600" b="1" dirty="0"/>
              <a:t>m</a:t>
            </a:r>
            <a:r>
              <a:rPr lang="en-US" sz="3600" b="1" dirty="0" smtClean="0"/>
              <a:t>athematical model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Definition: </a:t>
            </a:r>
            <a:r>
              <a:rPr lang="en-US" sz="2000" dirty="0" smtClean="0"/>
              <a:t>A collection of nodes is said to form a binary tree 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is exactly one node with no incoming edge. This node is called the </a:t>
            </a:r>
            <a:r>
              <a:rPr lang="en-US" sz="2000" b="1" dirty="0" smtClean="0">
                <a:solidFill>
                  <a:srgbClr val="C00000"/>
                </a:solidFill>
              </a:rPr>
              <a:t>root</a:t>
            </a:r>
            <a:r>
              <a:rPr lang="en-US" sz="2000" dirty="0" smtClean="0"/>
              <a:t> of the tree.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Every node other than root node has </a:t>
            </a:r>
            <a:r>
              <a:rPr lang="en-US" sz="2000" b="1" dirty="0" smtClean="0">
                <a:solidFill>
                  <a:srgbClr val="C00000"/>
                </a:solidFill>
              </a:rPr>
              <a:t>exactly one incoming edge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Each node has </a:t>
            </a:r>
            <a:r>
              <a:rPr lang="en-US" sz="2000" b="1" u="sng" dirty="0" smtClean="0">
                <a:solidFill>
                  <a:srgbClr val="7030A0"/>
                </a:solidFill>
              </a:rPr>
              <a:t>at most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two outgoing edges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96505" y="5081730"/>
            <a:ext cx="1161295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04208"/>
            <a:ext cx="78029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38400" y="4101462"/>
            <a:ext cx="3563106" cy="2451738"/>
            <a:chOff x="2438400" y="4101462"/>
            <a:chExt cx="3563106" cy="2451738"/>
          </a:xfrm>
        </p:grpSpPr>
        <p:sp>
          <p:nvSpPr>
            <p:cNvPr id="7" name="Rectangle 6"/>
            <p:cNvSpPr/>
            <p:nvPr/>
          </p:nvSpPr>
          <p:spPr>
            <a:xfrm>
              <a:off x="4191001" y="410146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1" y="4871223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1" y="49082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 flipH="1">
              <a:off x="3038853" y="5068392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 flipH="1">
              <a:off x="3419854" y="4298631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0"/>
            </p:cNvCxnSpPr>
            <p:nvPr/>
          </p:nvCxnSpPr>
          <p:spPr>
            <a:xfrm>
              <a:off x="3535666" y="5060631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0"/>
            </p:cNvCxnSpPr>
            <p:nvPr/>
          </p:nvCxnSpPr>
          <p:spPr>
            <a:xfrm>
              <a:off x="5544307" y="5083016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38400" y="63560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0" idx="1"/>
              <a:endCxn id="25" idx="0"/>
            </p:cNvCxnSpPr>
            <p:nvPr/>
          </p:nvCxnSpPr>
          <p:spPr>
            <a:xfrm flipH="1">
              <a:off x="2581653" y="5845016"/>
              <a:ext cx="313947" cy="511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105400"/>
            <a:ext cx="954012" cy="838200"/>
            <a:chOff x="6495294" y="5105400"/>
            <a:chExt cx="954012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1800" y="5105400"/>
              <a:ext cx="381001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95294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57150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239000" y="5105400"/>
              <a:ext cx="915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33600" y="3810000"/>
            <a:ext cx="6934200" cy="2895600"/>
            <a:chOff x="2133600" y="3810000"/>
            <a:chExt cx="6934200" cy="2895600"/>
          </a:xfrm>
        </p:grpSpPr>
        <p:sp>
          <p:nvSpPr>
            <p:cNvPr id="42" name="Up Ribbon 41"/>
            <p:cNvSpPr/>
            <p:nvPr/>
          </p:nvSpPr>
          <p:spPr>
            <a:xfrm>
              <a:off x="6163052" y="4477296"/>
              <a:ext cx="2904748" cy="9329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Which of these are </a:t>
              </a:r>
              <a:r>
                <a:rPr lang="en-US" b="1" dirty="0" smtClean="0">
                  <a:solidFill>
                    <a:srgbClr val="FF0000"/>
                  </a:solidFill>
                </a:rPr>
                <a:t>not</a:t>
              </a:r>
              <a:r>
                <a:rPr lang="en-US" b="1" dirty="0" smtClean="0">
                  <a:solidFill>
                    <a:schemeClr val="tx1"/>
                  </a:solidFill>
                </a:rPr>
                <a:t> binary trees 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40386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7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Tree: </a:t>
            </a:r>
            <a:r>
              <a:rPr lang="en-US" sz="3600" b="1" dirty="0" smtClean="0"/>
              <a:t>some </a:t>
            </a:r>
            <a:r>
              <a:rPr lang="en-US" sz="3600" b="1" dirty="0" smtClean="0">
                <a:solidFill>
                  <a:srgbClr val="7030A0"/>
                </a:solidFill>
              </a:rPr>
              <a:t>terminologies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there is an edge from node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 to node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, then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FF0000"/>
                </a:solidFill>
              </a:rPr>
              <a:t>parent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FF0000"/>
                </a:solidFill>
              </a:rPr>
              <a:t>child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Height</a:t>
            </a:r>
            <a:r>
              <a:rPr lang="en-US" sz="2000" dirty="0" smtClean="0"/>
              <a:t> of a </a:t>
            </a:r>
            <a:r>
              <a:rPr lang="en-US" sz="2000" dirty="0" smtClean="0"/>
              <a:t>Binary </a:t>
            </a:r>
            <a:r>
              <a:rPr lang="en-US" sz="2000" dirty="0" smtClean="0"/>
              <a:t>tree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 is the </a:t>
            </a:r>
            <a:r>
              <a:rPr lang="en-US" sz="2000" u="sng" dirty="0" smtClean="0"/>
              <a:t>maximum</a:t>
            </a:r>
            <a:r>
              <a:rPr lang="en-US" sz="2000" dirty="0" smtClean="0"/>
              <a:t> number of edges from </a:t>
            </a:r>
            <a:r>
              <a:rPr lang="en-US" sz="2000" dirty="0" smtClean="0"/>
              <a:t>the root to </a:t>
            </a:r>
            <a:r>
              <a:rPr lang="en-US" sz="2000" dirty="0" smtClean="0"/>
              <a:t>any leaf node in the tree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</a:t>
            </a:r>
            <a:r>
              <a:rPr lang="en-US" sz="2000" dirty="0" smtClean="0">
                <a:solidFill>
                  <a:srgbClr val="00B0F0"/>
                </a:solidFill>
              </a:rPr>
              <a:t>y</a:t>
            </a:r>
            <a:r>
              <a:rPr lang="en-US" sz="2000" dirty="0" smtClean="0"/>
              <a:t>)   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   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hildren(</a:t>
            </a:r>
            <a:r>
              <a:rPr lang="en-US" sz="2000" dirty="0" smtClean="0">
                <a:solidFill>
                  <a:srgbClr val="00B0F0"/>
                </a:solidFill>
              </a:rPr>
              <a:t>y</a:t>
            </a:r>
            <a:r>
              <a:rPr lang="en-US" sz="2000" dirty="0" smtClean="0"/>
              <a:t>)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hildren(</a:t>
            </a:r>
            <a:r>
              <a:rPr lang="en-US" sz="2000" dirty="0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2000" dirty="0" smtClean="0"/>
              <a:t>eight(</a:t>
            </a:r>
            <a:r>
              <a:rPr lang="en-US" sz="2000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733800"/>
            <a:ext cx="1863965" cy="2629829"/>
            <a:chOff x="2429254" y="3847171"/>
            <a:chExt cx="1863965" cy="2629829"/>
          </a:xfrm>
        </p:grpSpPr>
        <p:sp>
          <p:nvSpPr>
            <p:cNvPr id="24" name="Freeform 23"/>
            <p:cNvSpPr/>
            <p:nvPr/>
          </p:nvSpPr>
          <p:spPr>
            <a:xfrm>
              <a:off x="2442116" y="3847171"/>
              <a:ext cx="1851103" cy="2598234"/>
            </a:xfrm>
            <a:custGeom>
              <a:avLst/>
              <a:gdLst>
                <a:gd name="connsiteX0" fmla="*/ 1405054 w 1405054"/>
                <a:gd name="connsiteY0" fmla="*/ 0 h 1884556"/>
                <a:gd name="connsiteX1" fmla="*/ 735980 w 1405054"/>
                <a:gd name="connsiteY1" fmla="*/ 468351 h 1884556"/>
                <a:gd name="connsiteX2" fmla="*/ 367990 w 1405054"/>
                <a:gd name="connsiteY2" fmla="*/ 1315844 h 1884556"/>
                <a:gd name="connsiteX3" fmla="*/ 0 w 1405054"/>
                <a:gd name="connsiteY3" fmla="*/ 1884556 h 1884556"/>
                <a:gd name="connsiteX4" fmla="*/ 0 w 1405054"/>
                <a:gd name="connsiteY4" fmla="*/ 1884556 h 1884556"/>
                <a:gd name="connsiteX0" fmla="*/ 1851103 w 1851103"/>
                <a:gd name="connsiteY0" fmla="*/ 0 h 2598234"/>
                <a:gd name="connsiteX1" fmla="*/ 1182029 w 1851103"/>
                <a:gd name="connsiteY1" fmla="*/ 468351 h 2598234"/>
                <a:gd name="connsiteX2" fmla="*/ 814039 w 1851103"/>
                <a:gd name="connsiteY2" fmla="*/ 1315844 h 2598234"/>
                <a:gd name="connsiteX3" fmla="*/ 446049 w 1851103"/>
                <a:gd name="connsiteY3" fmla="*/ 1884556 h 2598234"/>
                <a:gd name="connsiteX4" fmla="*/ 0 w 1851103"/>
                <a:gd name="connsiteY4" fmla="*/ 2598234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1103" h="2598234">
                  <a:moveTo>
                    <a:pt x="1851103" y="0"/>
                  </a:moveTo>
                  <a:cubicBezTo>
                    <a:pt x="1602988" y="124522"/>
                    <a:pt x="1354873" y="249044"/>
                    <a:pt x="1182029" y="468351"/>
                  </a:cubicBezTo>
                  <a:cubicBezTo>
                    <a:pt x="1009185" y="687658"/>
                    <a:pt x="936702" y="1079810"/>
                    <a:pt x="814039" y="1315844"/>
                  </a:cubicBezTo>
                  <a:cubicBezTo>
                    <a:pt x="691376" y="1551878"/>
                    <a:pt x="581722" y="1670824"/>
                    <a:pt x="446049" y="1884556"/>
                  </a:cubicBezTo>
                  <a:cubicBezTo>
                    <a:pt x="310376" y="2098288"/>
                    <a:pt x="148683" y="2360341"/>
                    <a:pt x="0" y="259823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29254" y="6221492"/>
              <a:ext cx="152399" cy="255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19600" y="2819400"/>
            <a:ext cx="4572000" cy="3733800"/>
            <a:chOff x="4419600" y="2819400"/>
            <a:chExt cx="4572000" cy="3733800"/>
          </a:xfrm>
        </p:grpSpPr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7098763" y="3533242"/>
              <a:ext cx="923547" cy="626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419600" y="2819400"/>
              <a:ext cx="4572000" cy="3733800"/>
              <a:chOff x="4419600" y="2819400"/>
              <a:chExt cx="4572000" cy="37338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419600" y="3276600"/>
                <a:ext cx="4572000" cy="3276600"/>
                <a:chOff x="1798344" y="3429000"/>
                <a:chExt cx="4572000" cy="32766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38400" y="3505200"/>
                  <a:ext cx="3563106" cy="2451738"/>
                  <a:chOff x="2438400" y="4101462"/>
                  <a:chExt cx="3563106" cy="245173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276601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" name="Straight Arrow Connector 11"/>
                  <p:cNvCxnSpPr>
                    <a:endCxn id="9" idx="0"/>
                  </p:cNvCxnSpPr>
                  <p:nvPr/>
                </p:nvCxnSpPr>
                <p:spPr>
                  <a:xfrm flipH="1">
                    <a:off x="3038853" y="5068392"/>
                    <a:ext cx="237748" cy="6780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>
                    <a:endCxn id="7" idx="0"/>
                  </p:cNvCxnSpPr>
                  <p:nvPr/>
                </p:nvCxnSpPr>
                <p:spPr>
                  <a:xfrm flipH="1">
                    <a:off x="3419854" y="4298631"/>
                    <a:ext cx="811215" cy="572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endCxn id="10" idx="0"/>
                  </p:cNvCxnSpPr>
                  <p:nvPr/>
                </p:nvCxnSpPr>
                <p:spPr>
                  <a:xfrm>
                    <a:off x="3535666" y="5060631"/>
                    <a:ext cx="417587" cy="685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11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438400" y="63560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9" idx="1"/>
                    <a:endCxn id="16" idx="0"/>
                  </p:cNvCxnSpPr>
                  <p:nvPr/>
                </p:nvCxnSpPr>
                <p:spPr>
                  <a:xfrm flipH="1">
                    <a:off x="2581653" y="5845016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u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v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209800" y="5965985"/>
                  <a:ext cx="313947" cy="5110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057400" y="64770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94306" y="50408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31880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x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647674" y="50408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50944" y="50292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q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55544" y="56504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798344" y="6336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p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02048" y="2819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T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44" name="Rounded Rectangle 43"/>
          <p:cNvSpPr/>
          <p:nvPr/>
        </p:nvSpPr>
        <p:spPr>
          <a:xfrm>
            <a:off x="2111298" y="3352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sym typeface="Wingdings" pitchFamily="2" charset="2"/>
              </a:rPr>
              <a:t>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3733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u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4114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smtClean="0">
                <a:solidFill>
                  <a:srgbClr val="00B0F0"/>
                </a:solidFill>
                <a:sym typeface="Wingdings" pitchFamily="2" charset="2"/>
              </a:rPr>
              <a:t>r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33600" y="4495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err="1" smtClean="0">
                <a:solidFill>
                  <a:srgbClr val="00B0F0"/>
                </a:solidFill>
                <a:sym typeface="Wingdings" pitchFamily="2" charset="2"/>
              </a:rPr>
              <a:t>y,q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4876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14800" y="3645932"/>
            <a:ext cx="3753981" cy="3059668"/>
            <a:chOff x="4114800" y="3645932"/>
            <a:chExt cx="3753981" cy="3059668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6397823"/>
              <a:ext cx="956224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B050"/>
                  </a:solidFill>
                </a:rPr>
                <a:t>Subtree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x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114800" y="3645932"/>
              <a:ext cx="3753981" cy="3059668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1044" y="4525742"/>
            <a:ext cx="2423112" cy="2027458"/>
            <a:chOff x="4351044" y="4525742"/>
            <a:chExt cx="2423112" cy="2027458"/>
          </a:xfrm>
        </p:grpSpPr>
        <p:sp>
          <p:nvSpPr>
            <p:cNvPr id="49" name="TextBox 48"/>
            <p:cNvSpPr txBox="1"/>
            <p:nvPr/>
          </p:nvSpPr>
          <p:spPr>
            <a:xfrm>
              <a:off x="5715000" y="6245423"/>
              <a:ext cx="95943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B050"/>
                  </a:solidFill>
                </a:rPr>
                <a:t>Subtree</a:t>
              </a:r>
              <a:r>
                <a:rPr lang="en-US" sz="1400" dirty="0" smtClean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51044" y="4525742"/>
              <a:ext cx="2423112" cy="2025969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93256" y="3730823"/>
            <a:ext cx="1691687" cy="1526977"/>
            <a:chOff x="7193256" y="3730823"/>
            <a:chExt cx="1691687" cy="1526977"/>
          </a:xfrm>
        </p:grpSpPr>
        <p:sp>
          <p:nvSpPr>
            <p:cNvPr id="50" name="TextBox 49"/>
            <p:cNvSpPr txBox="1"/>
            <p:nvPr/>
          </p:nvSpPr>
          <p:spPr>
            <a:xfrm>
              <a:off x="7315200" y="4950023"/>
              <a:ext cx="970419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B050"/>
                  </a:solidFill>
                </a:rPr>
                <a:t>Subtree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v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193256" y="3730823"/>
              <a:ext cx="1691687" cy="1526977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6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Varieties of Binary trees</a:t>
            </a:r>
            <a:endParaRPr lang="en-US" sz="3600" b="1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00200" y="1916668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call it </a:t>
            </a:r>
            <a:r>
              <a:rPr lang="en-US" b="1" dirty="0" smtClean="0">
                <a:solidFill>
                  <a:srgbClr val="7030A0"/>
                </a:solidFill>
              </a:rPr>
              <a:t>Perfectly </a:t>
            </a:r>
            <a:r>
              <a:rPr lang="en-US" b="1" dirty="0" smtClean="0">
                <a:solidFill>
                  <a:srgbClr val="7030A0"/>
                </a:solidFill>
              </a:rPr>
              <a:t>balanced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45912" y="1840468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skewed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4412" y="2286000"/>
            <a:ext cx="3198974" cy="2667000"/>
            <a:chOff x="634412" y="2286000"/>
            <a:chExt cx="3198974" cy="2667000"/>
          </a:xfrm>
        </p:grpSpPr>
        <p:grpSp>
          <p:nvGrpSpPr>
            <p:cNvPr id="74" name="Group 73"/>
            <p:cNvGrpSpPr/>
            <p:nvPr/>
          </p:nvGrpSpPr>
          <p:grpSpPr>
            <a:xfrm>
              <a:off x="1223735" y="2286000"/>
              <a:ext cx="2609651" cy="2133600"/>
              <a:chOff x="1223735" y="1371600"/>
              <a:chExt cx="2609651" cy="2133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3735" y="1371600"/>
                <a:ext cx="2609651" cy="2133600"/>
                <a:chOff x="5202438" y="2717350"/>
                <a:chExt cx="3420324" cy="285743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202438" y="3276600"/>
                  <a:ext cx="3420324" cy="2298184"/>
                  <a:chOff x="2581182" y="3429000"/>
                  <a:chExt cx="3420324" cy="2298184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895600" y="3505200"/>
                    <a:ext cx="3105906" cy="1842138"/>
                    <a:chOff x="2895600" y="4101462"/>
                    <a:chExt cx="3105906" cy="184213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87317" y="4871223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257801" y="49082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810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715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3038854" y="5083016"/>
                      <a:ext cx="348464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endCxn id="20" idx="0"/>
                    </p:cNvCxnSpPr>
                    <p:nvPr/>
                  </p:nvCxnSpPr>
                  <p:spPr>
                    <a:xfrm flipH="1">
                      <a:off x="3530571" y="4298631"/>
                      <a:ext cx="660430" cy="57259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endCxn id="23" idx="0"/>
                    </p:cNvCxnSpPr>
                    <p:nvPr/>
                  </p:nvCxnSpPr>
                  <p:spPr>
                    <a:xfrm>
                      <a:off x="3673823" y="5083016"/>
                      <a:ext cx="279431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4" idx="0"/>
                    </p:cNvCxnSpPr>
                    <p:nvPr/>
                  </p:nvCxnSpPr>
                  <p:spPr>
                    <a:xfrm>
                      <a:off x="5544307" y="5083016"/>
                      <a:ext cx="31394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785513" y="571807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30" name="Straight Arrow Connector 29"/>
                    <p:cNvCxnSpPr>
                      <a:endCxn id="29" idx="0"/>
                    </p:cNvCxnSpPr>
                    <p:nvPr/>
                  </p:nvCxnSpPr>
                  <p:spPr>
                    <a:xfrm flipH="1">
                      <a:off x="4928767" y="5098830"/>
                      <a:ext cx="342994" cy="6192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572000" y="34290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u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637106" y="4202668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v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71240" y="5357852"/>
                    <a:ext cx="2760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4362" y="4191000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x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1182" y="5012825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773691" y="5357852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q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6757093" y="271735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T1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70597" y="1941745"/>
                <a:ext cx="704652" cy="1487255"/>
                <a:chOff x="2670597" y="1941745"/>
                <a:chExt cx="704652" cy="1487255"/>
              </a:xfrm>
            </p:grpSpPr>
            <p:cxnSp>
              <p:nvCxnSpPr>
                <p:cNvPr id="31" name="Straight Arrow Connector 30"/>
                <p:cNvCxnSpPr>
                  <a:endCxn id="21" idx="0"/>
                </p:cNvCxnSpPr>
                <p:nvPr/>
              </p:nvCxnSpPr>
              <p:spPr>
                <a:xfrm>
                  <a:off x="2670597" y="1941745"/>
                  <a:ext cx="704652" cy="506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889126" y="3153226"/>
                  <a:ext cx="235074" cy="27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p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990600" y="4729577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099900" y="4156797"/>
              <a:ext cx="363733" cy="56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412" y="4583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w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22557" y="2286000"/>
            <a:ext cx="2321243" cy="3810000"/>
            <a:chOff x="5222557" y="2286000"/>
            <a:chExt cx="2321243" cy="3810000"/>
          </a:xfrm>
        </p:grpSpPr>
        <p:grpSp>
          <p:nvGrpSpPr>
            <p:cNvPr id="75" name="Group 74"/>
            <p:cNvGrpSpPr/>
            <p:nvPr/>
          </p:nvGrpSpPr>
          <p:grpSpPr>
            <a:xfrm>
              <a:off x="5222557" y="2286000"/>
              <a:ext cx="2321243" cy="3810000"/>
              <a:chOff x="4876800" y="1447800"/>
              <a:chExt cx="2321243" cy="3810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76800" y="1447800"/>
                <a:ext cx="2321243" cy="3810000"/>
                <a:chOff x="4297656" y="2819400"/>
                <a:chExt cx="3042326" cy="510255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297656" y="3227605"/>
                  <a:ext cx="2801107" cy="4694352"/>
                  <a:chOff x="1676400" y="3380005"/>
                  <a:chExt cx="2801107" cy="4694352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48" idx="1"/>
                      <a:endCxn id="50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48" idx="0"/>
                    </p:cNvCxnSpPr>
                    <p:nvPr/>
                  </p:nvCxnSpPr>
                  <p:spPr>
                    <a:xfrm flipH="1">
                      <a:off x="3730313" y="4331631"/>
                      <a:ext cx="460688" cy="56309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>
                      <a:stCxn id="50" idx="1"/>
                      <a:endCxn id="57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773693" y="3380005"/>
                    <a:ext cx="30649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u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175756" y="6951795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v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874854" y="7666153"/>
                    <a:ext cx="27603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9937" y="4094363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x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21689" y="4910772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5574268"/>
                    <a:ext cx="266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76400" y="6339488"/>
                    <a:ext cx="30809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p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694564" y="281940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T2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3" name="Straight Arrow Connector 62"/>
              <p:cNvCxnSpPr>
                <a:endCxn id="49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563201" y="4343400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361043" y="4054723"/>
              <a:ext cx="268357" cy="288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781800" y="4191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w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7" name="Up Arrow Callout 66"/>
          <p:cNvSpPr/>
          <p:nvPr/>
        </p:nvSpPr>
        <p:spPr>
          <a:xfrm>
            <a:off x="812506" y="4960413"/>
            <a:ext cx="3149894" cy="106197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 every node, the number of nodes in the </a:t>
            </a:r>
            <a:r>
              <a:rPr lang="en-US" sz="1400" b="1" dirty="0" err="1" smtClean="0">
                <a:solidFill>
                  <a:schemeClr val="tx1"/>
                </a:solidFill>
              </a:rPr>
              <a:t>subtrees</a:t>
            </a:r>
            <a:r>
              <a:rPr lang="en-US" sz="1400" b="1" dirty="0" smtClean="0">
                <a:solidFill>
                  <a:schemeClr val="tx1"/>
                </a:solidFill>
              </a:rPr>
              <a:t> of its two children </a:t>
            </a:r>
            <a:r>
              <a:rPr lang="en-US" sz="1400" dirty="0" smtClean="0">
                <a:solidFill>
                  <a:schemeClr val="tx1"/>
                </a:solidFill>
              </a:rPr>
              <a:t>differ at </a:t>
            </a:r>
            <a:r>
              <a:rPr lang="en-US" sz="1400" b="1" dirty="0" err="1" smtClean="0">
                <a:solidFill>
                  <a:schemeClr val="tx1"/>
                </a:solidFill>
              </a:rPr>
              <a:t>atmost</a:t>
            </a:r>
            <a:r>
              <a:rPr lang="en-US" sz="1400" dirty="0" smtClean="0">
                <a:solidFill>
                  <a:schemeClr val="tx1"/>
                </a:solidFill>
              </a:rPr>
              <a:t> by 1.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Search Tree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Definition:</a:t>
            </a:r>
            <a:r>
              <a:rPr lang="en-US" sz="1600" dirty="0" smtClean="0"/>
              <a:t> A Binary Tree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  <a:r>
              <a:rPr lang="en-US" sz="1600" dirty="0" smtClean="0"/>
              <a:t> where each node stores some value is said to be Binary Search Tree if for each node 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 in T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left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)&lt;&gt; NULL, then </a:t>
            </a:r>
            <a:r>
              <a:rPr lang="en-US" sz="1600" b="1" dirty="0" smtClean="0"/>
              <a:t>value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 &gt; </a:t>
            </a:r>
            <a:r>
              <a:rPr lang="en-US" sz="1600" b="1" dirty="0" smtClean="0"/>
              <a:t>value</a:t>
            </a:r>
            <a:r>
              <a:rPr lang="en-US" sz="1600" dirty="0" smtClean="0"/>
              <a:t>(</a:t>
            </a:r>
            <a:r>
              <a:rPr lang="en-US" sz="1600" b="1" dirty="0" smtClean="0"/>
              <a:t>left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right</a:t>
            </a:r>
            <a:r>
              <a:rPr lang="en-US" sz="1600" dirty="0" smtClean="0"/>
              <a:t>(</a:t>
            </a:r>
            <a:r>
              <a:rPr lang="en-US" sz="1600" b="1" dirty="0" smtClean="0"/>
              <a:t>v</a:t>
            </a:r>
            <a:r>
              <a:rPr lang="en-US" sz="1600" dirty="0" smtClean="0"/>
              <a:t>)&lt;&gt;NULL, then </a:t>
            </a:r>
            <a:r>
              <a:rPr lang="en-US" sz="1600" b="1" dirty="0" smtClean="0"/>
              <a:t>value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 &lt; </a:t>
            </a:r>
            <a:r>
              <a:rPr lang="en-US" sz="1600" b="1" dirty="0" smtClean="0"/>
              <a:t>value</a:t>
            </a:r>
            <a:r>
              <a:rPr lang="en-US" sz="1600" dirty="0" smtClean="0"/>
              <a:t>(</a:t>
            </a:r>
            <a:r>
              <a:rPr lang="en-US" sz="1600" b="1" dirty="0" smtClean="0"/>
              <a:t>right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7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Search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err="1" smtClean="0"/>
              <a:t>,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Searching in a Binary Search Tree</a:t>
            </a:r>
            <a:endParaRPr lang="en-US" sz="3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T,</a:t>
            </a:r>
            <a:r>
              <a:rPr lang="en-US" sz="1400" b="1" dirty="0" smtClean="0">
                <a:solidFill>
                  <a:srgbClr val="0070C0"/>
                </a:solidFill>
              </a:rPr>
              <a:t>33</a:t>
            </a:r>
            <a:r>
              <a:rPr lang="en-US" b="1" dirty="0" smtClean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Searching for </a:t>
            </a:r>
            <a:r>
              <a:rPr lang="en-US" sz="1400" b="1" dirty="0" smtClean="0">
                <a:solidFill>
                  <a:srgbClr val="0070C0"/>
                </a:solidFill>
              </a:rPr>
              <a:t>33</a:t>
            </a:r>
            <a:r>
              <a:rPr lang="en-US" b="1" dirty="0" smtClean="0">
                <a:solidFill>
                  <a:schemeClr val="tx1"/>
                </a:solidFill>
              </a:rPr>
              <a:t> in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Important Notice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are basically two ways of introducing a new/innovative solution of a problem. One way is to just </a:t>
            </a:r>
            <a:r>
              <a:rPr lang="en-US" sz="2000" u="sng" dirty="0" smtClean="0"/>
              <a:t>explain</a:t>
            </a:r>
            <a:r>
              <a:rPr lang="en-US" sz="2000" dirty="0" smtClean="0"/>
              <a:t> it without giving any clue as to how the person who invented the concept came up with this solution. Another way is to start from scratch and take a journey of the route which the inventor might have followed to arrive at the solution. This journey goes through various hurdles and questions, each hinting towards a better insight into the problem if we have patience and open mind. Which of these two ways is better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believe that the second way is better and more effective. The current lecture is based on this way. The data structure we shall </a:t>
            </a:r>
            <a:r>
              <a:rPr lang="en-US" sz="2000" dirty="0" smtClean="0">
                <a:solidFill>
                  <a:srgbClr val="C00000"/>
                </a:solidFill>
              </a:rPr>
              <a:t>invent </a:t>
            </a:r>
            <a:r>
              <a:rPr lang="en-US" sz="2000" dirty="0" smtClean="0"/>
              <a:t>is called </a:t>
            </a:r>
            <a:r>
              <a:rPr lang="en-US" sz="2000" dirty="0" smtClean="0">
                <a:solidFill>
                  <a:srgbClr val="7030A0"/>
                </a:solidFill>
              </a:rPr>
              <a:t>a Binary Search Tree</a:t>
            </a:r>
            <a:r>
              <a:rPr lang="en-US" sz="2000" dirty="0" smtClean="0"/>
              <a:t>. This is the most fundamental and versatile data structure. We shall realize this fact many times during the course 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       p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ym typeface="Wingdings" pitchFamily="2" charset="2"/>
              </a:rPr>
              <a:t>;</a:t>
            </a: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Found </a:t>
            </a:r>
            <a:r>
              <a:rPr lang="en-US" sz="1800" b="1" dirty="0" smtClean="0">
                <a:solidFill>
                  <a:srgbClr val="00B050"/>
                </a:solidFill>
                <a:sym typeface="Wingdings" pitchFamily="2" charset="2"/>
              </a:rPr>
              <a:t>FALSE</a:t>
            </a:r>
            <a:r>
              <a:rPr lang="en-US" sz="1800" b="1" dirty="0" smtClean="0">
                <a:sym typeface="Wingdings" pitchFamily="2" charset="2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while(       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      )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{          if(</a:t>
            </a:r>
            <a:r>
              <a:rPr lang="en-US" sz="2400" dirty="0" err="1" smtClean="0">
                <a:sym typeface="Wingdings" pitchFamily="2" charset="2"/>
              </a:rPr>
              <a:t>p.value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  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else if (</a:t>
            </a:r>
            <a:r>
              <a:rPr lang="en-US" sz="2400" dirty="0" err="1" smtClean="0">
                <a:sym typeface="Wingdings" pitchFamily="2" charset="2"/>
              </a:rPr>
              <a:t>p.value</a:t>
            </a:r>
            <a:r>
              <a:rPr lang="en-US" sz="2400" dirty="0" smtClean="0">
                <a:sym typeface="Wingdings" pitchFamily="2" charset="2"/>
              </a:rPr>
              <a:t> &lt;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        else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           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return p;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360" y="3048000"/>
            <a:ext cx="2795239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ound=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sym typeface="Wingdings" pitchFamily="2" charset="2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&amp; p&lt;&gt; </a:t>
            </a:r>
            <a:r>
              <a:rPr lang="en-US" b="1" dirty="0" smtClean="0">
                <a:solidFill>
                  <a:schemeClr val="tx1"/>
                </a:solidFill>
              </a:rPr>
              <a:t>NULL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0" y="34290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Found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b="1" dirty="0" smtClean="0">
                <a:solidFill>
                  <a:srgbClr val="00B050"/>
                </a:solidFill>
                <a:sym typeface="Wingdings" pitchFamily="2" charset="2"/>
              </a:rPr>
              <a:t>TRUE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43400" y="38862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p.right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43434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p.left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</a:t>
            </a:r>
            <a:r>
              <a:rPr lang="en-US" sz="3200" dirty="0" smtClean="0"/>
              <a:t>(</a:t>
            </a:r>
            <a:r>
              <a:rPr lang="en-US" sz="3200" b="1" dirty="0" err="1" smtClean="0">
                <a:solidFill>
                  <a:srgbClr val="00B050"/>
                </a:solidFill>
              </a:rPr>
              <a:t>T</a:t>
            </a:r>
            <a:r>
              <a:rPr lang="en-US" sz="3200" dirty="0" err="1" smtClean="0"/>
              <a:t>,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Insertion in a Binary Search Tree</a:t>
            </a:r>
            <a:endParaRPr lang="en-US" sz="3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Insert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  <a:r>
              <a:rPr lang="en-US" sz="1400" b="1" dirty="0" smtClean="0">
                <a:solidFill>
                  <a:srgbClr val="0070C0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Inserting </a:t>
            </a:r>
            <a:r>
              <a:rPr lang="en-US" sz="1400" b="1" dirty="0" smtClean="0">
                <a:solidFill>
                  <a:srgbClr val="0070C0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50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 Homework exercise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Design an algorithm for the following problem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Given a </a:t>
            </a:r>
            <a:r>
              <a:rPr lang="en-US" sz="2800" u="sng" dirty="0" smtClean="0"/>
              <a:t>sorted array</a:t>
            </a:r>
            <a:r>
              <a:rPr lang="en-US" sz="2800" dirty="0" smtClean="0"/>
              <a:t> </a:t>
            </a:r>
            <a:r>
              <a:rPr lang="en-US" sz="2800" b="1" dirty="0" smtClean="0"/>
              <a:t>A</a:t>
            </a:r>
            <a:r>
              <a:rPr lang="en-US" sz="2800" dirty="0" smtClean="0"/>
              <a:t> storing 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 elements, build a </a:t>
            </a:r>
            <a:r>
              <a:rPr lang="en-US" sz="2800" u="sng" dirty="0" smtClean="0"/>
              <a:t>“perfectly balanced” </a:t>
            </a:r>
            <a:r>
              <a:rPr lang="en-US" sz="2800" dirty="0" smtClean="0"/>
              <a:t>binary search tree </a:t>
            </a:r>
            <a:r>
              <a:rPr lang="en-US" sz="2800" dirty="0" smtClean="0"/>
              <a:t>storing all elements of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/>
              <a:t>in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) 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 question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Time </a:t>
            </a:r>
            <a:r>
              <a:rPr lang="en-US" b="1" dirty="0"/>
              <a:t>complexity of Searching and inserting in a </a:t>
            </a:r>
            <a:br>
              <a:rPr lang="en-US" b="1" dirty="0"/>
            </a:br>
            <a:r>
              <a:rPr lang="en-US" b="1" dirty="0" smtClean="0"/>
              <a:t>Binary </a:t>
            </a:r>
            <a:r>
              <a:rPr lang="en-US" b="1" dirty="0"/>
              <a:t>Search </a:t>
            </a:r>
            <a:r>
              <a:rPr lang="en-US" b="1" dirty="0" smtClean="0"/>
              <a:t>Tree 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C00000"/>
                </a:solidFill>
              </a:rPr>
              <a:t>??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33528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(Height(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Time complexity of Searching and inserting in a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perfectly balanced </a:t>
            </a:r>
            <a:r>
              <a:rPr lang="en-US" sz="3200" b="1" dirty="0" smtClean="0"/>
              <a:t>Binary Search Tree</a:t>
            </a:r>
            <a:endParaRPr lang="en-US" sz="3200" b="1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O( log n) 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Time complexity of Searching </a:t>
            </a:r>
            <a:r>
              <a:rPr lang="en-US" sz="3200" b="1" dirty="0"/>
              <a:t>and inserting in a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skewed </a:t>
            </a:r>
            <a:r>
              <a:rPr lang="en-US" sz="3200" b="1" dirty="0" smtClean="0"/>
              <a:t>Binary Search tree</a:t>
            </a:r>
            <a:endParaRPr lang="en-US" sz="3200" b="1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9" y="1295400"/>
              <a:ext cx="2399660" cy="4191000"/>
              <a:chOff x="5167496" y="1447800"/>
              <a:chExt cx="203054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6" y="1447800"/>
                <a:ext cx="2030546" cy="3810000"/>
                <a:chOff x="4678656" y="2819400"/>
                <a:chExt cx="2661326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23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T2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39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Up Ribbon 106"/>
          <p:cNvSpPr/>
          <p:nvPr/>
        </p:nvSpPr>
        <p:spPr>
          <a:xfrm>
            <a:off x="5715000" y="39077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O(n) time 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 hurdle on our way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Since there is no order in which the elements will be inserted into Binary Search Tree, we may get a skewed tree (with height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)). </a:t>
            </a:r>
            <a:r>
              <a:rPr lang="en-US" sz="2400" dirty="0" smtClean="0"/>
              <a:t>This will force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time complexity for search and insert operation.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Therefore, we need to modify our algorithm so that the height of tree remains </a:t>
            </a:r>
            <a:r>
              <a:rPr lang="en-US" sz="2400" b="1" dirty="0" err="1" smtClean="0">
                <a:solidFill>
                  <a:srgbClr val="002060"/>
                </a:solidFill>
              </a:rPr>
              <a:t>polylogarithmic</a:t>
            </a:r>
            <a:r>
              <a:rPr lang="en-US" sz="2400" dirty="0" smtClean="0">
                <a:solidFill>
                  <a:srgbClr val="002060"/>
                </a:solidFill>
              </a:rPr>
              <a:t> of the </a:t>
            </a:r>
            <a:r>
              <a:rPr lang="en-US" sz="2400" b="1" dirty="0" smtClean="0">
                <a:solidFill>
                  <a:srgbClr val="002060"/>
                </a:solidFill>
              </a:rPr>
              <a:t>size</a:t>
            </a:r>
            <a:r>
              <a:rPr lang="en-US" sz="2400" dirty="0" smtClean="0">
                <a:solidFill>
                  <a:srgbClr val="002060"/>
                </a:solidFill>
              </a:rPr>
              <a:t> (the number of nodes in tree). How to do it ? ….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Balancing BST periodically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r>
              <a:rPr lang="en-US" sz="2400" b="1" dirty="0" smtClean="0"/>
              <a:t>Preserving </a:t>
            </a:r>
            <a:r>
              <a:rPr lang="en-US" sz="2400" b="1" dirty="0" smtClean="0">
                <a:solidFill>
                  <a:srgbClr val="7030A0"/>
                </a:solidFill>
              </a:rPr>
              <a:t>O(log n)</a:t>
            </a:r>
            <a:r>
              <a:rPr lang="en-US" sz="2400" b="1" dirty="0" smtClean="0"/>
              <a:t> height after each operation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Each node in </a:t>
            </a:r>
            <a:r>
              <a:rPr lang="en-US" sz="2400" b="1" dirty="0" smtClean="0">
                <a:solidFill>
                  <a:srgbClr val="00B050"/>
                </a:solidFill>
              </a:rPr>
              <a:t>T </a:t>
            </a:r>
            <a:r>
              <a:rPr lang="en-US" sz="2400" dirty="0" smtClean="0"/>
              <a:t>maintains additional field </a:t>
            </a:r>
            <a:r>
              <a:rPr lang="en-US" sz="2400" dirty="0" smtClean="0">
                <a:solidFill>
                  <a:srgbClr val="C00000"/>
                </a:solidFill>
              </a:rPr>
              <a:t>size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v</a:t>
            </a:r>
            <a:r>
              <a:rPr lang="en-US" sz="2400" dirty="0" smtClean="0"/>
              <a:t>) which is the number of nodes in the </a:t>
            </a:r>
            <a:r>
              <a:rPr lang="en-US" sz="2400" dirty="0" err="1" smtClean="0">
                <a:solidFill>
                  <a:srgbClr val="C00000"/>
                </a:solidFill>
              </a:rPr>
              <a:t>subtree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/>
              <a:t>Keep </a:t>
            </a: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B0F0"/>
                </a:solidFill>
              </a:rPr>
              <a:t>x</a:t>
            </a:r>
            <a:r>
              <a:rPr lang="en-US" sz="2400" dirty="0" smtClean="0"/>
              <a:t>) </a:t>
            </a:r>
            <a:r>
              <a:rPr lang="en-US" sz="2400" dirty="0" smtClean="0"/>
              <a:t>operation unchanged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Modify </a:t>
            </a: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B0F0"/>
                </a:solidFill>
              </a:rPr>
              <a:t>x</a:t>
            </a:r>
            <a:r>
              <a:rPr lang="en-US" sz="2400" dirty="0" smtClean="0"/>
              <a:t>) operation as follows: 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Replace </a:t>
            </a:r>
            <a:r>
              <a:rPr lang="en-US" sz="2000" dirty="0" err="1" smtClean="0">
                <a:solidFill>
                  <a:srgbClr val="C00000"/>
                </a:solidFill>
              </a:rPr>
              <a:t>subtree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 by a </a:t>
            </a:r>
            <a:r>
              <a:rPr lang="en-US" sz="2000" b="1" dirty="0" smtClean="0"/>
              <a:t>perfectly</a:t>
            </a:r>
            <a:r>
              <a:rPr lang="en-US" sz="2000" dirty="0" smtClean="0"/>
              <a:t> </a:t>
            </a:r>
            <a:r>
              <a:rPr lang="en-US" sz="2000" b="1" dirty="0" smtClean="0"/>
              <a:t>balanced </a:t>
            </a:r>
            <a:r>
              <a:rPr lang="en-US" sz="2000" b="1" dirty="0" err="1" smtClean="0"/>
              <a:t>subtree</a:t>
            </a:r>
            <a:r>
              <a:rPr lang="en-US" sz="2000" b="1" dirty="0" smtClean="0"/>
              <a:t> </a:t>
            </a:r>
            <a:r>
              <a:rPr lang="en-US" sz="2000" dirty="0" smtClean="0"/>
              <a:t>whenever the size of the </a:t>
            </a:r>
            <a:r>
              <a:rPr lang="en-US" sz="2000" u="sng" dirty="0" err="1" smtClean="0"/>
              <a:t>subtree</a:t>
            </a:r>
            <a:r>
              <a:rPr lang="en-US" sz="2000" u="sng" dirty="0" smtClean="0"/>
              <a:t> of one of its child </a:t>
            </a:r>
            <a:r>
              <a:rPr lang="en-US" sz="2000" dirty="0" smtClean="0"/>
              <a:t>exceeds </a:t>
            </a:r>
            <a:r>
              <a:rPr lang="en-US" sz="2000" u="sng" dirty="0" smtClean="0"/>
              <a:t>twice</a:t>
            </a:r>
            <a:r>
              <a:rPr lang="en-US" sz="2000" dirty="0" smtClean="0"/>
              <a:t> that of the other.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b="1" dirty="0" smtClean="0">
                <a:solidFill>
                  <a:srgbClr val="7030A0"/>
                </a:solidFill>
              </a:rPr>
              <a:t>Perfectly Balancing</a:t>
            </a:r>
            <a:r>
              <a:rPr lang="en-US" sz="3600" dirty="0" smtClean="0"/>
              <a:t>” </a:t>
            </a:r>
            <a:r>
              <a:rPr lang="en-US" sz="3600" dirty="0" err="1" smtClean="0"/>
              <a:t>subtree</a:t>
            </a:r>
            <a:r>
              <a:rPr lang="en-US" sz="3600" dirty="0" smtClean="0"/>
              <a:t> at a node </a:t>
            </a:r>
            <a:r>
              <a:rPr lang="en-US" sz="3600" dirty="0" smtClean="0">
                <a:solidFill>
                  <a:srgbClr val="00B0F0"/>
                </a:solidFill>
              </a:rPr>
              <a:t>v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00200" y="4888468"/>
            <a:ext cx="2570068" cy="1424464"/>
            <a:chOff x="1600200" y="4888468"/>
            <a:chExt cx="2570068" cy="1424464"/>
          </a:xfrm>
        </p:grpSpPr>
        <p:sp>
          <p:nvSpPr>
            <p:cNvPr id="8" name="TextBox 7"/>
            <p:cNvSpPr txBox="1"/>
            <p:nvPr/>
          </p:nvSpPr>
          <p:spPr>
            <a:xfrm>
              <a:off x="3352800" y="4888468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Size= </a:t>
              </a:r>
              <a:r>
                <a:rPr lang="en-US" b="1" dirty="0" smtClean="0">
                  <a:solidFill>
                    <a:srgbClr val="0070C0"/>
                  </a:solidFill>
                </a:rPr>
                <a:t>k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0200" y="5943600"/>
              <a:ext cx="940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</a:t>
              </a:r>
              <a:r>
                <a:rPr lang="en-US" b="1" dirty="0" smtClean="0">
                  <a:solidFill>
                    <a:srgbClr val="0070C0"/>
                  </a:solidFill>
                </a:rPr>
                <a:t>&gt; 2k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modified </a:t>
            </a:r>
            <a:r>
              <a:rPr lang="en-US" sz="2400" b="1" dirty="0" smtClean="0"/>
              <a:t>insert</a:t>
            </a:r>
            <a:r>
              <a:rPr lang="en-US" sz="2400" dirty="0" smtClean="0"/>
              <a:t> operation will ensure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((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0070C0"/>
                </a:solidFill>
              </a:rPr>
              <a:t>q</a:t>
            </a:r>
            <a:r>
              <a:rPr lang="en-US" sz="2400" dirty="0" smtClean="0"/>
              <a:t>) log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) time complexity for any arbitrary sequence of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b="1" dirty="0" smtClean="0"/>
              <a:t>insertion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q</a:t>
            </a:r>
            <a:r>
              <a:rPr lang="en-US" sz="2400" dirty="0"/>
              <a:t> </a:t>
            </a:r>
            <a:r>
              <a:rPr lang="en-US" sz="2400" b="1" dirty="0" smtClean="0"/>
              <a:t>search queries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other words, average time complexity of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(log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) per operation. How can you show this ? Keep pondering for a few minutes…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We shall prove it soon…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Previous Lecture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 Structure </a:t>
            </a:r>
            <a:r>
              <a:rPr lang="en-US" b="1" u="sng" dirty="0" smtClean="0">
                <a:solidFill>
                  <a:srgbClr val="7030A0"/>
                </a:solidFill>
              </a:rPr>
              <a:t>List: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Mathematical </a:t>
            </a:r>
            <a:r>
              <a:rPr lang="en-US" sz="2800" b="1" dirty="0" smtClean="0">
                <a:solidFill>
                  <a:srgbClr val="0070C0"/>
                </a:solidFill>
              </a:rPr>
              <a:t>Modeling of </a:t>
            </a:r>
            <a:r>
              <a:rPr lang="en-US" sz="2800" b="1" dirty="0" smtClean="0">
                <a:solidFill>
                  <a:srgbClr val="0070C0"/>
                </a:solidFill>
              </a:rPr>
              <a:t>List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/>
              <a:t>Implementation </a:t>
            </a:r>
            <a:r>
              <a:rPr lang="en-US" sz="2800" b="1" dirty="0" smtClean="0"/>
              <a:t>of </a:t>
            </a:r>
            <a:r>
              <a:rPr lang="en-US" sz="2800" b="1" dirty="0" smtClean="0"/>
              <a:t>List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- Array </a:t>
            </a:r>
            <a:r>
              <a:rPr lang="en-US" sz="2800" b="1" dirty="0" smtClean="0"/>
              <a:t>based implementation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- Link </a:t>
            </a:r>
            <a:r>
              <a:rPr lang="en-US" sz="2800" b="1" dirty="0"/>
              <a:t>b</a:t>
            </a:r>
            <a:r>
              <a:rPr lang="en-US" sz="2800" b="1" dirty="0" smtClean="0"/>
              <a:t>ased implementation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Link</a:t>
            </a:r>
            <a:r>
              <a:rPr lang="en-US" sz="3600" b="1" dirty="0" smtClean="0"/>
              <a:t> </a:t>
            </a:r>
            <a:r>
              <a:rPr lang="en-US" sz="3600" b="1" dirty="0"/>
              <a:t>based </a:t>
            </a:r>
            <a:r>
              <a:rPr lang="en-US" sz="3600" b="1" dirty="0" smtClean="0"/>
              <a:t>Implementation for lists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0070C0"/>
                </a:solidFill>
              </a:rPr>
              <a:t>(recap from previous lecture)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7200" y="1916668"/>
            <a:ext cx="1600200" cy="1131332"/>
            <a:chOff x="457200" y="1916668"/>
            <a:chExt cx="1600200" cy="1131332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143000" y="2133600"/>
              <a:ext cx="914400" cy="91440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200" y="1916668"/>
              <a:ext cx="67678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10000" y="3352800"/>
            <a:ext cx="3063787" cy="1423940"/>
            <a:chOff x="3810000" y="3352800"/>
            <a:chExt cx="3063787" cy="1423940"/>
          </a:xfrm>
        </p:grpSpPr>
        <p:grpSp>
          <p:nvGrpSpPr>
            <p:cNvPr id="42" name="Group 41"/>
            <p:cNvGrpSpPr/>
            <p:nvPr/>
          </p:nvGrpSpPr>
          <p:grpSpPr>
            <a:xfrm>
              <a:off x="4020361" y="3352800"/>
              <a:ext cx="704039" cy="914400"/>
              <a:chOff x="3810000" y="3264932"/>
              <a:chExt cx="704039" cy="914400"/>
            </a:xfrm>
          </p:grpSpPr>
          <p:sp>
            <p:nvSpPr>
              <p:cNvPr id="38" name="Up Arrow 37"/>
              <p:cNvSpPr/>
              <p:nvPr/>
            </p:nvSpPr>
            <p:spPr>
              <a:xfrm>
                <a:off x="4114800" y="3264932"/>
                <a:ext cx="76200" cy="5334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0000" y="3810000"/>
                <a:ext cx="704039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Value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810000" y="3352800"/>
              <a:ext cx="3063787" cy="1423940"/>
              <a:chOff x="3810000" y="3212592"/>
              <a:chExt cx="3063787" cy="142394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810000" y="4267200"/>
                <a:ext cx="3063787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 of next (or right) node</a:t>
                </a:r>
                <a:endParaRPr lang="en-US" dirty="0"/>
              </a:p>
            </p:txBody>
          </p:sp>
          <p:sp>
            <p:nvSpPr>
              <p:cNvPr id="39" name="Up Arrow 38"/>
              <p:cNvSpPr/>
              <p:nvPr/>
            </p:nvSpPr>
            <p:spPr>
              <a:xfrm>
                <a:off x="4724400" y="3212592"/>
                <a:ext cx="76200" cy="105460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Up Ribbon 55"/>
          <p:cNvSpPr/>
          <p:nvPr/>
        </p:nvSpPr>
        <p:spPr>
          <a:xfrm>
            <a:off x="2286000" y="51054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ingly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691163" y="1764268"/>
            <a:ext cx="3076868" cy="1131332"/>
            <a:chOff x="3691163" y="1764268"/>
            <a:chExt cx="3076868" cy="1131332"/>
          </a:xfrm>
        </p:grpSpPr>
        <p:sp>
          <p:nvSpPr>
            <p:cNvPr id="71" name="TextBox 70"/>
            <p:cNvSpPr txBox="1"/>
            <p:nvPr/>
          </p:nvSpPr>
          <p:spPr>
            <a:xfrm>
              <a:off x="3691163" y="1764268"/>
              <a:ext cx="307686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of previous (left) node</a:t>
              </a:r>
              <a:endParaRPr lang="en-US" dirty="0"/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038600" y="2133600"/>
              <a:ext cx="762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Up Ribbon 74"/>
          <p:cNvSpPr/>
          <p:nvPr/>
        </p:nvSpPr>
        <p:spPr>
          <a:xfrm>
            <a:off x="2286000" y="4876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62400" y="2602468"/>
            <a:ext cx="1905000" cy="750332"/>
            <a:chOff x="3962400" y="2602468"/>
            <a:chExt cx="1905000" cy="750332"/>
          </a:xfrm>
        </p:grpSpPr>
        <p:sp>
          <p:nvSpPr>
            <p:cNvPr id="46" name="TextBox 45"/>
            <p:cNvSpPr txBox="1"/>
            <p:nvPr/>
          </p:nvSpPr>
          <p:spPr>
            <a:xfrm>
              <a:off x="4191000" y="260246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62400" y="2895600"/>
              <a:ext cx="914400" cy="457200"/>
              <a:chOff x="2362200" y="2895600"/>
              <a:chExt cx="914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89299" y="2971800"/>
              <a:ext cx="1178101" cy="114300"/>
              <a:chOff x="4689299" y="2971800"/>
              <a:chExt cx="1178101" cy="1143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4800600" y="3048000"/>
                <a:ext cx="1066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 flipH="1">
                <a:off x="4689299" y="2971800"/>
                <a:ext cx="152400" cy="114300"/>
              </a:xfrm>
              <a:prstGeom prst="ellips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057400" y="2895600"/>
            <a:ext cx="6172200" cy="457200"/>
            <a:chOff x="2057400" y="2895600"/>
            <a:chExt cx="61722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2895600"/>
              <a:ext cx="914400" cy="457200"/>
              <a:chOff x="2362200" y="2895600"/>
              <a:chExt cx="914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67400" y="2895600"/>
              <a:ext cx="914400" cy="457200"/>
              <a:chOff x="2362200" y="2895600"/>
              <a:chExt cx="914400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72400" y="2895600"/>
              <a:ext cx="457200" cy="457200"/>
              <a:chOff x="7772400" y="2895600"/>
              <a:chExt cx="4572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7724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819400" y="2971800"/>
              <a:ext cx="1143000" cy="114300"/>
              <a:chOff x="2819400" y="2971800"/>
              <a:chExt cx="1143000" cy="11430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 flipH="1">
                <a:off x="2819400" y="2971800"/>
                <a:ext cx="152400" cy="114300"/>
              </a:xfrm>
              <a:prstGeom prst="ellips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10055" y="2990850"/>
              <a:ext cx="1162345" cy="114300"/>
              <a:chOff x="6610055" y="2990850"/>
              <a:chExt cx="1162345" cy="1143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 flipH="1">
                <a:off x="6610055" y="2990850"/>
                <a:ext cx="152400" cy="114300"/>
              </a:xfrm>
              <a:prstGeom prst="ellips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57200" y="2895600"/>
            <a:ext cx="5638800" cy="533400"/>
            <a:chOff x="457200" y="2895600"/>
            <a:chExt cx="5638800" cy="533400"/>
          </a:xfrm>
        </p:grpSpPr>
        <p:grpSp>
          <p:nvGrpSpPr>
            <p:cNvPr id="27" name="Group 26"/>
            <p:cNvGrpSpPr/>
            <p:nvPr/>
          </p:nvGrpSpPr>
          <p:grpSpPr>
            <a:xfrm>
              <a:off x="457200" y="2895600"/>
              <a:ext cx="5638800" cy="533400"/>
              <a:chOff x="457200" y="2895600"/>
              <a:chExt cx="5638800" cy="533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7200" y="2895600"/>
                <a:ext cx="5638800" cy="533400"/>
                <a:chOff x="457200" y="2895600"/>
                <a:chExt cx="5638800" cy="5334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457200" y="29718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971800" y="2895600"/>
                  <a:ext cx="1219200" cy="457200"/>
                  <a:chOff x="2971800" y="2895600"/>
                  <a:chExt cx="1219200" cy="4572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191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971800" y="3147896"/>
                    <a:ext cx="1143000" cy="114300"/>
                    <a:chOff x="2971800" y="3147896"/>
                    <a:chExt cx="1143000" cy="114300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H="1">
                      <a:off x="2971800" y="3200400"/>
                      <a:ext cx="104856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Oval 57"/>
                    <p:cNvSpPr/>
                    <p:nvPr/>
                  </p:nvSpPr>
                  <p:spPr>
                    <a:xfrm flipH="1">
                      <a:off x="3962400" y="3147896"/>
                      <a:ext cx="152400" cy="114300"/>
                    </a:xfrm>
                    <a:prstGeom prst="ellipse">
                      <a:avLst/>
                    </a:prstGeom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914400" y="3147896"/>
                  <a:ext cx="1295400" cy="114300"/>
                  <a:chOff x="2819400" y="3147896"/>
                  <a:chExt cx="1295400" cy="114300"/>
                </a:xfrm>
              </p:grpSpPr>
              <p:cxnSp>
                <p:nvCxnSpPr>
                  <p:cNvPr id="80" name="Straight Arrow Connector 79"/>
                  <p:cNvCxnSpPr/>
                  <p:nvPr/>
                </p:nvCxnSpPr>
                <p:spPr>
                  <a:xfrm flipH="1">
                    <a:off x="2819400" y="3200400"/>
                    <a:ext cx="1200962" cy="464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Oval 80"/>
                  <p:cNvSpPr/>
                  <p:nvPr/>
                </p:nvSpPr>
                <p:spPr>
                  <a:xfrm flipH="1">
                    <a:off x="3962400" y="3147896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4876800" y="2895600"/>
                  <a:ext cx="1219200" cy="457200"/>
                  <a:chOff x="2971800" y="2895600"/>
                  <a:chExt cx="1219200" cy="457200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4191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971800" y="3147896"/>
                    <a:ext cx="1143000" cy="114300"/>
                    <a:chOff x="2971800" y="3147896"/>
                    <a:chExt cx="1143000" cy="114300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H="1">
                      <a:off x="2971800" y="3200400"/>
                      <a:ext cx="104856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Oval 85"/>
                    <p:cNvSpPr/>
                    <p:nvPr/>
                  </p:nvSpPr>
                  <p:spPr>
                    <a:xfrm flipH="1">
                      <a:off x="3962400" y="3147896"/>
                      <a:ext cx="152400" cy="114300"/>
                    </a:xfrm>
                    <a:prstGeom prst="ellipse">
                      <a:avLst/>
                    </a:prstGeom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87" name="Straight Connector 86"/>
              <p:cNvCxnSpPr/>
              <p:nvPr/>
            </p:nvCxnSpPr>
            <p:spPr>
              <a:xfrm>
                <a:off x="457200" y="29718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457200" y="29718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/>
            <p:cNvCxnSpPr/>
            <p:nvPr/>
          </p:nvCxnSpPr>
          <p:spPr>
            <a:xfrm>
              <a:off x="228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69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56" grpId="1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2800" b="1" dirty="0" smtClean="0"/>
              <a:t>based implementation versus </a:t>
            </a:r>
            <a:r>
              <a:rPr lang="en-US" sz="2800" b="1" dirty="0" smtClean="0">
                <a:solidFill>
                  <a:srgbClr val="7030A0"/>
                </a:solidFill>
              </a:rPr>
              <a:t>array</a:t>
            </a:r>
            <a:r>
              <a:rPr lang="en-US" sz="2800" b="1" dirty="0" smtClean="0"/>
              <a:t> based implementation of “List”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143506"/>
              </p:ext>
            </p:extLst>
          </p:nvPr>
        </p:nvGraphicFramePr>
        <p:xfrm>
          <a:off x="761999" y="1447801"/>
          <a:ext cx="7772401" cy="407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334"/>
                <a:gridCol w="2642733"/>
                <a:gridCol w="2871334"/>
              </a:tblGrid>
              <a:tr h="94209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array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doubly linked list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</a:tr>
              <a:tr h="35330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</a:tr>
              <a:tr h="3889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166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5635823"/>
            <a:ext cx="1641155" cy="1069777"/>
            <a:chOff x="18585" y="3048000"/>
            <a:chExt cx="1641155" cy="1069777"/>
          </a:xfrm>
        </p:grpSpPr>
        <p:sp>
          <p:nvSpPr>
            <p:cNvPr id="7" name="Smiley Face 6"/>
            <p:cNvSpPr/>
            <p:nvPr/>
          </p:nvSpPr>
          <p:spPr>
            <a:xfrm>
              <a:off x="533400" y="3048000"/>
              <a:ext cx="762000" cy="732263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rigid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8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fundamental data structure 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1600" dirty="0" smtClean="0"/>
              <a:t>Search the phone # of a person with name </a:t>
            </a:r>
            <a:r>
              <a:rPr lang="en-US" sz="16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1600" dirty="0" smtClean="0"/>
          </a:p>
          <a:p>
            <a:r>
              <a:rPr lang="en-US" sz="1600" dirty="0" smtClean="0"/>
              <a:t>Insert a new record (name, phone #,…)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64199"/>
              </p:ext>
            </p:extLst>
          </p:nvPr>
        </p:nvGraphicFramePr>
        <p:xfrm>
          <a:off x="4724400" y="2133601"/>
          <a:ext cx="4267200" cy="137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Array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based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O(1)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6019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we achieve </a:t>
            </a:r>
            <a:r>
              <a:rPr lang="en-US" b="1" dirty="0" smtClean="0">
                <a:solidFill>
                  <a:srgbClr val="FF0000"/>
                </a:solidFill>
              </a:rPr>
              <a:t>O(log n) </a:t>
            </a:r>
            <a:r>
              <a:rPr lang="en-US" b="1" dirty="0" smtClean="0">
                <a:solidFill>
                  <a:schemeClr val="tx1"/>
                </a:solidFill>
              </a:rPr>
              <a:t>bound for each operation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4679795" y="46482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88607"/>
              <a:gd name="adj6" fmla="val 28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we improve it ?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5105400" cy="20574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 smtClean="0">
                <a:solidFill>
                  <a:srgbClr val="7030A0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do Binary search for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0600" y="2590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31242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O(n)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It seems difficult to achieve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log n</a:t>
            </a:r>
            <a:r>
              <a:rPr lang="en-US" sz="2400" dirty="0" smtClean="0"/>
              <a:t>) time complexity for </a:t>
            </a:r>
            <a:r>
              <a:rPr lang="en-US" sz="2400" b="1" dirty="0" smtClean="0"/>
              <a:t>insert</a:t>
            </a:r>
            <a:r>
              <a:rPr lang="en-US" sz="2400" dirty="0" smtClean="0"/>
              <a:t> operation using </a:t>
            </a:r>
            <a:r>
              <a:rPr lang="en-US" sz="2400" b="1" dirty="0" smtClean="0"/>
              <a:t>Arrays</a:t>
            </a:r>
            <a:r>
              <a:rPr lang="en-US" sz="2400" dirty="0" smtClean="0"/>
              <a:t> (due to their rigidity which we have seen). So let us focus on </a:t>
            </a:r>
            <a:r>
              <a:rPr lang="en-US" sz="2400" b="1" dirty="0" smtClean="0"/>
              <a:t>doubly linked lists </a:t>
            </a:r>
            <a:r>
              <a:rPr lang="en-US" sz="2400" dirty="0" smtClean="0"/>
              <a:t>to explore if it is possible to achieve </a:t>
            </a:r>
            <a:r>
              <a:rPr lang="en-US" sz="2400" u="sng" dirty="0" smtClean="0">
                <a:solidFill>
                  <a:srgbClr val="7030A0"/>
                </a:solidFill>
              </a:rPr>
              <a:t>an efficient search time</a:t>
            </a:r>
            <a:r>
              <a:rPr lang="en-US" sz="2400" dirty="0" smtClean="0"/>
              <a:t> </a:t>
            </a:r>
            <a:r>
              <a:rPr lang="en-US" sz="2400" dirty="0"/>
              <a:t>u</a:t>
            </a:r>
            <a:r>
              <a:rPr lang="en-US" sz="2400" dirty="0" smtClean="0"/>
              <a:t>sing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Reorganizing </a:t>
            </a:r>
            <a:r>
              <a:rPr lang="en-US" sz="3200" b="1" dirty="0"/>
              <a:t>d</a:t>
            </a:r>
            <a:r>
              <a:rPr lang="en-US" sz="3200" b="1" dirty="0" smtClean="0"/>
              <a:t>oubly </a:t>
            </a:r>
            <a:r>
              <a:rPr lang="en-US" sz="3200" b="1" dirty="0" smtClean="0"/>
              <a:t>linked list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219200"/>
            <a:ext cx="902217" cy="609600"/>
            <a:chOff x="1173476" y="3733800"/>
            <a:chExt cx="902217" cy="609600"/>
          </a:xfrm>
        </p:grpSpPr>
        <p:cxnSp>
          <p:nvCxnSpPr>
            <p:cNvPr id="20" name="Elbow Connector 19"/>
            <p:cNvCxnSpPr/>
            <p:nvPr/>
          </p:nvCxnSpPr>
          <p:spPr>
            <a:xfrm>
              <a:off x="1673354" y="3917632"/>
              <a:ext cx="402339" cy="425768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3476" y="3733800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53448" y="1828800"/>
            <a:ext cx="662539" cy="223166"/>
            <a:chOff x="853448" y="1981200"/>
            <a:chExt cx="662539" cy="223166"/>
          </a:xfrm>
        </p:grpSpPr>
        <p:grpSp>
          <p:nvGrpSpPr>
            <p:cNvPr id="50" name="Group 4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1054617" y="2133600"/>
              <a:ext cx="461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620000" y="1828800"/>
            <a:ext cx="533400" cy="223166"/>
            <a:chOff x="7924800" y="1981200"/>
            <a:chExt cx="533400" cy="22316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7924800" y="2057400"/>
              <a:ext cx="338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57031" y="1981200"/>
              <a:ext cx="201169" cy="223166"/>
              <a:chOff x="2447520" y="2514600"/>
              <a:chExt cx="201169" cy="2231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" name="Group 139"/>
          <p:cNvGrpSpPr/>
          <p:nvPr/>
        </p:nvGrpSpPr>
        <p:grpSpPr>
          <a:xfrm>
            <a:off x="1435618" y="1844514"/>
            <a:ext cx="6214187" cy="212885"/>
            <a:chOff x="1435618" y="1981199"/>
            <a:chExt cx="6214187" cy="212885"/>
          </a:xfrm>
        </p:grpSpPr>
        <p:grpSp>
          <p:nvGrpSpPr>
            <p:cNvPr id="52" name="Group 51"/>
            <p:cNvGrpSpPr/>
            <p:nvPr/>
          </p:nvGrpSpPr>
          <p:grpSpPr>
            <a:xfrm>
              <a:off x="6800094" y="1981200"/>
              <a:ext cx="591306" cy="212884"/>
              <a:chOff x="5051664" y="2971800"/>
              <a:chExt cx="591306" cy="212884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81809" y="3048000"/>
                <a:ext cx="2611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355504" y="3122000"/>
                <a:ext cx="2874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51664" y="2971800"/>
                <a:ext cx="286506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435618" y="1981199"/>
              <a:ext cx="621782" cy="212885"/>
              <a:chOff x="4800601" y="2971799"/>
              <a:chExt cx="621782" cy="21288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5041383" y="3048001"/>
                <a:ext cx="3749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105400" y="3124200"/>
                <a:ext cx="316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800601" y="2971799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1" y="1981199"/>
              <a:ext cx="609599" cy="212885"/>
              <a:chOff x="4584184" y="2971799"/>
              <a:chExt cx="609599" cy="2128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4858507" y="3048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858507" y="3124200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584184" y="2971799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7387231" y="1981200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029480" y="1981200"/>
              <a:ext cx="951911" cy="197169"/>
              <a:chOff x="4288556" y="1981200"/>
              <a:chExt cx="951911" cy="19716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644031" y="1981200"/>
                <a:ext cx="596436" cy="197169"/>
                <a:chOff x="4800601" y="2971800"/>
                <a:chExt cx="596436" cy="197169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5082398" y="3032285"/>
                  <a:ext cx="3146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5073465" y="3122000"/>
                  <a:ext cx="3235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800601" y="29718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4288556" y="2133600"/>
                <a:ext cx="3596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288556" y="2057400"/>
                <a:ext cx="3596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53200" y="2057401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515090" y="2133600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76600" y="2087642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96130" y="2103500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482654" y="1970854"/>
            <a:ext cx="6154006" cy="294620"/>
            <a:chOff x="1495798" y="2329190"/>
            <a:chExt cx="6154006" cy="294620"/>
          </a:xfrm>
        </p:grpSpPr>
        <p:sp>
          <p:nvSpPr>
            <p:cNvPr id="128" name="TextBox 127"/>
            <p:cNvSpPr txBox="1"/>
            <p:nvPr/>
          </p:nvSpPr>
          <p:spPr>
            <a:xfrm>
              <a:off x="1495798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57400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3400" y="236220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</a:t>
              </a:r>
              <a:endParaRPr 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980" y="23291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n-1</a:t>
              </a:r>
              <a:endParaRPr 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91400" y="23291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82654" y="1828800"/>
            <a:ext cx="6248400" cy="261610"/>
            <a:chOff x="1447800" y="1752600"/>
            <a:chExt cx="6248400" cy="261610"/>
          </a:xfrm>
        </p:grpSpPr>
        <p:sp>
          <p:nvSpPr>
            <p:cNvPr id="134" name="TextBox 133"/>
            <p:cNvSpPr txBox="1"/>
            <p:nvPr/>
          </p:nvSpPr>
          <p:spPr>
            <a:xfrm>
              <a:off x="14478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574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43400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576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83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72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97676" y="1247001"/>
            <a:ext cx="502924" cy="578167"/>
            <a:chOff x="1203952" y="3914001"/>
            <a:chExt cx="502924" cy="57816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954032" y="2362200"/>
            <a:ext cx="7266964" cy="381000"/>
            <a:chOff x="954032" y="2438400"/>
            <a:chExt cx="7266964" cy="381000"/>
          </a:xfrm>
        </p:grpSpPr>
        <p:sp>
          <p:nvSpPr>
            <p:cNvPr id="150" name="Down Arrow 149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Down Arrow 326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990600" y="3810000"/>
            <a:ext cx="7266964" cy="381000"/>
            <a:chOff x="954032" y="2438400"/>
            <a:chExt cx="7266964" cy="381000"/>
          </a:xfrm>
        </p:grpSpPr>
        <p:sp>
          <p:nvSpPr>
            <p:cNvPr id="341" name="Down Arrow 340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Down Arrow 341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/>
          <p:cNvGrpSpPr/>
          <p:nvPr/>
        </p:nvGrpSpPr>
        <p:grpSpPr>
          <a:xfrm>
            <a:off x="853448" y="2469833"/>
            <a:ext cx="7299952" cy="1340167"/>
            <a:chOff x="853448" y="2469833"/>
            <a:chExt cx="7299952" cy="1340167"/>
          </a:xfrm>
        </p:grpSpPr>
        <p:grpSp>
          <p:nvGrpSpPr>
            <p:cNvPr id="501" name="Group 500"/>
            <p:cNvGrpSpPr/>
            <p:nvPr/>
          </p:nvGrpSpPr>
          <p:grpSpPr>
            <a:xfrm>
              <a:off x="3657600" y="2469833"/>
              <a:ext cx="1702769" cy="1340167"/>
              <a:chOff x="3657600" y="2469833"/>
              <a:chExt cx="1702769" cy="134016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3934946" y="3048000"/>
                <a:ext cx="1170913" cy="411243"/>
                <a:chOff x="4194022" y="1660685"/>
                <a:chExt cx="1170913" cy="4112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4644031" y="1660685"/>
                  <a:ext cx="720904" cy="411243"/>
                  <a:chOff x="4800601" y="2651285"/>
                  <a:chExt cx="720904" cy="411243"/>
                </a:xfrm>
              </p:grpSpPr>
              <p:cxnSp>
                <p:nvCxnSpPr>
                  <p:cNvPr id="286" name="Straight Arrow Connector 285"/>
                  <p:cNvCxnSpPr/>
                  <p:nvPr/>
                </p:nvCxnSpPr>
                <p:spPr>
                  <a:xfrm>
                    <a:off x="5073465" y="2740345"/>
                    <a:ext cx="448040" cy="206215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stCxn id="306" idx="1"/>
                  </p:cNvCxnSpPr>
                  <p:nvPr/>
                </p:nvCxnSpPr>
                <p:spPr>
                  <a:xfrm flipH="1" flipV="1">
                    <a:off x="5073466" y="2860836"/>
                    <a:ext cx="323382" cy="2016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4800601" y="2651285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284" name="Straight Arrow Connector 283"/>
                <p:cNvCxnSpPr>
                  <a:stCxn id="288" idx="1"/>
                </p:cNvCxnSpPr>
                <p:nvPr/>
              </p:nvCxnSpPr>
              <p:spPr>
                <a:xfrm flipH="1">
                  <a:off x="4194022" y="1759270"/>
                  <a:ext cx="450009" cy="19954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V="1">
                  <a:off x="4288556" y="1870235"/>
                  <a:ext cx="371880" cy="1714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/>
              <p:cNvGrpSpPr/>
              <p:nvPr/>
            </p:nvGrpSpPr>
            <p:grpSpPr>
              <a:xfrm>
                <a:off x="3657600" y="2469833"/>
                <a:ext cx="1702769" cy="1340167"/>
                <a:chOff x="3657600" y="2469833"/>
                <a:chExt cx="1702769" cy="1340167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4343400" y="30149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46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3657600" y="2469833"/>
                  <a:ext cx="1702769" cy="1340167"/>
                  <a:chOff x="3657600" y="2469833"/>
                  <a:chExt cx="1702769" cy="1340167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62002" y="3368515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4981202" y="3352800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267200" y="2469833"/>
                    <a:ext cx="502924" cy="578167"/>
                    <a:chOff x="1203952" y="3914001"/>
                    <a:chExt cx="502924" cy="578167"/>
                  </a:xfrm>
                </p:grpSpPr>
                <p:cxnSp>
                  <p:nvCxnSpPr>
                    <p:cNvPr id="329" name="Elbow Connector 328"/>
                    <p:cNvCxnSpPr/>
                    <p:nvPr/>
                  </p:nvCxnSpPr>
                  <p:spPr>
                    <a:xfrm rot="16200000" flipH="1">
                      <a:off x="1306996" y="4339420"/>
                      <a:ext cx="301167" cy="43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TextBox 329"/>
                    <p:cNvSpPr txBox="1"/>
                    <p:nvPr/>
                  </p:nvSpPr>
                  <p:spPr>
                    <a:xfrm>
                      <a:off x="1203952" y="3914001"/>
                      <a:ext cx="502924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head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4339358" y="3200400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</a:t>
                    </a:r>
                    <a:endParaRPr lang="en-US" sz="1100" dirty="0"/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657600" y="3548390"/>
                    <a:ext cx="5325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n/2 -1</a:t>
                    </a:r>
                    <a:endParaRPr lang="en-US" sz="1100" dirty="0"/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4800600" y="3548390"/>
                    <a:ext cx="5597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 +1</a:t>
                    </a:r>
                    <a:endParaRPr lang="en-US" sz="1100" dirty="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37338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C00000"/>
                        </a:solidFill>
                      </a:rPr>
                      <a:t>41</a:t>
                    </a:r>
                    <a:endParaRPr lang="en-US" sz="1100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49530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C00000"/>
                        </a:solidFill>
                      </a:rPr>
                      <a:t>53</a:t>
                    </a:r>
                    <a:endParaRPr lang="en-US" sz="110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54" name="Group 453"/>
            <p:cNvGrpSpPr/>
            <p:nvPr/>
          </p:nvGrpSpPr>
          <p:grpSpPr>
            <a:xfrm>
              <a:off x="1465994" y="3515380"/>
              <a:ext cx="6154006" cy="294620"/>
              <a:chOff x="1495798" y="2329190"/>
              <a:chExt cx="6154006" cy="294620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1495798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2057400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6788980" y="232919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n-1</a:t>
                </a:r>
                <a:endParaRPr lang="en-US" sz="1100" dirty="0"/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91400" y="2329190"/>
                <a:ext cx="258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</a:t>
                </a:r>
                <a:endParaRPr lang="en-US" sz="1100" dirty="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853448" y="3319790"/>
              <a:ext cx="2910828" cy="261610"/>
              <a:chOff x="853448" y="3319790"/>
              <a:chExt cx="2910828" cy="261610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1435618" y="3368514"/>
                <a:ext cx="621782" cy="212885"/>
                <a:chOff x="4800601" y="2971799"/>
                <a:chExt cx="621782" cy="212885"/>
              </a:xfrm>
            </p:grpSpPr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5041383" y="3048001"/>
                  <a:ext cx="3749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flipH="1">
                  <a:off x="5105400" y="3124200"/>
                  <a:ext cx="3169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4800601" y="2971799"/>
                  <a:ext cx="286506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2057401" y="3368514"/>
                <a:ext cx="609599" cy="212885"/>
                <a:chOff x="4584184" y="2971799"/>
                <a:chExt cx="609599" cy="212885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858507" y="3048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 flipH="1">
                  <a:off x="4858507" y="3124200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4584184" y="2971799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2819400" y="3474957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14478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574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499" name="Group 498"/>
              <p:cNvGrpSpPr/>
              <p:nvPr/>
            </p:nvGrpSpPr>
            <p:grpSpPr>
              <a:xfrm>
                <a:off x="853448" y="3352800"/>
                <a:ext cx="2910828" cy="223166"/>
                <a:chOff x="853448" y="3352800"/>
                <a:chExt cx="2910828" cy="22316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853448" y="3352800"/>
                  <a:ext cx="662539" cy="223166"/>
                  <a:chOff x="853448" y="1981200"/>
                  <a:chExt cx="662539" cy="223166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4" name="Straight Connector 26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26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1" name="Straight Arrow Connector 260"/>
                  <p:cNvCxnSpPr/>
                  <p:nvPr/>
                </p:nvCxnSpPr>
                <p:spPr>
                  <a:xfrm flipH="1">
                    <a:off x="1054617" y="2133600"/>
                    <a:ext cx="4613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3429000" y="3429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3426726" y="3524632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3" name="Group 502"/>
            <p:cNvGrpSpPr/>
            <p:nvPr/>
          </p:nvGrpSpPr>
          <p:grpSpPr>
            <a:xfrm>
              <a:off x="5241443" y="3319790"/>
              <a:ext cx="2911957" cy="261610"/>
              <a:chOff x="5241443" y="3319790"/>
              <a:chExt cx="2911957" cy="261610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620000" y="3352800"/>
                <a:ext cx="533400" cy="223166"/>
                <a:chOff x="7924800" y="1981200"/>
                <a:chExt cx="533400" cy="223166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7924800" y="2057400"/>
                  <a:ext cx="3387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8257031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71" name="Straight Connector 27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800094" y="3368515"/>
                <a:ext cx="591306" cy="212884"/>
                <a:chOff x="5051664" y="2971800"/>
                <a:chExt cx="591306" cy="212884"/>
              </a:xfrm>
            </p:grpSpPr>
            <p:cxnSp>
              <p:nvCxnSpPr>
                <p:cNvPr id="295" name="Straight Arrow Connector 294"/>
                <p:cNvCxnSpPr/>
                <p:nvPr/>
              </p:nvCxnSpPr>
              <p:spPr>
                <a:xfrm>
                  <a:off x="5381809" y="3048000"/>
                  <a:ext cx="26116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5355504" y="3122000"/>
                  <a:ext cx="28746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Rectangle 296"/>
                <p:cNvSpPr/>
                <p:nvPr/>
              </p:nvSpPr>
              <p:spPr>
                <a:xfrm>
                  <a:off x="5051664" y="2971800"/>
                  <a:ext cx="286506" cy="2128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7387231" y="3368515"/>
                <a:ext cx="262574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6553200" y="3444716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>
                <a:off x="6515090" y="3520915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700930" y="3490815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67576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83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3672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96" name="Straight Arrow Connector 495"/>
              <p:cNvCxnSpPr/>
              <p:nvPr/>
            </p:nvCxnSpPr>
            <p:spPr>
              <a:xfrm>
                <a:off x="5257800" y="3429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flipH="1">
                <a:off x="5241443" y="3530248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914400" y="5364243"/>
            <a:ext cx="1676400" cy="960357"/>
            <a:chOff x="914400" y="5364243"/>
            <a:chExt cx="1676400" cy="960357"/>
          </a:xfrm>
        </p:grpSpPr>
        <p:cxnSp>
          <p:nvCxnSpPr>
            <p:cNvPr id="413" name="Straight Arrow Connector 412"/>
            <p:cNvCxnSpPr>
              <a:stCxn id="403" idx="1"/>
            </p:cNvCxnSpPr>
            <p:nvPr/>
          </p:nvCxnSpPr>
          <p:spPr>
            <a:xfrm flipH="1">
              <a:off x="2216992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914400" y="5470685"/>
              <a:ext cx="1676400" cy="853915"/>
              <a:chOff x="914400" y="5470685"/>
              <a:chExt cx="1676400" cy="853915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914400" y="5796634"/>
                <a:ext cx="662539" cy="223166"/>
                <a:chOff x="853448" y="1981200"/>
                <a:chExt cx="662539" cy="223166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2" name="Straight Arrow Connector 351"/>
                <p:cNvCxnSpPr/>
                <p:nvPr/>
              </p:nvCxnSpPr>
              <p:spPr>
                <a:xfrm flipH="1">
                  <a:off x="1054617" y="2095420"/>
                  <a:ext cx="4613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1442044" y="5806914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2133600" y="5806914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508752" y="5758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1784255" y="5900410"/>
                <a:ext cx="273146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TextBox 460"/>
              <p:cNvSpPr txBox="1"/>
              <p:nvPr/>
            </p:nvSpPr>
            <p:spPr>
              <a:xfrm>
                <a:off x="1465994" y="6062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1981200" y="6062990"/>
                <a:ext cx="5004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n/4-1</a:t>
                </a:r>
                <a:endParaRPr lang="en-US" sz="1100" dirty="0"/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2109464" y="5758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2362200" y="5470685"/>
                <a:ext cx="228600" cy="320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1" name="Group 520"/>
          <p:cNvGrpSpPr/>
          <p:nvPr/>
        </p:nvGrpSpPr>
        <p:grpSpPr>
          <a:xfrm>
            <a:off x="2852342" y="5364243"/>
            <a:ext cx="1539827" cy="960357"/>
            <a:chOff x="2852342" y="5364243"/>
            <a:chExt cx="1539827" cy="960357"/>
          </a:xfrm>
        </p:grpSpPr>
        <p:grpSp>
          <p:nvGrpSpPr>
            <p:cNvPr id="515" name="Group 514"/>
            <p:cNvGrpSpPr/>
            <p:nvPr/>
          </p:nvGrpSpPr>
          <p:grpSpPr>
            <a:xfrm>
              <a:off x="3934198" y="5791200"/>
              <a:ext cx="457971" cy="223166"/>
              <a:chOff x="3934198" y="5791200"/>
              <a:chExt cx="457971" cy="223166"/>
            </a:xfrm>
          </p:grpSpPr>
          <p:cxnSp>
            <p:nvCxnSpPr>
              <p:cNvPr id="376" name="Straight Arrow Connector 375"/>
              <p:cNvCxnSpPr>
                <a:stCxn id="395" idx="3"/>
              </p:cNvCxnSpPr>
              <p:nvPr/>
            </p:nvCxnSpPr>
            <p:spPr>
              <a:xfrm flipV="1">
                <a:off x="3934198" y="5913356"/>
                <a:ext cx="27510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>
                <a:off x="4191000" y="579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74" name="Rectangle 47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" name="Group 47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7" name="Group 516"/>
            <p:cNvGrpSpPr/>
            <p:nvPr/>
          </p:nvGrpSpPr>
          <p:grpSpPr>
            <a:xfrm>
              <a:off x="2852342" y="5364243"/>
              <a:ext cx="1262458" cy="960357"/>
              <a:chOff x="2852342" y="5364243"/>
              <a:chExt cx="1262458" cy="960357"/>
            </a:xfrm>
          </p:grpSpPr>
          <p:cxnSp>
            <p:nvCxnSpPr>
              <p:cNvPr id="417" name="Straight Arrow Connector 416"/>
              <p:cNvCxnSpPr>
                <a:stCxn id="403" idx="3"/>
                <a:endCxn id="405" idx="0"/>
              </p:cNvCxnSpPr>
              <p:nvPr/>
            </p:nvCxnSpPr>
            <p:spPr>
              <a:xfrm>
                <a:off x="2867398" y="5364243"/>
                <a:ext cx="242701" cy="4426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2852342" y="5470685"/>
                <a:ext cx="1262458" cy="853915"/>
                <a:chOff x="2852342" y="5470685"/>
                <a:chExt cx="1262458" cy="853915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36576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36334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41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29718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3308254" y="5897642"/>
                  <a:ext cx="273146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TextBox 464"/>
                <p:cNvSpPr txBox="1"/>
                <p:nvPr/>
              </p:nvSpPr>
              <p:spPr>
                <a:xfrm>
                  <a:off x="2852342" y="6062990"/>
                  <a:ext cx="5277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n/4+1</a:t>
                  </a:r>
                  <a:endParaRPr lang="en-US" sz="1100" dirty="0"/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3582282" y="6062990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n/2 -1</a:t>
                  </a:r>
                  <a:endParaRPr lang="en-US" sz="1100" dirty="0"/>
                </a:p>
              </p:txBody>
            </p:sp>
            <p:sp>
              <p:nvSpPr>
                <p:cNvPr id="505" name="TextBox 504"/>
                <p:cNvSpPr txBox="1"/>
                <p:nvPr/>
              </p:nvSpPr>
              <p:spPr>
                <a:xfrm>
                  <a:off x="29476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31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2867398" y="5470685"/>
                  <a:ext cx="104402" cy="3205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2" name="Group 511"/>
          <p:cNvGrpSpPr/>
          <p:nvPr/>
        </p:nvGrpSpPr>
        <p:grpSpPr>
          <a:xfrm>
            <a:off x="2514600" y="4191000"/>
            <a:ext cx="4207807" cy="1554726"/>
            <a:chOff x="2514600" y="4191000"/>
            <a:chExt cx="4207807" cy="1554726"/>
          </a:xfrm>
        </p:grpSpPr>
        <p:sp>
          <p:nvSpPr>
            <p:cNvPr id="379" name="Rectangle 378"/>
            <p:cNvSpPr/>
            <p:nvPr/>
          </p:nvSpPr>
          <p:spPr>
            <a:xfrm>
              <a:off x="4391381" y="47558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5" name="Straight Arrow Connector 374"/>
            <p:cNvCxnSpPr>
              <a:stCxn id="379" idx="1"/>
            </p:cNvCxnSpPr>
            <p:nvPr/>
          </p:nvCxnSpPr>
          <p:spPr>
            <a:xfrm flipH="1">
              <a:off x="2867398" y="4854416"/>
              <a:ext cx="1523983" cy="403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404352" y="47244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328152" y="4191000"/>
              <a:ext cx="502924" cy="578167"/>
              <a:chOff x="1203952" y="3914001"/>
              <a:chExt cx="502924" cy="578167"/>
            </a:xfrm>
          </p:grpSpPr>
          <p:cxnSp>
            <p:nvCxnSpPr>
              <p:cNvPr id="398" name="Elbow Connector 397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TextBox 398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4400310" y="49199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</a:t>
              </a:r>
              <a:endParaRPr lang="en-US" sz="11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590800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393608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7" name="Straight Arrow Connector 446"/>
            <p:cNvCxnSpPr>
              <a:stCxn id="392" idx="3"/>
            </p:cNvCxnSpPr>
            <p:nvPr/>
          </p:nvCxnSpPr>
          <p:spPr>
            <a:xfrm>
              <a:off x="4733288" y="4855205"/>
              <a:ext cx="1660320" cy="4025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2514600" y="54533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n/4</a:t>
              </a:r>
              <a:endParaRPr lang="en-US" sz="11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6265231" y="548411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</a:t>
              </a:r>
              <a:endParaRPr lang="en-US" sz="1100" dirty="0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56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637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4675631" y="5364243"/>
            <a:ext cx="1725169" cy="917167"/>
            <a:chOff x="4675631" y="5364243"/>
            <a:chExt cx="1725169" cy="917167"/>
          </a:xfrm>
        </p:grpSpPr>
        <p:sp>
          <p:nvSpPr>
            <p:cNvPr id="396" name="Rectangle 395"/>
            <p:cNvSpPr/>
            <p:nvPr/>
          </p:nvSpPr>
          <p:spPr>
            <a:xfrm>
              <a:off x="5181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1574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43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5562113" y="5869259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5079031" y="60198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 +1</a:t>
              </a:r>
              <a:endParaRPr lang="en-US" sz="1100" dirty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28207" y="6019800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3n/4-1</a:t>
              </a:r>
              <a:endParaRPr lang="en-US" sz="1100" dirty="0"/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4675631" y="5791200"/>
              <a:ext cx="201169" cy="223166"/>
              <a:chOff x="2447520" y="2514600"/>
              <a:chExt cx="201169" cy="22316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3" name="Straight Arrow Connector 482"/>
            <p:cNvCxnSpPr/>
            <p:nvPr/>
          </p:nvCxnSpPr>
          <p:spPr>
            <a:xfrm flipH="1">
              <a:off x="4881839" y="5880410"/>
              <a:ext cx="284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36" idx="1"/>
            </p:cNvCxnSpPr>
            <p:nvPr/>
          </p:nvCxnSpPr>
          <p:spPr>
            <a:xfrm flipH="1">
              <a:off x="6019800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V="1">
              <a:off x="6165008" y="5470685"/>
              <a:ext cx="228600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919464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639156" y="5364243"/>
            <a:ext cx="1514244" cy="927347"/>
            <a:chOff x="6639156" y="5364243"/>
            <a:chExt cx="1514244" cy="927347"/>
          </a:xfrm>
        </p:grpSpPr>
        <p:grpSp>
          <p:nvGrpSpPr>
            <p:cNvPr id="357" name="Group 356"/>
            <p:cNvGrpSpPr/>
            <p:nvPr/>
          </p:nvGrpSpPr>
          <p:grpSpPr>
            <a:xfrm>
              <a:off x="7653143" y="5791200"/>
              <a:ext cx="500257" cy="223166"/>
              <a:chOff x="7957943" y="1981200"/>
              <a:chExt cx="500257" cy="223166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>
                <a:off x="7957943" y="2078995"/>
                <a:ext cx="338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9" name="Group 358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1" name="Group 36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8" name="Rectangle 367"/>
            <p:cNvSpPr/>
            <p:nvPr/>
          </p:nvSpPr>
          <p:spPr>
            <a:xfrm>
              <a:off x="7393657" y="5806915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391400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774608" y="5806915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0" name="Straight Arrow Connector 439"/>
            <p:cNvCxnSpPr>
              <a:stCxn id="436" idx="3"/>
              <a:endCxn id="437" idx="0"/>
            </p:cNvCxnSpPr>
            <p:nvPr/>
          </p:nvCxnSpPr>
          <p:spPr>
            <a:xfrm>
              <a:off x="6670206" y="5364243"/>
              <a:ext cx="242701" cy="4426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094118" y="5888613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6639156" y="6029980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3n/4+1</a:t>
              </a:r>
              <a:endParaRPr lang="en-US" sz="1100" dirty="0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596" y="602998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 flipH="1" flipV="1">
              <a:off x="6670206" y="5470685"/>
              <a:ext cx="104402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67576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22" name="Up Ribbon 521"/>
          <p:cNvSpPr/>
          <p:nvPr/>
        </p:nvSpPr>
        <p:spPr>
          <a:xfrm>
            <a:off x="833098" y="3657600"/>
            <a:ext cx="7472702" cy="10668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reduce number of </a:t>
            </a:r>
            <a:r>
              <a:rPr lang="en-US" dirty="0">
                <a:solidFill>
                  <a:schemeClr val="tx1"/>
                </a:solidFill>
              </a:rPr>
              <a:t>steps  of </a:t>
            </a:r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n/2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Up Ribbon 522"/>
          <p:cNvSpPr/>
          <p:nvPr/>
        </p:nvSpPr>
        <p:spPr>
          <a:xfrm>
            <a:off x="838200" y="4572000"/>
            <a:ext cx="7472702" cy="10668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reduce number of </a:t>
            </a:r>
            <a:r>
              <a:rPr lang="en-US" dirty="0">
                <a:solidFill>
                  <a:schemeClr val="tx1"/>
                </a:solidFill>
              </a:rPr>
              <a:t>steps  of </a:t>
            </a:r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n/4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Cloud Callout 225"/>
          <p:cNvSpPr/>
          <p:nvPr/>
        </p:nvSpPr>
        <p:spPr>
          <a:xfrm>
            <a:off x="2133600" y="3624590"/>
            <a:ext cx="5867401" cy="247141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keep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elements of the </a:t>
            </a:r>
            <a:r>
              <a:rPr lang="en-US" dirty="0" smtClean="0">
                <a:solidFill>
                  <a:schemeClr val="tx1"/>
                </a:solidFill>
              </a:rPr>
              <a:t>list </a:t>
            </a:r>
            <a:r>
              <a:rPr lang="en-US" dirty="0" smtClean="0">
                <a:solidFill>
                  <a:schemeClr val="tx1"/>
                </a:solidFill>
              </a:rPr>
              <a:t>sorted according to </a:t>
            </a:r>
            <a:r>
              <a:rPr lang="en-US" b="1" dirty="0" smtClean="0">
                <a:solidFill>
                  <a:schemeClr val="tx1"/>
                </a:solidFill>
              </a:rPr>
              <a:t>unique ID </a:t>
            </a:r>
            <a:r>
              <a:rPr lang="en-US" dirty="0" smtClean="0">
                <a:solidFill>
                  <a:schemeClr val="tx1"/>
                </a:solidFill>
              </a:rPr>
              <a:t>numbers of persons.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 ease of understanding, we use numbers (</a:t>
            </a:r>
            <a:r>
              <a:rPr lang="en-US" sz="1400" b="1" dirty="0" smtClean="0">
                <a:solidFill>
                  <a:schemeClr val="tx1"/>
                </a:solidFill>
              </a:rPr>
              <a:t>unique IDs</a:t>
            </a:r>
            <a:r>
              <a:rPr lang="en-US" sz="1400" dirty="0" smtClean="0">
                <a:solidFill>
                  <a:schemeClr val="tx1"/>
                </a:solidFill>
              </a:rPr>
              <a:t>) of persons instead of their </a:t>
            </a:r>
            <a:r>
              <a:rPr lang="en-US" sz="1400" b="1" dirty="0" smtClean="0">
                <a:solidFill>
                  <a:schemeClr val="tx1"/>
                </a:solidFill>
              </a:rPr>
              <a:t>names</a:t>
            </a:r>
            <a:r>
              <a:rPr lang="en-US" sz="1400" dirty="0" smtClean="0">
                <a:solidFill>
                  <a:schemeClr val="tx1"/>
                </a:solidFill>
              </a:rPr>
              <a:t>. So search query will have, as input, the unique ID of a person instead of his/her name.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animBg="1"/>
      <p:bldP spid="522" grpId="1" animBg="1"/>
      <p:bldP spid="523" grpId="0" animBg="1"/>
      <p:bldP spid="523" grpId="1" animBg="1"/>
      <p:bldP spid="226" grpId="0" animBg="1"/>
      <p:bldP spid="2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 smtClean="0"/>
              <a:t>Take a pause for a few minutes to imagine what will be the structure that will emerge if we pursue our idea further.</a:t>
            </a:r>
          </a:p>
          <a:p>
            <a:pPr marL="0" indent="0" algn="just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1456</Words>
  <Application>Microsoft Office PowerPoint</Application>
  <PresentationFormat>On-screen Show (4:3)</PresentationFormat>
  <Paragraphs>442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(CS210/ESO207/ESO211) </vt:lpstr>
      <vt:lpstr>Important Notice</vt:lpstr>
      <vt:lpstr>Recap from Previous Lecture</vt:lpstr>
      <vt:lpstr>Link based Implementation for lists (recap from previous lecture)</vt:lpstr>
      <vt:lpstr>Doubly Linked List based implementation versus array based implementation of “List”</vt:lpstr>
      <vt:lpstr>A fundamental data structure Problem</vt:lpstr>
      <vt:lpstr>PowerPoint Presentation</vt:lpstr>
      <vt:lpstr>Reorganizing doubly linked list </vt:lpstr>
      <vt:lpstr>PowerPoint Presentation</vt:lpstr>
      <vt:lpstr>A new data structure emerges </vt:lpstr>
      <vt:lpstr>A new data structure emerges To analyze it mathematically, remove irrlevant details</vt:lpstr>
      <vt:lpstr>Nature is a source of inspiration</vt:lpstr>
      <vt:lpstr>Nature is a source of inspiration</vt:lpstr>
      <vt:lpstr>Nature is a source of inspiration</vt:lpstr>
      <vt:lpstr>Binary Tree: A mathematical model</vt:lpstr>
      <vt:lpstr>Binary Tree: some terminologies</vt:lpstr>
      <vt:lpstr>Varieties of Binary trees</vt:lpstr>
      <vt:lpstr>Binary Search Tree</vt:lpstr>
      <vt:lpstr>Search(T,x) Searching in a Binary Search Tree</vt:lpstr>
      <vt:lpstr>Search(T,x) Searching in a Binary Search Tree</vt:lpstr>
      <vt:lpstr>Insert(T,x) Insertion in a Binary Search Tree</vt:lpstr>
      <vt:lpstr>A Homework exercise</vt:lpstr>
      <vt:lpstr>A question </vt:lpstr>
      <vt:lpstr>Time complexity of Searching and inserting in a  perfectly balanced Binary Search Tree</vt:lpstr>
      <vt:lpstr>Time complexity of Searching and inserting in a  skewed Binary Search tree</vt:lpstr>
      <vt:lpstr>A hurdle on our way</vt:lpstr>
      <vt:lpstr>Balancing BST periodically: Preserving O(log n) height after each operation</vt:lpstr>
      <vt:lpstr>“Perfectly Balancing” subtree at a node 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646</cp:revision>
  <dcterms:created xsi:type="dcterms:W3CDTF">2011-12-03T04:13:03Z</dcterms:created>
  <dcterms:modified xsi:type="dcterms:W3CDTF">2012-08-22T10:24:05Z</dcterms:modified>
</cp:coreProperties>
</file>