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74" r:id="rId2"/>
    <p:sldId id="527" r:id="rId3"/>
    <p:sldId id="528" r:id="rId4"/>
    <p:sldId id="512" r:id="rId5"/>
    <p:sldId id="513" r:id="rId6"/>
    <p:sldId id="511" r:id="rId7"/>
    <p:sldId id="515" r:id="rId8"/>
    <p:sldId id="516" r:id="rId9"/>
    <p:sldId id="518" r:id="rId10"/>
    <p:sldId id="521" r:id="rId11"/>
    <p:sldId id="523" r:id="rId12"/>
    <p:sldId id="52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(CS210/ESO207/ESO211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9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new data structure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endParaRPr lang="en-US" sz="16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Precedence</a:t>
            </a:r>
            <a:r>
              <a:rPr lang="en-US" sz="4000" b="1" dirty="0" smtClean="0"/>
              <a:t> </a:t>
            </a:r>
            <a:r>
              <a:rPr lang="en-US" sz="4000" b="1" dirty="0"/>
              <a:t>of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Precedence: </a:t>
            </a:r>
            <a:r>
              <a:rPr lang="en-US" dirty="0" smtClean="0"/>
              <a:t> </a:t>
            </a:r>
            <a:r>
              <a:rPr lang="en-US" sz="2800" dirty="0" smtClean="0"/>
              <a:t>“priority” among different operators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Operator</a:t>
            </a:r>
            <a:r>
              <a:rPr lang="en-US" sz="2400" b="1" dirty="0" smtClean="0">
                <a:solidFill>
                  <a:srgbClr val="C00000"/>
                </a:solidFill>
              </a:rPr>
              <a:t> +</a:t>
            </a:r>
            <a:r>
              <a:rPr lang="en-US" sz="2400" dirty="0" smtClean="0"/>
              <a:t> has same precedence as </a:t>
            </a:r>
            <a:r>
              <a:rPr lang="en-US" sz="2400" b="1" dirty="0" smtClean="0">
                <a:solidFill>
                  <a:srgbClr val="C00000"/>
                </a:solidFill>
              </a:rPr>
              <a:t>–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Operator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 (as well as 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dirty="0" smtClean="0"/>
              <a:t>) has higher precedence than </a:t>
            </a:r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Operator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 has same precedence as 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Operator </a:t>
            </a:r>
            <a:r>
              <a:rPr lang="en-US" sz="2400" b="1" dirty="0" smtClean="0">
                <a:solidFill>
                  <a:srgbClr val="C00000"/>
                </a:solidFill>
              </a:rPr>
              <a:t>^</a:t>
            </a:r>
            <a:r>
              <a:rPr lang="en-US" sz="2400" dirty="0" smtClean="0"/>
              <a:t> has higher precedence than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trivial</a:t>
            </a:r>
            <a:r>
              <a:rPr lang="en-US" sz="3200" b="1" dirty="0"/>
              <a:t> way </a:t>
            </a:r>
            <a:r>
              <a:rPr lang="en-US" sz="3200" b="1" dirty="0" smtClean="0"/>
              <a:t>to evaluate an arithmetic expression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First perform all </a:t>
            </a:r>
            <a:r>
              <a:rPr lang="en-US" sz="2000" b="1" dirty="0" smtClean="0">
                <a:solidFill>
                  <a:srgbClr val="FF0000"/>
                </a:solidFill>
              </a:rPr>
              <a:t>^ </a:t>
            </a:r>
            <a:r>
              <a:rPr lang="en-US" sz="2000" dirty="0" smtClean="0"/>
              <a:t>operations.</a:t>
            </a:r>
          </a:p>
          <a:p>
            <a:r>
              <a:rPr lang="en-US" sz="2000" dirty="0" smtClean="0"/>
              <a:t>Then perform all </a:t>
            </a:r>
            <a:r>
              <a:rPr lang="en-US" sz="2000" b="1" dirty="0" smtClean="0">
                <a:solidFill>
                  <a:srgbClr val="FF0000"/>
                </a:solidFill>
              </a:rPr>
              <a:t>* </a:t>
            </a:r>
            <a:r>
              <a:rPr lang="en-US" sz="2000" dirty="0"/>
              <a:t>and  </a:t>
            </a:r>
            <a:r>
              <a:rPr lang="en-US" sz="2000" b="1" dirty="0" smtClean="0">
                <a:solidFill>
                  <a:srgbClr val="FF0000"/>
                </a:solidFill>
              </a:rPr>
              <a:t>/ </a:t>
            </a:r>
            <a:r>
              <a:rPr lang="en-US" sz="2000" dirty="0" smtClean="0"/>
              <a:t>operations</a:t>
            </a:r>
            <a:r>
              <a:rPr lang="en-US" sz="2000" dirty="0"/>
              <a:t>.</a:t>
            </a:r>
          </a:p>
          <a:p>
            <a:r>
              <a:rPr lang="en-US" sz="2000" dirty="0"/>
              <a:t>Then </a:t>
            </a:r>
            <a:r>
              <a:rPr lang="en-US" sz="2000" dirty="0" smtClean="0"/>
              <a:t>perform </a:t>
            </a:r>
            <a:r>
              <a:rPr lang="en-US" sz="2000" dirty="0"/>
              <a:t>all </a:t>
            </a:r>
            <a:r>
              <a:rPr lang="en-US" sz="2000" b="1" dirty="0" smtClean="0">
                <a:solidFill>
                  <a:srgbClr val="FF0000"/>
                </a:solidFill>
              </a:rPr>
              <a:t>+ </a:t>
            </a:r>
            <a:r>
              <a:rPr lang="en-US" sz="2000" dirty="0" smtClean="0"/>
              <a:t>and  </a:t>
            </a:r>
            <a:r>
              <a:rPr lang="en-US" sz="2000" b="1" dirty="0" smtClean="0">
                <a:solidFill>
                  <a:srgbClr val="FF0000"/>
                </a:solidFill>
              </a:rPr>
              <a:t>- </a:t>
            </a:r>
            <a:r>
              <a:rPr lang="en-US" sz="2000" dirty="0" smtClean="0"/>
              <a:t>operations.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Disadvantages: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 ugly and case analysis based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Multiple scans of the expression.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about expressions involving parentheses : 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about associativity of the operators: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>
                <a:solidFill>
                  <a:srgbClr val="C00000"/>
                </a:solidFill>
              </a:rPr>
              <a:t>^</a:t>
            </a:r>
            <a:r>
              <a:rPr lang="en-US" sz="1600" dirty="0" smtClean="0">
                <a:solidFill>
                  <a:srgbClr val="0070C0"/>
                </a:solidFill>
              </a:rPr>
              <a:t>3</a:t>
            </a:r>
            <a:r>
              <a:rPr lang="en-US" sz="1600" dirty="0" smtClean="0">
                <a:solidFill>
                  <a:srgbClr val="C00000"/>
                </a:solidFill>
              </a:rPr>
              <a:t>^</a:t>
            </a:r>
            <a:r>
              <a:rPr lang="en-US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0070C0"/>
                </a:solidFill>
              </a:rPr>
              <a:t>512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not </a:t>
            </a:r>
            <a:r>
              <a:rPr lang="en-US" sz="1600" dirty="0" smtClean="0">
                <a:solidFill>
                  <a:srgbClr val="0070C0"/>
                </a:solidFill>
              </a:rPr>
              <a:t>64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16</a:t>
            </a:r>
            <a:r>
              <a:rPr lang="en-US" sz="1600" dirty="0" smtClean="0">
                <a:solidFill>
                  <a:srgbClr val="C00000"/>
                </a:solidFill>
              </a:rPr>
              <a:t>/</a:t>
            </a:r>
            <a:r>
              <a:rPr lang="en-US" sz="1600" dirty="0">
                <a:solidFill>
                  <a:srgbClr val="0070C0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/</a:t>
            </a:r>
            <a:r>
              <a:rPr lang="en-US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 =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not </a:t>
            </a:r>
            <a:r>
              <a:rPr lang="en-US" sz="1600" dirty="0" smtClean="0">
                <a:solidFill>
                  <a:srgbClr val="0070C0"/>
                </a:solidFill>
              </a:rPr>
              <a:t>8</a:t>
            </a:r>
            <a:r>
              <a:rPr lang="en-US" sz="1600" dirty="0" smtClean="0"/>
              <a:t>.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8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118" y="175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2407" y="1752600"/>
            <a:ext cx="4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3318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176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^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75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In the next class (27 August), we shall devise a very </a:t>
            </a:r>
            <a:r>
              <a:rPr lang="en-US" sz="2800" u="sng" dirty="0" smtClean="0">
                <a:solidFill>
                  <a:srgbClr val="0070C0"/>
                </a:solidFill>
              </a:rPr>
              <a:t>simple, elegant, efficient and compact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way to evaluate an arithmetic expression based on </a:t>
            </a:r>
            <a:r>
              <a:rPr lang="en-US" sz="2800" b="1" dirty="0" smtClean="0">
                <a:solidFill>
                  <a:srgbClr val="7030A0"/>
                </a:solidFill>
              </a:rPr>
              <a:t>stacks</a:t>
            </a:r>
            <a:r>
              <a:rPr lang="en-US" sz="28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(Though it was briefly outlined in today’s class, we shall do it all over again.)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                  </a:t>
            </a:r>
            <a:r>
              <a:rPr lang="en-US" sz="2400" b="1" dirty="0" smtClean="0">
                <a:solidFill>
                  <a:srgbClr val="7030A0"/>
                </a:solidFill>
              </a:rPr>
              <a:t>See you on 27 August at 9 AM.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b="1" dirty="0" smtClean="0"/>
              <a:t>:  a new data structure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Motivation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Maze problem:  </a:t>
            </a:r>
            <a:r>
              <a:rPr lang="en-US" sz="2000" dirty="0" smtClean="0"/>
              <a:t>How to design an algorithm for finding a path in a maze ?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8 queens problem: </a:t>
            </a:r>
            <a:r>
              <a:rPr lang="en-US" sz="2000" dirty="0" smtClean="0"/>
              <a:t>How to efficiently find a way to place 8 queens on a chess board so that no two of them attack each other 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Did you even wonder how </a:t>
            </a:r>
            <a:r>
              <a:rPr lang="en-US" sz="2000" b="1" dirty="0" smtClean="0">
                <a:solidFill>
                  <a:srgbClr val="7030A0"/>
                </a:solidFill>
              </a:rPr>
              <a:t>recursion</a:t>
            </a:r>
            <a:r>
              <a:rPr lang="en-US" sz="2000" dirty="0" smtClean="0"/>
              <a:t> is actually implemented during execution of a program ?</a:t>
            </a:r>
          </a:p>
          <a:p>
            <a:endParaRPr lang="en-US" sz="2000" dirty="0" smtClean="0"/>
          </a:p>
          <a:p>
            <a:r>
              <a:rPr lang="en-US" sz="2000" dirty="0" smtClean="0"/>
              <a:t>How does a computer program evaluate arithmetic expression 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</a:t>
            </a:r>
            <a:r>
              <a:rPr lang="en-US" sz="2000" b="1" dirty="0" smtClean="0"/>
              <a:t>x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0070C0"/>
                </a:solidFill>
              </a:rPr>
              <a:t>3+4*(5-6*(8+9^2)+3)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tack</a:t>
            </a:r>
            <a:r>
              <a:rPr lang="en-US" sz="3600" b="1" dirty="0" smtClean="0"/>
              <a:t>: a new data 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 Structure </a:t>
            </a:r>
            <a:r>
              <a:rPr lang="en-US" b="1" u="sng" dirty="0" smtClean="0">
                <a:solidFill>
                  <a:srgbClr val="7030A0"/>
                </a:solidFill>
              </a:rPr>
              <a:t>Stack: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Mathematical Modeling of Stack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/>
              <a:t>Implementation of Stack (will be left as an exercise)</a:t>
            </a:r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Revisiting</a:t>
            </a:r>
            <a:r>
              <a:rPr lang="en-US" sz="4000" b="1" dirty="0" smtClean="0">
                <a:solidFill>
                  <a:srgbClr val="7030A0"/>
                </a:solidFill>
              </a:rPr>
              <a:t>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List  is modeled as a sequence of elements.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</a:t>
                </a:r>
                <a:r>
                  <a:rPr lang="en-US" sz="2400" b="1" dirty="0" smtClean="0"/>
                  <a:t>L</a:t>
                </a:r>
                <a:r>
                  <a:rPr lang="en-US" sz="2400" dirty="0" smtClean="0"/>
                  <a:t>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smtClean="0">
                    <a:solidFill>
                      <a:srgbClr val="006C31"/>
                    </a:solidFill>
                  </a:rPr>
                  <a:t>…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810000" y="2971800"/>
            <a:ext cx="2093971" cy="871546"/>
            <a:chOff x="2438400" y="5378196"/>
            <a:chExt cx="2093971" cy="871546"/>
          </a:xfrm>
        </p:grpSpPr>
        <p:sp>
          <p:nvSpPr>
            <p:cNvPr id="6" name="Up Arrow 5"/>
            <p:cNvSpPr/>
            <p:nvPr/>
          </p:nvSpPr>
          <p:spPr>
            <a:xfrm>
              <a:off x="3276600" y="5378196"/>
              <a:ext cx="152400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8400" y="5880410"/>
              <a:ext cx="20939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i</a:t>
              </a:r>
              <a:r>
                <a:rPr lang="en-US" dirty="0" err="1" smtClean="0"/>
                <a:t>th</a:t>
              </a:r>
              <a:r>
                <a:rPr lang="en-US" dirty="0" smtClean="0"/>
                <a:t> element of list </a:t>
              </a:r>
              <a:r>
                <a:rPr lang="en-US" b="1" dirty="0" smtClean="0"/>
                <a:t>L</a:t>
              </a:r>
              <a:r>
                <a:rPr lang="en-US" dirty="0" smtClean="0"/>
                <a:t>  </a:t>
              </a:r>
              <a:endParaRPr lang="en-US" dirty="0"/>
            </a:p>
          </p:txBody>
        </p:sp>
      </p:grpSp>
      <p:sp>
        <p:nvSpPr>
          <p:cNvPr id="5" name="Up Arrow 4"/>
          <p:cNvSpPr/>
          <p:nvPr/>
        </p:nvSpPr>
        <p:spPr>
          <a:xfrm>
            <a:off x="2590800" y="3048000"/>
            <a:ext cx="381000" cy="1143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Up Ribbon 12"/>
          <p:cNvSpPr/>
          <p:nvPr/>
        </p:nvSpPr>
        <p:spPr>
          <a:xfrm>
            <a:off x="1447800" y="4343400"/>
            <a:ext cx="5791200" cy="16764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 a list, we can insert/delete/query element at any arbitrary position in the list. What if we </a:t>
            </a:r>
            <a:r>
              <a:rPr lang="en-US" b="1" dirty="0" smtClean="0">
                <a:solidFill>
                  <a:srgbClr val="7030A0"/>
                </a:solidFill>
              </a:rPr>
              <a:t>restrict</a:t>
            </a:r>
            <a:r>
              <a:rPr lang="en-US" b="1" dirty="0" smtClean="0">
                <a:solidFill>
                  <a:schemeClr val="tx1"/>
                </a:solidFill>
              </a:rPr>
              <a:t> all these operations to take place </a:t>
            </a:r>
            <a:r>
              <a:rPr lang="en-US" b="1" u="sng" dirty="0" smtClean="0">
                <a:solidFill>
                  <a:schemeClr val="tx1"/>
                </a:solidFill>
              </a:rPr>
              <a:t>only  at one end </a:t>
            </a:r>
            <a:r>
              <a:rPr lang="en-US" b="1" dirty="0" smtClean="0">
                <a:solidFill>
                  <a:schemeClr val="tx1"/>
                </a:solidFill>
              </a:rPr>
              <a:t>of the list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7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tack</a:t>
            </a:r>
            <a:r>
              <a:rPr lang="en-US" sz="3600" b="1" dirty="0" smtClean="0"/>
              <a:t>: a new data 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special kind</a:t>
            </a:r>
            <a:r>
              <a:rPr lang="en-US" sz="2000" dirty="0" smtClean="0"/>
              <a:t> of list where all operations (insertion, deletion, query) take place at </a:t>
            </a:r>
            <a:r>
              <a:rPr lang="en-US" sz="2000" u="sng" dirty="0" smtClean="0"/>
              <a:t>one end</a:t>
            </a:r>
            <a:r>
              <a:rPr lang="en-US" sz="2000" dirty="0" smtClean="0"/>
              <a:t> only, called the </a:t>
            </a:r>
            <a:r>
              <a:rPr lang="en-US" sz="2000" b="1" dirty="0" smtClean="0">
                <a:solidFill>
                  <a:srgbClr val="C00000"/>
                </a:solidFill>
              </a:rPr>
              <a:t>top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3352800"/>
            <a:ext cx="487248" cy="2133600"/>
            <a:chOff x="3962400" y="3352800"/>
            <a:chExt cx="487248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457200" cy="2133600"/>
              <a:chOff x="3733800" y="2819400"/>
              <a:chExt cx="4572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910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3962400" y="51054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400" y="4038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4419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7338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Operations </a:t>
            </a:r>
            <a:r>
              <a:rPr lang="en-US" sz="4000" b="1" dirty="0" smtClean="0"/>
              <a:t>on a Stack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Query Operations</a:t>
                </a:r>
              </a:p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 smtClean="0"/>
                  <a:t>(S</a:t>
                </a:r>
                <a:r>
                  <a:rPr lang="en-US" sz="2000" b="1" dirty="0"/>
                  <a:t>)</a:t>
                </a:r>
                <a:r>
                  <a:rPr lang="en-US" sz="2000" dirty="0"/>
                  <a:t>: determine if </a:t>
                </a:r>
                <a:r>
                  <a:rPr lang="en-US" sz="2000" b="1" dirty="0"/>
                  <a:t>S</a:t>
                </a:r>
                <a:r>
                  <a:rPr lang="en-US" sz="2000" dirty="0"/>
                  <a:t> is an empty stack.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Top</a:t>
                </a:r>
                <a:r>
                  <a:rPr lang="en-US" sz="2000" b="1" dirty="0" smtClean="0"/>
                  <a:t>(S</a:t>
                </a:r>
                <a:r>
                  <a:rPr lang="en-US" sz="2000" dirty="0" smtClean="0"/>
                  <a:t>): returns the element at the top of the stack.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/>
                  <a:t> If </a:t>
                </a:r>
                <a:r>
                  <a:rPr lang="en-US" sz="2000" b="1" dirty="0" smtClean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 smtClean="0"/>
                  <a:t> then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Top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) </a:t>
                </a:r>
                <a:r>
                  <a:rPr lang="en-US" sz="2000" dirty="0"/>
                  <a:t>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Update Operations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CreateEmptyStack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): Create an empty stack.</a:t>
                </a:r>
                <a:endParaRPr lang="en-US" sz="2000" dirty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Push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x,S</a:t>
                </a:r>
                <a:r>
                  <a:rPr lang="en-US" sz="2000" dirty="0" smtClean="0"/>
                  <a:t>): push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at </a:t>
                </a:r>
                <a:r>
                  <a:rPr lang="en-US" sz="2000" dirty="0" smtClean="0"/>
                  <a:t>the top of the stack 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 smtClean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,  then 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Push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x,S</a:t>
                </a:r>
                <a:r>
                  <a:rPr lang="en-US" sz="2000" dirty="0" smtClean="0"/>
                  <a:t>), stack 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          ??        </a:t>
                </a:r>
                <a:endParaRPr lang="en-US" sz="2000" dirty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Pop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): </a:t>
                </a:r>
                <a:r>
                  <a:rPr lang="en-US" sz="2000" dirty="0"/>
                  <a:t>Delete element </a:t>
                </a:r>
                <a:r>
                  <a:rPr lang="en-US" sz="2000" dirty="0" smtClean="0"/>
                  <a:t>from top of the stack </a:t>
                </a:r>
                <a:r>
                  <a:rPr lang="en-US" sz="2000" b="1" dirty="0" smtClean="0"/>
                  <a:t>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Pop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S</a:t>
                </a:r>
                <a:r>
                  <a:rPr lang="en-US" sz="2000" dirty="0"/>
                  <a:t>), stack </a:t>
                </a:r>
                <a:r>
                  <a:rPr lang="en-US" sz="2000" b="1" dirty="0"/>
                  <a:t>S</a:t>
                </a:r>
                <a:r>
                  <a:rPr lang="en-US" sz="2000" dirty="0"/>
                  <a:t> 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050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6C31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096000" y="28194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19400"/>
                <a:ext cx="762000" cy="381000"/>
              </a:xfrm>
              <a:prstGeom prst="roundRect">
                <a:avLst/>
              </a:prstGeom>
              <a:blipFill rotWithShape="1">
                <a:blip r:embed="rId5"/>
                <a:stretch>
                  <a:fillRect t="-196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Important point </a:t>
            </a:r>
            <a:r>
              <a:rPr lang="en-US" sz="3200" b="1"/>
              <a:t>about </a:t>
            </a:r>
            <a:r>
              <a:rPr lang="en-US" sz="3200" b="1" smtClean="0"/>
              <a:t>stack: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How to access </a:t>
            </a:r>
            <a:r>
              <a:rPr lang="en-US" sz="3200" b="1" dirty="0" err="1" smtClean="0">
                <a:solidFill>
                  <a:srgbClr val="00B0F0"/>
                </a:solidFill>
              </a:rPr>
              <a:t>i</a:t>
            </a:r>
            <a:r>
              <a:rPr lang="en-US" sz="3200" b="1" dirty="0" err="1" smtClean="0"/>
              <a:t>th</a:t>
            </a:r>
            <a:r>
              <a:rPr lang="en-US" sz="3200" b="1" dirty="0" smtClean="0"/>
              <a:t> element from the top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To access </a:t>
            </a:r>
            <a:r>
              <a:rPr lang="en-US" sz="2400" dirty="0" err="1" smtClean="0">
                <a:solidFill>
                  <a:srgbClr val="0070C0"/>
                </a:solidFill>
              </a:rPr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element, </a:t>
            </a: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b="1" dirty="0" smtClean="0"/>
              <a:t>must</a:t>
            </a:r>
            <a:r>
              <a:rPr lang="en-US" sz="2400" dirty="0" smtClean="0"/>
              <a:t> pop (hence </a:t>
            </a:r>
            <a:r>
              <a:rPr lang="en-US" sz="2400" u="sng" dirty="0" smtClean="0"/>
              <a:t>delete</a:t>
            </a:r>
            <a:r>
              <a:rPr lang="en-US" sz="2400" dirty="0" smtClean="0"/>
              <a:t>) </a:t>
            </a:r>
            <a:r>
              <a:rPr lang="en-US" sz="2400" dirty="0" smtClean="0"/>
              <a:t>one by one the top </a:t>
            </a:r>
            <a:r>
              <a:rPr lang="en-US" sz="2400" dirty="0" smtClean="0">
                <a:solidFill>
                  <a:srgbClr val="00B0F0"/>
                </a:solidFill>
              </a:rPr>
              <a:t>i-1</a:t>
            </a:r>
            <a:r>
              <a:rPr lang="en-US" sz="2400" dirty="0" smtClean="0"/>
              <a:t> elements from the stack.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62400" y="1905000"/>
            <a:ext cx="467820" cy="3048000"/>
            <a:chOff x="3962400" y="1905000"/>
            <a:chExt cx="467820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3962400" y="1905000"/>
              <a:ext cx="438970" cy="3048000"/>
              <a:chOff x="3733800" y="2286000"/>
              <a:chExt cx="457200" cy="2667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733800" y="2286000"/>
                <a:ext cx="0" cy="26670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286000"/>
                <a:ext cx="0" cy="2667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62400" y="45720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572000"/>
                  <a:ext cx="46782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62400" y="3505200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505200"/>
                  <a:ext cx="44044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3962400" y="45720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962400" y="38862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81885" y="3994666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81885" y="4207133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181885" y="4359533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86200" y="2209800"/>
            <a:ext cx="660052" cy="1295400"/>
            <a:chOff x="3886200" y="2209800"/>
            <a:chExt cx="660052" cy="1295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962400" y="31242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886200" y="2209800"/>
              <a:ext cx="660052" cy="1295400"/>
              <a:chOff x="3886200" y="2209800"/>
              <a:chExt cx="660052" cy="1295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962400" y="3505200"/>
                <a:ext cx="43897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62400" y="2590800"/>
                <a:ext cx="43897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3886200" y="2209800"/>
                <a:ext cx="660052" cy="1283732"/>
                <a:chOff x="3886200" y="2209800"/>
                <a:chExt cx="660052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3886200" y="3124200"/>
                      <a:ext cx="6600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3124200"/>
                      <a:ext cx="660052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1203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962400" y="2209800"/>
                      <a:ext cx="4678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2209800"/>
                      <a:ext cx="46782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1558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Oval 23"/>
                <p:cNvSpPr/>
                <p:nvPr/>
              </p:nvSpPr>
              <p:spPr>
                <a:xfrm>
                  <a:off x="4191000" y="29718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191000" y="28194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1910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428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4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Evaluation of an arithmetic expression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</a:t>
            </a:r>
            <a:r>
              <a:rPr lang="en-US" sz="2000" dirty="0"/>
              <a:t>does a computer/calculator evaluate an arithmetic expression </a:t>
            </a:r>
            <a:r>
              <a:rPr lang="en-US" sz="2000" dirty="0" smtClean="0"/>
              <a:t>given in </a:t>
            </a:r>
            <a:r>
              <a:rPr lang="en-US" sz="2000" dirty="0"/>
              <a:t>the form of a string of symbols?   </a:t>
            </a:r>
            <a:r>
              <a:rPr lang="en-US" sz="2000" dirty="0" smtClean="0"/>
              <a:t>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8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5 </a:t>
            </a:r>
            <a:r>
              <a:rPr lang="en-US" b="1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2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dirty="0" smtClean="0"/>
              <a:t> 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First it splits the string into tokens which are operators or operands (numbers). This is not difficult. But how does it evaluates it finally ???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3657600"/>
            <a:ext cx="2362200" cy="1359932"/>
            <a:chOff x="3124200" y="3505200"/>
            <a:chExt cx="2362200" cy="13599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1242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771900" y="3505200"/>
              <a:ext cx="4191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67200" y="3505200"/>
              <a:ext cx="4439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19600" y="3505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5720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33800" y="4495800"/>
              <a:ext cx="107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operands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2069068"/>
            <a:ext cx="1752600" cy="1359932"/>
            <a:chOff x="3429000" y="2450068"/>
            <a:chExt cx="1752600" cy="13599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419600" y="2743200"/>
              <a:ext cx="7620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71639" y="2743200"/>
              <a:ext cx="300361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38600" y="2743200"/>
              <a:ext cx="80639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29000" y="2743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33800" y="2450068"/>
              <a:ext cx="11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</TotalTime>
  <Words>763</Words>
  <Application>Microsoft Office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Structures and Algorithms (CS210/ESO207/ESO211) </vt:lpstr>
      <vt:lpstr>Stack:  a new data structure</vt:lpstr>
      <vt:lpstr>Motivation</vt:lpstr>
      <vt:lpstr>Stack: a new data structure</vt:lpstr>
      <vt:lpstr>Revisiting List</vt:lpstr>
      <vt:lpstr>Stack: a new data structure</vt:lpstr>
      <vt:lpstr>Operations on a Stack</vt:lpstr>
      <vt:lpstr>An Important point about stack: How to access ith element from the top ?</vt:lpstr>
      <vt:lpstr>Evaluation of an arithmetic expression</vt:lpstr>
      <vt:lpstr>Precedence of operators</vt:lpstr>
      <vt:lpstr>A trivial way to evaluate an arithmetic expression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691</cp:revision>
  <dcterms:created xsi:type="dcterms:W3CDTF">2011-12-03T04:13:03Z</dcterms:created>
  <dcterms:modified xsi:type="dcterms:W3CDTF">2012-08-24T14:43:03Z</dcterms:modified>
</cp:coreProperties>
</file>