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8E5B42-E3C9-41A8-8983-707084BD7722}">
  <a:tblStyle styleId="{B88E5B42-E3C9-41A8-8983-707084BD7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00f0f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00f0f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04e164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04e164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edfece18_0_144:notes"/>
          <p:cNvSpPr txBox="1"/>
          <p:nvPr>
            <p:ph idx="1" type="body"/>
          </p:nvPr>
        </p:nvSpPr>
        <p:spPr>
          <a:xfrm>
            <a:off x="685789" y="434338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53edfece18_0_144:notes"/>
          <p:cNvSpPr/>
          <p:nvPr>
            <p:ph idx="2" type="sldImg"/>
          </p:nvPr>
        </p:nvSpPr>
        <p:spPr>
          <a:xfrm>
            <a:off x="1142415" y="685768"/>
            <a:ext cx="457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400f0f0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5400f0f0b6_0_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504e1645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504e1645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3edfec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3edfec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53399" y="333439"/>
            <a:ext cx="6782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4563" y="1452128"/>
            <a:ext cx="83739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53399" y="333439"/>
            <a:ext cx="6782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06339" y="1293500"/>
            <a:ext cx="38742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803660" y="1293500"/>
            <a:ext cx="3917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4735737" y="1944428"/>
            <a:ext cx="3762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53399" y="333439"/>
            <a:ext cx="6782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15999" y="886003"/>
            <a:ext cx="8309667" cy="0"/>
          </a:xfrm>
          <a:custGeom>
            <a:rect b="b" l="l" r="r" t="t"/>
            <a:pathLst>
              <a:path extrusionOk="0" h="120000" w="10862310">
                <a:moveTo>
                  <a:pt x="0" y="0"/>
                </a:moveTo>
                <a:lnTo>
                  <a:pt x="10861802" y="0"/>
                </a:lnTo>
              </a:path>
            </a:pathLst>
          </a:custGeom>
          <a:noFill/>
          <a:ln cap="flat" cmpd="sng" w="19050">
            <a:solidFill>
              <a:srgbClr val="0029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8036" y="407575"/>
            <a:ext cx="1569471" cy="51407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415999" y="4838037"/>
            <a:ext cx="8309667" cy="0"/>
          </a:xfrm>
          <a:custGeom>
            <a:rect b="b" l="l" r="r" t="t"/>
            <a:pathLst>
              <a:path extrusionOk="0" h="120000" w="10862310">
                <a:moveTo>
                  <a:pt x="0" y="0"/>
                </a:moveTo>
                <a:lnTo>
                  <a:pt x="10861802" y="0"/>
                </a:lnTo>
              </a:path>
            </a:pathLst>
          </a:custGeom>
          <a:noFill/>
          <a:ln cap="flat" cmpd="sng" w="19050">
            <a:solidFill>
              <a:srgbClr val="0029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53399" y="333439"/>
            <a:ext cx="6782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4563" y="1452128"/>
            <a:ext cx="83739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11787" y="4916928"/>
            <a:ext cx="20118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qualitymag.com/articles/98192-collaborative-robots-emerge-as-viable-automation-options-for-smes" TargetMode="External"/><Relationship Id="rId4" Type="http://schemas.openxmlformats.org/officeDocument/2006/relationships/hyperlink" Target="https://www.qualitymag.com/articles/98192-collaborative-robots-emerge-as-viable-automation-options-for-smes" TargetMode="External"/><Relationship Id="rId5" Type="http://schemas.openxmlformats.org/officeDocument/2006/relationships/hyperlink" Target="https://www.businesswire.com/news/home/20240701300646/en/Global-Collaborative-Robot-Cobot-Market-Report-2023-2033-SMEs-Drive-Economic-Boom-with-Affordable-Versatile-Cobots-Revolutionizing-Automation---ResearchAndMarkets.com" TargetMode="External"/><Relationship Id="rId6" Type="http://schemas.openxmlformats.org/officeDocument/2006/relationships/hyperlink" Target="https://ifr.org/" TargetMode="External"/><Relationship Id="rId7" Type="http://schemas.openxmlformats.org/officeDocument/2006/relationships/hyperlink" Target="https://www.businesswire.com/news/home/20250224516937/en/Industrial-Robotics-Global-Strategic-Industry-Research-Report-2024-2030-The-Robot-Led-Automation-Revolution-is-Here-Transforming-the-Industrial-Sector-Beyond-Recognition---ResearchAndMarkets.com" TargetMode="External"/><Relationship Id="rId8" Type="http://schemas.openxmlformats.org/officeDocument/2006/relationships/hyperlink" Target="https://www.nextmsc.com/report/collaborative-robot-mark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124375" y="70700"/>
            <a:ext cx="87876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</a:rPr>
              <a:t>Market Entry Strategy: Classical vs Collaborative Robotics</a:t>
            </a:r>
            <a:endParaRPr b="1" sz="1180">
              <a:solidFill>
                <a:srgbClr val="3C78D8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79425" y="575650"/>
            <a:ext cx="88365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preencoded.png"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25" y="646975"/>
            <a:ext cx="2594101" cy="14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363775" y="2143375"/>
            <a:ext cx="1921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T Serif"/>
              <a:buNone/>
            </a:pPr>
            <a:r>
              <a:rPr i="0" lang="en" sz="1500" u="none" cap="none" strike="noStrike">
                <a:solidFill>
                  <a:srgbClr val="3C78D8"/>
                </a:solidFill>
              </a:rPr>
              <a:t>About AutoCo</a:t>
            </a:r>
            <a:endParaRPr i="0" sz="1500" u="none" cap="none" strike="noStrike">
              <a:solidFill>
                <a:srgbClr val="3C78D8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66325" y="2463250"/>
            <a:ext cx="2640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Industry leader with 26,000+ employees and $6B+ sales in 2020. Founded in 1854 in Glasgow.</a:t>
            </a:r>
            <a:endParaRPr i="0" sz="1050" u="none" cap="none" strike="noStrike"/>
          </a:p>
        </p:txBody>
      </p:sp>
      <p:sp>
        <p:nvSpPr>
          <p:cNvPr id="96" name="Google Shape;96;p19"/>
          <p:cNvSpPr/>
          <p:nvPr/>
        </p:nvSpPr>
        <p:spPr>
          <a:xfrm>
            <a:off x="363775" y="3287900"/>
            <a:ext cx="2640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Currently experiencing a slight sales    decline.</a:t>
            </a:r>
            <a:endParaRPr i="0" sz="1050" u="none" cap="none" strike="noStrike"/>
          </a:p>
        </p:txBody>
      </p:sp>
      <p:pic>
        <p:nvPicPr>
          <p:cNvPr descr="preencoded.png" id="97" name="Google Shape;97;p19"/>
          <p:cNvPicPr preferRelativeResize="0"/>
          <p:nvPr/>
        </p:nvPicPr>
        <p:blipFill rotWithShape="1">
          <a:blip r:embed="rId4">
            <a:alphaModFix/>
          </a:blip>
          <a:srcRect b="0" l="0" r="0" t="4716"/>
          <a:stretch/>
        </p:blipFill>
        <p:spPr>
          <a:xfrm>
            <a:off x="3263900" y="646975"/>
            <a:ext cx="2640901" cy="14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3225150" y="2122375"/>
            <a:ext cx="1921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T Serif"/>
              <a:buNone/>
            </a:pPr>
            <a:r>
              <a:rPr i="0" lang="en" sz="1500" u="none" cap="none" strike="noStrike">
                <a:solidFill>
                  <a:srgbClr val="3C78D8"/>
                </a:solidFill>
              </a:rPr>
              <a:t>Strategic Focus</a:t>
            </a:r>
            <a:endParaRPr i="0" sz="1500" u="none" cap="none" strike="noStrike">
              <a:solidFill>
                <a:srgbClr val="3C78D8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3230550" y="2511250"/>
            <a:ext cx="2679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CEO Julia Meiners drives innovation and modernization.</a:t>
            </a:r>
            <a:endParaRPr i="0" sz="1050" u="none" cap="none" strike="noStrike"/>
          </a:p>
        </p:txBody>
      </p:sp>
      <p:sp>
        <p:nvSpPr>
          <p:cNvPr id="100" name="Google Shape;100;p19"/>
          <p:cNvSpPr/>
          <p:nvPr/>
        </p:nvSpPr>
        <p:spPr>
          <a:xfrm>
            <a:off x="3230550" y="3119800"/>
            <a:ext cx="27183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Investments target Classical and Collaborative Robotics.</a:t>
            </a:r>
            <a:endParaRPr i="0" sz="1050" u="none" cap="none" strike="noStrike"/>
          </a:p>
        </p:txBody>
      </p:sp>
      <p:pic>
        <p:nvPicPr>
          <p:cNvPr descr="preencoded.png" id="101" name="Google Shape;1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275" y="646975"/>
            <a:ext cx="2537500" cy="14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6170625" y="2143375"/>
            <a:ext cx="1974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PT Serif"/>
              <a:buNone/>
            </a:pPr>
            <a:r>
              <a:rPr i="0" lang="en" sz="1500" u="none" cap="none" strike="noStrike">
                <a:solidFill>
                  <a:srgbClr val="3C78D8"/>
                </a:solidFill>
              </a:rPr>
              <a:t>Team Mission</a:t>
            </a:r>
            <a:endParaRPr i="0" sz="1500" u="none" cap="none" strike="noStrike">
              <a:solidFill>
                <a:srgbClr val="3C78D8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170625" y="2463250"/>
            <a:ext cx="2845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Assess market entry potential for both robotics types.</a:t>
            </a:r>
            <a:endParaRPr i="0" sz="1050" u="none" cap="none" strike="noStrike"/>
          </a:p>
        </p:txBody>
      </p:sp>
      <p:sp>
        <p:nvSpPr>
          <p:cNvPr id="104" name="Google Shape;104;p19"/>
          <p:cNvSpPr/>
          <p:nvPr/>
        </p:nvSpPr>
        <p:spPr>
          <a:xfrm>
            <a:off x="6170550" y="3085275"/>
            <a:ext cx="2845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50"/>
              <a:buFont typeface="DM Sans"/>
              <a:buNone/>
            </a:pPr>
            <a:r>
              <a:rPr i="0" lang="en" sz="1050" u="none" cap="none" strike="noStrike">
                <a:solidFill>
                  <a:srgbClr val="383838"/>
                </a:solidFill>
              </a:rPr>
              <a:t>Using Porter's Five Forces and BCG Matrix for analysis.</a:t>
            </a:r>
            <a:endParaRPr i="0" sz="1050" u="none" cap="none" strike="noStrike"/>
          </a:p>
        </p:txBody>
      </p:sp>
      <p:sp>
        <p:nvSpPr>
          <p:cNvPr id="105" name="Google Shape;105;p19"/>
          <p:cNvSpPr txBox="1"/>
          <p:nvPr/>
        </p:nvSpPr>
        <p:spPr>
          <a:xfrm>
            <a:off x="366325" y="4388425"/>
            <a:ext cx="25941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4643213" y="40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{B88E5B42-E3C9-41A8-8983-707084BD7722}</a:tableStyleId>
              </a:tblPr>
              <a:tblGrid>
                <a:gridCol w="1938800"/>
                <a:gridCol w="2373750"/>
              </a:tblGrid>
              <a:tr h="290300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Hardik Goel - 468526</a:t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Nisha Kulhari - 471109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25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Mayuri Mhetre - 468178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Vijayan Shinde - 465577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25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Abishai Srinivasan - 471538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Prakhar Srivastava - 470031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5457475" y="3653225"/>
            <a:ext cx="28632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</a:rPr>
              <a:t>GROUP 3</a:t>
            </a:r>
            <a:endParaRPr b="1" sz="1000">
              <a:solidFill>
                <a:srgbClr val="3C78D8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40725" y="4878475"/>
            <a:ext cx="1974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Image Source</a:t>
            </a:r>
            <a:r>
              <a:rPr lang="en" sz="600">
                <a:solidFill>
                  <a:schemeClr val="dk1"/>
                </a:solidFill>
              </a:rPr>
              <a:t>: AI-generated (OpenAI)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0"/>
          <p:cNvGraphicFramePr/>
          <p:nvPr/>
        </p:nvGraphicFramePr>
        <p:xfrm>
          <a:off x="505700" y="7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{B88E5B42-E3C9-41A8-8983-707084BD7722}</a:tableStyleId>
              </a:tblPr>
              <a:tblGrid>
                <a:gridCol w="1557175"/>
                <a:gridCol w="2942225"/>
                <a:gridCol w="3418350"/>
              </a:tblGrid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 Robots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Collaborative Robots (Cobots)</a:t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39F"/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Workplace Setup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Requires isolated environments with safety barriers; costly and rigid infrastructure.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 to work alongside humans; minimal setup, ideal for dynamic factory floors.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Flexibility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for repetitive, high-volume tasks; slow and expensive to reconfigure.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Highly flexible and easy to reprogram; ideal for low-volume or frequently changing tasks.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Integration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or no direct interaction; separate workflow from human workers.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Designed for direct collaboration; enhances human productivity and reduces downtime.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Market Size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~$30–40 billion (as of 2024), dominant in automotive &amp; electronics.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~$3–5 billion (as of 2024), rapidly gaining adoption in SMEs and new sectors.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825"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 Rate (CAGR)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10–12% annually through 2030.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7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~40–45% annually through 2030.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199" y="82000"/>
            <a:ext cx="9064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05700" y="212500"/>
            <a:ext cx="729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539F"/>
                </a:solidFill>
              </a:rPr>
              <a:t>Collaborative Robots vs Traditional Robots a Basic Introduction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descr="a factory filled with lots of orange machines" id="116" name="Google Shape;116;p20"/>
          <p:cNvPicPr preferRelativeResize="0"/>
          <p:nvPr/>
        </p:nvPicPr>
        <p:blipFill rotWithShape="1">
          <a:blip r:embed="rId4">
            <a:alphaModFix/>
          </a:blip>
          <a:srcRect b="4561" l="0" r="0" t="0"/>
          <a:stretch/>
        </p:blipFill>
        <p:spPr>
          <a:xfrm>
            <a:off x="1404825" y="3315125"/>
            <a:ext cx="2623999" cy="161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3711" r="2558" t="0"/>
          <a:stretch/>
        </p:blipFill>
        <p:spPr>
          <a:xfrm>
            <a:off x="4673475" y="3315125"/>
            <a:ext cx="3021651" cy="161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41331" y="4929051"/>
            <a:ext cx="175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2274096" y="62395"/>
            <a:ext cx="48093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00">
            <a:spAutoFit/>
          </a:bodyPr>
          <a:lstStyle/>
          <a:p>
            <a:pPr indent="0" lvl="0" marL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39F"/>
                </a:solidFill>
              </a:rPr>
              <a:t>Porter’s 5 Forces Analysis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5049" y="1887150"/>
            <a:ext cx="2313899" cy="19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83975" y="2801475"/>
            <a:ext cx="2951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i="1" lang="en" sz="1200">
                <a:solidFill>
                  <a:srgbClr val="00539F"/>
                </a:solidFill>
              </a:rPr>
              <a:t>bots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High initial investment required -</a:t>
            </a:r>
            <a:br>
              <a:rPr lang="en" sz="800">
                <a:latin typeface="Arial"/>
                <a:ea typeface="Arial"/>
                <a:cs typeface="Arial"/>
                <a:sym typeface="Arial"/>
              </a:rPr>
            </a:br>
            <a:r>
              <a:rPr lang="en" sz="800">
                <a:latin typeface="Arial"/>
                <a:ea typeface="Arial"/>
                <a:cs typeface="Arial"/>
                <a:sym typeface="Arial"/>
              </a:rPr>
              <a:t>Not more than classical robots though</a:t>
            </a:r>
            <a:endParaRPr sz="11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Faster ROI than traditional robots for SMEs</a:t>
            </a:r>
            <a:endParaRPr sz="11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Strict safety standards for product commercialization</a:t>
            </a:r>
            <a:endParaRPr sz="11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Technical complexity due to reconfigurable system</a:t>
            </a:r>
            <a:r>
              <a:rPr lang="en" sz="800"/>
              <a:t> requirements for cobots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122975" y="1068300"/>
            <a:ext cx="281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</a:rPr>
              <a:t>Cobots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1270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Concentration in precision components (gears, sensors)</a:t>
            </a:r>
            <a:endParaRPr sz="1100"/>
          </a:p>
          <a:p>
            <a:pPr indent="-165100" lvl="0" marL="254000" marR="1270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Forward Integration Threats – NVIDIA, Siemens</a:t>
            </a:r>
            <a:endParaRPr sz="800"/>
          </a:p>
          <a:p>
            <a:pPr indent="-165100" lvl="0" marL="254000" marR="1270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Supply chain disruptions - Chip shortages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83975" y="4411325"/>
            <a:ext cx="1640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</a:rPr>
              <a:t>Classical Robots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Large industrial clients</a:t>
            </a:r>
            <a:endParaRPr sz="800"/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" sz="800"/>
              <a:t>Moderate to High switching costs</a:t>
            </a:r>
            <a:endParaRPr sz="800"/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" sz="800"/>
              <a:t>Demand for Custom solutions</a:t>
            </a:r>
            <a:endParaRPr sz="800"/>
          </a:p>
        </p:txBody>
      </p:sp>
      <p:sp>
        <p:nvSpPr>
          <p:cNvPr id="128" name="Google Shape;128;p21"/>
          <p:cNvSpPr txBox="1"/>
          <p:nvPr/>
        </p:nvSpPr>
        <p:spPr>
          <a:xfrm>
            <a:off x="6172330" y="1760317"/>
            <a:ext cx="14892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" sz="1200">
                <a:solidFill>
                  <a:srgbClr val="00539F"/>
                </a:solidFill>
              </a:rPr>
              <a:t>Cobots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370550" y="1943100"/>
            <a:ext cx="26100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">
            <a:spAutoFit/>
          </a:bodyPr>
          <a:lstStyle/>
          <a:p>
            <a:pPr indent="-2032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Industrial robots and manual labor are alternatives</a:t>
            </a:r>
            <a:endParaRPr sz="1100"/>
          </a:p>
          <a:p>
            <a:pPr indent="-203200" lvl="0" marL="215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Labor shortages boost demand for automation</a:t>
            </a:r>
            <a:endParaRPr sz="1100"/>
          </a:p>
          <a:p>
            <a:pPr indent="-203200" lvl="0" marL="215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C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ost and flexibility advantages over traditional robots</a:t>
            </a:r>
            <a:endParaRPr sz="1100"/>
          </a:p>
          <a:p>
            <a:pPr indent="-203200" lvl="0" marL="215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Growing buyer preference for cobots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178150" y="4125050"/>
            <a:ext cx="2877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</a:rPr>
              <a:t>Cobots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Market valued at $4.27B in 2024</a:t>
            </a:r>
            <a:endParaRPr sz="1100"/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Dominated by 7 major players; 68% share: ABB, FANUC,Universal, etc.</a:t>
            </a:r>
            <a:endParaRPr sz="1100"/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Startups hold 32% share, increasing competition</a:t>
            </a:r>
            <a:endParaRPr sz="1100"/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High innovation and growing SME adoption fuel rivalry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111200" y="4411329"/>
            <a:ext cx="60574" cy="577086"/>
          </a:xfrm>
          <a:custGeom>
            <a:rect b="b" l="l" r="r" t="t"/>
            <a:pathLst>
              <a:path extrusionOk="0" h="965835" w="102234">
                <a:moveTo>
                  <a:pt x="101613" y="0"/>
                </a:moveTo>
                <a:lnTo>
                  <a:pt x="0" y="0"/>
                </a:lnTo>
                <a:lnTo>
                  <a:pt x="0" y="965263"/>
                </a:lnTo>
                <a:lnTo>
                  <a:pt x="101613" y="965263"/>
                </a:lnTo>
                <a:lnTo>
                  <a:pt x="10161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2" name="Google Shape;132;p21"/>
          <p:cNvSpPr/>
          <p:nvPr/>
        </p:nvSpPr>
        <p:spPr>
          <a:xfrm>
            <a:off x="6032100" y="1788025"/>
            <a:ext cx="78209" cy="698798"/>
          </a:xfrm>
          <a:custGeom>
            <a:rect b="b" l="l" r="r" t="t"/>
            <a:pathLst>
              <a:path extrusionOk="0" h="702310" w="102234">
                <a:moveTo>
                  <a:pt x="101613" y="0"/>
                </a:moveTo>
                <a:lnTo>
                  <a:pt x="0" y="0"/>
                </a:lnTo>
                <a:lnTo>
                  <a:pt x="0" y="702284"/>
                </a:lnTo>
                <a:lnTo>
                  <a:pt x="101613" y="702284"/>
                </a:lnTo>
                <a:lnTo>
                  <a:pt x="101613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3" name="Google Shape;133;p21"/>
          <p:cNvSpPr/>
          <p:nvPr/>
        </p:nvSpPr>
        <p:spPr>
          <a:xfrm>
            <a:off x="6032100" y="4172175"/>
            <a:ext cx="62363" cy="771144"/>
          </a:xfrm>
          <a:custGeom>
            <a:rect b="b" l="l" r="r" t="t"/>
            <a:pathLst>
              <a:path extrusionOk="0" h="876300" w="102234">
                <a:moveTo>
                  <a:pt x="101613" y="0"/>
                </a:moveTo>
                <a:lnTo>
                  <a:pt x="0" y="0"/>
                </a:lnTo>
                <a:lnTo>
                  <a:pt x="0" y="876287"/>
                </a:lnTo>
                <a:lnTo>
                  <a:pt x="101613" y="876287"/>
                </a:lnTo>
                <a:lnTo>
                  <a:pt x="10161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An orange robotic arm&#10;&#10;AI-generated content may be incorrect." id="134" name="Google Shape;134;p21"/>
          <p:cNvPicPr preferRelativeResize="0"/>
          <p:nvPr/>
        </p:nvPicPr>
        <p:blipFill rotWithShape="1">
          <a:blip r:embed="rId4">
            <a:alphaModFix/>
          </a:blip>
          <a:srcRect b="-24510" l="-128489" r="128489" t="24510"/>
          <a:stretch/>
        </p:blipFill>
        <p:spPr>
          <a:xfrm>
            <a:off x="916906" y="2498905"/>
            <a:ext cx="2098199" cy="13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title="collaborative-robot-manufacturing-application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663" y="2614144"/>
            <a:ext cx="802500" cy="644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9199" y="82000"/>
            <a:ext cx="9064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032704" y="4411350"/>
            <a:ext cx="2817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en" sz="1200">
                <a:solidFill>
                  <a:srgbClr val="00539F"/>
                </a:solidFill>
              </a:rPr>
              <a:t>obots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Revisiting regulatory compliances add to switching costs</a:t>
            </a:r>
            <a:endParaRPr sz="1100"/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Diverse client industries reduce buyer concentration</a:t>
            </a:r>
            <a:endParaRPr sz="1100"/>
          </a:p>
          <a:p>
            <a:pPr indent="-165100" lvl="0" marL="254000" marR="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Many small buyers limit individual bargaining power</a:t>
            </a:r>
            <a:endParaRPr sz="1100"/>
          </a:p>
        </p:txBody>
      </p:sp>
      <p:sp>
        <p:nvSpPr>
          <p:cNvPr id="138" name="Google Shape;138;p21"/>
          <p:cNvSpPr/>
          <p:nvPr/>
        </p:nvSpPr>
        <p:spPr>
          <a:xfrm>
            <a:off x="1948250" y="4396079"/>
            <a:ext cx="60574" cy="577086"/>
          </a:xfrm>
          <a:custGeom>
            <a:rect b="b" l="l" r="r" t="t"/>
            <a:pathLst>
              <a:path extrusionOk="0" h="965835" w="102234">
                <a:moveTo>
                  <a:pt x="101613" y="0"/>
                </a:moveTo>
                <a:lnTo>
                  <a:pt x="0" y="0"/>
                </a:lnTo>
                <a:lnTo>
                  <a:pt x="0" y="965263"/>
                </a:lnTo>
                <a:lnTo>
                  <a:pt x="101613" y="965263"/>
                </a:lnTo>
                <a:lnTo>
                  <a:pt x="101613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Google Shape;139;p21"/>
          <p:cNvSpPr txBox="1"/>
          <p:nvPr/>
        </p:nvSpPr>
        <p:spPr>
          <a:xfrm>
            <a:off x="283975" y="2279425"/>
            <a:ext cx="2951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en" sz="1200">
                <a:solidFill>
                  <a:srgbClr val="00539F"/>
                </a:solidFill>
              </a:rPr>
              <a:t>lassical Robots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Significant R&amp;D investment and capital required</a:t>
            </a:r>
            <a:endParaRPr sz="800"/>
          </a:p>
          <a:p>
            <a:pPr indent="-1651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" sz="800"/>
              <a:t>Technical Expertise needed - AI, Robotics, software</a:t>
            </a:r>
            <a:endParaRPr sz="800"/>
          </a:p>
          <a:p>
            <a:pPr indent="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0" name="Google Shape;140;p21"/>
          <p:cNvSpPr/>
          <p:nvPr/>
        </p:nvSpPr>
        <p:spPr>
          <a:xfrm>
            <a:off x="120000" y="2860925"/>
            <a:ext cx="60574" cy="854507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1" name="Google Shape;141;p21"/>
          <p:cNvSpPr/>
          <p:nvPr/>
        </p:nvSpPr>
        <p:spPr>
          <a:xfrm>
            <a:off x="120000" y="2338875"/>
            <a:ext cx="60574" cy="383172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21"/>
          <p:cNvSpPr txBox="1"/>
          <p:nvPr/>
        </p:nvSpPr>
        <p:spPr>
          <a:xfrm>
            <a:off x="236875" y="1098000"/>
            <a:ext cx="1929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</a:rPr>
              <a:t>Classical Robots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1270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Key components are specialized and not easily substitutable.</a:t>
            </a:r>
            <a:endParaRPr sz="800"/>
          </a:p>
          <a:p>
            <a:pPr indent="-165100" lvl="0" marL="254000" marR="1270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Limited sources for sensors &amp; chip supply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11200" y="677999"/>
            <a:ext cx="2355900" cy="3195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20004" y="724800"/>
            <a:ext cx="28179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Bargaining power of </a:t>
            </a:r>
            <a:r>
              <a:rPr b="1" lang="en" sz="1200">
                <a:solidFill>
                  <a:schemeClr val="lt1"/>
                </a:solidFill>
              </a:rPr>
              <a:t>suppliers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11200" y="1899274"/>
            <a:ext cx="2355900" cy="3195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20004" y="1946075"/>
            <a:ext cx="28179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Threat of </a:t>
            </a:r>
            <a:r>
              <a:rPr b="1" lang="en" sz="1200">
                <a:solidFill>
                  <a:schemeClr val="lt1"/>
                </a:solidFill>
              </a:rPr>
              <a:t>new entrants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11200" y="3968224"/>
            <a:ext cx="2355900" cy="3195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20004" y="4015025"/>
            <a:ext cx="28179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Bargaining power of </a:t>
            </a:r>
            <a:r>
              <a:rPr b="1" lang="en" sz="1200">
                <a:solidFill>
                  <a:schemeClr val="lt1"/>
                </a:solidFill>
              </a:rPr>
              <a:t>buyers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032700" y="1110524"/>
            <a:ext cx="60574" cy="508635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0" name="Google Shape;150;p21"/>
          <p:cNvSpPr/>
          <p:nvPr/>
        </p:nvSpPr>
        <p:spPr>
          <a:xfrm>
            <a:off x="120000" y="1082975"/>
            <a:ext cx="60574" cy="539153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1"/>
          <p:cNvSpPr/>
          <p:nvPr/>
        </p:nvSpPr>
        <p:spPr>
          <a:xfrm>
            <a:off x="6032100" y="778499"/>
            <a:ext cx="2355900" cy="3195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040904" y="825300"/>
            <a:ext cx="2817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Threat of </a:t>
            </a:r>
            <a:r>
              <a:rPr b="1" lang="en" sz="1200">
                <a:solidFill>
                  <a:schemeClr val="lt1"/>
                </a:solidFill>
              </a:rPr>
              <a:t>substitutes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172330" y="1174192"/>
            <a:ext cx="14892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00539F"/>
                </a:solidFill>
              </a:rPr>
              <a:t>Classical Robots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370550" y="1356975"/>
            <a:ext cx="2610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50">
            <a:spAutoFit/>
          </a:bodyPr>
          <a:lstStyle/>
          <a:p>
            <a:pPr indent="-2032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Substitution threats from cobots, manual labor &amp; low cost automation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032100" y="1201900"/>
            <a:ext cx="78209" cy="444211"/>
          </a:xfrm>
          <a:custGeom>
            <a:rect b="b" l="l" r="r" t="t"/>
            <a:pathLst>
              <a:path extrusionOk="0" h="702310" w="102234">
                <a:moveTo>
                  <a:pt x="101613" y="0"/>
                </a:moveTo>
                <a:lnTo>
                  <a:pt x="0" y="0"/>
                </a:lnTo>
                <a:lnTo>
                  <a:pt x="0" y="702284"/>
                </a:lnTo>
                <a:lnTo>
                  <a:pt x="101613" y="702284"/>
                </a:lnTo>
                <a:lnTo>
                  <a:pt x="10161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1"/>
          <p:cNvSpPr txBox="1"/>
          <p:nvPr/>
        </p:nvSpPr>
        <p:spPr>
          <a:xfrm>
            <a:off x="6178150" y="3455400"/>
            <a:ext cx="287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539F"/>
                </a:solidFill>
              </a:rPr>
              <a:t>Classical Robots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Global competition: ABB, FANUC, KUKA, Siasun</a:t>
            </a:r>
            <a:endParaRPr sz="800"/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Price competition: Especially from China - Example: Siasun, increase rivalry </a:t>
            </a:r>
            <a:endParaRPr sz="800"/>
          </a:p>
          <a:p>
            <a:pPr indent="-203200" lvl="0" marL="41910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295F"/>
              </a:buClr>
              <a:buSzPts val="800"/>
              <a:buFont typeface="Trebuchet MS"/>
              <a:buChar char="•"/>
            </a:pPr>
            <a:r>
              <a:rPr lang="en" sz="800"/>
              <a:t>Rapid innovation: AI, Cobots</a:t>
            </a:r>
            <a:endParaRPr sz="800"/>
          </a:p>
        </p:txBody>
      </p:sp>
      <p:sp>
        <p:nvSpPr>
          <p:cNvPr id="157" name="Google Shape;157;p21"/>
          <p:cNvSpPr/>
          <p:nvPr/>
        </p:nvSpPr>
        <p:spPr>
          <a:xfrm>
            <a:off x="6032100" y="3502525"/>
            <a:ext cx="62363" cy="442532"/>
          </a:xfrm>
          <a:custGeom>
            <a:rect b="b" l="l" r="r" t="t"/>
            <a:pathLst>
              <a:path extrusionOk="0" h="876300" w="102234">
                <a:moveTo>
                  <a:pt x="101613" y="0"/>
                </a:moveTo>
                <a:lnTo>
                  <a:pt x="0" y="0"/>
                </a:lnTo>
                <a:lnTo>
                  <a:pt x="0" y="876287"/>
                </a:lnTo>
                <a:lnTo>
                  <a:pt x="101613" y="876287"/>
                </a:lnTo>
                <a:lnTo>
                  <a:pt x="10161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1"/>
          <p:cNvSpPr/>
          <p:nvPr/>
        </p:nvSpPr>
        <p:spPr>
          <a:xfrm>
            <a:off x="6032100" y="3042524"/>
            <a:ext cx="2355900" cy="319500"/>
          </a:xfrm>
          <a:prstGeom prst="homePlat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040904" y="3089325"/>
            <a:ext cx="28179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Industry rivalry</a:t>
            </a:r>
            <a:endParaRPr b="1" sz="1100">
              <a:solidFill>
                <a:schemeClr val="lt1"/>
              </a:solidFill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 rot="10800000">
            <a:off x="4511050" y="1564325"/>
            <a:ext cx="0" cy="5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 rot="10800000">
            <a:off x="2521300" y="2733525"/>
            <a:ext cx="1193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flipH="1">
            <a:off x="3985725" y="3545500"/>
            <a:ext cx="12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 rot="10800000">
            <a:off x="5302350" y="2118050"/>
            <a:ext cx="0" cy="5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5302350" y="2118125"/>
            <a:ext cx="645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5037800" y="3502425"/>
            <a:ext cx="8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524425" y="501900"/>
            <a:ext cx="2204400" cy="419400"/>
          </a:xfrm>
          <a:prstGeom prst="rect">
            <a:avLst/>
          </a:prstGeom>
          <a:noFill/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925">
            <a:sp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539F"/>
                </a:solidFill>
              </a:rPr>
              <a:t> </a:t>
            </a:r>
            <a:r>
              <a:rPr b="1" lang="en" sz="1200">
                <a:solidFill>
                  <a:srgbClr val="00539F"/>
                </a:solidFill>
                <a:latin typeface="Arial"/>
                <a:ea typeface="Arial"/>
                <a:cs typeface="Arial"/>
                <a:sym typeface="Arial"/>
              </a:rPr>
              <a:t>Strength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266700" rtl="0" algn="ctr">
              <a:lnSpc>
                <a:spcPct val="1313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Low      Medium      High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 flipH="1">
            <a:off x="4210488" y="764450"/>
            <a:ext cx="78209" cy="122072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1"/>
          <p:cNvSpPr/>
          <p:nvPr/>
        </p:nvSpPr>
        <p:spPr>
          <a:xfrm>
            <a:off x="3679150" y="764453"/>
            <a:ext cx="60574" cy="122072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21"/>
          <p:cNvSpPr/>
          <p:nvPr/>
        </p:nvSpPr>
        <p:spPr>
          <a:xfrm flipH="1">
            <a:off x="5012349" y="776725"/>
            <a:ext cx="60574" cy="122072"/>
          </a:xfrm>
          <a:custGeom>
            <a:rect b="b" l="l" r="r" t="t"/>
            <a:pathLst>
              <a:path extrusionOk="0" h="1356360" w="102234">
                <a:moveTo>
                  <a:pt x="101613" y="0"/>
                </a:moveTo>
                <a:lnTo>
                  <a:pt x="0" y="0"/>
                </a:lnTo>
                <a:lnTo>
                  <a:pt x="0" y="1356106"/>
                </a:lnTo>
                <a:lnTo>
                  <a:pt x="101613" y="1356106"/>
                </a:lnTo>
                <a:lnTo>
                  <a:pt x="101613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4747745" y="327814"/>
            <a:ext cx="4357671" cy="2225234"/>
            <a:chOff x="6465959" y="1340768"/>
            <a:chExt cx="5116439" cy="1872304"/>
          </a:xfrm>
        </p:grpSpPr>
        <p:sp>
          <p:nvSpPr>
            <p:cNvPr id="175" name="Google Shape;175;p22"/>
            <p:cNvSpPr/>
            <p:nvPr/>
          </p:nvSpPr>
          <p:spPr>
            <a:xfrm>
              <a:off x="10282951" y="1340768"/>
              <a:ext cx="1299447" cy="1872208"/>
            </a:xfrm>
            <a:custGeom>
              <a:rect b="b" l="l" r="r" t="t"/>
              <a:pathLst>
                <a:path extrusionOk="0" h="1872208" w="1299447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465959" y="1340772"/>
              <a:ext cx="5104500" cy="1872300"/>
            </a:xfrm>
            <a:prstGeom prst="roundRect">
              <a:avLst>
                <a:gd fmla="val 7782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7" name="Google Shape;177;p22"/>
          <p:cNvGrpSpPr/>
          <p:nvPr/>
        </p:nvGrpSpPr>
        <p:grpSpPr>
          <a:xfrm>
            <a:off x="4747868" y="2660493"/>
            <a:ext cx="4357670" cy="2416390"/>
            <a:chOff x="6557989" y="1340768"/>
            <a:chExt cx="5024409" cy="1872300"/>
          </a:xfrm>
        </p:grpSpPr>
        <p:sp>
          <p:nvSpPr>
            <p:cNvPr id="178" name="Google Shape;178;p22"/>
            <p:cNvSpPr/>
            <p:nvPr/>
          </p:nvSpPr>
          <p:spPr>
            <a:xfrm>
              <a:off x="10282951" y="1340768"/>
              <a:ext cx="1299447" cy="1872208"/>
            </a:xfrm>
            <a:custGeom>
              <a:rect b="b" l="l" r="r" t="t"/>
              <a:pathLst>
                <a:path extrusionOk="0" h="1872208" w="1299447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557989" y="1340768"/>
              <a:ext cx="5024400" cy="1872300"/>
            </a:xfrm>
            <a:prstGeom prst="roundRect">
              <a:avLst>
                <a:gd fmla="val 7782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0" name="Google Shape;180;p22"/>
          <p:cNvGrpSpPr/>
          <p:nvPr/>
        </p:nvGrpSpPr>
        <p:grpSpPr>
          <a:xfrm flipH="1">
            <a:off x="325008" y="327909"/>
            <a:ext cx="4109967" cy="2225229"/>
            <a:chOff x="6557989" y="1340768"/>
            <a:chExt cx="5024409" cy="1872300"/>
          </a:xfrm>
        </p:grpSpPr>
        <p:sp>
          <p:nvSpPr>
            <p:cNvPr id="181" name="Google Shape;181;p22"/>
            <p:cNvSpPr/>
            <p:nvPr/>
          </p:nvSpPr>
          <p:spPr>
            <a:xfrm>
              <a:off x="10282951" y="1340768"/>
              <a:ext cx="1299447" cy="1872208"/>
            </a:xfrm>
            <a:custGeom>
              <a:rect b="b" l="l" r="r" t="t"/>
              <a:pathLst>
                <a:path extrusionOk="0" h="1872208" w="1299447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557989" y="1340768"/>
              <a:ext cx="5024400" cy="1872300"/>
            </a:xfrm>
            <a:prstGeom prst="roundRect">
              <a:avLst>
                <a:gd fmla="val 7782" name="adj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 flipH="1">
            <a:off x="326245" y="2681002"/>
            <a:ext cx="4109967" cy="2336069"/>
            <a:chOff x="6557989" y="1340768"/>
            <a:chExt cx="5024409" cy="1872300"/>
          </a:xfrm>
        </p:grpSpPr>
        <p:sp>
          <p:nvSpPr>
            <p:cNvPr id="184" name="Google Shape;184;p22"/>
            <p:cNvSpPr/>
            <p:nvPr/>
          </p:nvSpPr>
          <p:spPr>
            <a:xfrm>
              <a:off x="10282951" y="1340768"/>
              <a:ext cx="1299447" cy="1872208"/>
            </a:xfrm>
            <a:custGeom>
              <a:rect b="b" l="l" r="r" t="t"/>
              <a:pathLst>
                <a:path extrusionOk="0" h="1872208" w="1299447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557989" y="1340768"/>
              <a:ext cx="5024400" cy="1872300"/>
            </a:xfrm>
            <a:prstGeom prst="roundRect">
              <a:avLst>
                <a:gd fmla="val 7782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3542763" y="1642515"/>
            <a:ext cx="2060790" cy="2060241"/>
            <a:chOff x="4720917" y="2348880"/>
            <a:chExt cx="2746988" cy="2746989"/>
          </a:xfrm>
        </p:grpSpPr>
        <p:sp>
          <p:nvSpPr>
            <p:cNvPr id="187" name="Google Shape;187;p22"/>
            <p:cNvSpPr/>
            <p:nvPr/>
          </p:nvSpPr>
          <p:spPr>
            <a:xfrm>
              <a:off x="4801640" y="2429601"/>
              <a:ext cx="2585400" cy="258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88" name="Google Shape;188;p22"/>
            <p:cNvGrpSpPr/>
            <p:nvPr/>
          </p:nvGrpSpPr>
          <p:grpSpPr>
            <a:xfrm>
              <a:off x="4720917" y="2348880"/>
              <a:ext cx="2746988" cy="2746989"/>
              <a:chOff x="4720917" y="2348880"/>
              <a:chExt cx="2746988" cy="2746989"/>
            </a:xfrm>
          </p:grpSpPr>
          <p:sp>
            <p:nvSpPr>
              <p:cNvPr id="189" name="Google Shape;189;p22"/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rect b="b" l="l" r="r" t="t"/>
                <a:pathLst>
                  <a:path extrusionOk="0" h="1373085" w="1365389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508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rect b="b" l="l" r="r" t="t"/>
                <a:pathLst>
                  <a:path extrusionOk="0" h="1373494" w="1381599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508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rect b="b" l="l" r="r" t="t"/>
                <a:pathLst>
                  <a:path extrusionOk="0" h="1373085" w="1365389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508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rect b="b" l="l" r="r" t="t"/>
                <a:pathLst>
                  <a:path extrusionOk="0" h="1373494" w="1381599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508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93" name="Google Shape;193;p22"/>
          <p:cNvSpPr/>
          <p:nvPr/>
        </p:nvSpPr>
        <p:spPr>
          <a:xfrm>
            <a:off x="1517250" y="419625"/>
            <a:ext cx="27756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Cobots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Assembly Line (eg: Electronics assembly), Packaging (eg: Mobile Arms, Pick and Place), Machine Tending (eg: Load/ Unload)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adoption in SMEs (small and medium ent.), flexible automation and safety.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High market growth + High market share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Surging demand from SMEs for safe, user-friendly automation.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Invest heavily in R&amp;D 			    and scale production to maintain                  leadership.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450075" y="2761150"/>
            <a:ext cx="27756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Classical Robots - Automotive Welding, 	Palletizing (eg: fixed arms stacking 			boxes), Paint bots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Dominant in automotive/mass production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 market growth + High market share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Mature markets (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automotive/electronics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profitable, but stagnant (replaced by cobots in many areas).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Optimize costs; use profits to fund Stars (cobots)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855050" y="419725"/>
            <a:ext cx="30951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Cobots: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Autonomous Mobile Cobots, AI Quality Inspectors, etc.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Emerging, high-growth field with AI and vision integration</a:t>
            </a:r>
            <a:r>
              <a:rPr lang="en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High growth + Low share (unproven ROI - e.g., surgical cobots).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Potential disruptors but need validation.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855200" y="3615000"/>
            <a:ext cx="30951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Outdated by modular cobots.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 growth + Low share (outdated by modular cobots).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Costly to maintain; limited demand, Outperformed by flexible cobots.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Phase out or retrofit for niche uses (e.g., harsh environments, backups).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813463" y="1916825"/>
            <a:ext cx="1512000" cy="1511400"/>
          </a:xfrm>
          <a:prstGeom prst="ellipse">
            <a:avLst/>
          </a:prstGeom>
          <a:gradFill>
            <a:gsLst>
              <a:gs pos="0">
                <a:schemeClr val="lt1"/>
              </a:gs>
              <a:gs pos="2000">
                <a:schemeClr val="lt1"/>
              </a:gs>
              <a:gs pos="67860">
                <a:srgbClr val="F2F2F2"/>
              </a:gs>
              <a:gs pos="100000">
                <a:srgbClr val="D8D8D8"/>
              </a:gs>
            </a:gsLst>
            <a:lin ang="2700006" scaled="0"/>
          </a:gradFill>
          <a:ln cap="flat" cmpd="sng" w="635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Star outline"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77" y="1037042"/>
            <a:ext cx="685800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2"/>
          <p:cNvGrpSpPr/>
          <p:nvPr/>
        </p:nvGrpSpPr>
        <p:grpSpPr>
          <a:xfrm>
            <a:off x="365619" y="3614992"/>
            <a:ext cx="688434" cy="717807"/>
            <a:chOff x="14173715" y="3377567"/>
            <a:chExt cx="917668" cy="957076"/>
          </a:xfrm>
        </p:grpSpPr>
        <p:grpSp>
          <p:nvGrpSpPr>
            <p:cNvPr id="200" name="Google Shape;200;p22"/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rect b="b" l="l" r="r" t="t"/>
                <a:pathLst>
                  <a:path extrusionOk="0" h="190500" w="190499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Cow outline" id="203" name="Google Shape;20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73715" y="342024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adge Question Mark outline" id="204" name="Google Shape;2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4664" y="968592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outline" id="205" name="Google Shape;20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8464" y="3570799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4139577" y="2361011"/>
            <a:ext cx="859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BCG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Matrix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458425" y="556525"/>
            <a:ext cx="5721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89151" y="2984400"/>
            <a:ext cx="777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CASH </a:t>
            </a:r>
            <a:endParaRPr b="1" sz="1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COW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8029013" y="427450"/>
            <a:ext cx="1041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 MARK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8307875" y="3135250"/>
            <a:ext cx="482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-40850" y="216275"/>
            <a:ext cx="366300" cy="4770000"/>
          </a:xfrm>
          <a:prstGeom prst="upArrow">
            <a:avLst>
              <a:gd fmla="val 50000" name="adj1"/>
              <a:gd fmla="val 167103" name="adj2"/>
            </a:avLst>
          </a:prstGeom>
          <a:solidFill>
            <a:srgbClr val="CFE2F3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 rot="-5400000">
            <a:off x="-1091300" y="2111150"/>
            <a:ext cx="24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Growth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27200" y="-56975"/>
            <a:ext cx="8703300" cy="384900"/>
          </a:xfrm>
          <a:prstGeom prst="leftArrow">
            <a:avLst>
              <a:gd fmla="val 50000" name="adj1"/>
              <a:gd fmla="val 191972" name="adj2"/>
            </a:avLst>
          </a:prstGeom>
          <a:solidFill>
            <a:srgbClr val="CFE2F3"/>
          </a:solidFill>
          <a:ln cap="flat" cmpd="sng" w="9525">
            <a:solidFill>
              <a:srgbClr val="00539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3817150" y="-69275"/>
            <a:ext cx="1512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Share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468300" y="1798300"/>
            <a:ext cx="231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Test pilots;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trials;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partner with tech firms before scaling.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657250" y="2740888"/>
            <a:ext cx="2318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Single-Task Robots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-Pick &amp; Place (eg: bottling lines from 1990s), Dedicated Stamping, Obsolete SCARA (PCB Assembly)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1327350" y="908950"/>
            <a:ext cx="4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910000" y="756550"/>
            <a:ext cx="7031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Collaborative robotics - a promising field in the robotics: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diverse customer base, consisting of mostly SMEs, provides more </a:t>
            </a:r>
            <a:r>
              <a:rPr lang="en" sz="1300">
                <a:solidFill>
                  <a:schemeClr val="dk1"/>
                </a:solidFill>
              </a:rPr>
              <a:t>potential</a:t>
            </a:r>
            <a:r>
              <a:rPr lang="en" sz="1300">
                <a:solidFill>
                  <a:schemeClr val="dk1"/>
                </a:solidFill>
              </a:rPr>
              <a:t> to sell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lower initial investment reduces the risk and decreases the ROI timeperiod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Future of technology - aligns better with the aspirations of the young CEO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Safe for human collaboration; no need for isolated environments or rigid infrastructure.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Ideal for dynamic, low-volume tasks with quick reprogramming capabilities.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Cobot market growing at 40–45% CAGR — a future-ready investment.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Cobots portray High Growth + High Market Share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Easier entry point in Cobots, </a:t>
            </a:r>
            <a:r>
              <a:rPr lang="en" sz="1300">
                <a:solidFill>
                  <a:schemeClr val="dk1"/>
                </a:solidFill>
              </a:rPr>
              <a:t>acquiring or collaborating with</a:t>
            </a:r>
            <a:r>
              <a:rPr lang="en" sz="1300">
                <a:solidFill>
                  <a:schemeClr val="dk1"/>
                </a:solidFill>
              </a:rPr>
              <a:t> startups to get initial research.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038525" y="277750"/>
            <a:ext cx="415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Conclusion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199" y="82000"/>
            <a:ext cx="9064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910000" y="2997725"/>
            <a:ext cx="703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Next steps</a:t>
            </a:r>
            <a:r>
              <a:rPr b="1" i="1" lang="en" sz="1300">
                <a:solidFill>
                  <a:schemeClr val="dk1"/>
                </a:solidFill>
              </a:rPr>
              <a:t>: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Invest into R&amp;D of cobots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Plan the product commercialisation keeping the regulatory compliance in mind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Start forming business alliances with the suppliers to counter component shortages and competition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266125" y="3096350"/>
            <a:ext cx="640500" cy="1785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66125" y="859725"/>
            <a:ext cx="640500" cy="1785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idx="1" type="subTitle"/>
          </p:nvPr>
        </p:nvSpPr>
        <p:spPr>
          <a:xfrm>
            <a:off x="83950" y="627525"/>
            <a:ext cx="85206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https://www.marketsandmarkets.com/ResearchInsight/collaborative-robot-market.asp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https://cdn.sick.com/media/docs/6/96/996/whitepaper_safe_robotics_en_im0072996.pdf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https://www.iff.fraunhofer.de/en/business-units/robotic-systems/covr.html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https://www.grandviewresearch.com/press-release/global-precision-gearbox-market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https://cdn.sick.com/media/docs/6/96/996/whitepaper_safe_robotics_en_im0072996.pdf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https://www.therobotreport.com/collaborative-robotics-market-grow-20-30-annually/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3"/>
              </a:rPr>
              <a:t>https://www.qualitymag.com/articles/98192-collaborative-robots-emerge-as-viable-automation-options-for-smes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https://www.therobotreport.com/collaborative-robotics-market-grow-20-30-annually/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https://standardbots.com/blog/cobot-vs-industrial-robot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4"/>
              </a:rPr>
              <a:t>https://www.qualitymag.com/articles/98192-collaborative-robots-emerge-as-viable-automation-options-for-smes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https://www.verifiedmarketresearch.com/product/collaborative-robot-cobot-market/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5"/>
              </a:rPr>
              <a:t>https://www.businesswire.com/news/home/20240701300646/en/Global-Collaborative-Robot-Cobot-Market-Report-2023-2033-SMEs-Drive-Economic-Boom-with-Affordable-Versatile-Cobots-Revolutionizing-Automation---ResearchAndMarkets.com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6"/>
              </a:rPr>
              <a:t>https://ifr.org/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7"/>
              </a:rPr>
              <a:t>https://www.businesswire.com/news/home/20250224516937/en/Industrial-Robotics-Global-Strategic-Industry-Research-Report-2024-2030-The-Robot-Led-Automation-Revolution-is-Here-Transforming-the-Industrial-Sector-Beyond-Recognition---ResearchAndMarkets.com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 u="sng">
                <a:solidFill>
                  <a:schemeClr val="hlink"/>
                </a:solidFill>
                <a:hlinkClick r:id="rId8"/>
              </a:rPr>
              <a:t>https://www.nextmsc.com/report/collaborative-robot-market</a:t>
            </a:r>
            <a:endParaRPr sz="830"/>
          </a:p>
          <a:p>
            <a:pPr indent="-2813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"/>
              <a:buChar char="●"/>
            </a:pPr>
            <a:r>
              <a:rPr lang="en" sz="830"/>
              <a:t>https://www.researchgate.net/publication/330231899_Collaborative_and_traditional_robotic_assembly_a_comparison_model</a:t>
            </a:r>
            <a:endParaRPr sz="830"/>
          </a:p>
        </p:txBody>
      </p:sp>
      <p:sp>
        <p:nvSpPr>
          <p:cNvPr id="233" name="Google Shape;233;p24"/>
          <p:cNvSpPr txBox="1"/>
          <p:nvPr/>
        </p:nvSpPr>
        <p:spPr>
          <a:xfrm>
            <a:off x="2049550" y="188475"/>
            <a:ext cx="4829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References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