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6" r:id="rId3"/>
    <p:sldId id="261" r:id="rId4"/>
    <p:sldId id="262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65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469" autoAdjust="0"/>
  </p:normalViewPr>
  <p:slideViewPr>
    <p:cSldViewPr snapToGrid="0">
      <p:cViewPr varScale="1">
        <p:scale>
          <a:sx n="89" d="100"/>
          <a:sy n="89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6F16-4F90-4045-878C-6B11087A8E2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3056-FF8E-4325-B330-35251DEAB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http://mxtoolbox.com/SuperTool.aspx?action=a%3aecoauthz.trafficmanager.net&amp;run=toolpage#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show azure portal and FS portal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FS portal</a:t>
            </a:r>
          </a:p>
          <a:p>
            <a:r>
              <a:rPr lang="en-US" dirty="0" smtClean="0"/>
              <a:t>http://keystone2.westus.cloudapp.azure.com:19080/Explorer/index.html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Raft</a:t>
            </a:r>
          </a:p>
          <a:p>
            <a:r>
              <a:rPr lang="en-US" dirty="0" smtClean="0"/>
              <a:t>https://raft.github.io/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http://thesecretlivesofdata.com/raft/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3056-FF8E-4325-B330-35251DEAB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D29E2-337A-415B-9EBD-1CA73BC8A3F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9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BD4A-81DA-4E6F-9E14-A863229E8D9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2BD7-922C-4C90-9368-1B0156F3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method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Round ribbon</a:t>
            </a:r>
          </a:p>
          <a:p>
            <a:pPr lvl="1"/>
            <a:r>
              <a:rPr lang="en-US" dirty="0" smtClean="0"/>
              <a:t>failover</a:t>
            </a:r>
          </a:p>
          <a:p>
            <a:r>
              <a:rPr lang="en-US" dirty="0" smtClean="0"/>
              <a:t>TTL</a:t>
            </a:r>
          </a:p>
          <a:p>
            <a:r>
              <a:rPr lang="en-US" dirty="0" smtClean="0"/>
              <a:t>Probe</a:t>
            </a:r>
            <a:endParaRPr lang="en-US" dirty="0"/>
          </a:p>
        </p:txBody>
      </p:sp>
      <p:pic>
        <p:nvPicPr>
          <p:cNvPr id="3074" name="Picture 2" descr="How Traffic Manager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03" y="1545926"/>
            <a:ext cx="74295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299" y="1106182"/>
            <a:ext cx="6604199" cy="494714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4006" y="113572"/>
            <a:ext cx="10969943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Azure SQL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588133" y="4481443"/>
            <a:ext cx="6297560" cy="1752600"/>
          </a:xfrm>
          <a:prstGeom prst="ellipse">
            <a:avLst/>
          </a:prstGeom>
          <a:solidFill>
            <a:srgbClr val="C9F5FB"/>
          </a:solidFill>
          <a:ln w="25400" algn="ctr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01324" y="1052438"/>
            <a:ext cx="9176503" cy="762000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1774" y="2043040"/>
            <a:ext cx="6929040" cy="233521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	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4521612" y="2588191"/>
            <a:ext cx="3045594" cy="909436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06" y="113572"/>
            <a:ext cx="10969943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Azure Storage </a:t>
            </a:r>
            <a:r>
              <a:rPr lang="en-US" dirty="0" smtClean="0"/>
              <a:t>Stamp Architecture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829912" y="4557643"/>
            <a:ext cx="10157354" cy="16764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1589" y="4479854"/>
            <a:ext cx="12188825" cy="1588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2847764" y="4938643"/>
            <a:ext cx="2130928" cy="762000"/>
            <a:chOff x="6934200" y="1447800"/>
            <a:chExt cx="1371600" cy="762000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6934200" y="1447800"/>
              <a:ext cx="1371600" cy="762000"/>
            </a:xfrm>
            <a:prstGeom prst="ellipse">
              <a:avLst/>
            </a:prstGeom>
            <a:noFill/>
            <a:ln w="3810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33"/>
            <p:cNvSpPr>
              <a:spLocks noChangeArrowheads="1"/>
            </p:cNvSpPr>
            <p:nvPr/>
          </p:nvSpPr>
          <p:spPr bwMode="auto">
            <a:xfrm rot="-5400000">
              <a:off x="7019598" y="1943100"/>
              <a:ext cx="228600" cy="2286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25400" algn="ctr">
              <a:noFill/>
              <a:round/>
              <a:headEnd/>
              <a:tailEnd/>
            </a:ln>
          </p:spPr>
          <p:txBody>
            <a:bodyPr vert="eaVert" wrap="none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2401532" y="5065801"/>
            <a:ext cx="57890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751" y="554824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0060" y="486244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1074" y="539584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3663" y="486244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74" y="531964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457" y="4843394"/>
            <a:ext cx="757212" cy="5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736914" y="5853043"/>
            <a:ext cx="3351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Extent Nodes (EN)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0"/>
          <p:cNvSpPr txBox="1">
            <a:spLocks noChangeArrowheads="1"/>
          </p:cNvSpPr>
          <p:nvPr/>
        </p:nvSpPr>
        <p:spPr bwMode="auto">
          <a:xfrm>
            <a:off x="3433083" y="5091043"/>
            <a:ext cx="809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Paxos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080265" y="5319643"/>
            <a:ext cx="812588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6807016" y="5624443"/>
            <a:ext cx="1117309" cy="228600"/>
          </a:xfrm>
          <a:prstGeom prst="line">
            <a:avLst/>
          </a:prstGeom>
          <a:noFill/>
          <a:ln w="31750">
            <a:solidFill>
              <a:schemeClr val="accent2">
                <a:lumMod val="75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10800000">
            <a:off x="1589" y="1965249"/>
            <a:ext cx="12188825" cy="1588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7924324" y="2588191"/>
            <a:ext cx="1269680" cy="902652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7632694" y="2588191"/>
            <a:ext cx="190067" cy="902652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400719" y="2588191"/>
            <a:ext cx="1231975" cy="902660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44" name="TextBox 30"/>
          <p:cNvSpPr txBox="1">
            <a:spLocks noChangeArrowheads="1"/>
          </p:cNvSpPr>
          <p:nvPr/>
        </p:nvSpPr>
        <p:spPr bwMode="auto">
          <a:xfrm>
            <a:off x="1589" y="1052439"/>
            <a:ext cx="23999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Front End Layer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07632" y="1281039"/>
            <a:ext cx="914162" cy="276999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869337" y="747638"/>
            <a:ext cx="0" cy="4572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TextBox 30"/>
          <p:cNvSpPr txBox="1">
            <a:spLocks noChangeArrowheads="1"/>
          </p:cNvSpPr>
          <p:nvPr/>
        </p:nvSpPr>
        <p:spPr bwMode="auto">
          <a:xfrm>
            <a:off x="6982221" y="684725"/>
            <a:ext cx="291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Incoming Write Request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058642" y="5459179"/>
            <a:ext cx="57890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067269" y="4737849"/>
            <a:ext cx="57890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410265" y="3497627"/>
            <a:ext cx="1383773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42793" y="3497627"/>
            <a:ext cx="1383773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875321" y="3497627"/>
            <a:ext cx="1383773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8607850" y="3497627"/>
            <a:ext cx="1383773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7275640" y="2070964"/>
            <a:ext cx="1383773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536424" y="1281039"/>
            <a:ext cx="914162" cy="276999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365216" y="1281039"/>
            <a:ext cx="914162" cy="276999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194008" y="1281039"/>
            <a:ext cx="914162" cy="276999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0022798" y="1281039"/>
            <a:ext cx="914162" cy="276999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245074" y="2230647"/>
            <a:ext cx="1383773" cy="715089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Lock Service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8" name="Straight Arrow Connector 77"/>
          <p:cNvCxnSpPr>
            <a:stCxn id="77" idx="1"/>
            <a:endCxn id="68" idx="3"/>
          </p:cNvCxnSpPr>
          <p:nvPr/>
        </p:nvCxnSpPr>
        <p:spPr bwMode="auto">
          <a:xfrm flipH="1" flipV="1">
            <a:off x="8659413" y="2428509"/>
            <a:ext cx="1585661" cy="159683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dashDot"/>
            <a:round/>
            <a:headEnd type="none" w="med" len="med"/>
            <a:tailEnd type="none"/>
          </a:ln>
          <a:effectLst/>
        </p:spPr>
      </p:cxnSp>
      <p:cxnSp>
        <p:nvCxnSpPr>
          <p:cNvPr id="81" name="Straight Arrow Connector 80"/>
          <p:cNvCxnSpPr>
            <a:endCxn id="67" idx="0"/>
          </p:cNvCxnSpPr>
          <p:nvPr/>
        </p:nvCxnSpPr>
        <p:spPr bwMode="auto">
          <a:xfrm flipH="1">
            <a:off x="9299737" y="2872598"/>
            <a:ext cx="945337" cy="625029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dashDot"/>
            <a:round/>
            <a:headEnd type="none" w="med" len="med"/>
            <a:tailEnd type="none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301762" y="860281"/>
            <a:ext cx="328991" cy="337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466210" y="5530735"/>
            <a:ext cx="328991" cy="337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8103202" y="5749213"/>
            <a:ext cx="328991" cy="337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 flipV="1">
            <a:off x="8351958" y="5270111"/>
            <a:ext cx="756212" cy="479102"/>
          </a:xfrm>
          <a:prstGeom prst="line">
            <a:avLst/>
          </a:prstGeom>
          <a:noFill/>
          <a:ln w="31750">
            <a:solidFill>
              <a:schemeClr val="accent2">
                <a:lumMod val="75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Line 26"/>
          <p:cNvSpPr>
            <a:spLocks noChangeShapeType="1"/>
          </p:cNvSpPr>
          <p:nvPr/>
        </p:nvSpPr>
        <p:spPr bwMode="auto">
          <a:xfrm>
            <a:off x="5518798" y="3984115"/>
            <a:ext cx="1007768" cy="1427335"/>
          </a:xfrm>
          <a:prstGeom prst="line">
            <a:avLst/>
          </a:prstGeom>
          <a:noFill/>
          <a:ln w="31750">
            <a:solidFill>
              <a:schemeClr val="accent2">
                <a:lumMod val="75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Line 26"/>
          <p:cNvSpPr>
            <a:spLocks noChangeShapeType="1"/>
          </p:cNvSpPr>
          <p:nvPr/>
        </p:nvSpPr>
        <p:spPr bwMode="auto">
          <a:xfrm flipH="1">
            <a:off x="5518797" y="1419538"/>
            <a:ext cx="1057382" cy="2078089"/>
          </a:xfrm>
          <a:prstGeom prst="line">
            <a:avLst/>
          </a:prstGeom>
          <a:noFill/>
          <a:ln w="31750">
            <a:solidFill>
              <a:schemeClr val="accent2">
                <a:lumMod val="75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6630704" y="699460"/>
            <a:ext cx="0" cy="658709"/>
          </a:xfrm>
          <a:prstGeom prst="line">
            <a:avLst/>
          </a:prstGeom>
          <a:noFill/>
          <a:ln w="31750">
            <a:solidFill>
              <a:schemeClr val="accent2">
                <a:lumMod val="75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30"/>
          <p:cNvSpPr txBox="1">
            <a:spLocks noChangeArrowheads="1"/>
          </p:cNvSpPr>
          <p:nvPr/>
        </p:nvSpPr>
        <p:spPr bwMode="auto">
          <a:xfrm>
            <a:off x="5897631" y="817164"/>
            <a:ext cx="587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826053" y="1558038"/>
            <a:ext cx="987618" cy="193958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4" idx="2"/>
            <a:endCxn id="34" idx="0"/>
          </p:cNvCxnSpPr>
          <p:nvPr/>
        </p:nvCxnSpPr>
        <p:spPr>
          <a:xfrm>
            <a:off x="5834680" y="4212715"/>
            <a:ext cx="741501" cy="11069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857803" y="5530735"/>
            <a:ext cx="1109722" cy="2184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267697" y="5091043"/>
            <a:ext cx="875511" cy="5489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84978" y="2861111"/>
            <a:ext cx="2399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TextBox 30"/>
          <p:cNvSpPr txBox="1">
            <a:spLocks noChangeArrowheads="1"/>
          </p:cNvSpPr>
          <p:nvPr/>
        </p:nvSpPr>
        <p:spPr bwMode="auto">
          <a:xfrm>
            <a:off x="84978" y="5157044"/>
            <a:ext cx="23999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Stream </a:t>
            </a:r>
          </a:p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7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561E-6 2.77556E-17 L -0.08232 0.3467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6" y="173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6 0.425 L 0.00989 0.6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1125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65 L 0.15043 0.6928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20" y="213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43 0.69282 L 0.23964 0.6060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4" y="-4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5" grpId="0" animBg="1"/>
      <p:bldP spid="56" grpId="0"/>
      <p:bldP spid="64" grpId="0" animBg="1"/>
      <p:bldP spid="85" grpId="0" animBg="1"/>
      <p:bldP spid="85" grpId="1" animBg="1"/>
      <p:bldP spid="85" grpId="2" animBg="1"/>
      <p:bldP spid="85" grpId="3" animBg="1"/>
      <p:bldP spid="85" grpId="4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on anywhere</a:t>
            </a:r>
            <a:endParaRPr lang="en-US" dirty="0"/>
          </a:p>
        </p:txBody>
      </p:sp>
      <p:sp>
        <p:nvSpPr>
          <p:cNvPr id="362" name="Right Arrow 361"/>
          <p:cNvSpPr/>
          <p:nvPr/>
        </p:nvSpPr>
        <p:spPr>
          <a:xfrm rot="5400000">
            <a:off x="1423410" y="3608217"/>
            <a:ext cx="668435" cy="761944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3" name="Right Arrow 362"/>
          <p:cNvSpPr/>
          <p:nvPr/>
        </p:nvSpPr>
        <p:spPr>
          <a:xfrm rot="5400000">
            <a:off x="5560046" y="3583880"/>
            <a:ext cx="706374" cy="806317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4" name="Right Arrow 363"/>
          <p:cNvSpPr/>
          <p:nvPr/>
        </p:nvSpPr>
        <p:spPr>
          <a:xfrm rot="5400000">
            <a:off x="9960889" y="3605194"/>
            <a:ext cx="667703" cy="742754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5" name="Hexagon 364"/>
          <p:cNvSpPr/>
          <p:nvPr/>
        </p:nvSpPr>
        <p:spPr>
          <a:xfrm>
            <a:off x="411265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6" name="Hexagon 365"/>
          <p:cNvSpPr/>
          <p:nvPr/>
        </p:nvSpPr>
        <p:spPr>
          <a:xfrm>
            <a:off x="870220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7" name="Hexagon 366"/>
          <p:cNvSpPr/>
          <p:nvPr/>
        </p:nvSpPr>
        <p:spPr>
          <a:xfrm>
            <a:off x="1331661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8" name="Hexagon 367"/>
          <p:cNvSpPr/>
          <p:nvPr/>
        </p:nvSpPr>
        <p:spPr>
          <a:xfrm>
            <a:off x="1790615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9" name="Hexagon 368"/>
          <p:cNvSpPr/>
          <p:nvPr/>
        </p:nvSpPr>
        <p:spPr>
          <a:xfrm>
            <a:off x="2253242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0" name="Hexagon 369"/>
          <p:cNvSpPr/>
          <p:nvPr/>
        </p:nvSpPr>
        <p:spPr>
          <a:xfrm>
            <a:off x="2708526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1" name="Hexagon 370"/>
          <p:cNvSpPr/>
          <p:nvPr/>
        </p:nvSpPr>
        <p:spPr>
          <a:xfrm>
            <a:off x="3166295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2" name="Hexagon 371"/>
          <p:cNvSpPr/>
          <p:nvPr/>
        </p:nvSpPr>
        <p:spPr>
          <a:xfrm>
            <a:off x="3634236" y="257960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3" name="Hexagon 372"/>
          <p:cNvSpPr/>
          <p:nvPr/>
        </p:nvSpPr>
        <p:spPr>
          <a:xfrm>
            <a:off x="4096028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4" name="Hexagon 373"/>
          <p:cNvSpPr/>
          <p:nvPr/>
        </p:nvSpPr>
        <p:spPr>
          <a:xfrm>
            <a:off x="4554983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5" name="Hexagon 374"/>
          <p:cNvSpPr/>
          <p:nvPr/>
        </p:nvSpPr>
        <p:spPr>
          <a:xfrm>
            <a:off x="5016424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6" name="Hexagon 375"/>
          <p:cNvSpPr/>
          <p:nvPr/>
        </p:nvSpPr>
        <p:spPr>
          <a:xfrm>
            <a:off x="5475378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7" name="Hexagon 376"/>
          <p:cNvSpPr/>
          <p:nvPr/>
        </p:nvSpPr>
        <p:spPr>
          <a:xfrm>
            <a:off x="5934334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8" name="Hexagon 377"/>
          <p:cNvSpPr/>
          <p:nvPr/>
        </p:nvSpPr>
        <p:spPr>
          <a:xfrm>
            <a:off x="6396182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9" name="Hexagon 378"/>
          <p:cNvSpPr/>
          <p:nvPr/>
        </p:nvSpPr>
        <p:spPr>
          <a:xfrm>
            <a:off x="6857623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0" name="Hexagon 379"/>
          <p:cNvSpPr/>
          <p:nvPr/>
        </p:nvSpPr>
        <p:spPr>
          <a:xfrm>
            <a:off x="7316577" y="2580924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1" name="Hexagon 380"/>
          <p:cNvSpPr/>
          <p:nvPr/>
        </p:nvSpPr>
        <p:spPr>
          <a:xfrm>
            <a:off x="7780810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2" name="Hexagon 381"/>
          <p:cNvSpPr/>
          <p:nvPr/>
        </p:nvSpPr>
        <p:spPr>
          <a:xfrm>
            <a:off x="8240236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3" name="Hexagon 382"/>
          <p:cNvSpPr/>
          <p:nvPr/>
        </p:nvSpPr>
        <p:spPr>
          <a:xfrm>
            <a:off x="8693557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4" name="Hexagon 383"/>
          <p:cNvSpPr/>
          <p:nvPr/>
        </p:nvSpPr>
        <p:spPr>
          <a:xfrm>
            <a:off x="9152511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5" name="Hexagon 384"/>
          <p:cNvSpPr/>
          <p:nvPr/>
        </p:nvSpPr>
        <p:spPr>
          <a:xfrm>
            <a:off x="9612804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6" name="Hexagon 385"/>
          <p:cNvSpPr/>
          <p:nvPr/>
        </p:nvSpPr>
        <p:spPr>
          <a:xfrm>
            <a:off x="10074653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7" name="Hexagon 386"/>
          <p:cNvSpPr/>
          <p:nvPr/>
        </p:nvSpPr>
        <p:spPr>
          <a:xfrm>
            <a:off x="10532421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8" name="Hexagon 387"/>
          <p:cNvSpPr/>
          <p:nvPr/>
        </p:nvSpPr>
        <p:spPr>
          <a:xfrm>
            <a:off x="10994270" y="2584467"/>
            <a:ext cx="274875" cy="247956"/>
          </a:xfrm>
          <a:prstGeom prst="hexagon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394699" y="2701380"/>
            <a:ext cx="11101226" cy="1045040"/>
          </a:xfrm>
          <a:prstGeom prst="rect">
            <a:avLst/>
          </a:prstGeom>
          <a:solidFill>
            <a:srgbClr val="662E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>
              <a:defRPr/>
            </a:pPr>
            <a:endParaRPr lang="en-US" b="1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90" name="TextBox 679"/>
          <p:cNvSpPr txBox="1"/>
          <p:nvPr/>
        </p:nvSpPr>
        <p:spPr>
          <a:xfrm>
            <a:off x="4953123" y="2695745"/>
            <a:ext cx="2316952" cy="53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2800" b="1" dirty="0">
                <a:solidFill>
                  <a:srgbClr val="FFFFFF"/>
                </a:solidFill>
                <a:latin typeface="Segoe UI Light"/>
              </a:rPr>
              <a:t>Service Fabric</a:t>
            </a:r>
          </a:p>
        </p:txBody>
      </p:sp>
      <p:sp>
        <p:nvSpPr>
          <p:cNvPr id="391" name="TextBox 688"/>
          <p:cNvSpPr txBox="1"/>
          <p:nvPr/>
        </p:nvSpPr>
        <p:spPr>
          <a:xfrm>
            <a:off x="478745" y="2818821"/>
            <a:ext cx="1228076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High Availability</a:t>
            </a:r>
          </a:p>
        </p:txBody>
      </p:sp>
      <p:sp>
        <p:nvSpPr>
          <p:cNvPr id="392" name="TextBox 689"/>
          <p:cNvSpPr txBox="1"/>
          <p:nvPr/>
        </p:nvSpPr>
        <p:spPr>
          <a:xfrm>
            <a:off x="1931533" y="3430531"/>
            <a:ext cx="1183193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Hyper-Scale</a:t>
            </a:r>
          </a:p>
        </p:txBody>
      </p:sp>
      <p:sp>
        <p:nvSpPr>
          <p:cNvPr id="393" name="TextBox 690"/>
          <p:cNvSpPr txBox="1"/>
          <p:nvPr/>
        </p:nvSpPr>
        <p:spPr>
          <a:xfrm>
            <a:off x="1882767" y="2855198"/>
            <a:ext cx="1403692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Hybrid Operations</a:t>
            </a:r>
          </a:p>
        </p:txBody>
      </p:sp>
      <p:sp>
        <p:nvSpPr>
          <p:cNvPr id="394" name="TextBox 691"/>
          <p:cNvSpPr txBox="1"/>
          <p:nvPr/>
        </p:nvSpPr>
        <p:spPr>
          <a:xfrm>
            <a:off x="2443069" y="3167382"/>
            <a:ext cx="1074632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High Density</a:t>
            </a:r>
          </a:p>
        </p:txBody>
      </p:sp>
      <p:grpSp>
        <p:nvGrpSpPr>
          <p:cNvPr id="395" name="Group 394"/>
          <p:cNvGrpSpPr/>
          <p:nvPr/>
        </p:nvGrpSpPr>
        <p:grpSpPr>
          <a:xfrm>
            <a:off x="411921" y="2010097"/>
            <a:ext cx="11083987" cy="654809"/>
            <a:chOff x="534536" y="1849823"/>
            <a:chExt cx="11085575" cy="654902"/>
          </a:xfrm>
        </p:grpSpPr>
        <p:sp>
          <p:nvSpPr>
            <p:cNvPr id="432" name="Hexagon 431"/>
            <p:cNvSpPr/>
            <p:nvPr/>
          </p:nvSpPr>
          <p:spPr>
            <a:xfrm>
              <a:off x="534536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3" name="Hexagon 432"/>
            <p:cNvSpPr/>
            <p:nvPr/>
          </p:nvSpPr>
          <p:spPr>
            <a:xfrm>
              <a:off x="765473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4" name="Hexagon 433"/>
            <p:cNvSpPr/>
            <p:nvPr/>
          </p:nvSpPr>
          <p:spPr>
            <a:xfrm>
              <a:off x="534536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5" name="Hexagon 434"/>
            <p:cNvSpPr/>
            <p:nvPr/>
          </p:nvSpPr>
          <p:spPr>
            <a:xfrm>
              <a:off x="765473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36" name="Straight Connector 435"/>
            <p:cNvCxnSpPr/>
            <p:nvPr/>
          </p:nvCxnSpPr>
          <p:spPr>
            <a:xfrm>
              <a:off x="67199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7" name="Straight Connector 436"/>
            <p:cNvCxnSpPr/>
            <p:nvPr/>
          </p:nvCxnSpPr>
          <p:spPr>
            <a:xfrm>
              <a:off x="671993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8" name="Straight Connector 437"/>
            <p:cNvCxnSpPr/>
            <p:nvPr/>
          </p:nvCxnSpPr>
          <p:spPr>
            <a:xfrm>
              <a:off x="899173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9" name="Straight Connector 438"/>
            <p:cNvCxnSpPr/>
            <p:nvPr/>
          </p:nvCxnSpPr>
          <p:spPr>
            <a:xfrm flipH="1">
              <a:off x="89917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0" name="Straight Connector 439"/>
            <p:cNvCxnSpPr/>
            <p:nvPr/>
          </p:nvCxnSpPr>
          <p:spPr>
            <a:xfrm>
              <a:off x="899174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>
            <a:xfrm flipV="1">
              <a:off x="668270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2" name="Straight Connector 441"/>
            <p:cNvCxnSpPr/>
            <p:nvPr/>
          </p:nvCxnSpPr>
          <p:spPr>
            <a:xfrm flipV="1">
              <a:off x="899173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3" name="Straight Connector 442"/>
            <p:cNvCxnSpPr/>
            <p:nvPr/>
          </p:nvCxnSpPr>
          <p:spPr>
            <a:xfrm>
              <a:off x="671976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44" name="Hexagon 443"/>
            <p:cNvSpPr/>
            <p:nvPr/>
          </p:nvSpPr>
          <p:spPr>
            <a:xfrm>
              <a:off x="993556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5" name="Hexagon 444"/>
            <p:cNvSpPr/>
            <p:nvPr/>
          </p:nvSpPr>
          <p:spPr>
            <a:xfrm>
              <a:off x="1224493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6" name="Hexagon 445"/>
            <p:cNvSpPr/>
            <p:nvPr/>
          </p:nvSpPr>
          <p:spPr>
            <a:xfrm>
              <a:off x="993556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7" name="Hexagon 446"/>
            <p:cNvSpPr/>
            <p:nvPr/>
          </p:nvSpPr>
          <p:spPr>
            <a:xfrm>
              <a:off x="1224493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48" name="Straight Connector 447"/>
            <p:cNvCxnSpPr/>
            <p:nvPr/>
          </p:nvCxnSpPr>
          <p:spPr>
            <a:xfrm>
              <a:off x="113101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9" name="Straight Connector 448"/>
            <p:cNvCxnSpPr/>
            <p:nvPr/>
          </p:nvCxnSpPr>
          <p:spPr>
            <a:xfrm>
              <a:off x="1131013" y="1977045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0" name="Straight Connector 449"/>
            <p:cNvCxnSpPr/>
            <p:nvPr/>
          </p:nvCxnSpPr>
          <p:spPr>
            <a:xfrm>
              <a:off x="1358193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1" name="Straight Connector 450"/>
            <p:cNvCxnSpPr/>
            <p:nvPr/>
          </p:nvCxnSpPr>
          <p:spPr>
            <a:xfrm flipH="1">
              <a:off x="135819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2" name="Straight Connector 451"/>
            <p:cNvCxnSpPr/>
            <p:nvPr/>
          </p:nvCxnSpPr>
          <p:spPr>
            <a:xfrm>
              <a:off x="1358194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3" name="Straight Connector 452"/>
            <p:cNvCxnSpPr/>
            <p:nvPr/>
          </p:nvCxnSpPr>
          <p:spPr>
            <a:xfrm flipV="1">
              <a:off x="1127290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4" name="Straight Connector 453"/>
            <p:cNvCxnSpPr/>
            <p:nvPr/>
          </p:nvCxnSpPr>
          <p:spPr>
            <a:xfrm flipV="1">
              <a:off x="1358193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5" name="Straight Connector 454"/>
            <p:cNvCxnSpPr/>
            <p:nvPr/>
          </p:nvCxnSpPr>
          <p:spPr>
            <a:xfrm>
              <a:off x="1130996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56" name="Hexagon 455"/>
            <p:cNvSpPr/>
            <p:nvPr/>
          </p:nvSpPr>
          <p:spPr>
            <a:xfrm>
              <a:off x="1455062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7" name="Hexagon 456"/>
            <p:cNvSpPr/>
            <p:nvPr/>
          </p:nvSpPr>
          <p:spPr>
            <a:xfrm>
              <a:off x="1685999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8" name="Hexagon 457"/>
            <p:cNvSpPr/>
            <p:nvPr/>
          </p:nvSpPr>
          <p:spPr>
            <a:xfrm>
              <a:off x="1455062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9" name="Hexagon 458"/>
            <p:cNvSpPr/>
            <p:nvPr/>
          </p:nvSpPr>
          <p:spPr>
            <a:xfrm>
              <a:off x="1685999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60" name="Straight Connector 459"/>
            <p:cNvCxnSpPr/>
            <p:nvPr/>
          </p:nvCxnSpPr>
          <p:spPr>
            <a:xfrm>
              <a:off x="1592519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1" name="Straight Connector 460"/>
            <p:cNvCxnSpPr/>
            <p:nvPr/>
          </p:nvCxnSpPr>
          <p:spPr>
            <a:xfrm>
              <a:off x="1592519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2" name="Straight Connector 461"/>
            <p:cNvCxnSpPr/>
            <p:nvPr/>
          </p:nvCxnSpPr>
          <p:spPr>
            <a:xfrm>
              <a:off x="1819699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3" name="Straight Connector 462"/>
            <p:cNvCxnSpPr/>
            <p:nvPr/>
          </p:nvCxnSpPr>
          <p:spPr>
            <a:xfrm flipH="1">
              <a:off x="1819699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4" name="Straight Connector 463"/>
            <p:cNvCxnSpPr/>
            <p:nvPr/>
          </p:nvCxnSpPr>
          <p:spPr>
            <a:xfrm>
              <a:off x="1819700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5" name="Straight Connector 464"/>
            <p:cNvCxnSpPr/>
            <p:nvPr/>
          </p:nvCxnSpPr>
          <p:spPr>
            <a:xfrm flipV="1">
              <a:off x="1588796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6" name="Straight Connector 465"/>
            <p:cNvCxnSpPr/>
            <p:nvPr/>
          </p:nvCxnSpPr>
          <p:spPr>
            <a:xfrm flipV="1">
              <a:off x="1819699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7" name="Straight Connector 466"/>
            <p:cNvCxnSpPr/>
            <p:nvPr/>
          </p:nvCxnSpPr>
          <p:spPr>
            <a:xfrm>
              <a:off x="1592502" y="200166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68" name="Hexagon 467"/>
            <p:cNvSpPr/>
            <p:nvPr/>
          </p:nvSpPr>
          <p:spPr>
            <a:xfrm>
              <a:off x="1914082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9" name="Hexagon 468"/>
            <p:cNvSpPr/>
            <p:nvPr/>
          </p:nvSpPr>
          <p:spPr>
            <a:xfrm>
              <a:off x="2145019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0" name="Hexagon 469"/>
            <p:cNvSpPr/>
            <p:nvPr/>
          </p:nvSpPr>
          <p:spPr>
            <a:xfrm>
              <a:off x="1914082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1" name="Hexagon 470"/>
            <p:cNvSpPr/>
            <p:nvPr/>
          </p:nvSpPr>
          <p:spPr>
            <a:xfrm>
              <a:off x="2145019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72" name="Straight Connector 471"/>
            <p:cNvCxnSpPr/>
            <p:nvPr/>
          </p:nvCxnSpPr>
          <p:spPr>
            <a:xfrm>
              <a:off x="2051539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3" name="Straight Connector 472"/>
            <p:cNvCxnSpPr/>
            <p:nvPr/>
          </p:nvCxnSpPr>
          <p:spPr>
            <a:xfrm>
              <a:off x="2051539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4" name="Straight Connector 473"/>
            <p:cNvCxnSpPr/>
            <p:nvPr/>
          </p:nvCxnSpPr>
          <p:spPr>
            <a:xfrm>
              <a:off x="2278719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5" name="Straight Connector 474"/>
            <p:cNvCxnSpPr/>
            <p:nvPr/>
          </p:nvCxnSpPr>
          <p:spPr>
            <a:xfrm flipH="1">
              <a:off x="2278719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6" name="Straight Connector 475"/>
            <p:cNvCxnSpPr/>
            <p:nvPr/>
          </p:nvCxnSpPr>
          <p:spPr>
            <a:xfrm>
              <a:off x="2278720" y="210940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7" name="Straight Connector 476"/>
            <p:cNvCxnSpPr/>
            <p:nvPr/>
          </p:nvCxnSpPr>
          <p:spPr>
            <a:xfrm flipV="1">
              <a:off x="2047816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8" name="Straight Connector 477"/>
            <p:cNvCxnSpPr/>
            <p:nvPr/>
          </p:nvCxnSpPr>
          <p:spPr>
            <a:xfrm flipV="1">
              <a:off x="2278719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9" name="Straight Connector 478"/>
            <p:cNvCxnSpPr/>
            <p:nvPr/>
          </p:nvCxnSpPr>
          <p:spPr>
            <a:xfrm>
              <a:off x="2051522" y="200166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80" name="Hexagon 479"/>
            <p:cNvSpPr/>
            <p:nvPr/>
          </p:nvSpPr>
          <p:spPr>
            <a:xfrm>
              <a:off x="2373102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1" name="Hexagon 480"/>
            <p:cNvSpPr/>
            <p:nvPr/>
          </p:nvSpPr>
          <p:spPr>
            <a:xfrm>
              <a:off x="2600367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2" name="Hexagon 481"/>
            <p:cNvSpPr/>
            <p:nvPr/>
          </p:nvSpPr>
          <p:spPr>
            <a:xfrm>
              <a:off x="2373102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3" name="Hexagon 482"/>
            <p:cNvSpPr/>
            <p:nvPr/>
          </p:nvSpPr>
          <p:spPr>
            <a:xfrm>
              <a:off x="2600367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84" name="Straight Connector 483"/>
            <p:cNvCxnSpPr/>
            <p:nvPr/>
          </p:nvCxnSpPr>
          <p:spPr>
            <a:xfrm>
              <a:off x="2506887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5" name="Straight Connector 484"/>
            <p:cNvCxnSpPr/>
            <p:nvPr/>
          </p:nvCxnSpPr>
          <p:spPr>
            <a:xfrm>
              <a:off x="2506887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6" name="Straight Connector 485"/>
            <p:cNvCxnSpPr/>
            <p:nvPr/>
          </p:nvCxnSpPr>
          <p:spPr>
            <a:xfrm>
              <a:off x="2734067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7" name="Straight Connector 486"/>
            <p:cNvCxnSpPr/>
            <p:nvPr/>
          </p:nvCxnSpPr>
          <p:spPr>
            <a:xfrm flipH="1">
              <a:off x="2734067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8" name="Straight Connector 487"/>
            <p:cNvCxnSpPr/>
            <p:nvPr/>
          </p:nvCxnSpPr>
          <p:spPr>
            <a:xfrm>
              <a:off x="2734068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9" name="Straight Connector 488"/>
            <p:cNvCxnSpPr/>
            <p:nvPr/>
          </p:nvCxnSpPr>
          <p:spPr>
            <a:xfrm flipV="1">
              <a:off x="2503164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2734067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>
              <a:off x="2510542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92" name="Hexagon 491"/>
            <p:cNvSpPr/>
            <p:nvPr/>
          </p:nvSpPr>
          <p:spPr>
            <a:xfrm>
              <a:off x="2828450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3" name="Hexagon 492"/>
            <p:cNvSpPr/>
            <p:nvPr/>
          </p:nvSpPr>
          <p:spPr>
            <a:xfrm>
              <a:off x="3059387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4" name="Hexagon 493"/>
            <p:cNvSpPr/>
            <p:nvPr/>
          </p:nvSpPr>
          <p:spPr>
            <a:xfrm>
              <a:off x="2828450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5" name="Hexagon 494"/>
            <p:cNvSpPr/>
            <p:nvPr/>
          </p:nvSpPr>
          <p:spPr>
            <a:xfrm>
              <a:off x="3059387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496" name="Straight Connector 495"/>
            <p:cNvCxnSpPr/>
            <p:nvPr/>
          </p:nvCxnSpPr>
          <p:spPr>
            <a:xfrm>
              <a:off x="2965907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7" name="Straight Connector 496"/>
            <p:cNvCxnSpPr/>
            <p:nvPr/>
          </p:nvCxnSpPr>
          <p:spPr>
            <a:xfrm>
              <a:off x="2965907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>
              <a:off x="3193087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H="1">
              <a:off x="3193087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>
              <a:off x="3193088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flipV="1">
              <a:off x="2962184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flipV="1">
              <a:off x="3193087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>
            <a:xfrm>
              <a:off x="2965890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04" name="Hexagon 503"/>
            <p:cNvSpPr/>
            <p:nvPr/>
          </p:nvSpPr>
          <p:spPr>
            <a:xfrm>
              <a:off x="3289956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5" name="Hexagon 504"/>
            <p:cNvSpPr/>
            <p:nvPr/>
          </p:nvSpPr>
          <p:spPr>
            <a:xfrm>
              <a:off x="3520893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6" name="Hexagon 505"/>
            <p:cNvSpPr/>
            <p:nvPr/>
          </p:nvSpPr>
          <p:spPr>
            <a:xfrm>
              <a:off x="3289956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7" name="Hexagon 506"/>
            <p:cNvSpPr/>
            <p:nvPr/>
          </p:nvSpPr>
          <p:spPr>
            <a:xfrm>
              <a:off x="3520893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08" name="Straight Connector 507"/>
            <p:cNvCxnSpPr/>
            <p:nvPr/>
          </p:nvCxnSpPr>
          <p:spPr>
            <a:xfrm>
              <a:off x="342741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3427413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3654593" y="2102313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1" name="Straight Connector 510"/>
            <p:cNvCxnSpPr/>
            <p:nvPr/>
          </p:nvCxnSpPr>
          <p:spPr>
            <a:xfrm flipH="1">
              <a:off x="3654593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2" name="Straight Connector 511"/>
            <p:cNvCxnSpPr/>
            <p:nvPr/>
          </p:nvCxnSpPr>
          <p:spPr>
            <a:xfrm>
              <a:off x="3654594" y="2113954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3" name="Straight Connector 512"/>
            <p:cNvCxnSpPr/>
            <p:nvPr/>
          </p:nvCxnSpPr>
          <p:spPr>
            <a:xfrm flipV="1">
              <a:off x="3423690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4" name="Straight Connector 513"/>
            <p:cNvCxnSpPr/>
            <p:nvPr/>
          </p:nvCxnSpPr>
          <p:spPr>
            <a:xfrm flipV="1">
              <a:off x="3654593" y="1966675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5" name="Straight Connector 514"/>
            <p:cNvCxnSpPr/>
            <p:nvPr/>
          </p:nvCxnSpPr>
          <p:spPr>
            <a:xfrm>
              <a:off x="3427396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16" name="Hexagon 515"/>
            <p:cNvSpPr/>
            <p:nvPr/>
          </p:nvSpPr>
          <p:spPr>
            <a:xfrm>
              <a:off x="3753132" y="185305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7" name="Hexagon 516"/>
            <p:cNvSpPr/>
            <p:nvPr/>
          </p:nvSpPr>
          <p:spPr>
            <a:xfrm>
              <a:off x="3984069" y="198413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8" name="Hexagon 517"/>
            <p:cNvSpPr/>
            <p:nvPr/>
          </p:nvSpPr>
          <p:spPr>
            <a:xfrm>
              <a:off x="3753132" y="211977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9" name="Hexagon 518"/>
            <p:cNvSpPr/>
            <p:nvPr/>
          </p:nvSpPr>
          <p:spPr>
            <a:xfrm>
              <a:off x="3984069" y="225086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20" name="Straight Connector 519"/>
            <p:cNvCxnSpPr/>
            <p:nvPr/>
          </p:nvCxnSpPr>
          <p:spPr>
            <a:xfrm>
              <a:off x="3890589" y="224377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>
              <a:off x="3890589" y="197249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>
              <a:off x="4108054" y="210764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flipH="1">
              <a:off x="4108054" y="224910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4" name="Straight Connector 523"/>
            <p:cNvCxnSpPr/>
            <p:nvPr/>
          </p:nvCxnSpPr>
          <p:spPr>
            <a:xfrm>
              <a:off x="4119275" y="211928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5" name="Straight Connector 524"/>
            <p:cNvCxnSpPr/>
            <p:nvPr/>
          </p:nvCxnSpPr>
          <p:spPr>
            <a:xfrm flipV="1">
              <a:off x="3886866" y="2108133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6" name="Straight Connector 525"/>
            <p:cNvCxnSpPr/>
            <p:nvPr/>
          </p:nvCxnSpPr>
          <p:spPr>
            <a:xfrm flipV="1">
              <a:off x="4108054" y="197200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7" name="Straight Connector 526"/>
            <p:cNvCxnSpPr/>
            <p:nvPr/>
          </p:nvCxnSpPr>
          <p:spPr>
            <a:xfrm>
              <a:off x="3890572" y="1997116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28" name="Hexagon 527"/>
            <p:cNvSpPr/>
            <p:nvPr/>
          </p:nvSpPr>
          <p:spPr>
            <a:xfrm>
              <a:off x="4214990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9" name="Hexagon 528"/>
            <p:cNvSpPr/>
            <p:nvPr/>
          </p:nvSpPr>
          <p:spPr>
            <a:xfrm>
              <a:off x="4445927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0" name="Hexagon 529"/>
            <p:cNvSpPr/>
            <p:nvPr/>
          </p:nvSpPr>
          <p:spPr>
            <a:xfrm>
              <a:off x="4214990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1" name="Hexagon 530"/>
            <p:cNvSpPr/>
            <p:nvPr/>
          </p:nvSpPr>
          <p:spPr>
            <a:xfrm>
              <a:off x="4445927" y="225673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32" name="Straight Connector 531"/>
            <p:cNvCxnSpPr/>
            <p:nvPr/>
          </p:nvCxnSpPr>
          <p:spPr>
            <a:xfrm>
              <a:off x="435244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3" name="Straight Connector 532"/>
            <p:cNvCxnSpPr/>
            <p:nvPr/>
          </p:nvCxnSpPr>
          <p:spPr>
            <a:xfrm>
              <a:off x="4352447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4" name="Straight Connector 533"/>
            <p:cNvCxnSpPr/>
            <p:nvPr/>
          </p:nvCxnSpPr>
          <p:spPr>
            <a:xfrm>
              <a:off x="4579627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5" name="Straight Connector 534"/>
            <p:cNvCxnSpPr/>
            <p:nvPr/>
          </p:nvCxnSpPr>
          <p:spPr>
            <a:xfrm flipH="1">
              <a:off x="457962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6" name="Straight Connector 535"/>
            <p:cNvCxnSpPr/>
            <p:nvPr/>
          </p:nvCxnSpPr>
          <p:spPr>
            <a:xfrm>
              <a:off x="4579628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4348724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4579627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>
              <a:off x="4352430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40" name="Hexagon 539"/>
            <p:cNvSpPr/>
            <p:nvPr/>
          </p:nvSpPr>
          <p:spPr>
            <a:xfrm>
              <a:off x="4674010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1" name="Hexagon 540"/>
            <p:cNvSpPr/>
            <p:nvPr/>
          </p:nvSpPr>
          <p:spPr>
            <a:xfrm>
              <a:off x="4904947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2" name="Hexagon 541"/>
            <p:cNvSpPr/>
            <p:nvPr/>
          </p:nvSpPr>
          <p:spPr>
            <a:xfrm>
              <a:off x="4674010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3" name="Hexagon 542"/>
            <p:cNvSpPr/>
            <p:nvPr/>
          </p:nvSpPr>
          <p:spPr>
            <a:xfrm>
              <a:off x="4904947" y="225673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44" name="Straight Connector 543"/>
            <p:cNvCxnSpPr/>
            <p:nvPr/>
          </p:nvCxnSpPr>
          <p:spPr>
            <a:xfrm>
              <a:off x="481146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5" name="Straight Connector 544"/>
            <p:cNvCxnSpPr/>
            <p:nvPr/>
          </p:nvCxnSpPr>
          <p:spPr>
            <a:xfrm>
              <a:off x="4811467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>
              <a:off x="5038647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H="1">
              <a:off x="503864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>
              <a:off x="5038648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flipV="1">
              <a:off x="4807744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flipV="1">
              <a:off x="5038647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1" name="Straight Connector 550"/>
            <p:cNvCxnSpPr/>
            <p:nvPr/>
          </p:nvCxnSpPr>
          <p:spPr>
            <a:xfrm>
              <a:off x="4811450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52" name="Hexagon 551"/>
            <p:cNvSpPr/>
            <p:nvPr/>
          </p:nvSpPr>
          <p:spPr>
            <a:xfrm>
              <a:off x="5135516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3" name="Hexagon 552"/>
            <p:cNvSpPr/>
            <p:nvPr/>
          </p:nvSpPr>
          <p:spPr>
            <a:xfrm>
              <a:off x="5366453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4" name="Hexagon 553"/>
            <p:cNvSpPr/>
            <p:nvPr/>
          </p:nvSpPr>
          <p:spPr>
            <a:xfrm>
              <a:off x="5135516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5" name="Hexagon 554"/>
            <p:cNvSpPr/>
            <p:nvPr/>
          </p:nvSpPr>
          <p:spPr>
            <a:xfrm>
              <a:off x="5366453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56" name="Straight Connector 555"/>
            <p:cNvCxnSpPr/>
            <p:nvPr/>
          </p:nvCxnSpPr>
          <p:spPr>
            <a:xfrm>
              <a:off x="5272973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>
              <a:off x="5272973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>
              <a:off x="5495997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flipH="1">
              <a:off x="549599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0" name="Straight Connector 559"/>
            <p:cNvCxnSpPr/>
            <p:nvPr/>
          </p:nvCxnSpPr>
          <p:spPr>
            <a:xfrm>
              <a:off x="5500154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1" name="Straight Connector 560"/>
            <p:cNvCxnSpPr/>
            <p:nvPr/>
          </p:nvCxnSpPr>
          <p:spPr>
            <a:xfrm flipV="1">
              <a:off x="5269250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2" name="Straight Connector 561"/>
            <p:cNvCxnSpPr/>
            <p:nvPr/>
          </p:nvCxnSpPr>
          <p:spPr>
            <a:xfrm flipV="1">
              <a:off x="5495997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3" name="Straight Connector 562"/>
            <p:cNvCxnSpPr/>
            <p:nvPr/>
          </p:nvCxnSpPr>
          <p:spPr>
            <a:xfrm>
              <a:off x="5272956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64" name="Hexagon 563"/>
            <p:cNvSpPr/>
            <p:nvPr/>
          </p:nvSpPr>
          <p:spPr>
            <a:xfrm>
              <a:off x="5595020" y="1849823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5" name="Hexagon 564"/>
            <p:cNvSpPr/>
            <p:nvPr/>
          </p:nvSpPr>
          <p:spPr>
            <a:xfrm>
              <a:off x="5825957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6" name="Hexagon 565"/>
            <p:cNvSpPr/>
            <p:nvPr/>
          </p:nvSpPr>
          <p:spPr>
            <a:xfrm>
              <a:off x="5595020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7" name="Hexagon 566"/>
            <p:cNvSpPr/>
            <p:nvPr/>
          </p:nvSpPr>
          <p:spPr>
            <a:xfrm>
              <a:off x="5825957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68" name="Straight Connector 567"/>
            <p:cNvCxnSpPr/>
            <p:nvPr/>
          </p:nvCxnSpPr>
          <p:spPr>
            <a:xfrm>
              <a:off x="573247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9" name="Straight Connector 568"/>
            <p:cNvCxnSpPr/>
            <p:nvPr/>
          </p:nvCxnSpPr>
          <p:spPr>
            <a:xfrm>
              <a:off x="5732477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0" name="Straight Connector 569"/>
            <p:cNvCxnSpPr/>
            <p:nvPr/>
          </p:nvCxnSpPr>
          <p:spPr>
            <a:xfrm>
              <a:off x="5959657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1" name="Straight Connector 570"/>
            <p:cNvCxnSpPr/>
            <p:nvPr/>
          </p:nvCxnSpPr>
          <p:spPr>
            <a:xfrm flipH="1">
              <a:off x="595965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2" name="Straight Connector 571"/>
            <p:cNvCxnSpPr/>
            <p:nvPr/>
          </p:nvCxnSpPr>
          <p:spPr>
            <a:xfrm>
              <a:off x="5959658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3" name="Straight Connector 572"/>
            <p:cNvCxnSpPr/>
            <p:nvPr/>
          </p:nvCxnSpPr>
          <p:spPr>
            <a:xfrm flipV="1">
              <a:off x="5728754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4" name="Straight Connector 573"/>
            <p:cNvCxnSpPr/>
            <p:nvPr/>
          </p:nvCxnSpPr>
          <p:spPr>
            <a:xfrm flipV="1">
              <a:off x="5959657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5" name="Straight Connector 574"/>
            <p:cNvCxnSpPr/>
            <p:nvPr/>
          </p:nvCxnSpPr>
          <p:spPr>
            <a:xfrm>
              <a:off x="5732460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76" name="Hexagon 575"/>
            <p:cNvSpPr/>
            <p:nvPr/>
          </p:nvSpPr>
          <p:spPr>
            <a:xfrm>
              <a:off x="6054040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7" name="Hexagon 576"/>
            <p:cNvSpPr/>
            <p:nvPr/>
          </p:nvSpPr>
          <p:spPr>
            <a:xfrm>
              <a:off x="6284977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8" name="Hexagon 577"/>
            <p:cNvSpPr/>
            <p:nvPr/>
          </p:nvSpPr>
          <p:spPr>
            <a:xfrm>
              <a:off x="6054040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9" name="Hexagon 578"/>
            <p:cNvSpPr/>
            <p:nvPr/>
          </p:nvSpPr>
          <p:spPr>
            <a:xfrm>
              <a:off x="6284977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619149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1" name="Straight Connector 580"/>
            <p:cNvCxnSpPr/>
            <p:nvPr/>
          </p:nvCxnSpPr>
          <p:spPr>
            <a:xfrm>
              <a:off x="6191497" y="197836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>
            <a:xfrm>
              <a:off x="6418677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3" name="Straight Connector 582"/>
            <p:cNvCxnSpPr/>
            <p:nvPr/>
          </p:nvCxnSpPr>
          <p:spPr>
            <a:xfrm flipH="1">
              <a:off x="6418677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4" name="Straight Connector 583"/>
            <p:cNvCxnSpPr/>
            <p:nvPr/>
          </p:nvCxnSpPr>
          <p:spPr>
            <a:xfrm>
              <a:off x="6418678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5" name="Straight Connector 584"/>
            <p:cNvCxnSpPr/>
            <p:nvPr/>
          </p:nvCxnSpPr>
          <p:spPr>
            <a:xfrm flipV="1">
              <a:off x="6187774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6" name="Straight Connector 585"/>
            <p:cNvCxnSpPr/>
            <p:nvPr/>
          </p:nvCxnSpPr>
          <p:spPr>
            <a:xfrm flipV="1">
              <a:off x="6418677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7" name="Straight Connector 586"/>
            <p:cNvCxnSpPr/>
            <p:nvPr/>
          </p:nvCxnSpPr>
          <p:spPr>
            <a:xfrm>
              <a:off x="6191480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88" name="Hexagon 587"/>
            <p:cNvSpPr/>
            <p:nvPr/>
          </p:nvSpPr>
          <p:spPr>
            <a:xfrm>
              <a:off x="6517216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9" name="Hexagon 588"/>
            <p:cNvSpPr/>
            <p:nvPr/>
          </p:nvSpPr>
          <p:spPr>
            <a:xfrm>
              <a:off x="6748153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0" name="Hexagon 589"/>
            <p:cNvSpPr/>
            <p:nvPr/>
          </p:nvSpPr>
          <p:spPr>
            <a:xfrm>
              <a:off x="6517216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1" name="Hexagon 590"/>
            <p:cNvSpPr/>
            <p:nvPr/>
          </p:nvSpPr>
          <p:spPr>
            <a:xfrm>
              <a:off x="6748153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592" name="Straight Connector 591"/>
            <p:cNvCxnSpPr/>
            <p:nvPr/>
          </p:nvCxnSpPr>
          <p:spPr>
            <a:xfrm>
              <a:off x="6654673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6654673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6881853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 flipH="1">
              <a:off x="6881853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6" name="Straight Connector 595"/>
            <p:cNvCxnSpPr/>
            <p:nvPr/>
          </p:nvCxnSpPr>
          <p:spPr>
            <a:xfrm>
              <a:off x="6881854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7" name="Straight Connector 596"/>
            <p:cNvCxnSpPr/>
            <p:nvPr/>
          </p:nvCxnSpPr>
          <p:spPr>
            <a:xfrm flipV="1">
              <a:off x="6650950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8" name="Straight Connector 597"/>
            <p:cNvCxnSpPr/>
            <p:nvPr/>
          </p:nvCxnSpPr>
          <p:spPr>
            <a:xfrm flipV="1">
              <a:off x="6881853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9" name="Straight Connector 598"/>
            <p:cNvCxnSpPr/>
            <p:nvPr/>
          </p:nvCxnSpPr>
          <p:spPr>
            <a:xfrm>
              <a:off x="6662968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00" name="Hexagon 599"/>
            <p:cNvSpPr/>
            <p:nvPr/>
          </p:nvSpPr>
          <p:spPr>
            <a:xfrm>
              <a:off x="6978722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1" name="Hexagon 600"/>
            <p:cNvSpPr/>
            <p:nvPr/>
          </p:nvSpPr>
          <p:spPr>
            <a:xfrm>
              <a:off x="7209659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2" name="Hexagon 601"/>
            <p:cNvSpPr/>
            <p:nvPr/>
          </p:nvSpPr>
          <p:spPr>
            <a:xfrm>
              <a:off x="6978722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3" name="Hexagon 602"/>
            <p:cNvSpPr/>
            <p:nvPr/>
          </p:nvSpPr>
          <p:spPr>
            <a:xfrm>
              <a:off x="7209659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04" name="Straight Connector 603"/>
            <p:cNvCxnSpPr/>
            <p:nvPr/>
          </p:nvCxnSpPr>
          <p:spPr>
            <a:xfrm>
              <a:off x="7116179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>
              <a:off x="7116179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>
              <a:off x="7347031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flipH="1">
              <a:off x="7347031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>
              <a:off x="7343360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9" name="Straight Connector 608"/>
            <p:cNvCxnSpPr/>
            <p:nvPr/>
          </p:nvCxnSpPr>
          <p:spPr>
            <a:xfrm flipV="1">
              <a:off x="7112456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0" name="Straight Connector 609"/>
            <p:cNvCxnSpPr/>
            <p:nvPr/>
          </p:nvCxnSpPr>
          <p:spPr>
            <a:xfrm flipV="1">
              <a:off x="7347031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1" name="Straight Connector 610"/>
            <p:cNvCxnSpPr/>
            <p:nvPr/>
          </p:nvCxnSpPr>
          <p:spPr>
            <a:xfrm>
              <a:off x="7116162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12" name="Hexagon 611"/>
            <p:cNvSpPr/>
            <p:nvPr/>
          </p:nvSpPr>
          <p:spPr>
            <a:xfrm>
              <a:off x="7441414" y="1854372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3" name="Hexagon 612"/>
            <p:cNvSpPr/>
            <p:nvPr/>
          </p:nvSpPr>
          <p:spPr>
            <a:xfrm>
              <a:off x="7672351" y="1985460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4" name="Hexagon 613"/>
            <p:cNvSpPr/>
            <p:nvPr/>
          </p:nvSpPr>
          <p:spPr>
            <a:xfrm>
              <a:off x="7441414" y="2121097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5" name="Hexagon 614"/>
            <p:cNvSpPr/>
            <p:nvPr/>
          </p:nvSpPr>
          <p:spPr>
            <a:xfrm>
              <a:off x="7672351" y="2252185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16" name="Straight Connector 615"/>
            <p:cNvCxnSpPr/>
            <p:nvPr/>
          </p:nvCxnSpPr>
          <p:spPr>
            <a:xfrm>
              <a:off x="7578871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7" name="Straight Connector 616"/>
            <p:cNvCxnSpPr/>
            <p:nvPr/>
          </p:nvCxnSpPr>
          <p:spPr>
            <a:xfrm>
              <a:off x="7578871" y="1973817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8" name="Straight Connector 617"/>
            <p:cNvCxnSpPr/>
            <p:nvPr/>
          </p:nvCxnSpPr>
          <p:spPr>
            <a:xfrm>
              <a:off x="7802379" y="2103634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9" name="Straight Connector 618"/>
            <p:cNvCxnSpPr/>
            <p:nvPr/>
          </p:nvCxnSpPr>
          <p:spPr>
            <a:xfrm flipH="1">
              <a:off x="7802379" y="2245092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0" name="Straight Connector 619"/>
            <p:cNvCxnSpPr/>
            <p:nvPr/>
          </p:nvCxnSpPr>
          <p:spPr>
            <a:xfrm>
              <a:off x="7802380" y="2115275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1" name="Straight Connector 620"/>
            <p:cNvCxnSpPr/>
            <p:nvPr/>
          </p:nvCxnSpPr>
          <p:spPr>
            <a:xfrm flipV="1">
              <a:off x="7575148" y="2109454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2" name="Straight Connector 621"/>
            <p:cNvCxnSpPr/>
            <p:nvPr/>
          </p:nvCxnSpPr>
          <p:spPr>
            <a:xfrm flipV="1">
              <a:off x="7802379" y="1967996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3" name="Straight Connector 622"/>
            <p:cNvCxnSpPr/>
            <p:nvPr/>
          </p:nvCxnSpPr>
          <p:spPr>
            <a:xfrm>
              <a:off x="7578854" y="1998437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24" name="Hexagon 623"/>
            <p:cNvSpPr/>
            <p:nvPr/>
          </p:nvSpPr>
          <p:spPr>
            <a:xfrm>
              <a:off x="7902040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5" name="Hexagon 624"/>
            <p:cNvSpPr/>
            <p:nvPr/>
          </p:nvSpPr>
          <p:spPr>
            <a:xfrm>
              <a:off x="8132977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6" name="Hexagon 625"/>
            <p:cNvSpPr/>
            <p:nvPr/>
          </p:nvSpPr>
          <p:spPr>
            <a:xfrm>
              <a:off x="7902040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7" name="Hexagon 626"/>
            <p:cNvSpPr/>
            <p:nvPr/>
          </p:nvSpPr>
          <p:spPr>
            <a:xfrm>
              <a:off x="8132977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28" name="Straight Connector 627"/>
            <p:cNvCxnSpPr/>
            <p:nvPr/>
          </p:nvCxnSpPr>
          <p:spPr>
            <a:xfrm>
              <a:off x="803949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9" name="Straight Connector 628"/>
            <p:cNvCxnSpPr/>
            <p:nvPr/>
          </p:nvCxnSpPr>
          <p:spPr>
            <a:xfrm>
              <a:off x="8039497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0" name="Straight Connector 629"/>
            <p:cNvCxnSpPr/>
            <p:nvPr/>
          </p:nvCxnSpPr>
          <p:spPr>
            <a:xfrm>
              <a:off x="8266677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1" name="Straight Connector 630"/>
            <p:cNvCxnSpPr/>
            <p:nvPr/>
          </p:nvCxnSpPr>
          <p:spPr>
            <a:xfrm flipH="1">
              <a:off x="826667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>
              <a:off x="8266678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8035774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flipV="1">
              <a:off x="8266677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>
              <a:off x="8039480" y="2006530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36" name="Hexagon 635"/>
            <p:cNvSpPr/>
            <p:nvPr/>
          </p:nvSpPr>
          <p:spPr>
            <a:xfrm>
              <a:off x="8361060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7" name="Hexagon 636"/>
            <p:cNvSpPr/>
            <p:nvPr/>
          </p:nvSpPr>
          <p:spPr>
            <a:xfrm>
              <a:off x="8588325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8" name="Hexagon 637"/>
            <p:cNvSpPr/>
            <p:nvPr/>
          </p:nvSpPr>
          <p:spPr>
            <a:xfrm>
              <a:off x="8361060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9" name="Hexagon 638"/>
            <p:cNvSpPr/>
            <p:nvPr/>
          </p:nvSpPr>
          <p:spPr>
            <a:xfrm>
              <a:off x="8588325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849851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8498517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8722025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 flipH="1">
              <a:off x="8722025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8722026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5" name="Straight Connector 644"/>
            <p:cNvCxnSpPr/>
            <p:nvPr/>
          </p:nvCxnSpPr>
          <p:spPr>
            <a:xfrm flipV="1">
              <a:off x="8494794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6" name="Straight Connector 645"/>
            <p:cNvCxnSpPr/>
            <p:nvPr/>
          </p:nvCxnSpPr>
          <p:spPr>
            <a:xfrm flipV="1">
              <a:off x="8722025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7" name="Straight Connector 646"/>
            <p:cNvCxnSpPr/>
            <p:nvPr/>
          </p:nvCxnSpPr>
          <p:spPr>
            <a:xfrm>
              <a:off x="8498500" y="2001981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48" name="Hexagon 647"/>
            <p:cNvSpPr/>
            <p:nvPr/>
          </p:nvSpPr>
          <p:spPr>
            <a:xfrm>
              <a:off x="8818894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49" name="Hexagon 648"/>
            <p:cNvSpPr/>
            <p:nvPr/>
          </p:nvSpPr>
          <p:spPr>
            <a:xfrm>
              <a:off x="9046159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50" name="Hexagon 649"/>
            <p:cNvSpPr/>
            <p:nvPr/>
          </p:nvSpPr>
          <p:spPr>
            <a:xfrm>
              <a:off x="8818894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51" name="Hexagon 650"/>
            <p:cNvSpPr/>
            <p:nvPr/>
          </p:nvSpPr>
          <p:spPr>
            <a:xfrm>
              <a:off x="9046159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52" name="Straight Connector 651"/>
            <p:cNvCxnSpPr/>
            <p:nvPr/>
          </p:nvCxnSpPr>
          <p:spPr>
            <a:xfrm>
              <a:off x="8956351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3" name="Straight Connector 652"/>
            <p:cNvCxnSpPr/>
            <p:nvPr/>
          </p:nvCxnSpPr>
          <p:spPr>
            <a:xfrm>
              <a:off x="8956351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4" name="Straight Connector 653"/>
            <p:cNvCxnSpPr/>
            <p:nvPr/>
          </p:nvCxnSpPr>
          <p:spPr>
            <a:xfrm>
              <a:off x="9167391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5" name="Straight Connector 654"/>
            <p:cNvCxnSpPr/>
            <p:nvPr/>
          </p:nvCxnSpPr>
          <p:spPr>
            <a:xfrm flipH="1">
              <a:off x="9167391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6" name="Straight Connector 655"/>
            <p:cNvCxnSpPr/>
            <p:nvPr/>
          </p:nvCxnSpPr>
          <p:spPr>
            <a:xfrm>
              <a:off x="9179860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7" name="Straight Connector 656"/>
            <p:cNvCxnSpPr/>
            <p:nvPr/>
          </p:nvCxnSpPr>
          <p:spPr>
            <a:xfrm flipV="1">
              <a:off x="8952628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8" name="Straight Connector 657"/>
            <p:cNvCxnSpPr/>
            <p:nvPr/>
          </p:nvCxnSpPr>
          <p:spPr>
            <a:xfrm flipV="1">
              <a:off x="9167391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9" name="Straight Connector 658"/>
            <p:cNvCxnSpPr/>
            <p:nvPr/>
          </p:nvCxnSpPr>
          <p:spPr>
            <a:xfrm>
              <a:off x="8956334" y="2001981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60" name="Hexagon 659"/>
            <p:cNvSpPr/>
            <p:nvPr/>
          </p:nvSpPr>
          <p:spPr>
            <a:xfrm>
              <a:off x="9271538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61" name="Hexagon 660"/>
            <p:cNvSpPr/>
            <p:nvPr/>
          </p:nvSpPr>
          <p:spPr>
            <a:xfrm>
              <a:off x="9502475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62" name="Hexagon 661"/>
            <p:cNvSpPr/>
            <p:nvPr/>
          </p:nvSpPr>
          <p:spPr>
            <a:xfrm>
              <a:off x="9271538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63" name="Hexagon 662"/>
            <p:cNvSpPr/>
            <p:nvPr/>
          </p:nvSpPr>
          <p:spPr>
            <a:xfrm>
              <a:off x="9502475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64" name="Straight Connector 663"/>
            <p:cNvCxnSpPr/>
            <p:nvPr/>
          </p:nvCxnSpPr>
          <p:spPr>
            <a:xfrm>
              <a:off x="9408995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5" name="Straight Connector 664"/>
            <p:cNvCxnSpPr/>
            <p:nvPr/>
          </p:nvCxnSpPr>
          <p:spPr>
            <a:xfrm>
              <a:off x="9408995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6" name="Straight Connector 665"/>
            <p:cNvCxnSpPr/>
            <p:nvPr/>
          </p:nvCxnSpPr>
          <p:spPr>
            <a:xfrm>
              <a:off x="9636175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7" name="Straight Connector 666"/>
            <p:cNvCxnSpPr/>
            <p:nvPr/>
          </p:nvCxnSpPr>
          <p:spPr>
            <a:xfrm flipH="1">
              <a:off x="9636175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8" name="Straight Connector 667"/>
            <p:cNvCxnSpPr/>
            <p:nvPr/>
          </p:nvCxnSpPr>
          <p:spPr>
            <a:xfrm>
              <a:off x="9636176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9" name="Straight Connector 668"/>
            <p:cNvCxnSpPr/>
            <p:nvPr/>
          </p:nvCxnSpPr>
          <p:spPr>
            <a:xfrm flipV="1">
              <a:off x="9405272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0" name="Straight Connector 669"/>
            <p:cNvCxnSpPr/>
            <p:nvPr/>
          </p:nvCxnSpPr>
          <p:spPr>
            <a:xfrm flipV="1">
              <a:off x="9636175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1" name="Straight Connector 670"/>
            <p:cNvCxnSpPr/>
            <p:nvPr/>
          </p:nvCxnSpPr>
          <p:spPr>
            <a:xfrm>
              <a:off x="9408978" y="2001981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72" name="Hexagon 671"/>
            <p:cNvSpPr/>
            <p:nvPr/>
          </p:nvSpPr>
          <p:spPr>
            <a:xfrm>
              <a:off x="9730558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73" name="Hexagon 672"/>
            <p:cNvSpPr/>
            <p:nvPr/>
          </p:nvSpPr>
          <p:spPr>
            <a:xfrm>
              <a:off x="9961495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74" name="Hexagon 673"/>
            <p:cNvSpPr/>
            <p:nvPr/>
          </p:nvSpPr>
          <p:spPr>
            <a:xfrm>
              <a:off x="9730558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75" name="Hexagon 674"/>
            <p:cNvSpPr/>
            <p:nvPr/>
          </p:nvSpPr>
          <p:spPr>
            <a:xfrm>
              <a:off x="9961495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76" name="Straight Connector 675"/>
            <p:cNvCxnSpPr/>
            <p:nvPr/>
          </p:nvCxnSpPr>
          <p:spPr>
            <a:xfrm>
              <a:off x="9868015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7" name="Straight Connector 676"/>
            <p:cNvCxnSpPr/>
            <p:nvPr/>
          </p:nvCxnSpPr>
          <p:spPr>
            <a:xfrm>
              <a:off x="9868015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8" name="Straight Connector 677"/>
            <p:cNvCxnSpPr/>
            <p:nvPr/>
          </p:nvCxnSpPr>
          <p:spPr>
            <a:xfrm>
              <a:off x="10095195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9" name="Straight Connector 678"/>
            <p:cNvCxnSpPr/>
            <p:nvPr/>
          </p:nvCxnSpPr>
          <p:spPr>
            <a:xfrm flipH="1">
              <a:off x="10095195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80" name="Straight Connector 679"/>
            <p:cNvCxnSpPr/>
            <p:nvPr/>
          </p:nvCxnSpPr>
          <p:spPr>
            <a:xfrm>
              <a:off x="10095196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81" name="Straight Connector 680"/>
            <p:cNvCxnSpPr/>
            <p:nvPr/>
          </p:nvCxnSpPr>
          <p:spPr>
            <a:xfrm flipV="1">
              <a:off x="9864292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82" name="Straight Connector 681"/>
            <p:cNvCxnSpPr/>
            <p:nvPr/>
          </p:nvCxnSpPr>
          <p:spPr>
            <a:xfrm flipV="1">
              <a:off x="10095195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83" name="Straight Connector 682"/>
            <p:cNvCxnSpPr/>
            <p:nvPr/>
          </p:nvCxnSpPr>
          <p:spPr>
            <a:xfrm>
              <a:off x="9867998" y="2006530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84" name="Hexagon 683"/>
            <p:cNvSpPr/>
            <p:nvPr/>
          </p:nvSpPr>
          <p:spPr>
            <a:xfrm>
              <a:off x="10193734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5" name="Hexagon 684"/>
            <p:cNvSpPr/>
            <p:nvPr/>
          </p:nvSpPr>
          <p:spPr>
            <a:xfrm>
              <a:off x="10424671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6" name="Hexagon 685"/>
            <p:cNvSpPr/>
            <p:nvPr/>
          </p:nvSpPr>
          <p:spPr>
            <a:xfrm>
              <a:off x="10193734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7" name="Hexagon 686"/>
            <p:cNvSpPr/>
            <p:nvPr/>
          </p:nvSpPr>
          <p:spPr>
            <a:xfrm>
              <a:off x="10424671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688" name="Straight Connector 687"/>
            <p:cNvCxnSpPr/>
            <p:nvPr/>
          </p:nvCxnSpPr>
          <p:spPr>
            <a:xfrm>
              <a:off x="10331191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89" name="Straight Connector 688"/>
            <p:cNvCxnSpPr/>
            <p:nvPr/>
          </p:nvCxnSpPr>
          <p:spPr>
            <a:xfrm>
              <a:off x="10331191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0" name="Straight Connector 689"/>
            <p:cNvCxnSpPr/>
            <p:nvPr/>
          </p:nvCxnSpPr>
          <p:spPr>
            <a:xfrm>
              <a:off x="10558371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1" name="Straight Connector 690"/>
            <p:cNvCxnSpPr/>
            <p:nvPr/>
          </p:nvCxnSpPr>
          <p:spPr>
            <a:xfrm flipH="1">
              <a:off x="10558371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2" name="Straight Connector 691"/>
            <p:cNvCxnSpPr/>
            <p:nvPr/>
          </p:nvCxnSpPr>
          <p:spPr>
            <a:xfrm>
              <a:off x="10558372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3" name="Straight Connector 692"/>
            <p:cNvCxnSpPr/>
            <p:nvPr/>
          </p:nvCxnSpPr>
          <p:spPr>
            <a:xfrm flipV="1">
              <a:off x="10327468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4" name="Straight Connector 693"/>
            <p:cNvCxnSpPr/>
            <p:nvPr/>
          </p:nvCxnSpPr>
          <p:spPr>
            <a:xfrm flipV="1">
              <a:off x="10558371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5" name="Straight Connector 694"/>
            <p:cNvCxnSpPr/>
            <p:nvPr/>
          </p:nvCxnSpPr>
          <p:spPr>
            <a:xfrm>
              <a:off x="10331174" y="2006530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96" name="Hexagon 695"/>
            <p:cNvSpPr/>
            <p:nvPr/>
          </p:nvSpPr>
          <p:spPr>
            <a:xfrm>
              <a:off x="10655240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7" name="Hexagon 696"/>
            <p:cNvSpPr/>
            <p:nvPr/>
          </p:nvSpPr>
          <p:spPr>
            <a:xfrm>
              <a:off x="10886177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8" name="Hexagon 697"/>
            <p:cNvSpPr/>
            <p:nvPr/>
          </p:nvSpPr>
          <p:spPr>
            <a:xfrm>
              <a:off x="10655240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9" name="Hexagon 698"/>
            <p:cNvSpPr/>
            <p:nvPr/>
          </p:nvSpPr>
          <p:spPr>
            <a:xfrm>
              <a:off x="10886177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700" name="Straight Connector 699"/>
            <p:cNvCxnSpPr/>
            <p:nvPr/>
          </p:nvCxnSpPr>
          <p:spPr>
            <a:xfrm>
              <a:off x="1079269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1" name="Straight Connector 700"/>
            <p:cNvCxnSpPr/>
            <p:nvPr/>
          </p:nvCxnSpPr>
          <p:spPr>
            <a:xfrm>
              <a:off x="10792697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2" name="Straight Connector 701"/>
            <p:cNvCxnSpPr/>
            <p:nvPr/>
          </p:nvCxnSpPr>
          <p:spPr>
            <a:xfrm>
              <a:off x="11019877" y="2107178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3" name="Straight Connector 702"/>
            <p:cNvCxnSpPr/>
            <p:nvPr/>
          </p:nvCxnSpPr>
          <p:spPr>
            <a:xfrm flipH="1">
              <a:off x="1101987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4" name="Straight Connector 703"/>
            <p:cNvCxnSpPr/>
            <p:nvPr/>
          </p:nvCxnSpPr>
          <p:spPr>
            <a:xfrm>
              <a:off x="11019878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5" name="Straight Connector 704"/>
            <p:cNvCxnSpPr/>
            <p:nvPr/>
          </p:nvCxnSpPr>
          <p:spPr>
            <a:xfrm flipV="1">
              <a:off x="10788974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6" name="Straight Connector 705"/>
            <p:cNvCxnSpPr/>
            <p:nvPr/>
          </p:nvCxnSpPr>
          <p:spPr>
            <a:xfrm flipV="1">
              <a:off x="11019877" y="1971540"/>
              <a:ext cx="230937" cy="14727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7" name="Straight Connector 706"/>
            <p:cNvCxnSpPr/>
            <p:nvPr/>
          </p:nvCxnSpPr>
          <p:spPr>
            <a:xfrm>
              <a:off x="10792680" y="2001981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08" name="Hexagon 707"/>
            <p:cNvSpPr/>
            <p:nvPr/>
          </p:nvSpPr>
          <p:spPr>
            <a:xfrm>
              <a:off x="11114260" y="1857916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09" name="Hexagon 708"/>
            <p:cNvSpPr/>
            <p:nvPr/>
          </p:nvSpPr>
          <p:spPr>
            <a:xfrm>
              <a:off x="11345197" y="1989004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0" name="Hexagon 709"/>
            <p:cNvSpPr/>
            <p:nvPr/>
          </p:nvSpPr>
          <p:spPr>
            <a:xfrm>
              <a:off x="11114260" y="2124641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1" name="Hexagon 710"/>
            <p:cNvSpPr/>
            <p:nvPr/>
          </p:nvSpPr>
          <p:spPr>
            <a:xfrm>
              <a:off x="11345197" y="2255729"/>
              <a:ext cx="274914" cy="247991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4">
                <a:defRPr/>
              </a:pPr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1251717" y="2248636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3" name="Straight Connector 712"/>
            <p:cNvCxnSpPr/>
            <p:nvPr/>
          </p:nvCxnSpPr>
          <p:spPr>
            <a:xfrm>
              <a:off x="11251717" y="1977361"/>
              <a:ext cx="230937" cy="13563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4" name="Straight Connector 713"/>
            <p:cNvCxnSpPr/>
            <p:nvPr/>
          </p:nvCxnSpPr>
          <p:spPr>
            <a:xfrm>
              <a:off x="11478898" y="2118819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5" name="Straight Connector 714"/>
            <p:cNvCxnSpPr/>
            <p:nvPr/>
          </p:nvCxnSpPr>
          <p:spPr>
            <a:xfrm flipV="1">
              <a:off x="11247994" y="2112998"/>
              <a:ext cx="230903" cy="12981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6" name="Straight Connector 715"/>
            <p:cNvCxnSpPr/>
            <p:nvPr/>
          </p:nvCxnSpPr>
          <p:spPr>
            <a:xfrm>
              <a:off x="11251700" y="2001981"/>
              <a:ext cx="33" cy="26859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17" name="TextBox 692"/>
            <p:cNvSpPr txBox="1"/>
            <p:nvPr/>
          </p:nvSpPr>
          <p:spPr>
            <a:xfrm>
              <a:off x="5018187" y="1896192"/>
              <a:ext cx="2784226" cy="533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24"/>
              <a:r>
                <a:rPr lang="en-US" sz="2800" dirty="0" err="1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Microservices</a:t>
              </a:r>
              <a:endParaRPr lang="en-US" sz="2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96" name="TextBox 693"/>
          <p:cNvSpPr txBox="1"/>
          <p:nvPr/>
        </p:nvSpPr>
        <p:spPr>
          <a:xfrm>
            <a:off x="3833734" y="3124278"/>
            <a:ext cx="1339043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Rolling Upgrades</a:t>
            </a:r>
          </a:p>
        </p:txBody>
      </p:sp>
      <p:sp>
        <p:nvSpPr>
          <p:cNvPr id="397" name="TextBox 694"/>
          <p:cNvSpPr txBox="1"/>
          <p:nvPr/>
        </p:nvSpPr>
        <p:spPr>
          <a:xfrm>
            <a:off x="5196196" y="3389414"/>
            <a:ext cx="1339043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 err="1">
                <a:solidFill>
                  <a:srgbClr val="FFFFFF"/>
                </a:solidFill>
                <a:latin typeface="Segoe UI Light"/>
              </a:rPr>
              <a:t>Stateful</a:t>
            </a:r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 services</a:t>
            </a:r>
          </a:p>
        </p:txBody>
      </p:sp>
      <p:sp>
        <p:nvSpPr>
          <p:cNvPr id="398" name="TextBox 695"/>
          <p:cNvSpPr txBox="1"/>
          <p:nvPr/>
        </p:nvSpPr>
        <p:spPr>
          <a:xfrm>
            <a:off x="5698789" y="3155321"/>
            <a:ext cx="1339043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Low Latency</a:t>
            </a:r>
          </a:p>
        </p:txBody>
      </p:sp>
      <p:sp>
        <p:nvSpPr>
          <p:cNvPr id="399" name="TextBox 696"/>
          <p:cNvSpPr txBox="1"/>
          <p:nvPr/>
        </p:nvSpPr>
        <p:spPr>
          <a:xfrm>
            <a:off x="7489777" y="3251006"/>
            <a:ext cx="1339043" cy="47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Fast startup &amp; shutdown</a:t>
            </a:r>
          </a:p>
        </p:txBody>
      </p:sp>
      <p:sp>
        <p:nvSpPr>
          <p:cNvPr id="400" name="TextBox 697"/>
          <p:cNvSpPr txBox="1"/>
          <p:nvPr/>
        </p:nvSpPr>
        <p:spPr>
          <a:xfrm>
            <a:off x="8443605" y="2735147"/>
            <a:ext cx="1741683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Container Orchestration &amp; lifecycle management</a:t>
            </a:r>
          </a:p>
        </p:txBody>
      </p:sp>
      <p:sp>
        <p:nvSpPr>
          <p:cNvPr id="401" name="TextBox 698"/>
          <p:cNvSpPr txBox="1"/>
          <p:nvPr/>
        </p:nvSpPr>
        <p:spPr>
          <a:xfrm>
            <a:off x="9923364" y="3206852"/>
            <a:ext cx="1557015" cy="47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Replication &amp; Failover</a:t>
            </a:r>
          </a:p>
        </p:txBody>
      </p:sp>
      <p:sp>
        <p:nvSpPr>
          <p:cNvPr id="402" name="TextBox 699"/>
          <p:cNvSpPr txBox="1"/>
          <p:nvPr/>
        </p:nvSpPr>
        <p:spPr>
          <a:xfrm>
            <a:off x="554484" y="3086772"/>
            <a:ext cx="1183193" cy="65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Simple programming models</a:t>
            </a:r>
          </a:p>
        </p:txBody>
      </p:sp>
      <p:sp>
        <p:nvSpPr>
          <p:cNvPr id="403" name="TextBox 700"/>
          <p:cNvSpPr txBox="1"/>
          <p:nvPr/>
        </p:nvSpPr>
        <p:spPr>
          <a:xfrm>
            <a:off x="8802279" y="3365760"/>
            <a:ext cx="1702370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Resource balancing</a:t>
            </a:r>
          </a:p>
        </p:txBody>
      </p:sp>
      <p:sp>
        <p:nvSpPr>
          <p:cNvPr id="404" name="TextBox 701"/>
          <p:cNvSpPr txBox="1"/>
          <p:nvPr/>
        </p:nvSpPr>
        <p:spPr>
          <a:xfrm>
            <a:off x="10295363" y="2853761"/>
            <a:ext cx="1403692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Self-healing</a:t>
            </a:r>
          </a:p>
        </p:txBody>
      </p:sp>
      <p:sp>
        <p:nvSpPr>
          <p:cNvPr id="405" name="TextBox 702"/>
          <p:cNvSpPr txBox="1"/>
          <p:nvPr/>
        </p:nvSpPr>
        <p:spPr>
          <a:xfrm>
            <a:off x="3416099" y="2815860"/>
            <a:ext cx="1359486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Data Partitioning</a:t>
            </a:r>
          </a:p>
        </p:txBody>
      </p:sp>
      <p:sp>
        <p:nvSpPr>
          <p:cNvPr id="406" name="TextBox 703"/>
          <p:cNvSpPr txBox="1"/>
          <p:nvPr/>
        </p:nvSpPr>
        <p:spPr>
          <a:xfrm>
            <a:off x="3471454" y="3436171"/>
            <a:ext cx="1538246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Automated Rollback</a:t>
            </a:r>
          </a:p>
        </p:txBody>
      </p:sp>
      <p:sp>
        <p:nvSpPr>
          <p:cNvPr id="407" name="TextBox 704"/>
          <p:cNvSpPr txBox="1"/>
          <p:nvPr/>
        </p:nvSpPr>
        <p:spPr>
          <a:xfrm>
            <a:off x="7220038" y="2755020"/>
            <a:ext cx="1339043" cy="47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Health Monitoring</a:t>
            </a:r>
          </a:p>
        </p:txBody>
      </p:sp>
      <p:sp>
        <p:nvSpPr>
          <p:cNvPr id="408" name="TextBox 705"/>
          <p:cNvSpPr txBox="1"/>
          <p:nvPr/>
        </p:nvSpPr>
        <p:spPr>
          <a:xfrm>
            <a:off x="6729847" y="3167381"/>
            <a:ext cx="1359486" cy="47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24"/>
            <a:r>
              <a:rPr lang="en-US" sz="1199" b="1" dirty="0">
                <a:solidFill>
                  <a:srgbClr val="FFFFFF"/>
                </a:solidFill>
                <a:latin typeface="Segoe UI Light"/>
              </a:rPr>
              <a:t>Placement Constraints</a:t>
            </a:r>
          </a:p>
        </p:txBody>
      </p:sp>
      <p:grpSp>
        <p:nvGrpSpPr>
          <p:cNvPr id="409" name="Group 408"/>
          <p:cNvGrpSpPr/>
          <p:nvPr/>
        </p:nvGrpSpPr>
        <p:grpSpPr>
          <a:xfrm>
            <a:off x="773419" y="4459254"/>
            <a:ext cx="2303136" cy="1843942"/>
            <a:chOff x="896085" y="4299331"/>
            <a:chExt cx="2303462" cy="1844204"/>
          </a:xfrm>
        </p:grpSpPr>
        <p:sp>
          <p:nvSpPr>
            <p:cNvPr id="430" name="TextBox 724"/>
            <p:cNvSpPr txBox="1"/>
            <p:nvPr/>
          </p:nvSpPr>
          <p:spPr bwMode="auto">
            <a:xfrm>
              <a:off x="1405672" y="5509006"/>
              <a:ext cx="1284288" cy="634529"/>
            </a:xfrm>
            <a:prstGeom prst="rect">
              <a:avLst/>
            </a:prstGeom>
            <a:noFill/>
          </p:spPr>
          <p:txBody>
            <a:bodyPr lIns="182854" tIns="146283" rIns="182854" bIns="146283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400" kern="0" dirty="0">
                  <a:solidFill>
                    <a:prstClr val="black"/>
                  </a:solidFill>
                  <a:latin typeface="Segoe UI"/>
                  <a:ea typeface="MS PGothic" pitchFamily="34" charset="-128"/>
                </a:rPr>
                <a:t>Azure</a:t>
              </a:r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96085" y="4299331"/>
              <a:ext cx="2303462" cy="1274762"/>
            </a:xfrm>
            <a:custGeom>
              <a:avLst/>
              <a:gdLst>
                <a:gd name="T0" fmla="*/ 1662 w 2136"/>
                <a:gd name="T1" fmla="*/ 1181 h 1181"/>
                <a:gd name="T2" fmla="*/ 239 w 2136"/>
                <a:gd name="T3" fmla="*/ 1181 h 1181"/>
                <a:gd name="T4" fmla="*/ 0 w 2136"/>
                <a:gd name="T5" fmla="*/ 937 h 1181"/>
                <a:gd name="T6" fmla="*/ 181 w 2136"/>
                <a:gd name="T7" fmla="*/ 706 h 1181"/>
                <a:gd name="T8" fmla="*/ 462 w 2136"/>
                <a:gd name="T9" fmla="*/ 487 h 1181"/>
                <a:gd name="T10" fmla="*/ 974 w 2136"/>
                <a:gd name="T11" fmla="*/ 0 h 1181"/>
                <a:gd name="T12" fmla="*/ 1440 w 2136"/>
                <a:gd name="T13" fmla="*/ 294 h 1181"/>
                <a:gd name="T14" fmla="*/ 1662 w 2136"/>
                <a:gd name="T15" fmla="*/ 235 h 1181"/>
                <a:gd name="T16" fmla="*/ 2136 w 2136"/>
                <a:gd name="T17" fmla="*/ 710 h 1181"/>
                <a:gd name="T18" fmla="*/ 1662 w 2136"/>
                <a:gd name="T1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6" h="1181">
                  <a:moveTo>
                    <a:pt x="1662" y="1181"/>
                  </a:moveTo>
                  <a:cubicBezTo>
                    <a:pt x="239" y="1181"/>
                    <a:pt x="239" y="1181"/>
                    <a:pt x="239" y="1181"/>
                  </a:cubicBezTo>
                  <a:cubicBezTo>
                    <a:pt x="109" y="1181"/>
                    <a:pt x="0" y="1071"/>
                    <a:pt x="0" y="937"/>
                  </a:cubicBezTo>
                  <a:cubicBezTo>
                    <a:pt x="0" y="823"/>
                    <a:pt x="76" y="731"/>
                    <a:pt x="181" y="706"/>
                  </a:cubicBezTo>
                  <a:cubicBezTo>
                    <a:pt x="231" y="588"/>
                    <a:pt x="336" y="504"/>
                    <a:pt x="462" y="487"/>
                  </a:cubicBezTo>
                  <a:cubicBezTo>
                    <a:pt x="474" y="218"/>
                    <a:pt x="701" y="0"/>
                    <a:pt x="974" y="0"/>
                  </a:cubicBezTo>
                  <a:cubicBezTo>
                    <a:pt x="1175" y="0"/>
                    <a:pt x="1356" y="118"/>
                    <a:pt x="1440" y="294"/>
                  </a:cubicBezTo>
                  <a:cubicBezTo>
                    <a:pt x="1507" y="256"/>
                    <a:pt x="1582" y="235"/>
                    <a:pt x="1662" y="235"/>
                  </a:cubicBezTo>
                  <a:cubicBezTo>
                    <a:pt x="1922" y="235"/>
                    <a:pt x="2136" y="449"/>
                    <a:pt x="2136" y="710"/>
                  </a:cubicBezTo>
                  <a:cubicBezTo>
                    <a:pt x="2136" y="966"/>
                    <a:pt x="1922" y="1181"/>
                    <a:pt x="1662" y="1181"/>
                  </a:cubicBezTo>
                  <a:close/>
                </a:path>
              </a:pathLst>
            </a:custGeom>
            <a:solidFill>
              <a:srgbClr val="ED7D31">
                <a:lumMod val="50000"/>
                <a:lumOff val="50000"/>
              </a:srgb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defRPr/>
              </a:pPr>
              <a:endParaRPr lang="en-US" kern="0">
                <a:solidFill>
                  <a:prstClr val="black"/>
                </a:solidFill>
                <a:latin typeface="Segoe UI"/>
                <a:ea typeface="MS PGothic" pitchFamily="34" charset="-128"/>
              </a:endParaRPr>
            </a:p>
          </p:txBody>
        </p:sp>
      </p:grpSp>
      <p:grpSp>
        <p:nvGrpSpPr>
          <p:cNvPr id="410" name="Group 409"/>
          <p:cNvGrpSpPr>
            <a:grpSpLocks/>
          </p:cNvGrpSpPr>
          <p:nvPr/>
        </p:nvGrpSpPr>
        <p:grpSpPr bwMode="auto">
          <a:xfrm>
            <a:off x="4775585" y="4323407"/>
            <a:ext cx="2565037" cy="2052229"/>
            <a:chOff x="4935683" y="4831160"/>
            <a:chExt cx="2564826" cy="2053167"/>
          </a:xfrm>
        </p:grpSpPr>
        <p:sp>
          <p:nvSpPr>
            <p:cNvPr id="414" name="TextBox 729"/>
            <p:cNvSpPr txBox="1"/>
            <p:nvPr/>
          </p:nvSpPr>
          <p:spPr>
            <a:xfrm>
              <a:off x="4935683" y="6249597"/>
              <a:ext cx="2564826" cy="634730"/>
            </a:xfrm>
            <a:prstGeom prst="rect">
              <a:avLst/>
            </a:prstGeom>
            <a:noFill/>
          </p:spPr>
          <p:txBody>
            <a:bodyPr lIns="182854" tIns="146283" rIns="182854" bIns="146283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400" kern="0" dirty="0">
                  <a:solidFill>
                    <a:prstClr val="black"/>
                  </a:solidFill>
                  <a:latin typeface="Segoe UI"/>
                  <a:ea typeface="MS PGothic" pitchFamily="34" charset="-128"/>
                </a:rPr>
                <a:t>Private cloud</a:t>
              </a:r>
            </a:p>
          </p:txBody>
        </p:sp>
        <p:grpSp>
          <p:nvGrpSpPr>
            <p:cNvPr id="415" name="Group 414"/>
            <p:cNvGrpSpPr>
              <a:grpSpLocks noChangeAspect="1"/>
            </p:cNvGrpSpPr>
            <p:nvPr/>
          </p:nvGrpSpPr>
          <p:grpSpPr bwMode="auto">
            <a:xfrm>
              <a:off x="5313388" y="4831160"/>
              <a:ext cx="1809416" cy="1808295"/>
              <a:chOff x="4385" y="3099"/>
              <a:chExt cx="1613" cy="1612"/>
            </a:xfrm>
          </p:grpSpPr>
          <p:sp>
            <p:nvSpPr>
              <p:cNvPr id="41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4385" y="3099"/>
                <a:ext cx="1613" cy="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17" name="Rectangle 416"/>
              <p:cNvSpPr>
                <a:spLocks noChangeArrowheads="1"/>
              </p:cNvSpPr>
              <p:nvPr/>
            </p:nvSpPr>
            <p:spPr bwMode="auto">
              <a:xfrm>
                <a:off x="5494" y="3463"/>
                <a:ext cx="253" cy="892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18" name="Rectangle 417"/>
              <p:cNvSpPr>
                <a:spLocks noChangeArrowheads="1"/>
              </p:cNvSpPr>
              <p:nvPr/>
            </p:nvSpPr>
            <p:spPr bwMode="auto">
              <a:xfrm>
                <a:off x="4638" y="3463"/>
                <a:ext cx="253" cy="892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19" name="Rectangle 418"/>
              <p:cNvSpPr>
                <a:spLocks noChangeArrowheads="1"/>
              </p:cNvSpPr>
              <p:nvPr/>
            </p:nvSpPr>
            <p:spPr bwMode="auto">
              <a:xfrm>
                <a:off x="4703" y="3531"/>
                <a:ext cx="314" cy="824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0" name="Rectangle 419"/>
              <p:cNvSpPr>
                <a:spLocks noChangeArrowheads="1"/>
              </p:cNvSpPr>
              <p:nvPr/>
            </p:nvSpPr>
            <p:spPr bwMode="auto">
              <a:xfrm>
                <a:off x="5367" y="3653"/>
                <a:ext cx="313" cy="702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1" name="Rectangle 420"/>
              <p:cNvSpPr>
                <a:spLocks noChangeArrowheads="1"/>
              </p:cNvSpPr>
              <p:nvPr/>
            </p:nvSpPr>
            <p:spPr bwMode="auto">
              <a:xfrm>
                <a:off x="4968" y="3779"/>
                <a:ext cx="463" cy="576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2" name="Rectangle 421"/>
              <p:cNvSpPr>
                <a:spLocks noChangeArrowheads="1"/>
              </p:cNvSpPr>
              <p:nvPr/>
            </p:nvSpPr>
            <p:spPr bwMode="auto">
              <a:xfrm>
                <a:off x="4945" y="3762"/>
                <a:ext cx="508" cy="1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3" name="Rectangle 422"/>
              <p:cNvSpPr>
                <a:spLocks noChangeArrowheads="1"/>
              </p:cNvSpPr>
              <p:nvPr/>
            </p:nvSpPr>
            <p:spPr bwMode="auto">
              <a:xfrm>
                <a:off x="5223" y="4239"/>
                <a:ext cx="61" cy="116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4" name="Rectangle 423"/>
              <p:cNvSpPr>
                <a:spLocks noChangeArrowheads="1"/>
              </p:cNvSpPr>
              <p:nvPr/>
            </p:nvSpPr>
            <p:spPr bwMode="auto">
              <a:xfrm>
                <a:off x="5117" y="4239"/>
                <a:ext cx="61" cy="116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5" name="Rectangle 424"/>
              <p:cNvSpPr>
                <a:spLocks noChangeArrowheads="1"/>
              </p:cNvSpPr>
              <p:nvPr/>
            </p:nvSpPr>
            <p:spPr bwMode="auto">
              <a:xfrm>
                <a:off x="5015" y="3831"/>
                <a:ext cx="371" cy="59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6" name="Rectangle 425"/>
              <p:cNvSpPr>
                <a:spLocks noChangeArrowheads="1"/>
              </p:cNvSpPr>
              <p:nvPr/>
            </p:nvSpPr>
            <p:spPr bwMode="auto">
              <a:xfrm>
                <a:off x="5015" y="3935"/>
                <a:ext cx="371" cy="59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7" name="Rectangle 426"/>
              <p:cNvSpPr>
                <a:spLocks noChangeArrowheads="1"/>
              </p:cNvSpPr>
              <p:nvPr/>
            </p:nvSpPr>
            <p:spPr bwMode="auto">
              <a:xfrm>
                <a:off x="5015" y="4038"/>
                <a:ext cx="371" cy="6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8" name="Rectangle 427"/>
              <p:cNvSpPr>
                <a:spLocks noChangeArrowheads="1"/>
              </p:cNvSpPr>
              <p:nvPr/>
            </p:nvSpPr>
            <p:spPr bwMode="auto">
              <a:xfrm>
                <a:off x="5015" y="4141"/>
                <a:ext cx="371" cy="6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  <p:sp>
            <p:nvSpPr>
              <p:cNvPr id="429" name="Rectangle 428"/>
              <p:cNvSpPr>
                <a:spLocks noChangeArrowheads="1"/>
              </p:cNvSpPr>
              <p:nvPr/>
            </p:nvSpPr>
            <p:spPr bwMode="auto">
              <a:xfrm>
                <a:off x="5043" y="3690"/>
                <a:ext cx="180" cy="7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defRPr/>
                </a:pPr>
                <a:endParaRPr lang="en-US" kern="0">
                  <a:solidFill>
                    <a:prstClr val="black"/>
                  </a:solidFill>
                  <a:latin typeface="Segoe UI"/>
                  <a:ea typeface="MS PGothic" pitchFamily="34" charset="-128"/>
                </a:endParaRPr>
              </a:p>
            </p:txBody>
          </p:sp>
        </p:grpSp>
      </p:grpSp>
      <p:grpSp>
        <p:nvGrpSpPr>
          <p:cNvPr id="411" name="Group 410"/>
          <p:cNvGrpSpPr/>
          <p:nvPr/>
        </p:nvGrpSpPr>
        <p:grpSpPr>
          <a:xfrm>
            <a:off x="8918182" y="4573028"/>
            <a:ext cx="2303136" cy="1829658"/>
            <a:chOff x="9042003" y="4413119"/>
            <a:chExt cx="2303462" cy="1829918"/>
          </a:xfrm>
        </p:grpSpPr>
        <p:sp>
          <p:nvSpPr>
            <p:cNvPr id="412" name="TextBox 746"/>
            <p:cNvSpPr txBox="1"/>
            <p:nvPr/>
          </p:nvSpPr>
          <p:spPr bwMode="auto">
            <a:xfrm>
              <a:off x="9118203" y="5608507"/>
              <a:ext cx="2151062" cy="634530"/>
            </a:xfrm>
            <a:prstGeom prst="rect">
              <a:avLst/>
            </a:prstGeom>
            <a:noFill/>
          </p:spPr>
          <p:txBody>
            <a:bodyPr lIns="182854" tIns="146283" rIns="182854" bIns="146283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400" kern="0" dirty="0">
                  <a:solidFill>
                    <a:prstClr val="black"/>
                  </a:solidFill>
                  <a:latin typeface="Segoe UI"/>
                  <a:ea typeface="MS PGothic" pitchFamily="34" charset="-128"/>
                </a:rPr>
                <a:t>Other clouds</a:t>
              </a:r>
            </a:p>
          </p:txBody>
        </p:sp>
        <p:sp>
          <p:nvSpPr>
            <p:cNvPr id="413" name="Freeform 412"/>
            <p:cNvSpPr>
              <a:spLocks/>
            </p:cNvSpPr>
            <p:nvPr/>
          </p:nvSpPr>
          <p:spPr bwMode="auto">
            <a:xfrm>
              <a:off x="9042003" y="4413119"/>
              <a:ext cx="2303462" cy="1274763"/>
            </a:xfrm>
            <a:custGeom>
              <a:avLst/>
              <a:gdLst>
                <a:gd name="T0" fmla="*/ 1662 w 2136"/>
                <a:gd name="T1" fmla="*/ 1181 h 1181"/>
                <a:gd name="T2" fmla="*/ 239 w 2136"/>
                <a:gd name="T3" fmla="*/ 1181 h 1181"/>
                <a:gd name="T4" fmla="*/ 0 w 2136"/>
                <a:gd name="T5" fmla="*/ 937 h 1181"/>
                <a:gd name="T6" fmla="*/ 181 w 2136"/>
                <a:gd name="T7" fmla="*/ 706 h 1181"/>
                <a:gd name="T8" fmla="*/ 462 w 2136"/>
                <a:gd name="T9" fmla="*/ 487 h 1181"/>
                <a:gd name="T10" fmla="*/ 974 w 2136"/>
                <a:gd name="T11" fmla="*/ 0 h 1181"/>
                <a:gd name="T12" fmla="*/ 1440 w 2136"/>
                <a:gd name="T13" fmla="*/ 294 h 1181"/>
                <a:gd name="T14" fmla="*/ 1662 w 2136"/>
                <a:gd name="T15" fmla="*/ 235 h 1181"/>
                <a:gd name="T16" fmla="*/ 2136 w 2136"/>
                <a:gd name="T17" fmla="*/ 710 h 1181"/>
                <a:gd name="T18" fmla="*/ 1662 w 2136"/>
                <a:gd name="T1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6" h="1181">
                  <a:moveTo>
                    <a:pt x="1662" y="1181"/>
                  </a:moveTo>
                  <a:cubicBezTo>
                    <a:pt x="239" y="1181"/>
                    <a:pt x="239" y="1181"/>
                    <a:pt x="239" y="1181"/>
                  </a:cubicBezTo>
                  <a:cubicBezTo>
                    <a:pt x="109" y="1181"/>
                    <a:pt x="0" y="1071"/>
                    <a:pt x="0" y="937"/>
                  </a:cubicBezTo>
                  <a:cubicBezTo>
                    <a:pt x="0" y="823"/>
                    <a:pt x="76" y="731"/>
                    <a:pt x="181" y="706"/>
                  </a:cubicBezTo>
                  <a:cubicBezTo>
                    <a:pt x="231" y="588"/>
                    <a:pt x="336" y="504"/>
                    <a:pt x="462" y="487"/>
                  </a:cubicBezTo>
                  <a:cubicBezTo>
                    <a:pt x="474" y="218"/>
                    <a:pt x="701" y="0"/>
                    <a:pt x="974" y="0"/>
                  </a:cubicBezTo>
                  <a:cubicBezTo>
                    <a:pt x="1175" y="0"/>
                    <a:pt x="1356" y="118"/>
                    <a:pt x="1440" y="294"/>
                  </a:cubicBezTo>
                  <a:cubicBezTo>
                    <a:pt x="1507" y="256"/>
                    <a:pt x="1582" y="235"/>
                    <a:pt x="1662" y="235"/>
                  </a:cubicBezTo>
                  <a:cubicBezTo>
                    <a:pt x="1922" y="235"/>
                    <a:pt x="2136" y="449"/>
                    <a:pt x="2136" y="710"/>
                  </a:cubicBezTo>
                  <a:cubicBezTo>
                    <a:pt x="2136" y="966"/>
                    <a:pt x="1922" y="1181"/>
                    <a:pt x="1662" y="1181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defRPr/>
              </a:pPr>
              <a:endParaRPr lang="en-US" kern="0">
                <a:solidFill>
                  <a:prstClr val="black"/>
                </a:solidFill>
                <a:latin typeface="Segoe UI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5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State</a:t>
            </a:r>
          </a:p>
          <a:p>
            <a:pPr lvl="1"/>
            <a:r>
              <a:rPr lang="en-US" dirty="0" smtClean="0"/>
              <a:t>Health report</a:t>
            </a:r>
          </a:p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Windows Event Log &amp; Performance counter</a:t>
            </a:r>
            <a:endParaRPr lang="en-US" dirty="0" smtClean="0"/>
          </a:p>
          <a:p>
            <a:pPr lvl="1"/>
            <a:r>
              <a:rPr lang="en-US" dirty="0" smtClean="0"/>
              <a:t>WAD Extension(Windows Azure Diagnostic)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 not support </a:t>
            </a:r>
            <a:r>
              <a:rPr lang="en-US" dirty="0" err="1" smtClean="0"/>
              <a:t>System.Web</a:t>
            </a:r>
            <a:r>
              <a:rPr lang="en-US" dirty="0" smtClean="0"/>
              <a:t> and IIS dependencies</a:t>
            </a:r>
          </a:p>
          <a:p>
            <a:r>
              <a:rPr lang="en-US" dirty="0" smtClean="0"/>
              <a:t>Support for ASP.NET 5 – Open Source Stack</a:t>
            </a:r>
          </a:p>
          <a:p>
            <a:r>
              <a:rPr lang="en-US" dirty="0" smtClean="0"/>
              <a:t>Still in public preview, lack of resource, SDK is unstable. Potential high maintenance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cluster Orchestration</a:t>
            </a:r>
          </a:p>
          <a:p>
            <a:r>
              <a:rPr lang="en-US" dirty="0" smtClean="0"/>
              <a:t>Manage Application lifecycle (deploy/upgrade/failover/scale/balance/…)</a:t>
            </a:r>
          </a:p>
          <a:p>
            <a:r>
              <a:rPr lang="en-US" dirty="0" smtClean="0"/>
              <a:t>Able to run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altLang="zh-CN" dirty="0" smtClean="0"/>
              <a:t>be hosted </a:t>
            </a:r>
            <a:r>
              <a:rPr lang="en-US" dirty="0" smtClean="0"/>
              <a:t>on anywhere (Azure, Private DC, Partner DC, Windows/Linux)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176963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2000" dirty="0">
                <a:solidFill>
                  <a:srgbClr val="FF0000"/>
                </a:solidFill>
              </a:rPr>
              <a:t>GA H1 2016 </a:t>
            </a:r>
          </a:p>
        </p:txBody>
      </p:sp>
    </p:spTree>
    <p:extLst>
      <p:ext uri="{BB962C8B-B14F-4D97-AF65-F5344CB8AC3E}">
        <p14:creationId xmlns:p14="http://schemas.microsoft.com/office/powerpoint/2010/main" val="29575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Orchestration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2405" y="4992227"/>
            <a:ext cx="8000870" cy="5537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VMs and VM Scale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9177" y="5622875"/>
            <a:ext cx="4274098" cy="57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Azure Public Cloud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6393" y="5629592"/>
            <a:ext cx="3622386" cy="57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Azure Stack</a:t>
            </a:r>
            <a:endParaRPr kumimoji="0" lang="en-US" sz="1721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5509" y="4380461"/>
            <a:ext cx="5627766" cy="506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VM Extensions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5509" y="3115237"/>
            <a:ext cx="1548526" cy="118158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ACS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7595" y="3110097"/>
            <a:ext cx="2421690" cy="1165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 Fabric </a:t>
            </a:r>
          </a:p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(VMs and Containers)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0669" y="3107798"/>
            <a:ext cx="1524855" cy="11817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1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VMSS</a:t>
            </a:r>
            <a:endParaRPr kumimoji="0" lang="en-US" sz="19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7595" y="2476251"/>
            <a:ext cx="2405680" cy="57906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12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App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6829" y="2476251"/>
            <a:ext cx="1538695" cy="57906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Media</a:t>
            </a:r>
            <a:endParaRPr kumimoji="0" lang="en-US" sz="26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1282" y="1882593"/>
            <a:ext cx="962118" cy="51697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Web </a:t>
            </a:r>
            <a:br>
              <a:rPr kumimoji="0" lang="en-US" sz="15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5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78077" y="1882593"/>
            <a:ext cx="815199" cy="5072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Mobile</a:t>
            </a:r>
          </a:p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76394" y="3107798"/>
            <a:ext cx="2312480" cy="1779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CloudFoundry</a:t>
            </a:r>
            <a:endParaRPr kumimoji="0" lang="en-US" sz="172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8798" y="5629593"/>
            <a:ext cx="1526300" cy="522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Infrastructure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8798" y="4691320"/>
            <a:ext cx="1526300" cy="522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IaaS and IaaS+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1199" y="3735470"/>
            <a:ext cx="1526300" cy="522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4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2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Cluster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7519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pic>
        <p:nvPicPr>
          <p:cNvPr id="1028" name="Picture 4" descr="Service Fabric platform state stor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53" y="1415109"/>
            <a:ext cx="89258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1144" y="5885319"/>
            <a:ext cx="9762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solidFill>
                  <a:srgbClr val="505050"/>
                </a:solidFill>
                <a:effectLst/>
                <a:latin typeface="Segoe UI" panose="020B0502040204020203" pitchFamily="34" charset="0"/>
              </a:rPr>
              <a:t>Microservice</a:t>
            </a:r>
            <a:r>
              <a:rPr lang="en-US" b="1" i="1" dirty="0" smtClean="0">
                <a:solidFill>
                  <a:srgbClr val="505050"/>
                </a:solidFill>
                <a:effectLst/>
                <a:latin typeface="Segoe UI" panose="020B0502040204020203" pitchFamily="34" charset="0"/>
              </a:rPr>
              <a:t> applications are composed of small, independently versioned, and scalable customer-focused services that communicate with each other over standard protocols with well-defined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4485939" y="3689872"/>
            <a:ext cx="348547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</a:p>
          <a:p>
            <a:r>
              <a:rPr lang="en-US" dirty="0" smtClean="0"/>
              <a:t>Upgrade</a:t>
            </a:r>
          </a:p>
          <a:p>
            <a:r>
              <a:rPr lang="en-US" dirty="0" smtClean="0"/>
              <a:t>Failover (test)</a:t>
            </a:r>
          </a:p>
          <a:p>
            <a:r>
              <a:rPr lang="en-US" dirty="0" smtClean="0"/>
              <a:t>Scale</a:t>
            </a:r>
          </a:p>
          <a:p>
            <a:r>
              <a:rPr lang="en-US" altLang="zh-CN" dirty="0" smtClean="0"/>
              <a:t>B</a:t>
            </a:r>
            <a:r>
              <a:rPr lang="en-US" dirty="0" smtClean="0"/>
              <a:t>alance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7880" y="2324387"/>
            <a:ext cx="4065052" cy="2738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400000">
            <a:off x="5020088" y="3420379"/>
            <a:ext cx="2622289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Infra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4211704" y="3420379"/>
            <a:ext cx="2622289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 </a:t>
            </a:r>
            <a:r>
              <a:rPr lang="en-US" dirty="0" err="1" smtClean="0"/>
              <a:t>Mgmt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1" name="Hexagon 10"/>
          <p:cNvSpPr/>
          <p:nvPr/>
        </p:nvSpPr>
        <p:spPr>
          <a:xfrm>
            <a:off x="3562422" y="3337466"/>
            <a:ext cx="817581" cy="70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1065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Application are a group of services</a:t>
            </a:r>
          </a:p>
          <a:p>
            <a:r>
              <a:rPr lang="en-US" sz="2400" dirty="0" smtClean="0"/>
              <a:t>Service unit: .exe, </a:t>
            </a:r>
            <a:r>
              <a:rPr lang="en-US" sz="2400" dirty="0" err="1" smtClean="0"/>
              <a:t>jvm</a:t>
            </a:r>
            <a:r>
              <a:rPr lang="en-US" sz="2400" dirty="0" smtClean="0"/>
              <a:t>, windows container (plan)</a:t>
            </a:r>
          </a:p>
          <a:p>
            <a:r>
              <a:rPr lang="en-US" sz="2400" dirty="0" smtClean="0"/>
              <a:t>ServiceManifest.xml describe service</a:t>
            </a:r>
          </a:p>
          <a:p>
            <a:r>
              <a:rPr lang="en-US" sz="2400" dirty="0" smtClean="0"/>
              <a:t>ApplicationManifest.xml describe Application</a:t>
            </a:r>
            <a:endParaRPr lang="en-US" sz="2400" dirty="0"/>
          </a:p>
        </p:txBody>
      </p:sp>
      <p:pic>
        <p:nvPicPr>
          <p:cNvPr id="2050" name="Picture 2" descr="Partitions and replicas within a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1449"/>
            <a:ext cx="66294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061" y="3259361"/>
            <a:ext cx="3124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Service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err="1" smtClean="0"/>
              <a:t>Stateful</a:t>
            </a:r>
            <a:endParaRPr lang="en-US" dirty="0" smtClean="0"/>
          </a:p>
          <a:p>
            <a:r>
              <a:rPr lang="en-US" dirty="0" smtClean="0"/>
              <a:t>Reliable Actor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err="1" smtClean="0"/>
              <a:t>Stateful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Replication/Partition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can be partitioned for scale-out</a:t>
            </a:r>
          </a:p>
          <a:p>
            <a:r>
              <a:rPr lang="en-US" altLang="zh-CN" dirty="0" smtClean="0"/>
              <a:t>Each partition replicates to keep HA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78827" y="3355329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18136" y="3355329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7447" y="3355329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039518" y="3355329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6755" y="3355329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9971" y="3341474"/>
            <a:ext cx="1532432" cy="29076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Node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1471" y="4084762"/>
            <a:ext cx="1143000" cy="320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P2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51398" y="5000532"/>
            <a:ext cx="1143000" cy="3203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2286" y="4088682"/>
            <a:ext cx="1143000" cy="3203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78425" y="4546850"/>
            <a:ext cx="1143000" cy="3203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5768" y="5000532"/>
            <a:ext cx="1143000" cy="320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P4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929" y="4546850"/>
            <a:ext cx="1143000" cy="3203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8929" y="4093168"/>
            <a:ext cx="1143000" cy="320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P1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1471" y="4997742"/>
            <a:ext cx="1143000" cy="3203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2286" y="4546850"/>
            <a:ext cx="1143000" cy="320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P3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5768" y="4546850"/>
            <a:ext cx="1143000" cy="3203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8765" y="4982225"/>
            <a:ext cx="1143000" cy="3203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953" y="4084762"/>
            <a:ext cx="1144467" cy="3287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6838" y="5801169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91471" y="5793379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70582" y="5793379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19848" y="5793379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73543" y="5806992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34234" y="5811152"/>
            <a:ext cx="1143000" cy="32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egoe UI Light"/>
              </a:rPr>
              <a:t>Stateless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93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9649 -0.0687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344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00026 -0.0648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4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254 L 0.30234 0.0009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60039 -0.1333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666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9 0.06111 L 0.59661 -0.0682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-64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0105 -0.0645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397</Words>
  <Application>Microsoft Office PowerPoint</Application>
  <PresentationFormat>Widescreen</PresentationFormat>
  <Paragraphs>167</Paragraphs>
  <Slides>14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SimSun</vt:lpstr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Tw Cen MT</vt:lpstr>
      <vt:lpstr>Office Theme</vt:lpstr>
      <vt:lpstr>Traffic Manager</vt:lpstr>
      <vt:lpstr>Service Fabric</vt:lpstr>
      <vt:lpstr>Service Fabric</vt:lpstr>
      <vt:lpstr>Cluster Orchestration</vt:lpstr>
      <vt:lpstr>Microservice</vt:lpstr>
      <vt:lpstr>Application lifecycle</vt:lpstr>
      <vt:lpstr>Application format</vt:lpstr>
      <vt:lpstr>Programming Model</vt:lpstr>
      <vt:lpstr>Replication/Partition</vt:lpstr>
      <vt:lpstr>PowerPoint Presentation</vt:lpstr>
      <vt:lpstr>Azure Storage Stamp Architecture</vt:lpstr>
      <vt:lpstr>Host on anywhere</vt:lpstr>
      <vt:lpstr>Telemetry</vt:lpstr>
      <vt:lpstr>Consideration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</dc:title>
  <dc:creator>Mog Liang</dc:creator>
  <cp:lastModifiedBy>Mog Liang</cp:lastModifiedBy>
  <cp:revision>25</cp:revision>
  <dcterms:created xsi:type="dcterms:W3CDTF">2016-02-29T03:21:37Z</dcterms:created>
  <dcterms:modified xsi:type="dcterms:W3CDTF">2016-03-02T05:52:11Z</dcterms:modified>
</cp:coreProperties>
</file>