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19900" cy="99187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2">
          <p15:clr>
            <a:srgbClr val="A4A3A4"/>
          </p15:clr>
        </p15:guide>
        <p15:guide id="2" pos="9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1E75"/>
    <a:srgbClr val="AD3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87" autoAdjust="0"/>
    <p:restoredTop sz="94647" autoAdjust="0"/>
  </p:normalViewPr>
  <p:slideViewPr>
    <p:cSldViewPr>
      <p:cViewPr>
        <p:scale>
          <a:sx n="33" d="100"/>
          <a:sy n="33" d="100"/>
        </p:scale>
        <p:origin x="-234" y="618"/>
      </p:cViewPr>
      <p:guideLst>
        <p:guide orient="horz" pos="782"/>
        <p:guide pos="91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0 Portrait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86460" y="1170015"/>
            <a:ext cx="20738303" cy="3528392"/>
          </a:xfrm>
          <a:prstGeom prst="rect">
            <a:avLst/>
          </a:prstGeom>
        </p:spPr>
        <p:txBody>
          <a:bodyPr anchor="b"/>
          <a:lstStyle>
            <a:lvl1pPr algn="l">
              <a:defRPr lang="en-AU" sz="10000" b="1" i="1" cap="all" baseline="0" smtClean="0">
                <a:solidFill>
                  <a:srgbClr val="411E75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AU" b="0" i="0" dirty="0">
                <a:solidFill>
                  <a:srgbClr val="000000"/>
                </a:solidFill>
                <a:effectLst/>
                <a:latin typeface="Arial"/>
              </a:rPr>
              <a:t>LOREM IPSUM DOLOR SIT AMET CONSECTETUR ADIPISCING ELIT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460" y="4842422"/>
            <a:ext cx="19946216" cy="1800200"/>
          </a:xfrm>
          <a:prstGeom prst="rect">
            <a:avLst/>
          </a:prstGeom>
        </p:spPr>
        <p:txBody>
          <a:bodyPr anchor="b"/>
          <a:lstStyle>
            <a:lvl1pPr marL="0" marR="0" indent="0" algn="l" defTabSz="41764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500" b="1" cap="all" baseline="0">
                <a:solidFill>
                  <a:srgbClr val="AD3192"/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AU" dirty="0"/>
          </a:p>
          <a:p>
            <a:endParaRPr lang="en-AU" dirty="0"/>
          </a:p>
          <a:p>
            <a:r>
              <a:rPr lang="en-US" dirty="0"/>
              <a:t>NAME SURNAME1, NAME SURNAME1, NAME SURNAME1, NAME SURNAME1, NAME SURNAME2, NAME SURNAME3</a:t>
            </a:r>
            <a:endParaRPr lang="en-AU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458913" y="6786638"/>
            <a:ext cx="19873762" cy="1368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00"/>
            </a:lvl1pPr>
            <a:lvl2pPr marL="2088215" indent="0">
              <a:buNone/>
              <a:defRPr sz="3700"/>
            </a:lvl2pPr>
            <a:lvl3pPr marL="4176430" indent="0">
              <a:buNone/>
              <a:defRPr sz="3700"/>
            </a:lvl3pPr>
            <a:lvl4pPr marL="6264645" indent="0">
              <a:buNone/>
              <a:defRPr sz="3700"/>
            </a:lvl4pPr>
            <a:lvl5pPr marL="8352861" indent="0">
              <a:buNone/>
              <a:defRPr sz="3700"/>
            </a:lvl5pPr>
          </a:lstStyle>
          <a:p>
            <a:pPr lvl="0"/>
            <a:r>
              <a:rPr lang="en-US" dirty="0"/>
              <a:t>1Organisation Name, 2Organisation Name , 3Organisation Name</a:t>
            </a:r>
            <a:endParaRPr lang="en-AU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458913" y="9810974"/>
            <a:ext cx="12889432" cy="8352928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29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, </a:t>
            </a:r>
            <a:r>
              <a:rPr lang="en-US" dirty="0" err="1"/>
              <a:t>sapien</a:t>
            </a:r>
            <a:r>
              <a:rPr lang="en-US" dirty="0"/>
              <a:t> id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ligula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non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in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quam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;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a magna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 Integer tempus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In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quam, </a:t>
            </a:r>
            <a:r>
              <a:rPr lang="en-US" dirty="0" err="1"/>
              <a:t>eu</a:t>
            </a:r>
            <a:r>
              <a:rPr lang="en-US" dirty="0"/>
              <a:t> tempus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vitae. In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</a:t>
            </a:r>
            <a:r>
              <a:rPr lang="en-US" dirty="0" err="1"/>
              <a:t>convallis</a:t>
            </a:r>
            <a:r>
              <a:rPr lang="en-US" dirty="0"/>
              <a:t> dui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viverra</a:t>
            </a:r>
            <a:r>
              <a:rPr lang="en-US" dirty="0"/>
              <a:t> ligula.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Integer </a:t>
            </a:r>
            <a:r>
              <a:rPr lang="en-US" dirty="0" err="1"/>
              <a:t>bibendum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a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a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et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lorem,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porta </a:t>
            </a:r>
            <a:r>
              <a:rPr lang="en-US" dirty="0" err="1"/>
              <a:t>eu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ligula non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nisi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Maecenas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ligula,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1458467" y="19676070"/>
            <a:ext cx="12889432" cy="8352928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29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, </a:t>
            </a:r>
            <a:r>
              <a:rPr lang="en-US" dirty="0" err="1"/>
              <a:t>sapien</a:t>
            </a:r>
            <a:r>
              <a:rPr lang="en-US" dirty="0"/>
              <a:t> id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ligula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non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in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quam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;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a magna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 Integer tempus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In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quam, </a:t>
            </a:r>
            <a:r>
              <a:rPr lang="en-US" dirty="0" err="1"/>
              <a:t>eu</a:t>
            </a:r>
            <a:r>
              <a:rPr lang="en-US" dirty="0"/>
              <a:t> tempus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vitae. In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</a:t>
            </a:r>
            <a:r>
              <a:rPr lang="en-US" dirty="0" err="1"/>
              <a:t>convallis</a:t>
            </a:r>
            <a:r>
              <a:rPr lang="en-US" dirty="0"/>
              <a:t> dui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viverra</a:t>
            </a:r>
            <a:r>
              <a:rPr lang="en-US" dirty="0"/>
              <a:t> ligula.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Integer </a:t>
            </a:r>
            <a:r>
              <a:rPr lang="en-US" dirty="0" err="1"/>
              <a:t>bibendum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a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a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et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lorem,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porta </a:t>
            </a:r>
            <a:r>
              <a:rPr lang="en-US" dirty="0" err="1"/>
              <a:t>eu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ligula non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nisi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Maecenas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ligula,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1459359" y="28389038"/>
            <a:ext cx="12889432" cy="10801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cap="all" baseline="0">
                <a:solidFill>
                  <a:srgbClr val="411E75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1458913" y="29613174"/>
            <a:ext cx="12889432" cy="8352928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29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, </a:t>
            </a:r>
            <a:r>
              <a:rPr lang="en-US" dirty="0" err="1"/>
              <a:t>sapien</a:t>
            </a:r>
            <a:r>
              <a:rPr lang="en-US" dirty="0"/>
              <a:t> id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ligula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non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in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quam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;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a magna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 Integer tempus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In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quam, </a:t>
            </a:r>
            <a:r>
              <a:rPr lang="en-US" dirty="0" err="1"/>
              <a:t>eu</a:t>
            </a:r>
            <a:r>
              <a:rPr lang="en-US" dirty="0"/>
              <a:t> tempus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vitae. In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</a:t>
            </a:r>
            <a:r>
              <a:rPr lang="en-US" dirty="0" err="1"/>
              <a:t>convallis</a:t>
            </a:r>
            <a:r>
              <a:rPr lang="en-US" dirty="0"/>
              <a:t> dui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viverra</a:t>
            </a:r>
            <a:r>
              <a:rPr lang="en-US" dirty="0"/>
              <a:t> ligula.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Integer </a:t>
            </a:r>
            <a:r>
              <a:rPr lang="en-US" dirty="0" err="1"/>
              <a:t>bibendum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a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a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et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lorem,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porta </a:t>
            </a:r>
            <a:r>
              <a:rPr lang="en-US" dirty="0" err="1"/>
              <a:t>eu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ligula non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nisi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Maecenas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ligula,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23"/>
          </p:nvPr>
        </p:nvSpPr>
        <p:spPr>
          <a:xfrm>
            <a:off x="15788059" y="9810974"/>
            <a:ext cx="12962010" cy="100806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15860067" y="21404262"/>
            <a:ext cx="12889432" cy="8352928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29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, </a:t>
            </a:r>
            <a:r>
              <a:rPr lang="en-US" dirty="0" err="1"/>
              <a:t>sapien</a:t>
            </a:r>
            <a:r>
              <a:rPr lang="en-US" dirty="0"/>
              <a:t> id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ligula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non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in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quam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;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a magna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 Integer tempus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In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quam, </a:t>
            </a:r>
            <a:r>
              <a:rPr lang="en-US" dirty="0" err="1"/>
              <a:t>eu</a:t>
            </a:r>
            <a:r>
              <a:rPr lang="en-US" dirty="0"/>
              <a:t> tempus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vitae. In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</a:t>
            </a:r>
            <a:r>
              <a:rPr lang="en-US" dirty="0" err="1"/>
              <a:t>convallis</a:t>
            </a:r>
            <a:r>
              <a:rPr lang="en-US" dirty="0"/>
              <a:t> dui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viverra</a:t>
            </a:r>
            <a:r>
              <a:rPr lang="en-US" dirty="0"/>
              <a:t> ligula.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Integer </a:t>
            </a:r>
            <a:r>
              <a:rPr lang="en-US" dirty="0" err="1"/>
              <a:t>bibendum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a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a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et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lorem,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porta </a:t>
            </a:r>
            <a:r>
              <a:rPr lang="en-US" dirty="0" err="1"/>
              <a:t>eu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ligula non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nisi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Maecenas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ligula,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15860513" y="30045222"/>
            <a:ext cx="12889432" cy="10801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cap="all" baseline="0">
                <a:solidFill>
                  <a:srgbClr val="411E75"/>
                </a:solidFill>
              </a:defRPr>
            </a:lvl1pPr>
          </a:lstStyle>
          <a:p>
            <a:pPr lvl="0"/>
            <a:r>
              <a:rPr lang="en-US" dirty="0"/>
              <a:t>References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15860067" y="31269358"/>
            <a:ext cx="12889432" cy="4176464"/>
          </a:xfrm>
          <a:prstGeom prst="rect">
            <a:avLst/>
          </a:prstGeom>
        </p:spPr>
        <p:txBody>
          <a:bodyPr anchor="t"/>
          <a:lstStyle>
            <a:lvl1pPr marL="457200" indent="-457200">
              <a:buFont typeface="+mj-lt"/>
              <a:buAutoNum type="arabicPeriod"/>
              <a:defRPr sz="19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, </a:t>
            </a:r>
            <a:r>
              <a:rPr lang="en-US" dirty="0" err="1"/>
              <a:t>sapien</a:t>
            </a:r>
            <a:r>
              <a:rPr lang="en-US" dirty="0"/>
              <a:t> id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ligula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non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in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quam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;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a magna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 Integer tempus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In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quam, </a:t>
            </a:r>
            <a:r>
              <a:rPr lang="en-US" dirty="0" err="1"/>
              <a:t>eu</a:t>
            </a:r>
            <a:r>
              <a:rPr lang="en-US" dirty="0"/>
              <a:t> tempus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vitae. In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, </a:t>
            </a:r>
            <a:r>
              <a:rPr lang="en-US" dirty="0" err="1"/>
              <a:t>convallis</a:t>
            </a:r>
            <a:r>
              <a:rPr lang="en-US" dirty="0"/>
              <a:t> dui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viverra</a:t>
            </a:r>
            <a:r>
              <a:rPr lang="en-US" dirty="0"/>
              <a:t> ligula.</a:t>
            </a:r>
          </a:p>
          <a:p>
            <a:pPr lvl="0"/>
            <a:r>
              <a:rPr lang="en-US" dirty="0"/>
              <a:t>Integer </a:t>
            </a:r>
            <a:r>
              <a:rPr lang="en-US" dirty="0" err="1"/>
              <a:t>bibendum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a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a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et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lorem,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porta </a:t>
            </a:r>
            <a:r>
              <a:rPr lang="en-US" dirty="0" err="1"/>
              <a:t>eu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ligula non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nisi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Maecenas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ligula,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4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" y="3145"/>
            <a:ext cx="30277464" cy="428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2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tinyurl.com/PRS-Poster-image" TargetMode="External"/><Relationship Id="rId4" Type="http://schemas.openxmlformats.org/officeDocument/2006/relationships/hyperlink" Target="https://tinyurl.com/PRS-Poster-ref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843464" y="5893159"/>
            <a:ext cx="16978421" cy="36521950"/>
          </a:xfrm>
          <a:prstGeom prst="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13574292" y="41754142"/>
            <a:ext cx="1568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i="1" dirty="0" smtClean="0"/>
              <a:t>Figure 2: </a:t>
            </a:r>
            <a:r>
              <a:rPr lang="en-AU" sz="2400" i="1" dirty="0" err="1"/>
              <a:t>Barplot</a:t>
            </a:r>
            <a:r>
              <a:rPr lang="en-AU" sz="2400" i="1" dirty="0"/>
              <a:t> indicating the number of unique SNP-cancer associations per cancer class, as reported in the GWAS </a:t>
            </a:r>
            <a:r>
              <a:rPr lang="en-AU" sz="2400" i="1" dirty="0" err="1"/>
              <a:t>catalog</a:t>
            </a:r>
            <a:r>
              <a:rPr lang="en-AU" sz="2400" i="1" dirty="0" smtClean="0"/>
              <a:t>.</a:t>
            </a:r>
            <a:endParaRPr lang="en-AU" sz="7200" dirty="0"/>
          </a:p>
        </p:txBody>
      </p:sp>
      <p:graphicFrame>
        <p:nvGraphicFramePr>
          <p:cNvPr id="47" name="Table Placeholder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007682"/>
              </p:ext>
            </p:extLst>
          </p:nvPr>
        </p:nvGraphicFramePr>
        <p:xfrm>
          <a:off x="1458913" y="40951140"/>
          <a:ext cx="10008666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4400" dirty="0">
                          <a:solidFill>
                            <a:srgbClr val="411E75"/>
                          </a:solidFill>
                        </a:rPr>
                        <a:t>REFERENCES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1320628" y="1465272"/>
            <a:ext cx="22538503" cy="3528392"/>
          </a:xfrm>
        </p:spPr>
        <p:txBody>
          <a:bodyPr anchor="t"/>
          <a:lstStyle/>
          <a:p>
            <a:r>
              <a:rPr lang="en-AU" sz="9600" dirty="0" smtClean="0"/>
              <a:t>What’s a clinician </a:t>
            </a:r>
            <a:r>
              <a:rPr lang="en-AU" sz="9600" dirty="0" err="1" smtClean="0"/>
              <a:t>gotta</a:t>
            </a:r>
            <a:r>
              <a:rPr lang="en-AU" sz="9600" dirty="0" smtClean="0"/>
              <a:t> do to get a Polygenic Risk Score Around Here?</a:t>
            </a:r>
            <a:endParaRPr lang="en-AU" sz="9600" dirty="0"/>
          </a:p>
        </p:txBody>
      </p:sp>
      <p:sp>
        <p:nvSpPr>
          <p:cNvPr id="30" name="Subtitle 29"/>
          <p:cNvSpPr>
            <a:spLocks noGrp="1"/>
          </p:cNvSpPr>
          <p:nvPr>
            <p:ph type="subTitle" idx="1"/>
          </p:nvPr>
        </p:nvSpPr>
        <p:spPr>
          <a:xfrm>
            <a:off x="1386459" y="4651131"/>
            <a:ext cx="19946216" cy="1080119"/>
          </a:xfrm>
        </p:spPr>
        <p:txBody>
          <a:bodyPr/>
          <a:lstStyle/>
          <a:p>
            <a:r>
              <a:rPr lang="en-AU" sz="4400" dirty="0"/>
              <a:t>James A. Morgan</a:t>
            </a:r>
            <a:r>
              <a:rPr lang="en-AU" sz="4400" baseline="30000" dirty="0"/>
              <a:t>1</a:t>
            </a:r>
            <a:r>
              <a:rPr lang="en-AU" sz="4400" dirty="0"/>
              <a:t>,  Paul A. James</a:t>
            </a:r>
            <a:r>
              <a:rPr lang="en-AU" sz="4400" baseline="30000" dirty="0"/>
              <a:t>1,2,3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1466795" y="5875266"/>
            <a:ext cx="23250255" cy="1368152"/>
          </a:xfrm>
        </p:spPr>
        <p:txBody>
          <a:bodyPr/>
          <a:lstStyle/>
          <a:p>
            <a:r>
              <a:rPr lang="en-AU" sz="4000" baseline="30000" dirty="0"/>
              <a:t>1</a:t>
            </a:r>
            <a:r>
              <a:rPr lang="en-US" dirty="0"/>
              <a:t>The Parkville Familial Cancer Centre, Peter </a:t>
            </a:r>
            <a:r>
              <a:rPr lang="en-US" dirty="0" err="1"/>
              <a:t>MacCallum</a:t>
            </a:r>
            <a:r>
              <a:rPr lang="en-US" dirty="0"/>
              <a:t> Cancer Centre and The Royal Melbourne Hospital, Melbourne, Victoria, Australia, 3000</a:t>
            </a:r>
            <a:r>
              <a:rPr lang="en-AU" dirty="0"/>
              <a:t>,</a:t>
            </a:r>
            <a:r>
              <a:rPr lang="en-AU" baseline="30000" dirty="0"/>
              <a:t> </a:t>
            </a:r>
          </a:p>
          <a:p>
            <a:r>
              <a:rPr lang="en-AU" sz="4000" baseline="30000" dirty="0"/>
              <a:t>2</a:t>
            </a:r>
            <a:r>
              <a:rPr lang="en-US" dirty="0"/>
              <a:t>Cancer Genetics Laboratory, Peter </a:t>
            </a:r>
            <a:r>
              <a:rPr lang="en-US" dirty="0" err="1"/>
              <a:t>MacCallum</a:t>
            </a:r>
            <a:r>
              <a:rPr lang="en-US" dirty="0"/>
              <a:t> Cancer Centre, Melbourne, Victoria 3000, Australia</a:t>
            </a:r>
            <a:r>
              <a:rPr lang="en-AU" dirty="0"/>
              <a:t>,</a:t>
            </a:r>
            <a:r>
              <a:rPr lang="en-AU" baseline="30000" dirty="0"/>
              <a:t> </a:t>
            </a:r>
          </a:p>
          <a:p>
            <a:r>
              <a:rPr lang="en-AU" baseline="30000" dirty="0"/>
              <a:t>3</a:t>
            </a:r>
            <a:r>
              <a:rPr lang="en-US" dirty="0"/>
              <a:t>Sir Peter </a:t>
            </a:r>
            <a:r>
              <a:rPr lang="en-US" dirty="0" err="1"/>
              <a:t>MacCallum</a:t>
            </a:r>
            <a:r>
              <a:rPr lang="en-US" dirty="0"/>
              <a:t> Department of Oncology, The University of Melbourne, Parkville, Victoria 3010, Australia</a:t>
            </a:r>
            <a:r>
              <a:rPr lang="en-AU" dirty="0"/>
              <a:t>,</a:t>
            </a:r>
          </a:p>
          <a:p>
            <a:endParaRPr lang="en-AU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277228" y="9962665"/>
            <a:ext cx="14039113" cy="8352928"/>
          </a:xfrm>
          <a:solidFill>
            <a:schemeClr val="bg1"/>
          </a:solidFill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dirty="0"/>
              <a:t>Compared to existing methods, Polygenic Risk Score (PRS) Assessment offers </a:t>
            </a:r>
            <a:r>
              <a:rPr lang="en-AU" dirty="0" smtClean="0"/>
              <a:t>the potential for a </a:t>
            </a:r>
            <a:r>
              <a:rPr lang="en-AU" dirty="0"/>
              <a:t>more precise, reliable and personalised mechanism for determining an individual’s cancer risk.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dirty="0"/>
              <a:t>To identify PRS-assessable malignancies, we conducted a </a:t>
            </a:r>
            <a:r>
              <a:rPr lang="en-AU" dirty="0" smtClean="0"/>
              <a:t>literature </a:t>
            </a:r>
            <a:r>
              <a:rPr lang="en-AU" dirty="0"/>
              <a:t>search including the NHGRI-EBI </a:t>
            </a:r>
            <a:r>
              <a:rPr lang="en-AU" dirty="0" err="1"/>
              <a:t>catalog</a:t>
            </a:r>
            <a:r>
              <a:rPr lang="en-AU" dirty="0"/>
              <a:t> of Genome Wide Association Studies (GWAS’) to identify Single Nucleotide Polymorphisms (SNPs) with described cancer associations.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dirty="0"/>
              <a:t>We examined the methods used to derive each reported association, the underlying power to detect it, as well as evidence of validation and recapitulation of the result. The </a:t>
            </a:r>
            <a:r>
              <a:rPr lang="en-AU" dirty="0" smtClean="0"/>
              <a:t>body of the text was </a:t>
            </a:r>
            <a:r>
              <a:rPr lang="en-AU" dirty="0"/>
              <a:t>used to derive criteria by which the validity of a reported association can be assessed for incorporation into a combined PRS for each cancer stream.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dirty="0"/>
              <a:t>Evidence supporting the polygenic component of risk varies greatly among cancer types. Some malignancies (</a:t>
            </a:r>
            <a:r>
              <a:rPr lang="en-AU" dirty="0" err="1"/>
              <a:t>eg</a:t>
            </a:r>
            <a:r>
              <a:rPr lang="en-AU" dirty="0"/>
              <a:t>: Breast, Colorectal and Prostate) have been the subject of many well-powered high-quality publications, including research demonstrating PRS performance. Other malignancies (</a:t>
            </a:r>
            <a:r>
              <a:rPr lang="en-AU" dirty="0" err="1"/>
              <a:t>eg</a:t>
            </a:r>
            <a:r>
              <a:rPr lang="en-AU" dirty="0"/>
              <a:t>: Cervical, Thyroid and Blood) have few reported GWAS’ and few or no studies assessing the performance of PRS models.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dirty="0"/>
              <a:t>Here, we provide a comparative ranking of the development of the field across cancer types.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0"/>
          </p:nvPr>
        </p:nvSpPr>
        <p:spPr>
          <a:xfrm>
            <a:off x="1119371" y="30990970"/>
            <a:ext cx="13801483" cy="2717128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dirty="0"/>
              <a:t>An up-to-date version of the GWAS </a:t>
            </a:r>
            <a:r>
              <a:rPr lang="en-AU" dirty="0" err="1"/>
              <a:t>Catalog</a:t>
            </a:r>
            <a:r>
              <a:rPr lang="en-AU" dirty="0"/>
              <a:t> was cloned and filtered to retain only those records reporting SNP-cancer associations. The remaining records were classified by cancer type.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dirty="0"/>
              <a:t>Stream-readiness </a:t>
            </a:r>
            <a:r>
              <a:rPr lang="en-AU" dirty="0" smtClean="0"/>
              <a:t>is </a:t>
            </a:r>
            <a:r>
              <a:rPr lang="en-AU" dirty="0"/>
              <a:t>quantified through the construction of a readiness matrix (Fig 1) assessing the following</a:t>
            </a:r>
            <a:r>
              <a:rPr lang="en-AU" dirty="0" smtClean="0"/>
              <a:t>: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le Placeholder 27"/>
              <p:cNvGraphicFramePr>
                <a:graphicFrameLocks noGrp="1"/>
              </p:cNvGraphicFramePr>
              <p:nvPr>
                <p:ph type="tbl" sz="quarter" idx="23"/>
                <p:extLst>
                  <p:ext uri="{D42A27DB-BD31-4B8C-83A1-F6EECF244321}">
                    <p14:modId xmlns:p14="http://schemas.microsoft.com/office/powerpoint/2010/main" val="206147622"/>
                  </p:ext>
                </p:extLst>
              </p:nvPr>
            </p:nvGraphicFramePr>
            <p:xfrm>
              <a:off x="16216312" y="10136342"/>
              <a:ext cx="12677203" cy="76673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371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400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6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600" dirty="0" smtClean="0"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a:rPr>
                            <a:t>Assessment Category</a:t>
                          </a:r>
                          <a:endParaRPr lang="en-AU" sz="2600" b="1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939" marR="90939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600" dirty="0" smtClean="0"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a:rPr>
                            <a:t>Quantification</a:t>
                          </a:r>
                          <a:endParaRPr lang="en-AU" sz="2600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939" marR="90939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30592">
                    <a:tc>
                      <a:txBody>
                        <a:bodyPr/>
                        <a:lstStyle/>
                        <a:p>
                          <a:pPr marL="0" algn="l" defTabSz="4176431" rtl="0" eaLnBrk="1" latinLnBrk="0" hangingPunct="1"/>
                          <a:r>
                            <a:rPr lang="en-AU" sz="240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Effect Size</a:t>
                          </a:r>
                          <a:endParaRPr lang="en-AU" sz="2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0939" marR="90939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31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AU" sz="2400" b="0" i="0" smtClean="0">
                                            <a:latin typeface="Cambria Math" panose="02040503050406030204" pitchFamily="18" charset="0"/>
                                          </a:rPr>
                                          <m:t>OR</m:t>
                                        </m:r>
                                        <m:r>
                                          <a:rPr lang="en-AU" sz="2400" baseline="-250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AU" sz="2400" b="0" i="0" baseline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AU" sz="2400" baseline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AU" sz="2400" b="0" i="0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AU" sz="2400" b="0" i="0" baseline="0" smtClean="0">
                                            <a:latin typeface="Cambria Math" panose="02040503050406030204" pitchFamily="18" charset="0"/>
                                          </a:rPr>
                                          <m:t>OR</m:t>
                                        </m:r>
                                        <m:r>
                                          <a:rPr lang="en-AU" sz="2400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AU" sz="2400" b="0" i="0" baseline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AU" sz="2400" baseline="0" smtClean="0">
                                        <a:latin typeface="Cambria Math" panose="02040503050406030204" pitchFamily="18" charset="0"/>
                                      </a:rPr>
                                      <m:t>+ …+</m:t>
                                    </m:r>
                                    <m:r>
                                      <a:rPr lang="en-AU" sz="2400" b="0" i="0" baseline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AU" sz="2400" b="0" i="0" baseline="0" smtClean="0">
                                        <a:latin typeface="Cambria Math" panose="02040503050406030204" pitchFamily="18" charset="0"/>
                                      </a:rPr>
                                      <m:t>OR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AU" sz="24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1)</m:t>
                                    </m:r>
                                  </m:num>
                                  <m:den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𝑂𝑅𝑀</m:t>
                                    </m:r>
                                    <m:r>
                                      <a:rPr lang="en-AU" sz="2400" b="0" i="1" baseline="-25000" smtClean="0">
                                        <a:latin typeface="Cambria Math" panose="02040503050406030204" pitchFamily="18" charset="0"/>
                                      </a:rPr>
                                      <m:t>𝐴𝑋</m:t>
                                    </m:r>
                                    <m:r>
                                      <a:rPr lang="en-AU" sz="2400" b="0" i="1" baseline="0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 marL="90939" marR="90939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316912"/>
                      </a:ext>
                    </a:extLst>
                  </a:tr>
                  <a:tr h="1368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2400" kern="1200" baseline="0" dirty="0">
                              <a:effectLst/>
                            </a:rPr>
                            <a:t>Power Validation</a:t>
                          </a:r>
                          <a:endParaRPr lang="en-AU" sz="2400" b="1" baseline="0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90939" marR="90939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31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AU" sz="3200" smtClean="0"/>
                                  </m:ctrlPr>
                                </m:fPr>
                                <m:num>
                                  <m:r>
                                    <a:rPr lang="en-AU" sz="3200" smtClean="0"/>
                                    <m:t>𝛽</m:t>
                                  </m:r>
                                  <m:r>
                                    <a:rPr lang="en-AU" sz="3200" baseline="-25000" smtClean="0"/>
                                    <m:t>1</m:t>
                                  </m:r>
                                  <m:r>
                                    <a:rPr lang="en-AU" sz="3200" baseline="0" smtClean="0"/>
                                    <m:t>+</m:t>
                                  </m:r>
                                  <m:r>
                                    <a:rPr lang="en-AU" sz="3200" smtClean="0"/>
                                    <m:t>𝛽</m:t>
                                  </m:r>
                                  <m:r>
                                    <a:rPr lang="en-AU" sz="3200" baseline="-25000" smtClean="0"/>
                                    <m:t>2</m:t>
                                  </m:r>
                                  <m:r>
                                    <a:rPr lang="en-AU" sz="3200" baseline="0" smtClean="0"/>
                                    <m:t>+ …+</m:t>
                                  </m:r>
                                  <m:r>
                                    <a:rPr lang="en-AU" sz="3200" smtClean="0"/>
                                    <m:t>𝛽</m:t>
                                  </m:r>
                                  <m:r>
                                    <a:rPr lang="en-AU" sz="3200" smtClean="0"/>
                                    <m:t>𝑛</m:t>
                                  </m:r>
                                </m:num>
                                <m:den>
                                  <m:r>
                                    <a:rPr lang="en-AU" sz="3200" smtClean="0"/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en-AU" sz="3200" dirty="0" smtClean="0"/>
                            <a:t> </a:t>
                          </a:r>
                          <a:r>
                            <a:rPr lang="en-AU" sz="2400" dirty="0" smtClean="0"/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AU" sz="28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8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800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AU" sz="2800" dirty="0" smtClean="0">
                                  <a:latin typeface="Cambria Math" panose="02040503050406030204" pitchFamily="18" charset="0"/>
                                </a:rPr>
                                <m:t>≤0.8</m:t>
                              </m:r>
                              <m:r>
                                <m:rPr>
                                  <m:nor/>
                                </m:rPr>
                                <a:rPr lang="en-AU" sz="2800" baseline="0" dirty="0" smtClean="0"/>
                                <m:t>)</m:t>
                              </m:r>
                            </m:oMath>
                          </a14:m>
                          <a:endParaRPr lang="en-AU" sz="2800" dirty="0"/>
                        </a:p>
                      </a:txBody>
                      <a:tcPr marL="90939" marR="90939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68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AU" sz="2400" kern="1200" baseline="0" dirty="0">
                              <a:effectLst/>
                            </a:rPr>
                            <a:t>Statistical </a:t>
                          </a:r>
                          <a:r>
                            <a:rPr lang="en-AU" sz="2400" kern="1200" baseline="0" dirty="0" smtClean="0">
                              <a:effectLst/>
                            </a:rPr>
                            <a:t>Certainty (Confidence Intervals)</a:t>
                          </a:r>
                          <a:endParaRPr lang="en-AU" sz="2400" b="1" baseline="0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90939" marR="90939" anchor="ctr"/>
                    </a:tc>
                    <a:tc>
                      <a:txBody>
                        <a:bodyPr/>
                        <a:lstStyle/>
                        <a:p>
                          <a:pPr marL="0" marR="0" indent="0" algn="r" defTabSz="4176431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2400" smtClean="0"/>
                                    </m:ctrlPr>
                                  </m:fPr>
                                  <m:num>
                                    <m:r>
                                      <a:rPr lang="en-AU" sz="2400" smtClean="0"/>
                                      <m:t>(</m:t>
                                    </m:r>
                                    <m:r>
                                      <a:rPr lang="en-AU" sz="2400" smtClean="0"/>
                                      <m:t>𝐶𝐼𝑈</m:t>
                                    </m:r>
                                    <m:r>
                                      <a:rPr lang="en-AU" sz="2400" baseline="0" smtClean="0"/>
                                      <m:t>−</m:t>
                                    </m:r>
                                    <m:r>
                                      <a:rPr lang="en-AU" sz="2400" baseline="0" smtClean="0"/>
                                      <m:t>𝐶𝐼𝐿</m:t>
                                    </m:r>
                                    <m:r>
                                      <a:rPr lang="en-AU" sz="2400" baseline="0" smtClean="0"/>
                                      <m:t>)</m:t>
                                    </m:r>
                                    <m:r>
                                      <a:rPr lang="en-AU" sz="2400" baseline="-25000" smtClean="0"/>
                                      <m:t>1</m:t>
                                    </m:r>
                                    <m:r>
                                      <a:rPr lang="en-AU" sz="2400" baseline="0" smtClean="0"/>
                                      <m:t>+</m:t>
                                    </m:r>
                                    <m:r>
                                      <a:rPr lang="en-AU" sz="2400" smtClean="0"/>
                                      <m:t>(</m:t>
                                    </m:r>
                                    <m:r>
                                      <a:rPr lang="en-AU" sz="2400" smtClean="0"/>
                                      <m:t>𝐶𝐼𝑈</m:t>
                                    </m:r>
                                    <m:r>
                                      <a:rPr lang="en-AU" sz="2400" baseline="0" smtClean="0"/>
                                      <m:t>−</m:t>
                                    </m:r>
                                    <m:r>
                                      <a:rPr lang="en-AU" sz="2400" baseline="0" smtClean="0"/>
                                      <m:t>𝐶𝐼𝐿</m:t>
                                    </m:r>
                                    <m:r>
                                      <a:rPr lang="en-AU" sz="2400" baseline="0" smtClean="0"/>
                                      <m:t>)</m:t>
                                    </m:r>
                                    <m:r>
                                      <a:rPr lang="en-AU" sz="2400" baseline="-25000" smtClean="0"/>
                                      <m:t>2</m:t>
                                    </m:r>
                                    <m:r>
                                      <a:rPr lang="en-AU" sz="2400" baseline="0" smtClean="0"/>
                                      <m:t>+ …+</m:t>
                                    </m:r>
                                    <m:r>
                                      <a:rPr lang="en-AU" sz="2400" smtClean="0"/>
                                      <m:t>(</m:t>
                                    </m:r>
                                    <m:r>
                                      <a:rPr lang="en-AU" sz="2400" smtClean="0"/>
                                      <m:t>𝐶𝐼𝑈</m:t>
                                    </m:r>
                                    <m:r>
                                      <a:rPr lang="en-AU" sz="2400" baseline="0" smtClean="0"/>
                                      <m:t>−</m:t>
                                    </m:r>
                                    <m:r>
                                      <a:rPr lang="en-AU" sz="2400" baseline="0" smtClean="0"/>
                                      <m:t>𝐶𝐼𝐿</m:t>
                                    </m:r>
                                    <m:r>
                                      <a:rPr lang="en-AU" sz="2400" baseline="0" smtClean="0"/>
                                      <m:t>)</m:t>
                                    </m:r>
                                    <m:r>
                                      <a:rPr lang="en-AU" sz="2400" smtClean="0"/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AU" sz="2400" smtClean="0"/>
                                      <m:t>(</m:t>
                                    </m:r>
                                    <m:r>
                                      <a:rPr lang="en-AU" sz="2400" smtClean="0"/>
                                      <m:t>𝐶𝐼𝑈</m:t>
                                    </m:r>
                                    <m:r>
                                      <a:rPr lang="en-AU" sz="2400" baseline="0" smtClean="0"/>
                                      <m:t>−</m:t>
                                    </m:r>
                                    <m:r>
                                      <a:rPr lang="en-AU" sz="2400" baseline="0" smtClean="0"/>
                                      <m:t>𝐶𝐼𝐿</m:t>
                                    </m:r>
                                    <m:r>
                                      <a:rPr lang="en-AU" sz="2400" smtClean="0"/>
                                      <m:t>)</m:t>
                                    </m:r>
                                    <m:r>
                                      <a:rPr lang="en-AU" sz="2400" baseline="-25000" smtClean="0"/>
                                      <m:t>𝑀𝐴𝑋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 marL="90939" marR="90939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0384">
                    <a:tc>
                      <a:txBody>
                        <a:bodyPr/>
                        <a:lstStyle/>
                        <a:p>
                          <a:pPr marL="0" marR="0" lvl="0" indent="0" algn="l" defTabSz="41764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kern="1200" baseline="0" dirty="0" smtClean="0">
                              <a:effectLst/>
                            </a:rPr>
                            <a:t>Statistical Certainty (Significance)</a:t>
                          </a:r>
                          <a:endParaRPr lang="en-AU" sz="2400" baseline="0" dirty="0" smtClean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</a:endParaRPr>
                        </a:p>
                      </a:txBody>
                      <a:tcPr marL="90939" marR="90939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31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U" sz="2400" dirty="0" smtClean="0"/>
                                  <m:t>P</m:t>
                                </m:r>
                                <m:r>
                                  <a:rPr lang="en-AU" sz="2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2400" dirty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AU" sz="2400" dirty="0" smtClean="0">
                                    <a:latin typeface="Cambria Math" panose="02040503050406030204" pitchFamily="18" charset="0"/>
                                  </a:rPr>
                                  <m:t>≤5</m:t>
                                </m:r>
                                <m:sSup>
                                  <m:sSupPr>
                                    <m:ctrlPr>
                                      <a:rPr lang="en-AU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dirty="0" smtClean="0">
                                        <a:latin typeface="Cambria Math" panose="02040503050406030204" pitchFamily="18" charset="0"/>
                                      </a:rPr>
                                      <m:t>×10</m:t>
                                    </m:r>
                                  </m:e>
                                  <m:sup>
                                    <m:r>
                                      <a:rPr lang="en-AU" sz="2400" dirty="0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AU" sz="2400" baseline="0" dirty="0" smtClean="0"/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AU" sz="2400" baseline="30000" dirty="0"/>
                                  <m:t> </m:t>
                                </m:r>
                              </m:oMath>
                            </m:oMathPara>
                          </a14:m>
                          <a:endParaRPr lang="en-AU" sz="2400" i="0" baseline="30000" dirty="0"/>
                        </a:p>
                      </a:txBody>
                      <a:tcPr marL="90939" marR="90939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2294191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AU" sz="2400" kern="1200" baseline="0" dirty="0" smtClean="0">
                              <a:effectLst/>
                            </a:rPr>
                            <a:t>Replication (Internal &amp; External)</a:t>
                          </a:r>
                          <a:endParaRPr lang="en-AU" sz="2400" b="1" baseline="0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90939" marR="90939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31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U" sz="2400" dirty="0" smtClean="0"/>
                                  <m:t>P</m:t>
                                </m:r>
                                <m:r>
                                  <a:rPr lang="en-AU" sz="2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AU" sz="2400" dirty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  <m:r>
                                  <a:rPr lang="en-AU" sz="2400" dirty="0" smtClean="0">
                                    <a:latin typeface="Cambria Math" panose="02040503050406030204" pitchFamily="18" charset="0"/>
                                  </a:rPr>
                                  <m:t>≤5</m:t>
                                </m:r>
                                <m:sSup>
                                  <m:sSupPr>
                                    <m:ctrlPr>
                                      <a:rPr lang="en-AU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dirty="0" smtClean="0">
                                        <a:latin typeface="Cambria Math" panose="02040503050406030204" pitchFamily="18" charset="0"/>
                                      </a:rPr>
                                      <m:t>×10</m:t>
                                    </m:r>
                                  </m:e>
                                  <m:sup>
                                    <m:r>
                                      <a:rPr lang="en-AU" sz="2400" dirty="0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AU" sz="2400" baseline="0" dirty="0" smtClean="0"/>
                                  <m:t>)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 marL="90939" marR="90939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68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AU" sz="2400" kern="1200" baseline="0" dirty="0">
                              <a:effectLst/>
                            </a:rPr>
                            <a:t>Evidence of robust PRS model(s)</a:t>
                          </a:r>
                          <a:endParaRPr lang="en-AU" sz="2400" b="1" baseline="0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90939" marR="90939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31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 smtClean="0"/>
                            <a:t>Model Paper count standardisation formula</a:t>
                          </a:r>
                          <a:endParaRPr lang="en-AU" sz="2400" dirty="0"/>
                        </a:p>
                      </a:txBody>
                      <a:tcPr marL="90939" marR="90939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Placeholder 27"/>
              <p:cNvGraphicFramePr>
                <a:graphicFrameLocks noGrp="1"/>
              </p:cNvGraphicFramePr>
              <p:nvPr>
                <p:ph type="tbl" sz="quarter" idx="23"/>
                <p:extLst>
                  <p:ext uri="{D42A27DB-BD31-4B8C-83A1-F6EECF244321}">
                    <p14:modId xmlns:p14="http://schemas.microsoft.com/office/powerpoint/2010/main" val="206147622"/>
                  </p:ext>
                </p:extLst>
              </p:nvPr>
            </p:nvGraphicFramePr>
            <p:xfrm>
              <a:off x="16216312" y="10136342"/>
              <a:ext cx="12677203" cy="76673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371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400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6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600" dirty="0" smtClean="0"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a:rPr>
                            <a:t>Assessment Category</a:t>
                          </a:r>
                          <a:endParaRPr lang="en-AU" sz="2600" b="1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939" marR="90939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600" dirty="0" smtClean="0">
                              <a:ln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a:rPr>
                            <a:t>Quantification</a:t>
                          </a:r>
                          <a:endParaRPr lang="en-AU" sz="2600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0939" marR="90939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30592">
                    <a:tc>
                      <a:txBody>
                        <a:bodyPr/>
                        <a:lstStyle/>
                        <a:p>
                          <a:pPr marL="0" algn="l" defTabSz="4176431" rtl="0" eaLnBrk="1" latinLnBrk="0" hangingPunct="1"/>
                          <a:r>
                            <a:rPr lang="en-AU" sz="240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Effect Size</a:t>
                          </a:r>
                          <a:endParaRPr lang="en-AU" sz="2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0939" marR="90939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939" marR="90939" anchor="ctr">
                        <a:blipFill>
                          <a:blip r:embed="rId3"/>
                          <a:stretch>
                            <a:fillRect l="-77711" t="-65596" r="-171" b="-4133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8316912"/>
                      </a:ext>
                    </a:extLst>
                  </a:tr>
                  <a:tr h="1368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a-DK" sz="2400" kern="1200" baseline="0" dirty="0">
                              <a:effectLst/>
                            </a:rPr>
                            <a:t>Power Validation</a:t>
                          </a:r>
                          <a:endParaRPr lang="en-AU" sz="2400" b="1" baseline="0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90939" marR="90939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939" marR="90939" anchor="ctr">
                        <a:blipFill>
                          <a:blip r:embed="rId3"/>
                          <a:stretch>
                            <a:fillRect l="-77711" t="-160444" r="-171" b="-300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68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AU" sz="2400" kern="1200" baseline="0" dirty="0">
                              <a:effectLst/>
                            </a:rPr>
                            <a:t>Statistical </a:t>
                          </a:r>
                          <a:r>
                            <a:rPr lang="en-AU" sz="2400" kern="1200" baseline="0" dirty="0" smtClean="0">
                              <a:effectLst/>
                            </a:rPr>
                            <a:t>Certainty (Confidence Intervals)</a:t>
                          </a:r>
                          <a:endParaRPr lang="en-AU" sz="2400" b="1" baseline="0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90939" marR="90939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939" marR="90939" anchor="ctr">
                        <a:blipFill>
                          <a:blip r:embed="rId3"/>
                          <a:stretch>
                            <a:fillRect l="-77711" t="-260444" r="-171" b="-200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0384">
                    <a:tc>
                      <a:txBody>
                        <a:bodyPr/>
                        <a:lstStyle/>
                        <a:p>
                          <a:pPr marL="0" marR="0" lvl="0" indent="0" algn="l" defTabSz="417643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kern="1200" baseline="0" dirty="0" smtClean="0">
                              <a:effectLst/>
                            </a:rPr>
                            <a:t>Statistical Certainty (Significance)</a:t>
                          </a:r>
                          <a:endParaRPr lang="en-AU" sz="2400" baseline="0" dirty="0" smtClean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</a:endParaRPr>
                        </a:p>
                      </a:txBody>
                      <a:tcPr marL="90939" marR="90939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939" marR="90939" anchor="ctr">
                        <a:blipFill>
                          <a:blip r:embed="rId3"/>
                          <a:stretch>
                            <a:fillRect l="-77711" t="-687288" r="-171" b="-282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2294191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AU" sz="2400" kern="1200" baseline="0" dirty="0" smtClean="0">
                              <a:effectLst/>
                            </a:rPr>
                            <a:t>Replication (Internal &amp; External)</a:t>
                          </a:r>
                          <a:endParaRPr lang="en-AU" sz="2400" b="1" baseline="0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90939" marR="90939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939" marR="90939" anchor="ctr">
                        <a:blipFill>
                          <a:blip r:embed="rId3"/>
                          <a:stretch>
                            <a:fillRect l="-77711" t="-876415" r="-171" b="-21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68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AU" sz="2400" kern="1200" baseline="0" dirty="0">
                              <a:effectLst/>
                            </a:rPr>
                            <a:t>Evidence of robust PRS model(s)</a:t>
                          </a:r>
                          <a:endParaRPr lang="en-AU" sz="2400" b="1" baseline="0" dirty="0">
                            <a:ln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90939" marR="90939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31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 smtClean="0"/>
                            <a:t>Model Paper count standardisation formula</a:t>
                          </a:r>
                          <a:endParaRPr lang="en-AU" sz="2400" dirty="0"/>
                        </a:p>
                      </a:txBody>
                      <a:tcPr marL="90939" marR="90939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 Placeholder 41"/>
          <p:cNvSpPr>
            <a:spLocks noGrp="1"/>
          </p:cNvSpPr>
          <p:nvPr>
            <p:ph type="body" sz="quarter" idx="27"/>
          </p:nvPr>
        </p:nvSpPr>
        <p:spPr>
          <a:xfrm>
            <a:off x="4482803" y="41055459"/>
            <a:ext cx="7488832" cy="874279"/>
          </a:xfrm>
        </p:spPr>
        <p:txBody>
          <a:bodyPr/>
          <a:lstStyle/>
          <a:p>
            <a:pPr algn="just"/>
            <a:r>
              <a:rPr lang="en-AU" dirty="0" smtClean="0"/>
              <a:t>References available at: </a:t>
            </a:r>
            <a:r>
              <a:rPr lang="en-AU" dirty="0" smtClean="0">
                <a:hlinkClick r:id="rId4"/>
              </a:rPr>
              <a:t>https://tinyurl.com/PRS-Poster</a:t>
            </a:r>
            <a:r>
              <a:rPr lang="en-AU" dirty="0" smtClean="0">
                <a:hlinkClick r:id="rId4"/>
              </a:rPr>
              <a:t>-refs</a:t>
            </a:r>
            <a:endParaRPr lang="en-AU" dirty="0" smtClean="0"/>
          </a:p>
          <a:p>
            <a:pPr algn="just"/>
            <a:r>
              <a:rPr lang="en-AU" dirty="0" smtClean="0"/>
              <a:t>Poster image available at: </a:t>
            </a:r>
            <a:r>
              <a:rPr lang="en-AU" dirty="0" smtClean="0">
                <a:hlinkClick r:id="rId5"/>
              </a:rPr>
              <a:t>https://tinyurl.com/PRS-Poster-image</a:t>
            </a:r>
            <a:endParaRPr lang="en-AU" dirty="0" smtClean="0"/>
          </a:p>
        </p:txBody>
      </p:sp>
      <p:graphicFrame>
        <p:nvGraphicFramePr>
          <p:cNvPr id="44" name="Table Placeholder 43"/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3559937144"/>
              </p:ext>
            </p:extLst>
          </p:nvPr>
        </p:nvGraphicFramePr>
        <p:xfrm>
          <a:off x="1466795" y="9262817"/>
          <a:ext cx="13849546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4400" dirty="0">
                          <a:solidFill>
                            <a:srgbClr val="411E75"/>
                          </a:solidFill>
                        </a:rPr>
                        <a:t>Summary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Placeholder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280832"/>
              </p:ext>
            </p:extLst>
          </p:nvPr>
        </p:nvGraphicFramePr>
        <p:xfrm>
          <a:off x="16216312" y="9262817"/>
          <a:ext cx="821270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4400" dirty="0" smtClean="0">
                          <a:solidFill>
                            <a:srgbClr val="411E75"/>
                          </a:solidFill>
                        </a:rPr>
                        <a:t>Generating the Readiness Matrix </a:t>
                      </a:r>
                      <a:endParaRPr lang="en-AU" sz="4400" dirty="0">
                        <a:solidFill>
                          <a:srgbClr val="411E75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Placeholder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158205"/>
              </p:ext>
            </p:extLst>
          </p:nvPr>
        </p:nvGraphicFramePr>
        <p:xfrm>
          <a:off x="16088938" y="19016524"/>
          <a:ext cx="8340081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561">
                <a:tc>
                  <a:txBody>
                    <a:bodyPr/>
                    <a:lstStyle/>
                    <a:p>
                      <a:r>
                        <a:rPr lang="en-AU" sz="4400" dirty="0">
                          <a:solidFill>
                            <a:srgbClr val="411E75"/>
                          </a:solidFill>
                        </a:rPr>
                        <a:t>Results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Placeholder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775953"/>
              </p:ext>
            </p:extLst>
          </p:nvPr>
        </p:nvGraphicFramePr>
        <p:xfrm>
          <a:off x="1386458" y="18607248"/>
          <a:ext cx="13929883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9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400" dirty="0" smtClean="0">
                          <a:solidFill>
                            <a:srgbClr val="411E75"/>
                          </a:solidFill>
                        </a:rPr>
                        <a:t>Readiness Matrix: A</a:t>
                      </a:r>
                      <a:r>
                        <a:rPr lang="en-AU" sz="4400" baseline="0" dirty="0" smtClean="0">
                          <a:solidFill>
                            <a:srgbClr val="411E75"/>
                          </a:solidFill>
                        </a:rPr>
                        <a:t>ssociations</a:t>
                      </a:r>
                      <a:r>
                        <a:rPr lang="en-AU" sz="4400" dirty="0" smtClean="0">
                          <a:solidFill>
                            <a:srgbClr val="411E75"/>
                          </a:solidFill>
                        </a:rPr>
                        <a:t> from</a:t>
                      </a:r>
                      <a:r>
                        <a:rPr lang="en-AU" sz="4400" baseline="0" dirty="0" smtClean="0">
                          <a:solidFill>
                            <a:srgbClr val="411E75"/>
                          </a:solidFill>
                        </a:rPr>
                        <a:t> the GWAS </a:t>
                      </a:r>
                      <a:r>
                        <a:rPr lang="en-AU" sz="4400" baseline="0" dirty="0" err="1" smtClean="0">
                          <a:solidFill>
                            <a:srgbClr val="411E75"/>
                          </a:solidFill>
                        </a:rPr>
                        <a:t>catalog</a:t>
                      </a:r>
                      <a:endParaRPr lang="en-AU" sz="4400" dirty="0">
                        <a:solidFill>
                          <a:srgbClr val="411E75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Placeholder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748463"/>
              </p:ext>
            </p:extLst>
          </p:nvPr>
        </p:nvGraphicFramePr>
        <p:xfrm>
          <a:off x="1120418" y="30363342"/>
          <a:ext cx="1296035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248">
                <a:tc>
                  <a:txBody>
                    <a:bodyPr/>
                    <a:lstStyle/>
                    <a:p>
                      <a:pPr marL="0" marR="0" lvl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400" dirty="0" smtClean="0">
                          <a:solidFill>
                            <a:srgbClr val="411E75"/>
                          </a:solidFill>
                        </a:rPr>
                        <a:t>Methods</a:t>
                      </a:r>
                      <a:endParaRPr lang="en-AU" sz="4400" dirty="0">
                        <a:solidFill>
                          <a:srgbClr val="411E75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119371" y="19415085"/>
            <a:ext cx="14196971" cy="10824094"/>
            <a:chOff x="1119371" y="19127053"/>
            <a:chExt cx="14196971" cy="10824094"/>
          </a:xfrm>
        </p:grpSpPr>
        <p:sp>
          <p:nvSpPr>
            <p:cNvPr id="27" name="TextBox 26"/>
            <p:cNvSpPr txBox="1"/>
            <p:nvPr/>
          </p:nvSpPr>
          <p:spPr>
            <a:xfrm>
              <a:off x="1119371" y="28381487"/>
              <a:ext cx="1380148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i="1" dirty="0" smtClean="0"/>
                <a:t>Figure 1: Readiness Matrix reporting summary criteria for </a:t>
              </a:r>
              <a:r>
                <a:rPr lang="en-AU" sz="2400" i="1" dirty="0"/>
                <a:t>each cancer class </a:t>
              </a:r>
              <a:r>
                <a:rPr lang="en-AU" sz="2400" i="1" dirty="0" smtClean="0"/>
                <a:t>identified in </a:t>
              </a:r>
              <a:r>
                <a:rPr lang="en-AU" sz="2400" i="1" dirty="0"/>
                <a:t>the GWAS </a:t>
              </a:r>
              <a:r>
                <a:rPr lang="en-AU" sz="2400" i="1" dirty="0" err="1" smtClean="0"/>
                <a:t>catalog</a:t>
              </a:r>
              <a:r>
                <a:rPr lang="en-AU" sz="2400" i="1" dirty="0" smtClean="0"/>
                <a:t>, </a:t>
              </a:r>
              <a:r>
                <a:rPr lang="en-AU" sz="2400" i="1" dirty="0"/>
                <a:t>as quantified by assessments of standardised characteristics </a:t>
              </a:r>
              <a:r>
                <a:rPr lang="en-AU" sz="2400" i="1" dirty="0" smtClean="0"/>
                <a:t>for </a:t>
              </a:r>
              <a:r>
                <a:rPr lang="en-AU" sz="2400" i="1" dirty="0"/>
                <a:t>reported </a:t>
              </a:r>
              <a:r>
                <a:rPr lang="en-AU" sz="2400" i="1" dirty="0" smtClean="0"/>
                <a:t>SNP-cancer associations including: </a:t>
              </a:r>
              <a:r>
                <a:rPr lang="en-AU" sz="2400" i="1" dirty="0"/>
                <a:t>Effect Size, Discovery power, Confidence, Significance, as well as </a:t>
              </a:r>
              <a:r>
                <a:rPr lang="en-AU" sz="2400" i="1" dirty="0" smtClean="0"/>
                <a:t>proportion of replications that reported associations achieving genome wide significance.</a:t>
              </a:r>
              <a:endParaRPr lang="en-AU" sz="72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628" y="19127053"/>
              <a:ext cx="13995714" cy="9330475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1602483" y="33544338"/>
            <a:ext cx="11820059" cy="593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1200"/>
              </a:spcAft>
            </a:pPr>
            <a:r>
              <a:rPr lang="en-AU" sz="2900" u="sng" dirty="0"/>
              <a:t>SNP Validation</a:t>
            </a:r>
            <a:r>
              <a:rPr lang="en-AU" sz="2900" dirty="0"/>
              <a:t>: Streams gained points for each reported association for which a simple logistic regression analysis would be appropriately powered to detect the reported odds ratio. </a:t>
            </a:r>
            <a:endParaRPr lang="en-AU" sz="2900" u="sng" dirty="0" smtClean="0"/>
          </a:p>
          <a:p>
            <a:pPr>
              <a:spcBef>
                <a:spcPct val="20000"/>
              </a:spcBef>
              <a:spcAft>
                <a:spcPts val="1200"/>
              </a:spcAft>
            </a:pPr>
            <a:r>
              <a:rPr lang="en-AU" sz="2900" u="sng" dirty="0" smtClean="0"/>
              <a:t>SNP </a:t>
            </a:r>
            <a:r>
              <a:rPr lang="en-AU" sz="2900" u="sng" dirty="0"/>
              <a:t>Weighting</a:t>
            </a:r>
            <a:r>
              <a:rPr lang="en-AU" sz="2900" dirty="0"/>
              <a:t>: Valid association scores were weighted based on statistical certainty (Table 1). </a:t>
            </a:r>
            <a:r>
              <a:rPr lang="en-AU" sz="2900" dirty="0"/>
              <a:t>i.e. Associations with tight confidence interval spans not crossing the null effect value carried more weight than those with a wide interval that included the null value. Similarly, replicated associations were weighted based on the proportion of replications reporting a valid association. </a:t>
            </a:r>
          </a:p>
          <a:p>
            <a:pPr>
              <a:spcBef>
                <a:spcPct val="20000"/>
              </a:spcBef>
              <a:spcAft>
                <a:spcPts val="1200"/>
              </a:spcAft>
            </a:pPr>
            <a:r>
              <a:rPr lang="en-AU" sz="2900" u="sng" dirty="0" smtClean="0"/>
              <a:t>Existing applications</a:t>
            </a:r>
            <a:r>
              <a:rPr lang="en-AU" sz="2900" dirty="0" smtClean="0"/>
              <a:t>: The body of available research demonstrating the performance of polygenic risk models was quantified by identifying papers through per-class literature searches. </a:t>
            </a:r>
            <a:endParaRPr lang="en-AU" sz="2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Placeholder 39"/>
              <p:cNvSpPr>
                <a:spLocks noGrp="1"/>
              </p:cNvSpPr>
              <p:nvPr>
                <p:ph type="body" sz="quarter" idx="25"/>
              </p:nvPr>
            </p:nvSpPr>
            <p:spPr>
              <a:xfrm>
                <a:off x="16088938" y="19762426"/>
                <a:ext cx="8417237" cy="7470539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The most researched cancer class is Breast cancer.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The average Effect Size for risk alleles is low for most cancers and the majority of publications recorded in the GWAS </a:t>
                </a:r>
                <a:r>
                  <a:rPr lang="en-AU" dirty="0" err="1" smtClean="0"/>
                  <a:t>catalog</a:t>
                </a:r>
                <a:r>
                  <a:rPr lang="en-AU" dirty="0" smtClean="0"/>
                  <a:t> do not report confidence intervals.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Many studies are sufficiently powered (</a:t>
                </a:r>
                <a14:m>
                  <m:oMath xmlns:m="http://schemas.openxmlformats.org/officeDocument/2006/math">
                    <m:r>
                      <a:rPr lang="en-AU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AU" dirty="0" smtClean="0"/>
                  <a:t>&gt;0.8) to detect the associations they report, however there are publications whose reported associations may not be valid.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Few cancer types report large proportions of SNPs achieving genome-wide significance.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Where external replication exists, many SNP-cancer associations can be recapitulated.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 smtClean="0"/>
                  <a:t>Very few publications exist that describe a polygenic risk score </a:t>
                </a:r>
              </a:p>
            </p:txBody>
          </p:sp>
        </mc:Choice>
        <mc:Fallback>
          <p:sp>
            <p:nvSpPr>
              <p:cNvPr id="20" name="Text Placeholder 3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5"/>
              </p:nvPr>
            </p:nvSpPr>
            <p:spPr>
              <a:xfrm>
                <a:off x="16088938" y="19762426"/>
                <a:ext cx="8417237" cy="7470539"/>
              </a:xfrm>
              <a:blipFill>
                <a:blip r:embed="rId7"/>
                <a:stretch>
                  <a:fillRect l="-1376" t="-816" r="-2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088937" y="26969282"/>
            <a:ext cx="524373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900" dirty="0"/>
              <a:t>Further research is required to bring the majority of cancer streams to readiness for PRS assessment.</a:t>
            </a:r>
          </a:p>
        </p:txBody>
      </p:sp>
      <p:sp>
        <p:nvSpPr>
          <p:cNvPr id="33" name="Text Placeholder 39"/>
          <p:cNvSpPr>
            <a:spLocks noGrp="1"/>
          </p:cNvSpPr>
          <p:nvPr>
            <p:ph type="body" sz="quarter" idx="25"/>
          </p:nvPr>
        </p:nvSpPr>
        <p:spPr>
          <a:xfrm>
            <a:off x="16216312" y="17820052"/>
            <a:ext cx="13605573" cy="430206"/>
          </a:xfrm>
          <a:solidFill>
            <a:schemeClr val="bg1"/>
          </a:solidFill>
        </p:spPr>
        <p:txBody>
          <a:bodyPr/>
          <a:lstStyle/>
          <a:p>
            <a:r>
              <a:rPr lang="en-AU" sz="2400" i="1" dirty="0" smtClean="0"/>
              <a:t>Table 1: Readiness Formulae – Methodology for the </a:t>
            </a:r>
            <a:r>
              <a:rPr lang="en-AU" sz="2400" i="1" dirty="0"/>
              <a:t>calculations</a:t>
            </a:r>
            <a:r>
              <a:rPr lang="en-AU" sz="2400" i="1" dirty="0" smtClean="0"/>
              <a:t> used to generate scores reported in Figure 1</a:t>
            </a:r>
            <a:endParaRPr lang="en-AU" sz="2400" i="1" dirty="0"/>
          </a:p>
        </p:txBody>
      </p:sp>
    </p:spTree>
    <p:extLst>
      <p:ext uri="{BB962C8B-B14F-4D97-AF65-F5344CB8AC3E}">
        <p14:creationId xmlns:p14="http://schemas.microsoft.com/office/powerpoint/2010/main" val="164255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744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What’s a clinician gotta do to get a Polygenic Risk Score Around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Rockliff James</dc:creator>
  <cp:lastModifiedBy>Morgan JamesA</cp:lastModifiedBy>
  <cp:revision>85</cp:revision>
  <cp:lastPrinted>2019-08-18T22:53:11Z</cp:lastPrinted>
  <dcterms:created xsi:type="dcterms:W3CDTF">2016-01-28T04:42:10Z</dcterms:created>
  <dcterms:modified xsi:type="dcterms:W3CDTF">2019-08-21T07:57:40Z</dcterms:modified>
</cp:coreProperties>
</file>