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2" r:id="rId2"/>
    <p:sldId id="283" r:id="rId3"/>
    <p:sldId id="294" r:id="rId4"/>
    <p:sldId id="295" r:id="rId5"/>
    <p:sldId id="330" r:id="rId6"/>
    <p:sldId id="293" r:id="rId7"/>
    <p:sldId id="285" r:id="rId8"/>
    <p:sldId id="286" r:id="rId9"/>
    <p:sldId id="287" r:id="rId10"/>
    <p:sldId id="288" r:id="rId11"/>
    <p:sldId id="297" r:id="rId12"/>
    <p:sldId id="302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299" r:id="rId21"/>
    <p:sldId id="309" r:id="rId22"/>
    <p:sldId id="301" r:id="rId23"/>
    <p:sldId id="304" r:id="rId24"/>
    <p:sldId id="303" r:id="rId25"/>
    <p:sldId id="305" r:id="rId26"/>
    <p:sldId id="306" r:id="rId27"/>
    <p:sldId id="307" r:id="rId28"/>
    <p:sldId id="308" r:id="rId29"/>
    <p:sldId id="310" r:id="rId30"/>
    <p:sldId id="328" r:id="rId31"/>
    <p:sldId id="329" r:id="rId32"/>
    <p:sldId id="327" r:id="rId33"/>
    <p:sldId id="298" r:id="rId34"/>
    <p:sldId id="290" r:id="rId35"/>
    <p:sldId id="292" r:id="rId36"/>
    <p:sldId id="318" r:id="rId37"/>
    <p:sldId id="291" r:id="rId38"/>
    <p:sldId id="311" r:id="rId39"/>
    <p:sldId id="312" r:id="rId40"/>
    <p:sldId id="314" r:id="rId41"/>
    <p:sldId id="315" r:id="rId42"/>
    <p:sldId id="316" r:id="rId43"/>
    <p:sldId id="317" r:id="rId44"/>
    <p:sldId id="326" r:id="rId45"/>
    <p:sldId id="296" r:id="rId46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518" autoAdjust="0"/>
  </p:normalViewPr>
  <p:slideViewPr>
    <p:cSldViewPr snapToGrid="0">
      <p:cViewPr varScale="1">
        <p:scale>
          <a:sx n="170" d="100"/>
          <a:sy n="170" d="100"/>
        </p:scale>
        <p:origin x="1056" y="1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F778-57A0-B647-A29E-D625640DA157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B523-87A4-A542-B80C-C5368EFE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9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B051-449B-8340-8684-2329E7792756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19EA-126C-A647-B974-14965E3F8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0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19EA-126C-A647-B974-14965E3F84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図 15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46573" y="1181686"/>
            <a:ext cx="9000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364452" y="661507"/>
            <a:ext cx="9145066" cy="572029"/>
          </a:xfrm>
        </p:spPr>
        <p:txBody>
          <a:bodyPr/>
          <a:lstStyle>
            <a:lvl1pPr algn="ctr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28pt.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見出しとコンテンツ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議案タイトルを記載（メイリオ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2314575"/>
            <a:ext cx="9152899" cy="4120091"/>
          </a:xfrm>
        </p:spPr>
        <p:txBody>
          <a:bodyPr/>
          <a:lstStyle>
            <a:lvl1pPr marL="266700" indent="-266700">
              <a:buFont typeface="Wingdings" panose="05000000000000000000" pitchFamily="2" charset="2"/>
              <a:buChar char="n"/>
              <a:defRPr sz="1600">
                <a:latin typeface="+mn-ea"/>
                <a:ea typeface="+mn-ea"/>
              </a:defRPr>
            </a:lvl1pPr>
            <a:lvl2pPr marL="628650" indent="-26670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2pPr>
            <a:lvl3pPr marL="990600" indent="-276225">
              <a:tabLst>
                <a:tab pos="990600" algn="l"/>
                <a:tab pos="1076325" algn="l"/>
              </a:tabLst>
              <a:defRPr sz="1200">
                <a:latin typeface="+mn-ea"/>
                <a:ea typeface="+mn-ea"/>
              </a:defRPr>
            </a:lvl3pPr>
            <a:lvl4pPr marL="1343025" indent="-266700">
              <a:defRPr sz="1050">
                <a:latin typeface="+mn-ea"/>
                <a:ea typeface="+mn-ea"/>
              </a:defRPr>
            </a:lvl4pPr>
            <a:lvl5pPr marL="1704975" indent="-266700">
              <a:defRPr sz="9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レベル（メイリオ</a:t>
            </a:r>
            <a:r>
              <a:rPr kumimoji="1" lang="en-US" altLang="ja-JP" dirty="0"/>
              <a:t> 14pt.</a:t>
            </a:r>
            <a:r>
              <a:rPr kumimoji="1" lang="ja-JP" altLang="en-US" dirty="0"/>
              <a:t>）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40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20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-sato\Pictures\Eセグ企業ロゴ\PERSOL_RandD\01_CorporateBrandLogo_Vertical\gif\PERSOL_CBL_RandD_Vertical.g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37" y="1974850"/>
            <a:ext cx="3507735" cy="360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30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大見出し（メイリオ</a:t>
            </a:r>
            <a:r>
              <a:rPr kumimoji="1" lang="en-US" altLang="ja-JP" dirty="0"/>
              <a:t>B 30pt.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40pt. Gray)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rgbClr val="717375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22pt.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30pt. Gray)</a:t>
            </a:r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24pt.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々表紙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28pt.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20000"/>
                    <a:lumOff val="80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28464" y="6583406"/>
            <a:ext cx="231140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5488" y="6583406"/>
            <a:ext cx="42525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4"/>
          <p:cNvSpPr txBox="1">
            <a:spLocks/>
          </p:cNvSpPr>
          <p:nvPr/>
        </p:nvSpPr>
        <p:spPr>
          <a:xfrm>
            <a:off x="4154485" y="6583406"/>
            <a:ext cx="509684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Copyright ©</a:t>
            </a:r>
            <a:r>
              <a:rPr lang="en-US" altLang="ja-JP" baseline="0"/>
              <a:t> </a:t>
            </a:r>
            <a:r>
              <a:rPr lang="en-US" altLang="ja-JP"/>
              <a:t> PERSOL</a:t>
            </a:r>
            <a:r>
              <a:rPr lang="en-US" altLang="ja-JP" baseline="0"/>
              <a:t> RESEARCH &amp; DEVELOPMENT </a:t>
            </a:r>
            <a:r>
              <a:rPr kumimoji="1" lang="en-US" altLang="ja-JP" sz="500" b="0" i="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CO., LTD. </a:t>
            </a:r>
            <a:r>
              <a:rPr lang="en-US" altLang="ja-JP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0" r:id="rId6"/>
    <p:sldLayoutId id="2147483661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qiita.com/kngsym2018/items/2524d21455aac111cdee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-koubou.jp/magazine/21475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lo.love/matplotlib/japanese" TargetMode="External"/><Relationship Id="rId2" Type="http://schemas.openxmlformats.org/officeDocument/2006/relationships/hyperlink" Target="https://qiita.com/ryoi084/items/c4339996c50c0cf39df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中級講座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ja-JP" altLang="en-US"/>
              <a:t>マルチな言語</a:t>
            </a:r>
            <a:r>
              <a:rPr kumimoji="1" lang="en-US" altLang="ja-JP"/>
              <a:t>python</a:t>
            </a:r>
            <a:r>
              <a:rPr kumimoji="1" lang="ja-JP" altLang="en-US"/>
              <a:t>で何ができるかを</a:t>
            </a:r>
            <a:endParaRPr kumimoji="1" lang="en-US" altLang="ja-JP"/>
          </a:p>
          <a:p>
            <a:r>
              <a:rPr lang="ja-JP" altLang="en-US"/>
              <a:t>紹介する講座です。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　一つの例外に包むことが望ましければ、以下の記述もあり。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try: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html = </a:t>
            </a:r>
            <a:r>
              <a:rPr lang="en-US" altLang="ja-JP" sz="1200" err="1"/>
              <a:t>urlopen</a:t>
            </a:r>
            <a:r>
              <a:rPr lang="en-US" altLang="ja-JP" sz="1200"/>
              <a:t>(‘http://www.pythonscraping.com/pages/page1.html‘)</a:t>
            </a:r>
          </a:p>
          <a:p>
            <a:r>
              <a:rPr lang="ja-JP" altLang="en-US" sz="1200"/>
              <a:t>　　 </a:t>
            </a:r>
            <a:r>
              <a:rPr lang="en-US" altLang="ja-JP" sz="1200"/>
              <a:t>bs = </a:t>
            </a:r>
            <a:r>
              <a:rPr lang="en-US" altLang="ja-JP" sz="1200" err="1"/>
              <a:t>BeautifulSoup</a:t>
            </a:r>
            <a:r>
              <a:rPr lang="en-US" altLang="ja-JP" sz="1200"/>
              <a:t>(</a:t>
            </a:r>
            <a:r>
              <a:rPr lang="en-US" altLang="ja-JP" sz="1200" err="1"/>
              <a:t>html.read</a:t>
            </a:r>
            <a:r>
              <a:rPr lang="en-US" altLang="ja-JP" sz="1200"/>
              <a:t>(), ‘</a:t>
            </a:r>
            <a:r>
              <a:rPr lang="en-US" altLang="ja-JP" sz="1200" err="1"/>
              <a:t>html.parser</a:t>
            </a:r>
            <a:r>
              <a:rPr lang="en-US" altLang="ja-JP" sz="1200"/>
              <a:t>’)</a:t>
            </a:r>
            <a:br>
              <a:rPr lang="en-US" altLang="ja-JP" sz="1200"/>
            </a:br>
            <a:r>
              <a:rPr lang="ja-JP" altLang="en-US" sz="1200"/>
              <a:t>　</a:t>
            </a:r>
            <a:r>
              <a:rPr lang="en-US" altLang="ja-JP" sz="1200"/>
              <a:t>except (</a:t>
            </a:r>
            <a:r>
              <a:rPr lang="en-US" altLang="ja-JP" sz="1200" err="1">
                <a:solidFill>
                  <a:srgbClr val="FF0000"/>
                </a:solidFill>
              </a:rPr>
              <a:t>HTTPError</a:t>
            </a:r>
            <a:r>
              <a:rPr lang="en-US" altLang="ja-JP" sz="1200"/>
              <a:t>, </a:t>
            </a:r>
            <a:r>
              <a:rPr lang="en-US" altLang="ja-JP" sz="1200" err="1">
                <a:solidFill>
                  <a:srgbClr val="FF0000"/>
                </a:solidFill>
              </a:rPr>
              <a:t>AttributeError</a:t>
            </a:r>
            <a:r>
              <a:rPr lang="en-US" altLang="ja-JP" sz="1200"/>
              <a:t>) as ex: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print(ex)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#</a:t>
            </a:r>
            <a:r>
              <a:rPr lang="ja-JP" altLang="en-US" sz="1200"/>
              <a:t>どのエラーが発生したかを識別できるような処理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400" b="1"/>
              <a:t>正規表現</a:t>
            </a:r>
            <a:endParaRPr lang="en-US" altLang="ja-JP" sz="1400" b="1"/>
          </a:p>
          <a:p>
            <a:r>
              <a:rPr lang="ja-JP" altLang="en-US" sz="1200"/>
              <a:t>　抽出したテキストから適切に欲しいパラメータ、数値を取り出すために正規表現機能を使います。</a:t>
            </a:r>
            <a:endParaRPr lang="en-US" altLang="ja-JP" sz="1200"/>
          </a:p>
          <a:p>
            <a:r>
              <a:rPr lang="ja-JP" altLang="en-US" sz="1200"/>
              <a:t>　正規表現機能は「特定のパターンに一致する文字列」を発見、抽出してくれます。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（例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import re                  # </a:t>
            </a:r>
            <a:r>
              <a:rPr lang="ja-JP" altLang="en-US" sz="1200"/>
              <a:t>正規表現ライブラリ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age = '</a:t>
            </a:r>
            <a:r>
              <a:rPr lang="ja-JP" altLang="en-US" sz="1200"/>
              <a:t>永遠の</a:t>
            </a:r>
            <a:r>
              <a:rPr lang="en-US" altLang="ja-JP" sz="1200"/>
              <a:t>17</a:t>
            </a:r>
            <a:r>
              <a:rPr lang="ja-JP" altLang="en-US" sz="1200"/>
              <a:t>歳</a:t>
            </a:r>
            <a:r>
              <a:rPr lang="en-US" altLang="ja-JP" sz="1200"/>
              <a:t>'</a:t>
            </a:r>
          </a:p>
          <a:p>
            <a:r>
              <a:rPr lang="ja-JP" altLang="en-US" sz="1200"/>
              <a:t>　　</a:t>
            </a:r>
            <a:r>
              <a:rPr lang="en-US" altLang="ja-JP" sz="1200" err="1"/>
              <a:t>re.search</a:t>
            </a:r>
            <a:r>
              <a:rPr lang="en-US" altLang="ja-JP" sz="1200"/>
              <a:t>('[0-9]{1,5}</a:t>
            </a:r>
            <a:r>
              <a:rPr lang="ja-JP" altLang="en-US" sz="1200"/>
              <a:t>歳</a:t>
            </a:r>
            <a:r>
              <a:rPr lang="en-US" altLang="ja-JP" sz="1200"/>
              <a:t>', age)</a:t>
            </a:r>
          </a:p>
          <a:p>
            <a:endParaRPr lang="en-US" altLang="ja-JP" sz="1200"/>
          </a:p>
          <a:p>
            <a:r>
              <a:rPr lang="ja-JP" altLang="en-US" sz="1200"/>
              <a:t>　　上記のプログラムを実行すると以下の結果が得られます。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 &lt;_</a:t>
            </a:r>
            <a:r>
              <a:rPr lang="en-US" altLang="ja-JP" sz="1200" err="1"/>
              <a:t>sre.SRE_Match</a:t>
            </a:r>
            <a:r>
              <a:rPr lang="en-US" altLang="ja-JP" sz="1200"/>
              <a:t> object; span=(3, 6), match='17</a:t>
            </a:r>
            <a:r>
              <a:rPr lang="ja-JP" altLang="en-US" sz="1200"/>
              <a:t>歳</a:t>
            </a:r>
            <a:r>
              <a:rPr lang="en-US" altLang="ja-JP" sz="1200"/>
              <a:t>’&gt;</a:t>
            </a:r>
          </a:p>
          <a:p>
            <a:r>
              <a:rPr lang="ja-JP" altLang="en-US" sz="1200"/>
              <a:t>　　つまり、スクレイピング結果を格納する</a:t>
            </a:r>
            <a:r>
              <a:rPr lang="en-US" altLang="ja-JP" sz="1200"/>
              <a:t>DB</a:t>
            </a:r>
            <a:r>
              <a:rPr lang="ja-JP" altLang="en-US" sz="1200"/>
              <a:t>には「</a:t>
            </a:r>
            <a:r>
              <a:rPr lang="en-US" altLang="ja-JP" sz="1200"/>
              <a:t>17</a:t>
            </a:r>
            <a:r>
              <a:rPr lang="ja-JP" altLang="en-US" sz="1200"/>
              <a:t>歳」として登録されます。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　正規表現の説明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[0-9] … 0</a:t>
            </a:r>
            <a:r>
              <a:rPr lang="ja-JP" altLang="en-US" sz="1200"/>
              <a:t>から</a:t>
            </a:r>
            <a:r>
              <a:rPr lang="en-US" altLang="ja-JP" sz="1200"/>
              <a:t>9</a:t>
            </a:r>
            <a:r>
              <a:rPr lang="ja-JP" altLang="en-US" sz="1200"/>
              <a:t>までの数値を使用している。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ja-JP" altLang="en-US" sz="1200"/>
              <a:t>　</a:t>
            </a:r>
            <a:r>
              <a:rPr lang="en-US" altLang="ja-JP" sz="1200"/>
              <a:t>   {1, 5} … </a:t>
            </a:r>
            <a:r>
              <a:rPr lang="ja-JP" altLang="en-US" sz="1200"/>
              <a:t>上記で指定した</a:t>
            </a:r>
            <a:r>
              <a:rPr lang="en-US" altLang="ja-JP" sz="1200"/>
              <a:t>0-9</a:t>
            </a:r>
            <a:r>
              <a:rPr lang="ja-JP" altLang="en-US" sz="1200"/>
              <a:t>までの数値が１～</a:t>
            </a:r>
            <a:r>
              <a:rPr lang="en-US" altLang="ja-JP" sz="1200"/>
              <a:t>5</a:t>
            </a:r>
            <a:r>
              <a:rPr lang="ja-JP" altLang="en-US" sz="1200"/>
              <a:t>個連続している。</a:t>
            </a:r>
            <a:endParaRPr lang="en-US" altLang="ja-JP" sz="1200"/>
          </a:p>
          <a:p>
            <a:r>
              <a:rPr lang="ja-JP" altLang="en-US" sz="1200"/>
              <a:t>　　　歳</a:t>
            </a:r>
            <a:r>
              <a:rPr lang="en-US" altLang="ja-JP" sz="1200"/>
              <a:t>…</a:t>
            </a:r>
            <a:r>
              <a:rPr lang="ja-JP" altLang="en-US" sz="1200"/>
              <a:t>上記の後に文字「歳」が続く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763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319479" cy="5621240"/>
          </a:xfrm>
        </p:spPr>
        <p:txBody>
          <a:bodyPr bIns="0">
            <a:normAutofit fontScale="77500" lnSpcReduction="20000"/>
          </a:bodyPr>
          <a:lstStyle/>
          <a:p>
            <a:r>
              <a:rPr lang="ja-JP" altLang="en-US" sz="1800" b="1"/>
              <a:t>リスト内包表記</a:t>
            </a:r>
            <a:endParaRPr lang="en-US" altLang="ja-JP" sz="1800" b="1"/>
          </a:p>
          <a:p>
            <a:r>
              <a:rPr lang="ja-JP" altLang="en-US" sz="1500"/>
              <a:t>　</a:t>
            </a:r>
            <a:r>
              <a:rPr lang="en-US" altLang="ja-JP" sz="1500"/>
              <a:t>pythonic</a:t>
            </a:r>
            <a:r>
              <a:rPr lang="ja-JP" altLang="en-US" sz="1500"/>
              <a:t>な表記の一つですが、</a:t>
            </a:r>
            <a:r>
              <a:rPr lang="en-US" altLang="ja-JP" sz="1500"/>
              <a:t>python</a:t>
            </a:r>
            <a:r>
              <a:rPr lang="ja-JP" altLang="en-US" sz="1500"/>
              <a:t>では「繰り返し処理をなるべく直感的、かつ、短く」記述しようとしており、</a:t>
            </a:r>
            <a:endParaRPr lang="en-US" altLang="ja-JP" sz="1500"/>
          </a:p>
          <a:p>
            <a:r>
              <a:rPr lang="ja-JP" altLang="en-US" sz="1500"/>
              <a:t>　リスト内包表記は</a:t>
            </a:r>
            <a:r>
              <a:rPr lang="ja-JP" altLang="en-US" sz="1500" b="1">
                <a:solidFill>
                  <a:srgbClr val="FF0000"/>
                </a:solidFill>
              </a:rPr>
              <a:t>一行</a:t>
            </a:r>
            <a:r>
              <a:rPr lang="ja-JP" altLang="en-US" sz="1500"/>
              <a:t>で繰り返しを表現します。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例えば以下の</a:t>
            </a:r>
            <a:r>
              <a:rPr lang="en-US" altLang="ja-JP" sz="1500"/>
              <a:t>for</a:t>
            </a:r>
            <a:r>
              <a:rPr lang="ja-JP" altLang="en-US" sz="1500"/>
              <a:t>ループがあったとします。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:</a:t>
            </a:r>
          </a:p>
          <a:p>
            <a:r>
              <a:rPr lang="ja-JP" altLang="en-US" sz="1500"/>
              <a:t>　　</a:t>
            </a:r>
            <a:r>
              <a:rPr lang="en-US" altLang="ja-JP" sz="1500"/>
              <a:t>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 err="1"/>
              <a:t>vtuber_list</a:t>
            </a:r>
            <a:r>
              <a:rPr lang="ja-JP" altLang="en-US" sz="1500"/>
              <a:t>という複数の</a:t>
            </a:r>
            <a:r>
              <a:rPr lang="en-US" altLang="ja-JP" sz="1500" err="1"/>
              <a:t>Vtuber</a:t>
            </a:r>
            <a:r>
              <a:rPr lang="ja-JP" altLang="en-US" sz="1500"/>
              <a:t>のパラメータを格納したリスト</a:t>
            </a:r>
            <a:r>
              <a:rPr lang="en-US" altLang="ja-JP" sz="1500"/>
              <a:t>(dictionary)</a:t>
            </a:r>
            <a:r>
              <a:rPr lang="ja-JP" altLang="en-US" sz="1500"/>
              <a:t>があり、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</a:t>
            </a:r>
            <a:r>
              <a:rPr lang="ja-JP" altLang="en-US" sz="1500"/>
              <a:t>ループで一個ずつ取り出して、その名前を標準出力しています。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これをリスト内包表記という「繰り返し記法」を用いると、以下のようになります。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 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]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は一般の印象として配列に使うものですが、配列＝繰り返しデータが格納されている、ということから転じて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内では繰り返し処理が行われます。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これを応用すると、「年齢が１７歳未満だけ」という条件付けも１行で記述できます。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 if </a:t>
            </a:r>
            <a:r>
              <a:rPr lang="en-US" altLang="ja-JP" sz="1500" err="1"/>
              <a:t>vtuber</a:t>
            </a:r>
            <a:r>
              <a:rPr lang="en-US" altLang="ja-JP" sz="1500"/>
              <a:t>[‘age’] &lt; 17]</a:t>
            </a:r>
          </a:p>
          <a:p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パット見、ややこしいですが、「その一行でやってることは必要な時にじっくり読み解けばよい」コード設計が</a:t>
            </a:r>
            <a:endParaRPr lang="en-US" altLang="ja-JP" sz="1500"/>
          </a:p>
          <a:p>
            <a:r>
              <a:rPr lang="ja-JP" altLang="en-US" sz="1500"/>
              <a:t>　なされていればよい、というのが</a:t>
            </a:r>
            <a:r>
              <a:rPr lang="en-US" altLang="ja-JP" sz="1500"/>
              <a:t>pythonic</a:t>
            </a:r>
            <a:r>
              <a:rPr lang="ja-JP" altLang="en-US" sz="1500"/>
              <a:t>の本質です。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つまり、デザインパターンにしろなんにしろ、そのコードブロックで実行していることが</a:t>
            </a:r>
            <a:endParaRPr lang="en-US" altLang="ja-JP" sz="1500"/>
          </a:p>
          <a:p>
            <a:r>
              <a:rPr lang="ja-JP" altLang="en-US" sz="1500"/>
              <a:t>　「見やすければ」、リスト内表表記によるコード行数の削減はプラスに働く、ということです。</a:t>
            </a:r>
            <a:endParaRPr lang="en-US" altLang="ja-JP" sz="1500"/>
          </a:p>
        </p:txBody>
      </p:sp>
    </p:spTree>
    <p:extLst>
      <p:ext uri="{BB962C8B-B14F-4D97-AF65-F5344CB8AC3E}">
        <p14:creationId xmlns:p14="http://schemas.microsoft.com/office/powerpoint/2010/main" val="329040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597662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文字列処理</a:t>
            </a:r>
            <a:endParaRPr lang="en-US" altLang="ja-JP" sz="1400" b="1"/>
          </a:p>
          <a:p>
            <a:endParaRPr lang="en-US" altLang="ja-JP" sz="1200" b="1"/>
          </a:p>
          <a:p>
            <a:r>
              <a:rPr lang="ja-JP" altLang="en-US" sz="1200"/>
              <a:t>　</a:t>
            </a:r>
            <a:r>
              <a:rPr lang="en-US" altLang="ja-JP" sz="1200"/>
              <a:t>name =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name = </a:t>
            </a:r>
            <a:r>
              <a:rPr lang="en-US" altLang="ja-JP" sz="1200" err="1"/>
              <a:t>name.split</a:t>
            </a:r>
            <a:r>
              <a:rPr lang="en-US" altLang="ja-JP" sz="1200"/>
              <a:t>(‘(’)[0]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split</a:t>
            </a:r>
            <a:r>
              <a:rPr lang="ja-JP" altLang="en-US" sz="1200"/>
              <a:t>は本講座のコードでよく使用します。上記コードでは文字列を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“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と、</a:t>
            </a:r>
            <a:r>
              <a:rPr lang="en-US" altLang="ja-JP" sz="1200"/>
              <a:t>”(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に分離</a:t>
            </a:r>
            <a:r>
              <a:rPr lang="en-US" altLang="ja-JP" sz="1200"/>
              <a:t>(split)</a:t>
            </a:r>
            <a:r>
              <a:rPr lang="ja-JP" altLang="en-US" sz="1200"/>
              <a:t>して、</a:t>
            </a:r>
            <a:r>
              <a:rPr lang="en-US" altLang="ja-JP" sz="1200"/>
              <a:t>”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のみ残します。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DB</a:t>
            </a:r>
            <a:r>
              <a:rPr lang="ja-JP" altLang="en-US" sz="1200"/>
              <a:t>に登録する</a:t>
            </a:r>
            <a:r>
              <a:rPr lang="en-US" altLang="ja-JP" sz="1200" err="1"/>
              <a:t>Vtuber</a:t>
            </a:r>
            <a:r>
              <a:rPr lang="ja-JP" altLang="en-US" sz="1200"/>
              <a:t>の名称は他のサイトのスクレイピングに使用するキーでもあり、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のままでは、「何が一致したら」を識別しにくいからです。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4164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128258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普段皆さん、ネットサーフィンしてる</a:t>
            </a:r>
            <a:r>
              <a:rPr lang="en-US" altLang="ja-JP" sz="1200"/>
              <a:t>(</a:t>
            </a:r>
            <a:r>
              <a:rPr lang="ja-JP" altLang="en-US" sz="1200"/>
              <a:t>ググってる</a:t>
            </a:r>
            <a:r>
              <a:rPr lang="en-US" altLang="ja-JP" sz="1200"/>
              <a:t>)</a:t>
            </a:r>
            <a:r>
              <a:rPr lang="ja-JP" altLang="en-US" sz="1200"/>
              <a:t>と思いますが、</a:t>
            </a:r>
            <a:r>
              <a:rPr lang="en-US" altLang="ja-JP" sz="1200"/>
              <a:t>WWW</a:t>
            </a:r>
            <a:r>
              <a:rPr lang="ja-JP" altLang="en-US" sz="1200"/>
              <a:t>の世界にも</a:t>
            </a:r>
            <a:endParaRPr lang="en-US" altLang="ja-JP" sz="1200"/>
          </a:p>
          <a:p>
            <a:r>
              <a:rPr lang="ja-JP" altLang="en-US" sz="1200"/>
              <a:t>「最初のいちぺーじ目」が存在します。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そもそも</a:t>
            </a:r>
            <a:r>
              <a:rPr lang="en-US" altLang="ja-JP" sz="1200"/>
              <a:t>WWW</a:t>
            </a:r>
            <a:r>
              <a:rPr lang="ja-JP" altLang="en-US" sz="1200"/>
              <a:t>は</a:t>
            </a:r>
            <a:r>
              <a:rPr lang="en-US" altLang="ja-JP" sz="1200"/>
              <a:t>1989</a:t>
            </a:r>
            <a:r>
              <a:rPr lang="ja-JP" altLang="en-US" sz="1200"/>
              <a:t>年に</a:t>
            </a:r>
            <a:r>
              <a:rPr lang="en-US" altLang="ja-JP" sz="1200"/>
              <a:t>cern(</a:t>
            </a:r>
            <a:r>
              <a:rPr lang="ja-JP" altLang="en-US" sz="1200"/>
              <a:t>欧州原子核研究機構</a:t>
            </a:r>
            <a:r>
              <a:rPr lang="en-US" altLang="ja-JP" sz="1200"/>
              <a:t>)</a:t>
            </a:r>
            <a:r>
              <a:rPr lang="ja-JP" altLang="en-US" sz="1200"/>
              <a:t>で働いていたイギリス人の</a:t>
            </a:r>
            <a:r>
              <a:rPr lang="en-US" altLang="ja-JP" sz="1200"/>
              <a:t>Tim Berners Lee</a:t>
            </a:r>
            <a:r>
              <a:rPr lang="ja-JP" altLang="en-US" sz="1200"/>
              <a:t>によって</a:t>
            </a:r>
            <a:endParaRPr lang="en-US" altLang="ja-JP" sz="1200"/>
          </a:p>
          <a:p>
            <a:r>
              <a:rPr lang="ja-JP" altLang="en-US" sz="1200"/>
              <a:t>発明されたそうですが、その「最初のいちぺーじ目」が以下です。（オリジナルは残ってなくコピーらしい）</a:t>
            </a:r>
            <a:endParaRPr lang="en-US" altLang="ja-JP" sz="1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B54583-D0F0-4CF5-98A0-02962636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2" y="2275753"/>
            <a:ext cx="5426409" cy="353056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FD26DD1-9311-4B4F-B35F-22CAC5A4AC1A}"/>
              </a:ext>
            </a:extLst>
          </p:cNvPr>
          <p:cNvSpPr txBox="1">
            <a:spLocks/>
          </p:cNvSpPr>
          <p:nvPr/>
        </p:nvSpPr>
        <p:spPr>
          <a:xfrm>
            <a:off x="376550" y="6007082"/>
            <a:ext cx="9152899" cy="24032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テキストとリンクだけで構成された、実にシンプルなページです。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7682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905519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まずはこの「最初の一ページ」をスクレイピングしてみましょう。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以下のように実行してください。</a:t>
            </a:r>
            <a:endParaRPr lang="en-US" altLang="ja-JP" sz="1200"/>
          </a:p>
          <a:p>
            <a:r>
              <a:rPr lang="en-US" altLang="ja-JP" sz="1200"/>
              <a:t>&gt; python3 hello_scraping.py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4118E74-0E02-4198-98B0-7887981C99EB}"/>
              </a:ext>
            </a:extLst>
          </p:cNvPr>
          <p:cNvSpPr txBox="1">
            <a:spLocks/>
          </p:cNvSpPr>
          <p:nvPr/>
        </p:nvSpPr>
        <p:spPr>
          <a:xfrm>
            <a:off x="376550" y="2101450"/>
            <a:ext cx="9152899" cy="3127041"/>
          </a:xfrm>
          <a:prstGeom prst="rect">
            <a:avLst/>
          </a:prstGeom>
        </p:spPr>
        <p:txBody>
          <a:bodyPr vert="horz" lIns="91440" tIns="45720" rIns="91440" bIns="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500" b="1"/>
              <a:t>出力結果</a:t>
            </a:r>
            <a:endParaRPr lang="en-US" altLang="ja-JP" sz="1500" b="1"/>
          </a:p>
          <a:p>
            <a:endParaRPr lang="en-US" altLang="ja-JP" sz="1200"/>
          </a:p>
          <a:p>
            <a:r>
              <a:rPr lang="en-US" altLang="ja-JP" sz="1200"/>
              <a:t>&lt;header&gt;</a:t>
            </a:r>
          </a:p>
          <a:p>
            <a:r>
              <a:rPr lang="en-US" altLang="ja-JP" sz="1200"/>
              <a:t>&lt;title&gt;The World Wide Web project&lt;/title&gt;</a:t>
            </a:r>
          </a:p>
          <a:p>
            <a:r>
              <a:rPr lang="en-US" altLang="ja-JP" sz="1200"/>
              <a:t>&lt;nextid n="55"/&gt;</a:t>
            </a:r>
          </a:p>
          <a:p>
            <a:r>
              <a:rPr lang="en-US" altLang="ja-JP" sz="1200"/>
              <a:t>&lt;/header&gt;</a:t>
            </a:r>
          </a:p>
          <a:p>
            <a:r>
              <a:rPr lang="en-US" altLang="ja-JP" sz="1200"/>
              <a:t>&lt;body&gt;</a:t>
            </a:r>
          </a:p>
          <a:p>
            <a:r>
              <a:rPr lang="en-US" altLang="ja-JP" sz="1200"/>
              <a:t>&lt;h1&gt;World Wide Web&lt;/h1&gt;The WorldWideWeb (W3) is a wide-area&lt;a href="WhatIs.html" name="0"&gt;</a:t>
            </a:r>
          </a:p>
          <a:p>
            <a:r>
              <a:rPr lang="en-US" altLang="ja-JP" sz="1200"/>
              <a:t>hypermedia&lt;/a&gt; information retrieval</a:t>
            </a:r>
          </a:p>
          <a:p>
            <a:r>
              <a:rPr lang="en-US" altLang="ja-JP" sz="1200"/>
              <a:t>initiative aiming to give universal</a:t>
            </a:r>
          </a:p>
          <a:p>
            <a:r>
              <a:rPr lang="en-US" altLang="ja-JP" sz="1200"/>
              <a:t>access to a large universe of documents.&lt;p&gt;</a:t>
            </a:r>
          </a:p>
          <a:p>
            <a:r>
              <a:rPr lang="en-US" altLang="ja-JP" sz="1200"/>
              <a:t>Everything there is online about</a:t>
            </a:r>
          </a:p>
          <a:p>
            <a:r>
              <a:rPr lang="en-US" altLang="ja-JP" sz="1200"/>
              <a:t>W3 is linked directly or indirectly</a:t>
            </a:r>
          </a:p>
          <a:p>
            <a:r>
              <a:rPr lang="en-US" altLang="ja-JP" sz="1200"/>
              <a:t>to this document, including an &lt;a href="Summary.html" name="24"&gt;executive</a:t>
            </a:r>
          </a:p>
          <a:p>
            <a:r>
              <a:rPr lang="en-US" altLang="ja-JP" sz="1200"/>
              <a:t>summary&lt;/a&gt; of the project, &lt;a href="Administration/Mailing/Overview.html" name="29"&gt;Mailing lists&lt;/a&gt;</a:t>
            </a:r>
          </a:p>
          <a:p>
            <a:r>
              <a:rPr lang="en-US" altLang="ja-JP" sz="1200"/>
              <a:t>, &lt;a href="Policy.html" name="30"&gt;Policy&lt;/a&gt; , November's  &lt;a href="News/9211.html" name="34"&gt;W3  news&lt;/a&gt; ,</a:t>
            </a:r>
          </a:p>
          <a:p>
            <a:r>
              <a:rPr lang="en-US" altLang="ja-JP" sz="1200"/>
              <a:t>&lt;a href="FAQ/List.html" name="41"&gt;Frequently Asked Questions&lt;/a&gt; .</a:t>
            </a:r>
          </a:p>
          <a:p>
            <a:r>
              <a:rPr lang="en-US" altLang="ja-JP" sz="1200"/>
              <a:t>&lt;dl&gt;</a:t>
            </a:r>
          </a:p>
          <a:p>
            <a:r>
              <a:rPr lang="en-US" altLang="ja-JP" sz="1200"/>
              <a:t>&lt;dt&gt;&lt;a href="../DataSources/Top.html" name="44"&gt;What's out there?&lt;/a&gt;</a:t>
            </a:r>
          </a:p>
          <a:p>
            <a:r>
              <a:rPr lang="en-US" altLang="ja-JP" sz="1200"/>
              <a:t>&lt;dd&gt; Pointers to the</a:t>
            </a:r>
          </a:p>
          <a:p>
            <a:r>
              <a:rPr lang="en-US" altLang="ja-JP" sz="1200"/>
              <a:t>world's online information,&lt;a href="../DataSources/bySubject/Overview.html" name="45"&gt; subjects&lt;/a&gt;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5487348"/>
            <a:ext cx="9152899" cy="90551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が出力されました。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857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438919"/>
          </a:xfrm>
        </p:spPr>
        <p:txBody>
          <a:bodyPr bIns="0">
            <a:normAutofit fontScale="92500" lnSpcReduction="20000"/>
          </a:bodyPr>
          <a:lstStyle/>
          <a:p>
            <a:r>
              <a:rPr lang="en-US" altLang="ja-JP" sz="1300" b="1"/>
              <a:t>python</a:t>
            </a:r>
            <a:r>
              <a:rPr lang="ja-JP" altLang="en-US" sz="1300" b="1"/>
              <a:t>コード</a:t>
            </a:r>
            <a:endParaRPr lang="en-US" altLang="ja-JP" sz="1300" b="1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from bs4 import BeautifulSoup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import requests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 = requests.get('https://www.w3.org/History/19921103-hypertext/hypertext/WWW/TheProject.html‘)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print(bs)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73810"/>
            <a:ext cx="9152899" cy="33752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スクレイピング自体は</a:t>
            </a:r>
            <a:r>
              <a:rPr lang="en-US" altLang="ja-JP" sz="1200" b="1"/>
              <a:t>2</a:t>
            </a:r>
            <a:r>
              <a:rPr lang="ja-JP" altLang="en-US" sz="1200" b="1"/>
              <a:t>行</a:t>
            </a:r>
            <a:r>
              <a:rPr lang="ja-JP" altLang="en-US" sz="1200"/>
              <a:t>で完了しています。</a:t>
            </a:r>
            <a:endParaRPr lang="en-US" altLang="ja-JP" sz="1200"/>
          </a:p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情報を抽出し</a:t>
            </a:r>
            <a:r>
              <a:rPr lang="en-US" altLang="ja-JP" sz="1200"/>
              <a:t>(requests.get)</a:t>
            </a:r>
            <a:r>
              <a:rPr lang="ja-JP" altLang="en-US" sz="1200"/>
              <a:t>、それを引数渡ししてスクレイパーを生成</a:t>
            </a:r>
            <a:r>
              <a:rPr lang="en-US" altLang="ja-JP" sz="1200"/>
              <a:t>(BeautifulSoup)</a:t>
            </a:r>
            <a:r>
              <a:rPr lang="ja-JP" altLang="en-US" sz="1200"/>
              <a:t>する。</a:t>
            </a:r>
            <a:endParaRPr lang="en-US" altLang="ja-JP" sz="1200"/>
          </a:p>
          <a:p>
            <a:r>
              <a:rPr lang="ja-JP" altLang="en-US" sz="1200"/>
              <a:t>これだけです。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スクレイパーの生成の時点で</a:t>
            </a:r>
            <a:r>
              <a:rPr lang="en-US" altLang="ja-JP" sz="1200"/>
              <a:t>URL</a:t>
            </a:r>
            <a:r>
              <a:rPr lang="ja-JP" altLang="en-US" sz="1200"/>
              <a:t>の解析も完了しています。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以下のように１行にまとめて記述することもあります。</a:t>
            </a:r>
            <a:endParaRPr lang="en-US" altLang="ja-JP" sz="1200"/>
          </a:p>
          <a:p>
            <a:r>
              <a:rPr lang="en-US" altLang="ja-JP" sz="1200"/>
              <a:t>bs = BeautifulSoup(requests.get('https://www.w3.org/…’).text, 'html.parser‘)</a:t>
            </a:r>
          </a:p>
          <a:p>
            <a:endParaRPr lang="en-US" altLang="ja-JP" sz="1200"/>
          </a:p>
          <a:p>
            <a:r>
              <a:rPr lang="ja-JP" altLang="en-US" sz="1200"/>
              <a:t>つまり</a:t>
            </a:r>
            <a:r>
              <a:rPr lang="en-US" altLang="ja-JP" sz="1200"/>
              <a:t>BeautifulSoup(…)</a:t>
            </a:r>
            <a:r>
              <a:rPr lang="ja-JP" altLang="en-US" sz="1200"/>
              <a:t>　という１行のコードで「</a:t>
            </a:r>
            <a:r>
              <a:rPr lang="en-US" altLang="ja-JP" sz="1200"/>
              <a:t>URL</a:t>
            </a:r>
            <a:r>
              <a:rPr lang="ja-JP" altLang="en-US" sz="1200"/>
              <a:t>を渡してその構造解析」をしているわけです。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最後の</a:t>
            </a:r>
            <a:r>
              <a:rPr lang="en-US" altLang="ja-JP" sz="1200"/>
              <a:t>print(bs)</a:t>
            </a:r>
            <a:r>
              <a:rPr lang="ja-JP" altLang="en-US" sz="1200"/>
              <a:t>は「解析結果の出力」です。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595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294704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300" b="1"/>
              <a:t>テキスト抽出機能</a:t>
            </a:r>
            <a:endParaRPr lang="en-US" altLang="ja-JP" sz="1300" b="1"/>
          </a:p>
          <a:p>
            <a:endParaRPr lang="en-US" altLang="ja-JP" sz="1200"/>
          </a:p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だけ見ても、なにがなにやらです。</a:t>
            </a:r>
            <a:endParaRPr lang="en-US" altLang="ja-JP" sz="1200"/>
          </a:p>
          <a:p>
            <a:r>
              <a:rPr lang="en-US" altLang="ja-JP" sz="1200"/>
              <a:t>Beautifulsoup</a:t>
            </a:r>
            <a:r>
              <a:rPr lang="ja-JP" altLang="en-US" sz="1200"/>
              <a:t>には、</a:t>
            </a:r>
            <a:r>
              <a:rPr lang="en-US" altLang="ja-JP" sz="1200"/>
              <a:t>HTML</a:t>
            </a:r>
            <a:r>
              <a:rPr lang="ja-JP" altLang="en-US" sz="1200"/>
              <a:t>のタグ構文を削除した、ブラウザに表示するテキストだけを</a:t>
            </a:r>
            <a:endParaRPr lang="en-US" altLang="ja-JP" sz="1200"/>
          </a:p>
          <a:p>
            <a:r>
              <a:rPr lang="ja-JP" altLang="en-US" sz="1200"/>
              <a:t>抽出する機能があります。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from bs4 import BeautifulSoup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import requests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 = requests.get('https://www.w3.org/History/19921103-hypertext/hypertext/WWW/TheProject.html‘)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print(bs.</a:t>
            </a:r>
            <a:r>
              <a:rPr lang="en-US" altLang="ja-JP" sz="1200" b="1"/>
              <a:t>text</a:t>
            </a:r>
            <a:r>
              <a:rPr lang="en-US" altLang="ja-JP" sz="1200"/>
              <a:t>)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これ。</a:t>
            </a:r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2737338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 b="1"/>
              <a:t>出力結果</a:t>
            </a:r>
            <a:endParaRPr lang="en-US" altLang="ja-JP" sz="1300" b="1"/>
          </a:p>
          <a:p>
            <a:endParaRPr lang="en-US" altLang="ja-JP" sz="1200"/>
          </a:p>
          <a:p>
            <a:r>
              <a:rPr lang="en-US" altLang="ja-JP" sz="1100"/>
              <a:t>The World Wide Web project</a:t>
            </a:r>
          </a:p>
          <a:p>
            <a:endParaRPr lang="en-US" altLang="ja-JP" sz="1100"/>
          </a:p>
          <a:p>
            <a:endParaRPr lang="en-US" altLang="ja-JP" sz="1100"/>
          </a:p>
          <a:p>
            <a:r>
              <a:rPr lang="en-US" altLang="ja-JP" sz="1100"/>
              <a:t>World Wide WebThe WorldWideWeb (W3) is a wide-area</a:t>
            </a:r>
          </a:p>
          <a:p>
            <a:r>
              <a:rPr lang="en-US" altLang="ja-JP" sz="1100"/>
              <a:t>hypermedia information retrieval</a:t>
            </a:r>
          </a:p>
          <a:p>
            <a:r>
              <a:rPr lang="en-US" altLang="ja-JP" sz="1100"/>
              <a:t>initiative aiming to give universal</a:t>
            </a:r>
          </a:p>
          <a:p>
            <a:r>
              <a:rPr lang="en-US" altLang="ja-JP" sz="1100"/>
              <a:t>access to a large universe of documents.</a:t>
            </a:r>
          </a:p>
          <a:p>
            <a:r>
              <a:rPr lang="en-US" altLang="ja-JP" sz="1100"/>
              <a:t>Everything there is online about</a:t>
            </a:r>
          </a:p>
          <a:p>
            <a:r>
              <a:rPr lang="en-US" altLang="ja-JP" sz="1100"/>
              <a:t>W3 is linked directly or indirectly</a:t>
            </a:r>
          </a:p>
          <a:p>
            <a:r>
              <a:rPr lang="en-US" altLang="ja-JP" sz="1100"/>
              <a:t>to this document, including an executive</a:t>
            </a:r>
          </a:p>
          <a:p>
            <a:r>
              <a:rPr lang="en-US" altLang="ja-JP" sz="1100"/>
              <a:t>summary of the project, Mailing lists</a:t>
            </a:r>
          </a:p>
          <a:p>
            <a:r>
              <a:rPr lang="en-US" altLang="ja-JP" sz="1100"/>
              <a:t>, Policy , November's  W3  news ,</a:t>
            </a:r>
          </a:p>
          <a:p>
            <a:r>
              <a:rPr lang="en-US" altLang="ja-JP" sz="1100"/>
              <a:t>Frequently Asked Questions .</a:t>
            </a:r>
          </a:p>
          <a:p>
            <a:r>
              <a:rPr lang="ja-JP" altLang="en-US" sz="1100"/>
              <a:t>・・・</a:t>
            </a:r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6C6DD1A-4367-4AB0-9004-920347EFFD72}"/>
              </a:ext>
            </a:extLst>
          </p:cNvPr>
          <p:cNvSpPr txBox="1">
            <a:spLocks/>
          </p:cNvSpPr>
          <p:nvPr/>
        </p:nvSpPr>
        <p:spPr>
          <a:xfrm>
            <a:off x="356619" y="5911273"/>
            <a:ext cx="9152899" cy="656693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bs.text</a:t>
            </a:r>
            <a:r>
              <a:rPr lang="ja-JP" altLang="en-US" sz="1200"/>
              <a:t>のように「メンバ変数にアクセス」することで様々な解析結果を取得できます。</a:t>
            </a:r>
            <a:endParaRPr lang="en-US" altLang="ja-JP" sz="1200"/>
          </a:p>
          <a:p>
            <a:r>
              <a:rPr lang="ja-JP" altLang="en-US" sz="1200"/>
              <a:t>実際にスクレイピングで取得したいデータはブラウザに表示されるテキストなので、</a:t>
            </a:r>
            <a:endParaRPr lang="en-US" altLang="ja-JP" sz="1200"/>
          </a:p>
          <a:p>
            <a:r>
              <a:rPr lang="ja-JP" altLang="en-US" sz="1200"/>
              <a:t>この「</a:t>
            </a:r>
            <a:r>
              <a:rPr lang="en-US" altLang="ja-JP" sz="1200"/>
              <a:t>.text</a:t>
            </a:r>
            <a:r>
              <a:rPr lang="ja-JP" altLang="en-US" sz="1200"/>
              <a:t>」はスクレイピングの</a:t>
            </a:r>
            <a:r>
              <a:rPr lang="ja-JP" altLang="en-US" sz="1200" b="1"/>
              <a:t>ベース機能</a:t>
            </a:r>
            <a:r>
              <a:rPr lang="ja-JP" altLang="en-US" sz="1200"/>
              <a:t>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5791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397888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500" b="1"/>
              <a:t>タイトル参照</a:t>
            </a:r>
            <a:endParaRPr lang="en-US" altLang="ja-JP" sz="1500" b="1"/>
          </a:p>
          <a:p>
            <a:r>
              <a:rPr lang="ja-JP" altLang="en-US" sz="1300"/>
              <a:t>　解析結果から、「ページのタイトル」を参照できます。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bs = BeautifulSoup(html.text, 'html.parser‘)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print(bs.</a:t>
            </a:r>
            <a:r>
              <a:rPr lang="en-US" altLang="ja-JP" sz="1300" b="1"/>
              <a:t>h1.text</a:t>
            </a:r>
            <a:r>
              <a:rPr lang="en-US" altLang="ja-JP" sz="1300"/>
              <a:t>)</a:t>
            </a:r>
          </a:p>
          <a:p>
            <a:endParaRPr lang="en-US" altLang="ja-JP" sz="1200"/>
          </a:p>
          <a:p>
            <a:r>
              <a:rPr lang="ja-JP" altLang="en-US" b="1"/>
              <a:t>出力結果</a:t>
            </a:r>
            <a:endParaRPr lang="en-US" altLang="ja-JP" b="1"/>
          </a:p>
          <a:p>
            <a:r>
              <a:rPr lang="en-US" altLang="ja-JP" sz="1200"/>
              <a:t>World Wide Web</a:t>
            </a:r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482BA03-7A4C-4B14-8D51-6E1D2D34CFE2}"/>
              </a:ext>
            </a:extLst>
          </p:cNvPr>
          <p:cNvSpPr txBox="1">
            <a:spLocks/>
          </p:cNvSpPr>
          <p:nvPr/>
        </p:nvSpPr>
        <p:spPr>
          <a:xfrm>
            <a:off x="356619" y="2677305"/>
            <a:ext cx="9152899" cy="323396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/>
              <a:t>リンク参照</a:t>
            </a:r>
            <a:endParaRPr lang="en-US" altLang="ja-JP" sz="1000" b="1"/>
          </a:p>
          <a:p>
            <a:r>
              <a:rPr lang="ja-JP" altLang="en-US" sz="1000"/>
              <a:t>　解析結果から、「他ページへのリンク」を参照できます。</a:t>
            </a:r>
            <a:endParaRPr lang="en-US" altLang="ja-JP" sz="1000"/>
          </a:p>
          <a:p>
            <a:endParaRPr lang="en-US" altLang="ja-JP" sz="1000"/>
          </a:p>
          <a:p>
            <a:r>
              <a:rPr lang="ja-JP" altLang="en-US" sz="1000"/>
              <a:t>　</a:t>
            </a:r>
            <a:r>
              <a:rPr lang="en-US" altLang="ja-JP" sz="1000"/>
              <a:t>bs = BeautifulSoup(html.text, 'html.parser‘)</a:t>
            </a:r>
          </a:p>
          <a:p>
            <a:r>
              <a:rPr lang="ja-JP" altLang="en-US" sz="1000"/>
              <a:t>　</a:t>
            </a:r>
            <a:r>
              <a:rPr lang="en-US" altLang="ja-JP" sz="1000"/>
              <a:t>print(bs.</a:t>
            </a:r>
            <a:r>
              <a:rPr lang="en-US" altLang="ja-JP" sz="1000" b="1"/>
              <a:t>a</a:t>
            </a:r>
            <a:r>
              <a:rPr lang="en-US" altLang="ja-JP" sz="1000"/>
              <a:t>)</a:t>
            </a:r>
          </a:p>
          <a:p>
            <a:endParaRPr lang="en-US" altLang="ja-JP" sz="1000"/>
          </a:p>
          <a:p>
            <a:r>
              <a:rPr lang="ja-JP" altLang="en-US" sz="1000" b="1"/>
              <a:t>出力結果</a:t>
            </a:r>
            <a:endParaRPr lang="en-US" altLang="ja-JP" sz="1000" b="1"/>
          </a:p>
          <a:p>
            <a:r>
              <a:rPr lang="en-US" altLang="ja-JP" sz="1000"/>
              <a:t>&lt;a href="WhatIs.html" name="0"&gt;</a:t>
            </a:r>
          </a:p>
          <a:p>
            <a:r>
              <a:rPr lang="en-US" altLang="ja-JP" sz="1000"/>
              <a:t>hypermedia&lt;/a&gt;</a:t>
            </a:r>
          </a:p>
          <a:p>
            <a:endParaRPr lang="en-US" altLang="ja-JP" sz="1000"/>
          </a:p>
          <a:p>
            <a:r>
              <a:rPr lang="ja-JP" altLang="en-US" sz="1000" b="1"/>
              <a:t>補足</a:t>
            </a:r>
            <a:endParaRPr lang="en-US" altLang="ja-JP" sz="1000" b="1"/>
          </a:p>
          <a:p>
            <a:r>
              <a:rPr lang="ja-JP" altLang="en-US" sz="1000"/>
              <a:t>　</a:t>
            </a:r>
            <a:r>
              <a:rPr lang="en-US" altLang="ja-JP" sz="1000"/>
              <a:t>a</a:t>
            </a:r>
            <a:r>
              <a:rPr lang="ja-JP" altLang="en-US" sz="1000"/>
              <a:t>タグの</a:t>
            </a:r>
            <a:r>
              <a:rPr lang="en-US" altLang="ja-JP" sz="1000"/>
              <a:t>href</a:t>
            </a:r>
            <a:r>
              <a:rPr lang="ja-JP" altLang="en-US" sz="1000"/>
              <a:t>属性に直接アクセスすることもできます。</a:t>
            </a:r>
            <a:endParaRPr lang="en-US" altLang="ja-JP" sz="1000"/>
          </a:p>
          <a:p>
            <a:r>
              <a:rPr lang="ja-JP" altLang="en-US" sz="1000"/>
              <a:t>　</a:t>
            </a:r>
            <a:r>
              <a:rPr lang="en-US" altLang="ja-JP" sz="1000"/>
              <a:t>print(bs.a[‘href’]</a:t>
            </a:r>
          </a:p>
          <a:p>
            <a:endParaRPr lang="en-US" altLang="ja-JP" sz="1000"/>
          </a:p>
          <a:p>
            <a:r>
              <a:rPr lang="ja-JP" altLang="en-US" sz="1000" b="1"/>
              <a:t>出力結果</a:t>
            </a:r>
            <a:endParaRPr lang="en-US" altLang="ja-JP" sz="1000" b="1"/>
          </a:p>
          <a:p>
            <a:r>
              <a:rPr lang="en-US" altLang="ja-JP" sz="1000"/>
              <a:t>WhatIs.html</a:t>
            </a:r>
          </a:p>
        </p:txBody>
      </p:sp>
    </p:spTree>
    <p:extLst>
      <p:ext uri="{BB962C8B-B14F-4D97-AF65-F5344CB8AC3E}">
        <p14:creationId xmlns:p14="http://schemas.microsoft.com/office/powerpoint/2010/main" val="226228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676811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400" b="1"/>
              <a:t>リンク検索</a:t>
            </a:r>
            <a:endParaRPr lang="en-US" altLang="ja-JP" sz="1400" b="1"/>
          </a:p>
          <a:p>
            <a:r>
              <a:rPr lang="ja-JP" altLang="en-US" sz="1200"/>
              <a:t>　解析結果から、「すべてのリンク」を検索できます。（前ページのリンク参照は、ページ内で最初に見つかったリンクを返すだけです）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print(bs.</a:t>
            </a:r>
            <a:r>
              <a:rPr lang="en-US" altLang="ja-JP" sz="1200" b="1"/>
              <a:t>find_all(‘a’)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200"/>
              <a:t>[&lt;a href="WhatIs.html" name="0"&gt;</a:t>
            </a:r>
          </a:p>
          <a:p>
            <a:r>
              <a:rPr lang="en-US" altLang="ja-JP" sz="1200"/>
              <a:t>hypermedia&lt;/a&gt;, &lt;a href="Summary.html" name="24"&gt;executive</a:t>
            </a:r>
          </a:p>
          <a:p>
            <a:r>
              <a:rPr lang="en-US" altLang="ja-JP" sz="1200"/>
              <a:t>summary&lt;/a&gt;, &lt;a href="Administration/Mailing/Overview.html" name="29"&gt;Mailing lists&lt;/a&gt;, &lt;a href="Policy.html" name="30"&gt;Policy&lt;/a&gt;, &lt;a href="News/9211.html" name="34"&gt;W3  news&lt;/a&gt;, &lt;a href="FAQ/List.html" name="41"&gt;Frequently Asked Questions&lt;/a&gt;, &lt;a href="../DataSources/Top.html" name="44"&gt;What's out there?&lt;/a&gt;, &lt;a href="../DataSources/bySubject/Overview.html" name="45"&gt; subjects&lt;/a&gt;, &lt;a href="../DataSources/WWW/Servers.html" name="z54"&gt;W3 servers&lt;/a&gt;, &lt;a href="Help.html" name="46"&gt;Help&lt;/a&gt;, &lt;a href="Status.html" name="13"&gt;Software Products&lt;/a&gt;, &lt;a href="LineMode/Browser.html" name="27"&gt;Line Mode&lt;/a&gt;, &lt;a href="Status.html#35" name="35"&gt;Viola&lt;/a&gt;, &lt;a href="NeXT/WorldWideWeb.html" name="26"&gt;NeXTStep&lt;/a&gt;, &lt;a href="Daemon/Overview.html" name="25"&gt;Servers&lt;/a&gt;, &lt;a href="Tools/Overview.html" name="51"&gt;Tools&lt;/a&gt;, &lt;a href="MailRobot/Overview.html" name="53"&gt; Mail robot&lt;/a&gt;, &lt;a href="Status.html#57" name="52"&gt;</a:t>
            </a:r>
          </a:p>
          <a:p>
            <a:r>
              <a:rPr lang="en-US" altLang="ja-JP" sz="1200"/>
              <a:t>Library&lt;/a&gt;, &lt;a href="Technical.html" name="47"&gt;Technical&lt;/a&gt;, &lt;a href="Bibliography.html" name="40"&gt;Bibliography&lt;/a&gt;, &lt;a href="People.html" name="14"&gt;People&lt;/a&gt;, &lt;a href="History.html" name="15"&gt;History&lt;/a&gt;, &lt;a href="Helping.html" name="37"&gt;How can I help&lt;/a&gt;, &lt;a href="../README.html" name="48"&gt;Getting code&lt;/a&gt;, &lt;a href="LineMode/Defaults/Distribution.html" name="49"&gt;</a:t>
            </a:r>
          </a:p>
          <a:p>
            <a:r>
              <a:rPr lang="en-US" altLang="ja-JP" sz="1200"/>
              <a:t>anonymous FTP&lt;/a&gt;]</a:t>
            </a:r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実際には以下のように全リンクを検索し、一個ずつ処理したりします。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a in bs.</a:t>
            </a:r>
            <a:r>
              <a:rPr lang="en-US" altLang="ja-JP" sz="1200" b="1"/>
              <a:t>find_all('a‘)</a:t>
            </a:r>
            <a:r>
              <a:rPr lang="en-US" altLang="ja-JP" sz="1200"/>
              <a:t>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print(a['href’])</a:t>
            </a:r>
          </a:p>
          <a:p>
            <a:endParaRPr lang="en-US" altLang="ja-JP" sz="1200"/>
          </a:p>
          <a:p>
            <a:r>
              <a:rPr lang="ja-JP" altLang="en-US" sz="1200" b="1"/>
              <a:t>出力結果</a:t>
            </a:r>
            <a:endParaRPr lang="en-US" altLang="ja-JP" sz="1200" b="1"/>
          </a:p>
          <a:p>
            <a:r>
              <a:rPr lang="en-US" altLang="ja-JP" sz="1200"/>
              <a:t>WhatIs.html</a:t>
            </a:r>
          </a:p>
          <a:p>
            <a:r>
              <a:rPr lang="en-US" altLang="ja-JP" sz="1200"/>
              <a:t>Summary.html</a:t>
            </a:r>
          </a:p>
          <a:p>
            <a:r>
              <a:rPr lang="en-US" altLang="ja-JP" sz="1200"/>
              <a:t>Administration/Mailing/Overview.html</a:t>
            </a:r>
          </a:p>
          <a:p>
            <a:r>
              <a:rPr lang="en-US" altLang="ja-JP" sz="1200"/>
              <a:t>Policy.html</a:t>
            </a:r>
          </a:p>
          <a:p>
            <a:r>
              <a:rPr lang="en-US" altLang="ja-JP" sz="1200"/>
              <a:t>News/9211.html</a:t>
            </a:r>
          </a:p>
          <a:p>
            <a:r>
              <a:rPr lang="en-US" altLang="ja-JP" sz="1200"/>
              <a:t>FAQ/List.html</a:t>
            </a:r>
          </a:p>
          <a:p>
            <a:r>
              <a:rPr lang="en-US" altLang="ja-JP" sz="1200"/>
              <a:t>../DataSources/Top.html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402368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2546751"/>
          </a:xfrm>
        </p:spPr>
        <p:txBody>
          <a:bodyPr bIns="0">
            <a:normAutofit/>
          </a:bodyPr>
          <a:lstStyle/>
          <a:p>
            <a:r>
              <a:rPr lang="ja-JP" altLang="en-US" sz="1200" b="1"/>
              <a:t>まとめ</a:t>
            </a:r>
            <a:endParaRPr lang="en-US" altLang="ja-JP" sz="1200" b="1"/>
          </a:p>
          <a:p>
            <a:endParaRPr lang="en-US" altLang="ja-JP" sz="1200"/>
          </a:p>
          <a:p>
            <a:r>
              <a:rPr lang="ja-JP" altLang="en-US" sz="1200"/>
              <a:t>　スクレイピング作業とはつまり「スクレイパーを生成し、その解析結果にアクセスする」と言えます。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解析結果へのアクセスは主に以下の２つです。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(1) </a:t>
            </a:r>
            <a:r>
              <a:rPr lang="ja-JP" altLang="en-US" sz="1200"/>
              <a:t>タグ参照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bs.h1, bs.a</a:t>
            </a:r>
            <a:r>
              <a:rPr lang="ja-JP" altLang="en-US" sz="1200"/>
              <a:t>のようにタグデータを直接参照する。ページ内で最初に見つかった該当タグの情報を返す。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(2) </a:t>
            </a:r>
            <a:r>
              <a:rPr lang="ja-JP" altLang="en-US" sz="1200"/>
              <a:t>タグ検索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bs.find_all(‘a’)</a:t>
            </a:r>
            <a:r>
              <a:rPr lang="ja-JP" altLang="en-US" sz="1200"/>
              <a:t>のように、ページ内の該当タグをすべて検索し、その結果（配列）を返す。</a:t>
            </a:r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98940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はじめに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92500" lnSpcReduction="20000"/>
          </a:bodyPr>
          <a:lstStyle/>
          <a:p>
            <a:r>
              <a:rPr lang="ja-JP" altLang="en-US"/>
              <a:t>本講習では</a:t>
            </a:r>
            <a:r>
              <a:rPr lang="en-US" altLang="ja-JP"/>
              <a:t>python</a:t>
            </a:r>
            <a:r>
              <a:rPr lang="ja-JP" altLang="en-US"/>
              <a:t>を扱います。</a:t>
            </a:r>
            <a:endParaRPr lang="en-US" altLang="ja-JP"/>
          </a:p>
          <a:p>
            <a:r>
              <a:rPr lang="en-US" altLang="ja-JP"/>
              <a:t>python</a:t>
            </a:r>
            <a:r>
              <a:rPr lang="ja-JP" altLang="en-US"/>
              <a:t>という言語はコードをシンプルかつ直感的に表現することを追及としており、</a:t>
            </a:r>
            <a:endParaRPr lang="en-US" altLang="ja-JP"/>
          </a:p>
          <a:p>
            <a:r>
              <a:rPr lang="ja-JP" altLang="en-US"/>
              <a:t>この目的に綺麗にハマったコードを </a:t>
            </a:r>
            <a:r>
              <a:rPr lang="en-US" altLang="ja-JP" b="1"/>
              <a:t>pythonic</a:t>
            </a:r>
            <a:r>
              <a:rPr lang="ja-JP" altLang="en-US" b="1"/>
              <a:t>だ</a:t>
            </a:r>
            <a:r>
              <a:rPr lang="en-US" altLang="ja-JP"/>
              <a:t>(python</a:t>
            </a:r>
            <a:r>
              <a:rPr lang="ja-JP" altLang="en-US"/>
              <a:t>らしいコーディングだ</a:t>
            </a:r>
            <a:r>
              <a:rPr lang="en-US" altLang="ja-JP"/>
              <a:t>)</a:t>
            </a:r>
            <a:r>
              <a:rPr lang="ja-JP" altLang="en-US"/>
              <a:t>と</a:t>
            </a:r>
            <a:endParaRPr lang="en-US" altLang="ja-JP"/>
          </a:p>
          <a:p>
            <a:r>
              <a:rPr lang="ja-JP" altLang="en-US"/>
              <a:t>表現しているほどです。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この</a:t>
            </a:r>
            <a:r>
              <a:rPr lang="en-US" altLang="ja-JP"/>
              <a:t>pythonic</a:t>
            </a:r>
            <a:r>
              <a:rPr lang="ja-JP" altLang="en-US"/>
              <a:t>な思想が好まれて、</a:t>
            </a:r>
            <a:r>
              <a:rPr lang="en-US" altLang="ja-JP"/>
              <a:t>python</a:t>
            </a:r>
            <a:r>
              <a:rPr lang="ja-JP" altLang="en-US"/>
              <a:t>には多様なライブラリ、フレームワーク、ラッパーが</a:t>
            </a:r>
            <a:endParaRPr lang="en-US" altLang="ja-JP"/>
          </a:p>
          <a:p>
            <a:r>
              <a:rPr lang="ja-JP" altLang="en-US"/>
              <a:t>提供されています。</a:t>
            </a:r>
            <a:endParaRPr lang="en-US" altLang="ja-JP"/>
          </a:p>
          <a:p>
            <a:endParaRPr lang="en-US" altLang="ja-JP" sz="1800"/>
          </a:p>
          <a:p>
            <a:r>
              <a:rPr lang="ja-JP" altLang="en-US" sz="1400"/>
              <a:t>　数学演算系</a:t>
            </a:r>
            <a:r>
              <a:rPr lang="en-US" altLang="ja-JP" sz="1400"/>
              <a:t>(</a:t>
            </a:r>
            <a:r>
              <a:rPr lang="en-US" altLang="ja-JP" sz="1400" err="1"/>
              <a:t>numpy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機械学習</a:t>
            </a:r>
            <a:r>
              <a:rPr lang="en-US" altLang="ja-JP" sz="1400"/>
              <a:t>(</a:t>
            </a:r>
            <a:r>
              <a:rPr lang="en-US" altLang="ja-JP" sz="1400" err="1"/>
              <a:t>pytorch</a:t>
            </a:r>
            <a:r>
              <a:rPr lang="en-US" altLang="ja-JP" sz="1400"/>
              <a:t>, </a:t>
            </a:r>
            <a:r>
              <a:rPr lang="en-US" altLang="ja-JP" sz="1400" err="1"/>
              <a:t>scikit</a:t>
            </a:r>
            <a:r>
              <a:rPr lang="en-US" altLang="ja-JP" sz="1400"/>
              <a:t>-learn)</a:t>
            </a:r>
          </a:p>
          <a:p>
            <a:r>
              <a:rPr lang="ja-JP" altLang="en-US" sz="1400"/>
              <a:t>　ロボットの制御フレームワーク</a:t>
            </a:r>
            <a:r>
              <a:rPr lang="en-US" altLang="ja-JP" sz="1400"/>
              <a:t>(</a:t>
            </a:r>
            <a:r>
              <a:rPr lang="en-US" altLang="ja-JP" sz="1400" err="1"/>
              <a:t>ros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組込み系の通信制御</a:t>
            </a:r>
            <a:r>
              <a:rPr lang="en-US" altLang="ja-JP" sz="1400"/>
              <a:t>(</a:t>
            </a:r>
            <a:r>
              <a:rPr lang="ja-JP" altLang="en-US" sz="1400"/>
              <a:t>シリアル通信、</a:t>
            </a:r>
            <a:r>
              <a:rPr lang="en-US" altLang="ja-JP" sz="1400"/>
              <a:t>USB</a:t>
            </a:r>
            <a:r>
              <a:rPr lang="ja-JP" altLang="en-US" sz="1400"/>
              <a:t>通信等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ゲーム開発 </a:t>
            </a:r>
            <a:r>
              <a:rPr lang="en-US" altLang="ja-JP" sz="1400"/>
              <a:t>(</a:t>
            </a:r>
            <a:r>
              <a:rPr lang="en-US" altLang="ja-JP" sz="1400" err="1"/>
              <a:t>pygame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クラウド</a:t>
            </a:r>
            <a:r>
              <a:rPr lang="en-US" altLang="ja-JP" sz="1400"/>
              <a:t>API</a:t>
            </a:r>
            <a:r>
              <a:rPr lang="ja-JP" altLang="en-US" sz="1400"/>
              <a:t> </a:t>
            </a:r>
            <a:r>
              <a:rPr lang="en-US" altLang="ja-JP" sz="1400"/>
              <a:t>(google/</a:t>
            </a:r>
            <a:r>
              <a:rPr lang="en-US" altLang="ja-JP" sz="1400" err="1"/>
              <a:t>twiter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データベース </a:t>
            </a:r>
            <a:r>
              <a:rPr lang="en-US" altLang="ja-JP" sz="1400"/>
              <a:t>(sqlite3/</a:t>
            </a:r>
            <a:r>
              <a:rPr lang="en-US" altLang="ja-JP" sz="1400" err="1"/>
              <a:t>mysql</a:t>
            </a:r>
            <a:r>
              <a:rPr lang="en-US" altLang="ja-JP" sz="1400"/>
              <a:t>/</a:t>
            </a:r>
            <a:r>
              <a:rPr lang="en-US" altLang="ja-JP" sz="1400" err="1"/>
              <a:t>sqlserver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データ分析 </a:t>
            </a:r>
            <a:r>
              <a:rPr lang="en-US" altLang="ja-JP" sz="1400"/>
              <a:t>(pandas)</a:t>
            </a:r>
          </a:p>
          <a:p>
            <a:r>
              <a:rPr lang="ja-JP" altLang="en-US" sz="1400"/>
              <a:t>　スクレイピング</a:t>
            </a:r>
            <a:r>
              <a:rPr lang="en-US" altLang="ja-JP" sz="1400"/>
              <a:t>(</a:t>
            </a:r>
            <a:r>
              <a:rPr lang="en-US" altLang="ja-JP" sz="1400" err="1"/>
              <a:t>beautifulsoup</a:t>
            </a:r>
            <a:r>
              <a:rPr lang="en-US" altLang="ja-JP" sz="1400"/>
              <a:t>/</a:t>
            </a:r>
            <a:r>
              <a:rPr lang="en-US" altLang="ja-JP" sz="1400" err="1"/>
              <a:t>scrapy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グラフ描画</a:t>
            </a:r>
            <a:r>
              <a:rPr lang="en-US" altLang="ja-JP" sz="1400"/>
              <a:t>(matplotlib)</a:t>
            </a:r>
          </a:p>
          <a:p>
            <a:r>
              <a:rPr lang="ja-JP" altLang="en-US" sz="1400"/>
              <a:t>　サーバサイド</a:t>
            </a:r>
            <a:r>
              <a:rPr lang="en-US" altLang="ja-JP" sz="1400"/>
              <a:t>Web(flask)</a:t>
            </a:r>
          </a:p>
          <a:p>
            <a:r>
              <a:rPr lang="ja-JP" altLang="en-US" sz="1400"/>
              <a:t>　デスクトップ</a:t>
            </a:r>
            <a:r>
              <a:rPr lang="en-US" altLang="ja-JP" sz="1400"/>
              <a:t>UI(qt)</a:t>
            </a:r>
          </a:p>
          <a:p>
            <a:endParaRPr lang="en-US" altLang="ja-JP" sz="1800"/>
          </a:p>
          <a:p>
            <a:r>
              <a:rPr lang="ja-JP" altLang="en-US"/>
              <a:t>「何かしよう」と思った際に必要な道具を探すと大抵、</a:t>
            </a:r>
            <a:r>
              <a:rPr lang="en-US" altLang="ja-JP"/>
              <a:t>python</a:t>
            </a:r>
            <a:r>
              <a:rPr lang="ja-JP" altLang="en-US"/>
              <a:t>で道具そのものが提供されたり、</a:t>
            </a:r>
            <a:endParaRPr lang="en-US" altLang="ja-JP"/>
          </a:p>
          <a:p>
            <a:r>
              <a:rPr lang="ja-JP" altLang="en-US"/>
              <a:t>あるいは道具を使いやすく包んだ</a:t>
            </a:r>
            <a:r>
              <a:rPr lang="en-US" altLang="ja-JP"/>
              <a:t>python</a:t>
            </a:r>
            <a:r>
              <a:rPr lang="ja-JP" altLang="en-US"/>
              <a:t>ラッパーが見つかります。</a:t>
            </a:r>
            <a:endParaRPr lang="en-US" altLang="ja-JP"/>
          </a:p>
          <a:p>
            <a:r>
              <a:rPr lang="ja-JP" altLang="en-US"/>
              <a:t>つまり、</a:t>
            </a:r>
            <a:r>
              <a:rPr lang="en-US" altLang="ja-JP"/>
              <a:t>python</a:t>
            </a:r>
            <a:r>
              <a:rPr lang="ja-JP" altLang="en-US"/>
              <a:t>を読む機会は多いし、これらの道具を使いこなすために</a:t>
            </a:r>
            <a:r>
              <a:rPr lang="en-US" altLang="ja-JP"/>
              <a:t>python</a:t>
            </a:r>
            <a:r>
              <a:rPr lang="ja-JP" altLang="en-US"/>
              <a:t>を書く機会も多い、</a:t>
            </a:r>
            <a:endParaRPr lang="en-US" altLang="ja-JP"/>
          </a:p>
          <a:p>
            <a:r>
              <a:rPr lang="ja-JP" altLang="en-US"/>
              <a:t>ということになります。</a:t>
            </a:r>
            <a:r>
              <a:rPr lang="en-US" altLang="ja-JP"/>
              <a:t>(</a:t>
            </a:r>
            <a:r>
              <a:rPr lang="ja-JP" altLang="en-US"/>
              <a:t>常に</a:t>
            </a:r>
            <a:r>
              <a:rPr lang="en-US" altLang="ja-JP"/>
              <a:t>python</a:t>
            </a:r>
            <a:r>
              <a:rPr lang="ja-JP" altLang="en-US"/>
              <a:t>が最適解とは限りませんが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8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ランキングサイト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78029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まずは</a:t>
            </a:r>
            <a:r>
              <a:rPr lang="en-US" altLang="ja-JP" sz="1400" err="1"/>
              <a:t>Vtbuber</a:t>
            </a:r>
            <a:r>
              <a:rPr lang="ja-JP" altLang="en-US" sz="1400"/>
              <a:t>のランキングと、それに伴う各種パラメータをスクレイピングします。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以下が</a:t>
            </a:r>
            <a:r>
              <a:rPr lang="en-US" altLang="ja-JP" sz="1400" err="1"/>
              <a:t>Vtuber</a:t>
            </a:r>
            <a:r>
              <a:rPr lang="ja-JP" altLang="en-US" sz="1400"/>
              <a:t>のランキングサイトです。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A97AE3-3030-4B21-A13F-31322DFDF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7" y="1962762"/>
            <a:ext cx="3976087" cy="28256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4360FB-9900-43E6-9A74-D1100621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24" y="3298658"/>
            <a:ext cx="4224536" cy="2979500"/>
          </a:xfrm>
          <a:prstGeom prst="rect">
            <a:avLst/>
          </a:prstGeom>
        </p:spPr>
      </p:pic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98947" y="2108485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894327" y="3432466"/>
            <a:ext cx="83083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25217" y="5287835"/>
            <a:ext cx="2646972" cy="5625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ランキングページでは名前と順位を</a:t>
            </a:r>
            <a:endParaRPr lang="en-US" altLang="ja-JP" sz="1200"/>
          </a:p>
          <a:p>
            <a:r>
              <a:rPr lang="ja-JP" altLang="en-US" sz="1200"/>
              <a:t>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284292" y="2183929"/>
            <a:ext cx="3202578" cy="75365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詳細ページにジャンプし、</a:t>
            </a:r>
            <a:endParaRPr lang="en-US" altLang="ja-JP" sz="1200"/>
          </a:p>
          <a:p>
            <a:r>
              <a:rPr lang="ja-JP" altLang="en-US" sz="1200"/>
              <a:t>所属オフィス、ファン数、再生回数、</a:t>
            </a:r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アカウントをスクレイピングします。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7212349" y="4221274"/>
            <a:ext cx="1413491" cy="7164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09744" y="3677794"/>
            <a:ext cx="438959" cy="1610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85581" y="2937580"/>
            <a:ext cx="33514" cy="128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4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9CFB9A8E-41C8-4239-B7DD-739E1F9D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2" y="1526116"/>
            <a:ext cx="5926807" cy="371757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40156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ランキングサイトのトップページ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717492" y="2202442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①全ランキングを格納する表</a:t>
            </a:r>
            <a:endParaRPr lang="en-US" altLang="ja-JP" sz="1200"/>
          </a:p>
          <a:p>
            <a:r>
              <a:rPr lang="en-US" altLang="ja-JP" sz="1200"/>
              <a:t>   table:</a:t>
            </a:r>
            <a:r>
              <a:rPr lang="ja-JP" altLang="en-US" sz="1200"/>
              <a:t>テーブル</a:t>
            </a:r>
            <a:endParaRPr lang="en-US" altLang="ja-JP" sz="1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3850649" y="2530975"/>
            <a:ext cx="2501138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351788" y="2447655"/>
            <a:ext cx="365705" cy="2052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3969521" y="2872700"/>
            <a:ext cx="2501138" cy="23709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470660" y="3023377"/>
            <a:ext cx="484375" cy="1034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6955034" y="2778164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②各</a:t>
            </a:r>
            <a:r>
              <a:rPr lang="en-US" altLang="ja-JP" sz="1200" err="1"/>
              <a:t>Vtuber</a:t>
            </a:r>
            <a:r>
              <a:rPr lang="ja-JP" altLang="en-US" sz="1200"/>
              <a:t>の情報</a:t>
            </a:r>
            <a:endParaRPr lang="en-US" altLang="ja-JP" sz="1200"/>
          </a:p>
          <a:p>
            <a:r>
              <a:rPr lang="en-US" altLang="ja-JP" sz="1200"/>
              <a:t>   tr:</a:t>
            </a:r>
            <a:r>
              <a:rPr lang="ja-JP" altLang="en-US" sz="1200"/>
              <a:t>レコード</a:t>
            </a:r>
            <a:endParaRPr lang="en-US" altLang="ja-JP" sz="120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271647" y="3320406"/>
            <a:ext cx="1513212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144987" y="3566751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③名前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en-US" altLang="ja-JP" sz="1200" err="1"/>
              <a:t>img</a:t>
            </a:r>
            <a:r>
              <a:rPr lang="en-US" altLang="ja-JP" sz="1200"/>
              <a:t>:</a:t>
            </a:r>
            <a:r>
              <a:rPr lang="ja-JP" altLang="en-US" sz="1200"/>
              <a:t>イメージ</a:t>
            </a:r>
            <a:r>
              <a:rPr lang="en-US" altLang="ja-JP" sz="1200"/>
              <a:t>:alt</a:t>
            </a:r>
            <a:r>
              <a:rPr lang="ja-JP" altLang="en-US" sz="1200"/>
              <a:t>属性</a:t>
            </a:r>
            <a:endParaRPr lang="en-US" altLang="ja-JP" sz="1200"/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rot="10800000">
            <a:off x="5784859" y="3416419"/>
            <a:ext cx="1360128" cy="395547"/>
          </a:xfrm>
          <a:prstGeom prst="bentConnector3">
            <a:avLst>
              <a:gd name="adj1" fmla="val 724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7B36D1-DE77-446B-AFF5-B17CAA2DDB69}"/>
              </a:ext>
            </a:extLst>
          </p:cNvPr>
          <p:cNvSpPr/>
          <p:nvPr/>
        </p:nvSpPr>
        <p:spPr>
          <a:xfrm>
            <a:off x="4270918" y="4271885"/>
            <a:ext cx="855573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113786" y="4260763"/>
            <a:ext cx="1823683" cy="407703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④順位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strong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B88FC2BA-4644-4465-8E97-5888B4223649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rot="10800000">
            <a:off x="5126492" y="4367897"/>
            <a:ext cx="1987295" cy="967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91017FC-A949-40E8-8BCA-8707EEB1E256}"/>
              </a:ext>
            </a:extLst>
          </p:cNvPr>
          <p:cNvSpPr txBox="1">
            <a:spLocks/>
          </p:cNvSpPr>
          <p:nvPr/>
        </p:nvSpPr>
        <p:spPr>
          <a:xfrm>
            <a:off x="364452" y="5472073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ランキングを格納するテーブル</a:t>
            </a:r>
            <a:r>
              <a:rPr lang="en-US" altLang="ja-JP" sz="1400"/>
              <a:t>(table)</a:t>
            </a:r>
            <a:r>
              <a:rPr lang="ja-JP" altLang="en-US" sz="1400"/>
              <a:t>を見つけ、その中の各レコード</a:t>
            </a:r>
            <a:r>
              <a:rPr lang="en-US" altLang="ja-JP" sz="1400"/>
              <a:t>(tr)</a:t>
            </a:r>
            <a:r>
              <a:rPr lang="ja-JP" altLang="en-US" sz="1400"/>
              <a:t>を一つずつ</a:t>
            </a:r>
            <a:endParaRPr lang="en-US" altLang="ja-JP" sz="1400"/>
          </a:p>
          <a:p>
            <a:r>
              <a:rPr lang="ja-JP" altLang="en-US" sz="1400"/>
              <a:t>　解析していきます。レコード内にあるイメージ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の属性</a:t>
            </a:r>
            <a:r>
              <a:rPr lang="en-US" altLang="ja-JP" sz="1400"/>
              <a:t>alt</a:t>
            </a:r>
            <a:r>
              <a:rPr lang="ja-JP" altLang="en-US" sz="1400"/>
              <a:t>に</a:t>
            </a:r>
            <a:r>
              <a:rPr lang="en-US" altLang="ja-JP" sz="1400" err="1"/>
              <a:t>Vtuber</a:t>
            </a:r>
            <a:r>
              <a:rPr lang="ja-JP" altLang="en-US" sz="1400"/>
              <a:t>の名称が格納されているので</a:t>
            </a:r>
            <a:endParaRPr lang="en-US" altLang="ja-JP" sz="1400"/>
          </a:p>
          <a:p>
            <a:r>
              <a:rPr lang="ja-JP" altLang="en-US" sz="1400"/>
              <a:t>　取得します。　また、レコード内の強調文字</a:t>
            </a:r>
            <a:r>
              <a:rPr lang="en-US" altLang="ja-JP" sz="1400"/>
              <a:t>(strong)</a:t>
            </a:r>
            <a:r>
              <a:rPr lang="ja-JP" altLang="en-US" sz="1400"/>
              <a:t>が順位を示しているので、これも取得します。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7824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56619" y="874811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range(6):</a:t>
            </a:r>
            <a:r>
              <a:rPr lang="ja-JP" altLang="en-US" sz="1400"/>
              <a:t> 　　　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ランキングを６ページ分スクレイピング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①ランキングテーブルのタグ取得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②テーブルタグ内の各レコードタグ取得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　</a:t>
            </a:r>
            <a:r>
              <a:rPr lang="ja-JP" altLang="en-US" sz="1400">
                <a:sym typeface="Wingdings" panose="05000000000000000000" pitchFamily="2" charset="2"/>
              </a:rPr>
              <a:t>③レコードタグから名前取得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④レコードタグから順位抽出</a:t>
            </a:r>
            <a:endParaRPr lang="en-US" altLang="ja-JP" sz="1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10053D5-2C12-466E-9E5E-E125DDDEC807}"/>
              </a:ext>
            </a:extLst>
          </p:cNvPr>
          <p:cNvSpPr txBox="1">
            <a:spLocks/>
          </p:cNvSpPr>
          <p:nvPr/>
        </p:nvSpPr>
        <p:spPr>
          <a:xfrm>
            <a:off x="364452" y="2999704"/>
            <a:ext cx="8662852" cy="1365032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err="1"/>
              <a:t>TagFactory</a:t>
            </a:r>
            <a:r>
              <a:rPr lang="ja-JP" altLang="en-US" sz="1400"/>
              <a:t>は「</a:t>
            </a:r>
            <a:r>
              <a:rPr lang="ja-JP" altLang="en-US" sz="1400" b="1"/>
              <a:t>最初のタグ</a:t>
            </a:r>
            <a:r>
              <a:rPr lang="ja-JP" altLang="en-US" sz="1400"/>
              <a:t>」を返すための工場です。</a:t>
            </a:r>
            <a:endParaRPr lang="en-US" altLang="ja-JP" sz="1400"/>
          </a:p>
          <a:p>
            <a:r>
              <a:rPr lang="ja-JP" altLang="en-US" sz="1400"/>
              <a:t>ページ</a:t>
            </a:r>
            <a:r>
              <a:rPr lang="en-US" altLang="ja-JP" sz="1400"/>
              <a:t>URL</a:t>
            </a:r>
            <a:r>
              <a:rPr lang="ja-JP" altLang="en-US" sz="1400"/>
              <a:t>を渡して工場を生成します。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あとは「最初のタグ」からどんどん「次のタグ」や「子供のタグ」、「親のタグ」等を辿って</a:t>
            </a:r>
            <a:endParaRPr lang="en-US" altLang="ja-JP" sz="1400"/>
          </a:p>
          <a:p>
            <a:r>
              <a:rPr lang="ja-JP" altLang="en-US" sz="1400"/>
              <a:t>目的のデータを見つけ出します。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1678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556E126-8A63-4D51-8B84-1858566C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1" y="1380975"/>
            <a:ext cx="6439719" cy="4407832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85" y="847203"/>
            <a:ext cx="9152899" cy="533771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ランキング詳細ページ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215578" y="3406436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026393" y="3583505"/>
            <a:ext cx="1888212" cy="5783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6914605" y="3757206"/>
            <a:ext cx="300973" cy="115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5026393" y="4234900"/>
            <a:ext cx="1809835" cy="598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 flipV="1">
            <a:off x="6836228" y="4534152"/>
            <a:ext cx="379351" cy="17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7215579" y="4205318"/>
            <a:ext cx="2309606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5026394" y="4877356"/>
            <a:ext cx="1809835" cy="9178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215578" y="5002559"/>
            <a:ext cx="2256331" cy="69776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⑤</a:t>
            </a:r>
            <a:r>
              <a:rPr lang="en-US" altLang="ja-JP" sz="1200"/>
              <a:t>Twitter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flipH="1" flipV="1">
            <a:off x="6836229" y="5336257"/>
            <a:ext cx="379349" cy="151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B58F0FC9-AC67-4A54-872A-A8F768FD79F9}"/>
              </a:ext>
            </a:extLst>
          </p:cNvPr>
          <p:cNvSpPr txBox="1">
            <a:spLocks/>
          </p:cNvSpPr>
          <p:nvPr/>
        </p:nvSpPr>
        <p:spPr>
          <a:xfrm>
            <a:off x="372285" y="5851478"/>
            <a:ext cx="8968785" cy="8987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チャンネル情報全体を格納するコンテナ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を見つけ、そのコンテナ内のオフィス名を示す</a:t>
            </a:r>
            <a:endParaRPr lang="en-US" altLang="ja-JP" sz="1400"/>
          </a:p>
          <a:p>
            <a:r>
              <a:rPr lang="ja-JP" altLang="en-US" sz="1400"/>
              <a:t>　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、 ファン数、総再生回数、</a:t>
            </a:r>
            <a:r>
              <a:rPr lang="en-US" altLang="ja-JP" sz="1400"/>
              <a:t>Twitter</a:t>
            </a:r>
            <a:r>
              <a:rPr lang="ja-JP" altLang="en-US" sz="1400"/>
              <a:t>アカウントを格納するコンテナ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を抽出して</a:t>
            </a:r>
            <a:endParaRPr lang="en-US" altLang="ja-JP" sz="1400"/>
          </a:p>
          <a:p>
            <a:r>
              <a:rPr lang="ja-JP" altLang="en-US" sz="1400"/>
              <a:t>　必要な値を集めます。</a:t>
            </a:r>
            <a:endParaRPr lang="en-US" altLang="ja-JP" sz="14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DBFA2E8-D147-44CE-8146-499D6181C6B5}"/>
              </a:ext>
            </a:extLst>
          </p:cNvPr>
          <p:cNvSpPr/>
          <p:nvPr/>
        </p:nvSpPr>
        <p:spPr>
          <a:xfrm>
            <a:off x="4593770" y="1512909"/>
            <a:ext cx="2416630" cy="44078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973FD7E0-63E1-4FE9-AEBA-D98229E69540}"/>
              </a:ext>
            </a:extLst>
          </p:cNvPr>
          <p:cNvSpPr txBox="1">
            <a:spLocks/>
          </p:cNvSpPr>
          <p:nvPr/>
        </p:nvSpPr>
        <p:spPr>
          <a:xfrm>
            <a:off x="7208796" y="1443647"/>
            <a:ext cx="2553513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①チャンネル情報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r>
              <a:rPr lang="en-US" altLang="ja-JP" sz="1200"/>
              <a:t>:</a:t>
            </a:r>
          </a:p>
          <a:p>
            <a:r>
              <a:rPr lang="en-US" altLang="ja-JP" sz="1200"/>
              <a:t>   class</a:t>
            </a:r>
            <a:r>
              <a:rPr lang="ja-JP" altLang="en-US" sz="1200"/>
              <a:t>属性</a:t>
            </a:r>
            <a:r>
              <a:rPr lang="en-US" altLang="ja-JP" sz="1200"/>
              <a:t>=“box-channel-info”</a:t>
            </a:r>
          </a:p>
        </p:txBody>
      </p:sp>
      <p:cxnSp>
        <p:nvCxnSpPr>
          <p:cNvPr id="66" name="直線矢印コネクタ 6">
            <a:extLst>
              <a:ext uri="{FF2B5EF4-FFF2-40B4-BE49-F238E27FC236}">
                <a16:creationId xmlns:a16="http://schemas.microsoft.com/office/drawing/2014/main" id="{0B35D9EC-A01F-46FC-B20E-EDAA2E1A9916}"/>
              </a:ext>
            </a:extLst>
          </p:cNvPr>
          <p:cNvCxnSpPr>
            <a:cxnSpLocks/>
            <a:stCxn id="62" idx="0"/>
            <a:endCxn id="60" idx="0"/>
          </p:cNvCxnSpPr>
          <p:nvPr/>
        </p:nvCxnSpPr>
        <p:spPr>
          <a:xfrm rot="16200000" flipH="1" flipV="1">
            <a:off x="7109188" y="136544"/>
            <a:ext cx="69262" cy="2683468"/>
          </a:xfrm>
          <a:prstGeom prst="bentConnector3">
            <a:avLst>
              <a:gd name="adj1" fmla="val -3300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97BA8B0-1319-4143-8CC5-A1F9156A2EBF}"/>
              </a:ext>
            </a:extLst>
          </p:cNvPr>
          <p:cNvSpPr/>
          <p:nvPr/>
        </p:nvSpPr>
        <p:spPr>
          <a:xfrm>
            <a:off x="5259977" y="2468456"/>
            <a:ext cx="1576251" cy="7427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59B338F-89EE-452B-8DA7-876A721CECB4}"/>
              </a:ext>
            </a:extLst>
          </p:cNvPr>
          <p:cNvSpPr txBox="1">
            <a:spLocks/>
          </p:cNvSpPr>
          <p:nvPr/>
        </p:nvSpPr>
        <p:spPr>
          <a:xfrm>
            <a:off x="7231244" y="2439117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②オフィス名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 err="1"/>
              <a:t>img</a:t>
            </a:r>
            <a:r>
              <a:rPr lang="en-US" altLang="ja-JP" sz="1200"/>
              <a:t>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alt</a:t>
            </a:r>
            <a:r>
              <a:rPr lang="ja-JP" altLang="en-US" sz="1200"/>
              <a:t>属性</a:t>
            </a:r>
            <a:endParaRPr lang="en-US" altLang="ja-JP" sz="120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A4BCFB7-CCCF-4D21-B4EF-3CC0B0628D1A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6836228" y="2789887"/>
            <a:ext cx="395016" cy="49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64452" y="941166"/>
            <a:ext cx="9350924" cy="368569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(BASE_URL + tr.url())        </a:t>
            </a:r>
            <a:r>
              <a:rPr lang="ja-JP" altLang="en-US" sz="1200"/>
              <a:t>　　　　　　　詳細ページの</a:t>
            </a:r>
            <a:r>
              <a:rPr lang="en-US" altLang="ja-JP" sz="1200"/>
              <a:t>URL</a:t>
            </a:r>
            <a:r>
              <a:rPr lang="ja-JP" altLang="en-US" sz="1200"/>
              <a:t>からタグ工場生成</a:t>
            </a:r>
            <a:endParaRPr lang="en-US" altLang="ja-JP" sz="1200"/>
          </a:p>
          <a:p>
            <a:br>
              <a:rPr lang="en-US" altLang="ja-JP" sz="1200"/>
            </a:br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tag</a:t>
            </a:r>
            <a:r>
              <a:rPr lang="en-US" altLang="ja-JP" sz="1200"/>
              <a:t>(‘div’, {‘class’: ‘box-channel-info’})                  </a:t>
            </a:r>
            <a:r>
              <a:rPr lang="ja-JP" altLang="en-US" sz="1200"/>
              <a:t>①チャンネル情報全体を指すコンテナタグ取得</a:t>
            </a:r>
            <a:r>
              <a:rPr lang="en-US" altLang="ja-JP" sz="1200"/>
              <a:t>                                                                                                            </a:t>
            </a:r>
            <a:r>
              <a:rPr lang="ja-JP" altLang="en-US" sz="1200"/>
              <a:t>　</a:t>
            </a:r>
            <a:r>
              <a:rPr lang="en-US" altLang="ja-JP" sz="1200"/>
              <a:t>office = </a:t>
            </a:r>
            <a:r>
              <a:rPr lang="en-US" altLang="ja-JP" sz="1200" err="1"/>
              <a:t>tag.</a:t>
            </a:r>
            <a:r>
              <a:rPr lang="en-US" altLang="ja-JP" sz="1200" b="1" err="1"/>
              <a:t>child</a:t>
            </a:r>
            <a:r>
              <a:rPr lang="en-US" altLang="ja-JP" sz="1200"/>
              <a:t>(‘</a:t>
            </a:r>
            <a:r>
              <a:rPr lang="en-US" altLang="ja-JP" sz="1200" err="1"/>
              <a:t>img</a:t>
            </a:r>
            <a:r>
              <a:rPr lang="en-US" altLang="ja-JP" sz="1200"/>
              <a:t>’).</a:t>
            </a:r>
            <a:r>
              <a:rPr lang="en-US" altLang="ja-JP" sz="1200" b="1"/>
              <a:t>alt</a:t>
            </a:r>
            <a:r>
              <a:rPr lang="en-US" altLang="ja-JP" sz="1200"/>
              <a:t>().split(‘(’)[0] </a:t>
            </a:r>
            <a:r>
              <a:rPr lang="ja-JP" altLang="en-US" sz="1200"/>
              <a:t>　　　　　　　　　　　②オフィス名をイメージタグから取得し、その属性</a:t>
            </a:r>
            <a:r>
              <a:rPr lang="en-US" altLang="ja-JP" sz="1200"/>
              <a:t>alt</a:t>
            </a:r>
            <a:r>
              <a:rPr lang="ja-JP" altLang="en-US" sz="1200"/>
              <a:t>参照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(‘div’, {‘class’: ‘channel-stat‘}):</a:t>
            </a:r>
            <a:r>
              <a:rPr lang="ja-JP" altLang="en-US" sz="1200"/>
              <a:t>　</a:t>
            </a:r>
            <a:r>
              <a:rPr lang="en-US" altLang="ja-JP" sz="1200"/>
              <a:t>                 </a:t>
            </a:r>
            <a:r>
              <a:rPr lang="ja-JP" altLang="en-US" sz="1200"/>
              <a:t> 各パラメータが格納されているコンテナタグ取得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params = [tag 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text</a:t>
            </a:r>
            <a:r>
              <a:rPr lang="en-US" altLang="ja-JP" sz="1200"/>
              <a:t>().split(‘\n’) if tag] </a:t>
            </a:r>
            <a:r>
              <a:rPr lang="ja-JP" altLang="en-US" sz="1200"/>
              <a:t>　　　　　パラメータを改行区切りで分割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ファン数</a:t>
            </a:r>
            <a:r>
              <a:rPr lang="en-US" altLang="ja-JP" sz="1200"/>
              <a:t>’: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follower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人</a:t>
            </a:r>
            <a:r>
              <a:rPr lang="en-US" altLang="ja-JP" sz="1200"/>
              <a:t>’)                     </a:t>
            </a:r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総再生回数</a:t>
            </a:r>
            <a:r>
              <a:rPr lang="en-US" altLang="ja-JP" sz="1200"/>
              <a:t>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view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回</a:t>
            </a:r>
            <a:r>
              <a:rPr lang="en-US" altLang="ja-JP" sz="1200"/>
              <a:t>’)                          </a:t>
            </a:r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'Twitter’: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twitter = ‘https://twitter.com/’ + params[1].replace(‘@’, ‘’)  </a:t>
            </a:r>
            <a:r>
              <a:rPr lang="ja-JP" altLang="en-US" sz="1200"/>
              <a:t>⑤ツイッターアカウント</a:t>
            </a:r>
            <a:r>
              <a:rPr lang="en-US" altLang="ja-JP" sz="1200"/>
              <a:t> </a:t>
            </a:r>
          </a:p>
          <a:p>
            <a:endParaRPr lang="en-US" altLang="ja-JP" sz="1400">
              <a:solidFill>
                <a:srgbClr val="00B050"/>
              </a:solidFill>
            </a:endParaRPr>
          </a:p>
          <a:p>
            <a:r>
              <a:rPr lang="en-US" altLang="ja-JP" sz="1400"/>
              <a:t>   </a:t>
            </a:r>
            <a:r>
              <a:rPr lang="en-US" altLang="ja-JP" sz="1400" err="1"/>
              <a:t>kanji_numeric</a:t>
            </a:r>
            <a:r>
              <a:rPr lang="en-US" altLang="ja-JP" sz="1400"/>
              <a:t>…”45</a:t>
            </a:r>
            <a:r>
              <a:rPr lang="ja-JP" altLang="en-US" sz="1400"/>
              <a:t>万</a:t>
            </a:r>
            <a:r>
              <a:rPr lang="en-US" altLang="ja-JP" sz="1400"/>
              <a:t>5613</a:t>
            </a:r>
            <a:r>
              <a:rPr lang="ja-JP" altLang="en-US" sz="1400"/>
              <a:t>回</a:t>
            </a:r>
            <a:r>
              <a:rPr lang="en-US" altLang="ja-JP" sz="1400"/>
              <a:t>”</a:t>
            </a:r>
            <a:r>
              <a:rPr lang="ja-JP" altLang="en-US" sz="1400"/>
              <a:t>といった漢数字表記を数値</a:t>
            </a:r>
            <a:r>
              <a:rPr lang="en-US" altLang="ja-JP" sz="1400"/>
              <a:t>(455613)</a:t>
            </a:r>
            <a:r>
              <a:rPr lang="ja-JP" altLang="en-US" sz="1400"/>
              <a:t>に変換する。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784294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スクレイピング：にじさんじ非公式</a:t>
            </a:r>
            <a:r>
              <a:rPr lang="en-US" altLang="ja-JP"/>
              <a:t>Wiki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621437"/>
          </a:xfrm>
        </p:spPr>
        <p:txBody>
          <a:bodyPr bIns="0">
            <a:no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ランキングサイトではわからない、</a:t>
            </a:r>
            <a:r>
              <a:rPr lang="en-US" altLang="ja-JP" sz="1400" err="1"/>
              <a:t>Vtuber</a:t>
            </a:r>
            <a:r>
              <a:rPr lang="ja-JP" altLang="en-US" sz="1400"/>
              <a:t>のプロフィールを非公式</a:t>
            </a:r>
            <a:r>
              <a:rPr lang="en-US" altLang="ja-JP" sz="1400"/>
              <a:t>Wiki</a:t>
            </a:r>
            <a:r>
              <a:rPr lang="ja-JP" altLang="en-US" sz="1400"/>
              <a:t>等でスクレイピングします。</a:t>
            </a:r>
            <a:endParaRPr lang="en-US" altLang="ja-JP" sz="1400"/>
          </a:p>
          <a:p>
            <a:r>
              <a:rPr lang="ja-JP" altLang="en-US" sz="1400"/>
              <a:t>以下はにじさんじ非公式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の例です。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73560" y="2186878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325338" y="2073787"/>
            <a:ext cx="2970248" cy="75365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メニューから見つけた</a:t>
            </a:r>
            <a:r>
              <a:rPr lang="en-US" altLang="ja-JP" sz="1400" err="1"/>
              <a:t>VTuber</a:t>
            </a:r>
            <a:r>
              <a:rPr lang="ja-JP" altLang="en-US" sz="1400"/>
              <a:t>の</a:t>
            </a:r>
            <a:endParaRPr lang="en-US" altLang="ja-JP" sz="1400"/>
          </a:p>
          <a:p>
            <a:r>
              <a:rPr lang="ja-JP" altLang="en-US" sz="1400"/>
              <a:t>詳細ページにジャンプし、</a:t>
            </a:r>
            <a:endParaRPr lang="en-US" altLang="ja-JP" sz="1400"/>
          </a:p>
          <a:p>
            <a:r>
              <a:rPr lang="ja-JP" altLang="en-US" sz="1400"/>
              <a:t>年齢等をスクレイピングします。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8DC122-CFB0-4146-BF96-E87DB683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5" y="1870782"/>
            <a:ext cx="4116516" cy="226036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46125" y="3047537"/>
            <a:ext cx="830833" cy="1477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58414" y="4474230"/>
            <a:ext cx="2380579" cy="62143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Top</a:t>
            </a:r>
            <a:r>
              <a:rPr lang="ja-JP" altLang="en-US" sz="1400"/>
              <a:t>ページのメニューから</a:t>
            </a:r>
            <a:endParaRPr lang="en-US" altLang="ja-JP" sz="1400"/>
          </a:p>
          <a:p>
            <a:r>
              <a:rPr lang="ja-JP" altLang="en-US" sz="1400"/>
              <a:t>対象の</a:t>
            </a:r>
            <a:r>
              <a:rPr lang="en-US" altLang="ja-JP" sz="1400" err="1"/>
              <a:t>VTuber</a:t>
            </a:r>
            <a:r>
              <a:rPr lang="ja-JP" altLang="en-US" sz="1400"/>
              <a:t>を探します。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961542" y="3195304"/>
            <a:ext cx="687162" cy="1278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90A1B95A-52A2-4A93-BFF3-53DD4059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1" y="3231211"/>
            <a:ext cx="5010996" cy="22603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5701837" y="4155266"/>
            <a:ext cx="2406960" cy="940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905317" y="2827437"/>
            <a:ext cx="905145" cy="1327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21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701421" y="2326207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①メニュー</a:t>
            </a:r>
            <a:endParaRPr lang="en-US" altLang="ja-JP" sz="1400"/>
          </a:p>
          <a:p>
            <a:r>
              <a:rPr lang="en-US" altLang="ja-JP" sz="1400"/>
              <a:t>   div:</a:t>
            </a:r>
            <a:r>
              <a:rPr lang="ja-JP" altLang="en-US" sz="1400"/>
              <a:t>コンテナ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803779" y="3018089"/>
            <a:ext cx="1823683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②出身カテゴリ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strong:</a:t>
            </a:r>
            <a:r>
              <a:rPr lang="ja-JP" altLang="en-US" sz="1400"/>
              <a:t>強調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5" y="4594095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メニューを格納するコンテナ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を見つけ、その中から「一期生」等の強調文字</a:t>
            </a:r>
            <a:r>
              <a:rPr lang="en-US" altLang="ja-JP" sz="1400"/>
              <a:t>(</a:t>
            </a:r>
            <a:r>
              <a:rPr lang="en-US" altLang="ja-JP" sz="1400" err="1"/>
              <a:t>storong</a:t>
            </a:r>
            <a:r>
              <a:rPr lang="en-US" altLang="ja-JP" sz="1400"/>
              <a:t>)</a:t>
            </a:r>
            <a:r>
              <a:rPr lang="ja-JP" altLang="en-US" sz="1400"/>
              <a:t>を</a:t>
            </a:r>
            <a:endParaRPr lang="en-US" altLang="ja-JP" sz="1400"/>
          </a:p>
          <a:p>
            <a:r>
              <a:rPr lang="ja-JP" altLang="en-US" sz="1400"/>
              <a:t>　探します。この強調文字を格納する段落</a:t>
            </a:r>
            <a:r>
              <a:rPr lang="en-US" altLang="ja-JP" sz="1400"/>
              <a:t>(p)</a:t>
            </a:r>
            <a:r>
              <a:rPr lang="ja-JP" altLang="en-US" sz="1400"/>
              <a:t>が、各</a:t>
            </a:r>
            <a:r>
              <a:rPr lang="en-US" altLang="ja-JP" sz="1400" err="1"/>
              <a:t>Vtuber</a:t>
            </a:r>
            <a:r>
              <a:rPr lang="ja-JP" altLang="en-US" sz="1400"/>
              <a:t>の詳細ページを示すリンク</a:t>
            </a:r>
            <a:r>
              <a:rPr lang="en-US" altLang="ja-JP" sz="1400"/>
              <a:t>(a)</a:t>
            </a:r>
            <a:r>
              <a:rPr lang="ja-JP" altLang="en-US" sz="1400"/>
              <a:t>を格納</a:t>
            </a:r>
            <a:endParaRPr lang="en-US" altLang="ja-JP" sz="1400"/>
          </a:p>
          <a:p>
            <a:r>
              <a:rPr lang="ja-JP" altLang="en-US" sz="1400"/>
              <a:t>　しているので、名前の一致する</a:t>
            </a:r>
            <a:r>
              <a:rPr lang="en-US" altLang="ja-JP" sz="1400" err="1"/>
              <a:t>Vtuber</a:t>
            </a:r>
            <a:r>
              <a:rPr lang="ja-JP" altLang="en-US" sz="1400"/>
              <a:t>を探して、そのリンク</a:t>
            </a:r>
            <a:r>
              <a:rPr lang="en-US" altLang="ja-JP" sz="1400"/>
              <a:t>URL(</a:t>
            </a:r>
            <a:r>
              <a:rPr lang="en-US" altLang="ja-JP" sz="1400" err="1"/>
              <a:t>href</a:t>
            </a:r>
            <a:r>
              <a:rPr lang="ja-JP" altLang="en-US" sz="1400"/>
              <a:t>属性</a:t>
            </a:r>
            <a:r>
              <a:rPr lang="en-US" altLang="ja-JP" sz="1400"/>
              <a:t>)</a:t>
            </a:r>
            <a:r>
              <a:rPr lang="ja-JP" altLang="en-US" sz="1400"/>
              <a:t>を取得します。</a:t>
            </a:r>
            <a:endParaRPr lang="en-US" altLang="ja-JP" sz="140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686427DE-F788-45C0-B2CB-8AA24CC8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6" y="3458257"/>
            <a:ext cx="5660638" cy="92710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B2AD74B-95DA-4710-B945-35EE07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7" y="1636693"/>
            <a:ext cx="5660638" cy="125442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479117" y="2525486"/>
            <a:ext cx="1652941" cy="3656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132059" y="2571421"/>
            <a:ext cx="569363" cy="1368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074920" y="3550440"/>
            <a:ext cx="1168021" cy="1489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242941" y="3263302"/>
            <a:ext cx="560838" cy="3616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C8A4932-CC50-4690-B840-DF973A388913}"/>
              </a:ext>
            </a:extLst>
          </p:cNvPr>
          <p:cNvSpPr/>
          <p:nvPr/>
        </p:nvSpPr>
        <p:spPr>
          <a:xfrm>
            <a:off x="5039522" y="3781740"/>
            <a:ext cx="1221442" cy="45159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47DFDAF1-9787-41D7-903A-3296AB3CCECC}"/>
              </a:ext>
            </a:extLst>
          </p:cNvPr>
          <p:cNvSpPr txBox="1">
            <a:spLocks/>
          </p:cNvSpPr>
          <p:nvPr/>
        </p:nvSpPr>
        <p:spPr>
          <a:xfrm>
            <a:off x="6803779" y="3766558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③詳細ページリンク</a:t>
            </a:r>
            <a:endParaRPr lang="en-US" altLang="ja-JP" sz="1400"/>
          </a:p>
          <a:p>
            <a:r>
              <a:rPr lang="en-US" altLang="ja-JP" sz="1400"/>
              <a:t>   a:</a:t>
            </a:r>
            <a:r>
              <a:rPr lang="ja-JP" altLang="en-US" sz="1400"/>
              <a:t>リンク</a:t>
            </a:r>
            <a:endParaRPr lang="en-US" altLang="ja-JP" sz="1400"/>
          </a:p>
        </p:txBody>
      </p:sp>
      <p:cxnSp>
        <p:nvCxnSpPr>
          <p:cNvPr id="59" name="直線矢印コネクタ 6">
            <a:extLst>
              <a:ext uri="{FF2B5EF4-FFF2-40B4-BE49-F238E27FC236}">
                <a16:creationId xmlns:a16="http://schemas.microsoft.com/office/drawing/2014/main" id="{D923307B-C018-4420-B118-46105A964573}"/>
              </a:ext>
            </a:extLst>
          </p:cNvPr>
          <p:cNvCxnSpPr>
            <a:cxnSpLocks/>
            <a:stCxn id="58" idx="1"/>
            <a:endCxn id="40" idx="3"/>
          </p:cNvCxnSpPr>
          <p:nvPr/>
        </p:nvCxnSpPr>
        <p:spPr>
          <a:xfrm rot="10800000">
            <a:off x="6260965" y="4007538"/>
            <a:ext cx="542815" cy="423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560206B1-386C-4DAA-90FF-CB69A1EE4D73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5803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221934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</a:t>
            </a:r>
            <a:r>
              <a:rPr lang="en-US" altLang="ja-JP" sz="1200" err="1"/>
              <a:t>nijisanji</a:t>
            </a:r>
            <a:r>
              <a:rPr lang="en-US" altLang="ja-JP" sz="1200"/>
              <a:t>/’)</a:t>
            </a:r>
            <a:r>
              <a:rPr lang="ja-JP" altLang="en-US" sz="1200"/>
              <a:t>　　　　　　　　にじさんじ非公式</a:t>
            </a:r>
            <a:r>
              <a:rPr lang="en-US" altLang="ja-JP" sz="1200"/>
              <a:t>Wiki</a:t>
            </a:r>
            <a:r>
              <a:rPr lang="ja-JP" altLang="en-US" sz="1200"/>
              <a:t>のトップページの</a:t>
            </a:r>
            <a:endParaRPr lang="en-US" altLang="ja-JP" sz="1200"/>
          </a:p>
          <a:p>
            <a:r>
              <a:rPr lang="ja-JP" altLang="en-US" sz="1200"/>
              <a:t>　　　　　　　　　　　　　　　　　　　　　　　　　　　　　　　　　　</a:t>
            </a:r>
            <a:r>
              <a:rPr lang="en-US" altLang="ja-JP" sz="1200"/>
              <a:t>URL</a:t>
            </a:r>
            <a:r>
              <a:rPr lang="ja-JP" altLang="en-US" sz="1200"/>
              <a:t>からタグ工場生成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tag = factory.</a:t>
            </a:r>
            <a:r>
              <a:rPr lang="en-US" altLang="ja-JP" sz="1200" b="1"/>
              <a:t>id</a:t>
            </a:r>
            <a:r>
              <a:rPr lang="en-US" altLang="ja-JP" sz="1200"/>
              <a:t>(‘</a:t>
            </a:r>
            <a:r>
              <a:rPr lang="en-US" altLang="ja-JP" sz="1200" err="1"/>
              <a:t>menubar</a:t>
            </a:r>
            <a:r>
              <a:rPr lang="en-US" altLang="ja-JP" sz="1200"/>
              <a:t>’).</a:t>
            </a:r>
            <a:r>
              <a:rPr lang="en-US" altLang="ja-JP" sz="1200" b="1"/>
              <a:t>keyword</a:t>
            </a:r>
            <a:r>
              <a:rPr lang="en-US" altLang="ja-JP" sz="1200"/>
              <a:t>(‘strong’, </a:t>
            </a:r>
            <a:r>
              <a:rPr lang="en-US" altLang="ja-JP" sz="1200" err="1"/>
              <a:t>vtuber_list</a:t>
            </a:r>
            <a:r>
              <a:rPr lang="en-US" altLang="ja-JP" sz="1200"/>
              <a:t>).</a:t>
            </a:r>
            <a:r>
              <a:rPr lang="en-US" altLang="ja-JP" sz="1200" b="1"/>
              <a:t>parent</a:t>
            </a:r>
            <a:r>
              <a:rPr lang="en-US" altLang="ja-JP" sz="1200"/>
              <a:t>()</a:t>
            </a:r>
            <a:r>
              <a:rPr lang="ja-JP" altLang="en-US" sz="1200"/>
              <a:t>　①、②メニューバーから「一期生」等の</a:t>
            </a:r>
            <a:endParaRPr lang="en-US" altLang="ja-JP" sz="1200"/>
          </a:p>
          <a:p>
            <a:r>
              <a:rPr lang="ja-JP" altLang="en-US" sz="1200"/>
              <a:t>　　　　　　　　　　　　　　　　　　　　　　　　　　　　　　　　　　カテゴリタグを取得して、その親タグ</a:t>
            </a:r>
            <a:r>
              <a:rPr lang="en-US" altLang="ja-JP" sz="1200"/>
              <a:t>(a)</a:t>
            </a:r>
            <a:r>
              <a:rPr lang="ja-JP" altLang="en-US" sz="1200"/>
              <a:t>を取得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a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(‘a‘):</a:t>
            </a:r>
            <a:r>
              <a:rPr lang="ja-JP" altLang="en-US" sz="1200"/>
              <a:t>　　　　　　　　　　　　　　　　　　　　　　　　③親タグ以下の</a:t>
            </a:r>
            <a:r>
              <a:rPr lang="en-US" altLang="ja-JP" sz="1200"/>
              <a:t>a</a:t>
            </a:r>
            <a:r>
              <a:rPr lang="ja-JP" altLang="en-US" sz="1200"/>
              <a:t>タグをループ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</a:t>
            </a:r>
            <a:r>
              <a:rPr lang="en-US" altLang="ja-JP" sz="1200" err="1"/>
              <a:t>a.text</a:t>
            </a:r>
            <a:r>
              <a:rPr lang="en-US" altLang="ja-JP" sz="1200"/>
              <a:t>() == self._</a:t>
            </a:r>
            <a:r>
              <a:rPr lang="en-US" altLang="ja-JP" sz="1200" err="1"/>
              <a:t>vtuber_name</a:t>
            </a:r>
            <a:r>
              <a:rPr lang="en-US" altLang="ja-JP" sz="1200"/>
              <a:t>:</a:t>
            </a:r>
            <a:r>
              <a:rPr lang="ja-JP" altLang="en-US" sz="1200"/>
              <a:t>　　　　　　　　　　　　　　　　　</a:t>
            </a:r>
            <a:r>
              <a:rPr lang="en-US" altLang="ja-JP" sz="1200"/>
              <a:t>a</a:t>
            </a:r>
            <a:r>
              <a:rPr lang="ja-JP" altLang="en-US" sz="1200"/>
              <a:t>タグのテキストが探してる</a:t>
            </a:r>
            <a:r>
              <a:rPr lang="en-US" altLang="ja-JP" sz="1200" err="1"/>
              <a:t>VTuber</a:t>
            </a:r>
            <a:r>
              <a:rPr lang="ja-JP" altLang="en-US" sz="1200"/>
              <a:t>なら、その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return </a:t>
            </a:r>
            <a:r>
              <a:rPr lang="en-US" altLang="ja-JP" sz="1200" err="1"/>
              <a:t>a.</a:t>
            </a:r>
            <a:r>
              <a:rPr lang="en-US" altLang="ja-JP" sz="1200" b="1" err="1"/>
              <a:t>href</a:t>
            </a:r>
            <a:r>
              <a:rPr lang="en-US" altLang="ja-JP" sz="1200"/>
              <a:t>()</a:t>
            </a:r>
            <a:r>
              <a:rPr lang="ja-JP" altLang="en-US" sz="1200"/>
              <a:t>　　　　　　　　　　　　　　　　　　　　　　　　　詳細ページリンクを返す。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80915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2CA661-6625-4DE5-B81C-C11D423FC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" y="1771275"/>
            <a:ext cx="6455073" cy="24952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8"/>
            <a:ext cx="9152899" cy="56566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316640" y="1811000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①プロフィール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h3:</a:t>
            </a:r>
            <a:r>
              <a:rPr lang="ja-JP" altLang="en-US" sz="1400"/>
              <a:t>タイトル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316640" y="3270753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②プロフィールデータ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p:</a:t>
            </a:r>
            <a:r>
              <a:rPr lang="ja-JP" altLang="en-US" sz="1400"/>
              <a:t>段落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6" y="5086725"/>
            <a:ext cx="6607054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テキストが「プロフィール」であるタイトル</a:t>
            </a:r>
            <a:r>
              <a:rPr lang="en-US" altLang="ja-JP" sz="1400"/>
              <a:t>(h3)</a:t>
            </a:r>
            <a:r>
              <a:rPr lang="ja-JP" altLang="en-US" sz="1400"/>
              <a:t>を探し出し、 </a:t>
            </a:r>
            <a:endParaRPr lang="en-US" altLang="ja-JP" sz="1400"/>
          </a:p>
          <a:p>
            <a:r>
              <a:rPr lang="ja-JP" altLang="en-US" sz="1400"/>
              <a:t>　そのタイトルタグの次の段落</a:t>
            </a:r>
            <a:r>
              <a:rPr lang="en-US" altLang="ja-JP" sz="1400"/>
              <a:t>(p)</a:t>
            </a:r>
            <a:r>
              <a:rPr lang="ja-JP" altLang="en-US" sz="1400"/>
              <a:t>を見つけて、そのテキストから</a:t>
            </a:r>
            <a:endParaRPr lang="en-US" altLang="ja-JP" sz="1400"/>
          </a:p>
          <a:p>
            <a:r>
              <a:rPr lang="ja-JP" altLang="en-US" sz="1400"/>
              <a:t>　各プロフィールデータを取得します。</a:t>
            </a:r>
            <a:endParaRPr lang="en-US" altLang="ja-JP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101922" y="1885935"/>
            <a:ext cx="1652941" cy="3405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>
            <a:off x="6754864" y="2056214"/>
            <a:ext cx="561777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137320" y="3358875"/>
            <a:ext cx="1652941" cy="907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790262" y="3515966"/>
            <a:ext cx="526379" cy="2967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34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(‘https://wikiwiki.jp/’ + </a:t>
            </a:r>
            <a:r>
              <a:rPr lang="en-US" altLang="ja-JP" sz="1200" err="1"/>
              <a:t>url</a:t>
            </a:r>
            <a:r>
              <a:rPr lang="en-US" altLang="ja-JP" sz="1200"/>
              <a:t>)      </a:t>
            </a:r>
            <a:r>
              <a:rPr lang="ja-JP" altLang="en-US" sz="1200"/>
              <a:t>にじさんじ非公式</a:t>
            </a:r>
            <a:r>
              <a:rPr lang="en-US" altLang="ja-JP" sz="1200"/>
              <a:t>Wiki</a:t>
            </a:r>
            <a:r>
              <a:rPr lang="ja-JP" altLang="en-US" sz="1200"/>
              <a:t>の詳細ページ</a:t>
            </a:r>
            <a:r>
              <a:rPr lang="en-US" altLang="ja-JP" sz="1200"/>
              <a:t>URL</a:t>
            </a:r>
            <a:r>
              <a:rPr lang="ja-JP" altLang="en-US" sz="1200"/>
              <a:t>からタグ工場生成</a:t>
            </a:r>
            <a:r>
              <a:rPr lang="en-US" altLang="ja-JP" sz="1200"/>
              <a:t>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keyword</a:t>
            </a:r>
            <a:r>
              <a:rPr lang="en-US" altLang="ja-JP" sz="1200"/>
              <a:t>(‘h3’, ‘</a:t>
            </a:r>
            <a:r>
              <a:rPr lang="ja-JP" altLang="en-US" sz="1200"/>
              <a:t>プロフィール</a:t>
            </a:r>
            <a:r>
              <a:rPr lang="en-US" altLang="ja-JP" sz="1200"/>
              <a:t>’) </a:t>
            </a:r>
            <a:r>
              <a:rPr lang="ja-JP" altLang="en-US" sz="1200"/>
              <a:t>　　　　　①プロフィールというテキストを持つタイトルタグ取得</a:t>
            </a:r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tag.</a:t>
            </a:r>
            <a:r>
              <a:rPr lang="en-US" altLang="ja-JP" sz="1200" b="1" err="1"/>
              <a:t>next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　　　　 ②タイトルタグの次のタグを取得</a:t>
            </a:r>
            <a:endParaRPr lang="en-US" altLang="ja-JP" sz="1200"/>
          </a:p>
          <a:p>
            <a:r>
              <a:rPr lang="en-US" altLang="ja-JP" sz="1200" err="1"/>
              <a:t>data_sets</a:t>
            </a:r>
            <a:r>
              <a:rPr lang="en-US" altLang="ja-JP" sz="1200"/>
              <a:t> = </a:t>
            </a:r>
            <a:r>
              <a:rPr lang="en-US" altLang="ja-JP" sz="1200" err="1"/>
              <a:t>tag.</a:t>
            </a:r>
            <a:r>
              <a:rPr lang="en-US" altLang="ja-JP" sz="1200" b="1" err="1"/>
              <a:t>param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③タグ内の各パラメータ（年齢、身長等）を取得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77824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  <a:noFill/>
        </p:spPr>
        <p:txBody>
          <a:bodyPr bIns="0">
            <a:normAutofit/>
          </a:bodyPr>
          <a:lstStyle/>
          <a:p>
            <a:r>
              <a:rPr lang="ja-JP" altLang="en-US" sz="1400"/>
              <a:t>本講習では「スクレイピング」を中心に、以下の機能を紹介していきます。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</a:t>
            </a:r>
            <a:endParaRPr lang="en-US" altLang="ja-JP" sz="1400" b="1"/>
          </a:p>
          <a:p>
            <a:r>
              <a:rPr lang="ja-JP" altLang="en-US" sz="1200"/>
              <a:t>　スクレイピングとは</a:t>
            </a:r>
            <a:r>
              <a:rPr lang="en-US" altLang="ja-JP" sz="1200"/>
              <a:t>Web</a:t>
            </a:r>
            <a:r>
              <a:rPr lang="ja-JP" altLang="en-US" sz="1200"/>
              <a:t>上を巡回し、自分の求めるデータを収集することです。</a:t>
            </a:r>
            <a:endParaRPr lang="en-US" altLang="ja-JP" sz="1200"/>
          </a:p>
          <a:p>
            <a:r>
              <a:rPr lang="ja-JP" altLang="en-US" sz="1200"/>
              <a:t>　主な作業は「</a:t>
            </a:r>
            <a:r>
              <a:rPr lang="en-US" altLang="ja-JP" sz="1200"/>
              <a:t>URL</a:t>
            </a:r>
            <a:r>
              <a:rPr lang="ja-JP" altLang="en-US" sz="1200"/>
              <a:t>構造の解析」と、「求めるデータの抽出」です。</a:t>
            </a:r>
            <a:endParaRPr lang="en-US" altLang="ja-JP" sz="1200"/>
          </a:p>
          <a:p>
            <a:r>
              <a:rPr lang="ja-JP" altLang="en-US" sz="1200"/>
              <a:t>　この二つの作業のために、</a:t>
            </a:r>
            <a:r>
              <a:rPr lang="en-US" altLang="ja-JP" sz="1200" err="1"/>
              <a:t>beautifulsoup</a:t>
            </a:r>
            <a:r>
              <a:rPr lang="ja-JP" altLang="en-US" sz="1200"/>
              <a:t>といライブラリを使用します。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 err="1"/>
              <a:t>beautifulsoup</a:t>
            </a:r>
            <a:r>
              <a:rPr lang="ja-JP" altLang="en-US" sz="1200"/>
              <a:t>よりももっと簡単にスクレイピングできる</a:t>
            </a:r>
            <a:r>
              <a:rPr lang="en-US" altLang="ja-JP" sz="1200" err="1"/>
              <a:t>scrapy</a:t>
            </a:r>
            <a:r>
              <a:rPr lang="ja-JP" altLang="en-US" sz="1200"/>
              <a:t>というフレームワークがありますが、</a:t>
            </a:r>
            <a:endParaRPr lang="en-US" altLang="ja-JP" sz="1200"/>
          </a:p>
          <a:p>
            <a:r>
              <a:rPr lang="ja-JP" altLang="en-US" sz="1200"/>
              <a:t>　スクレイピングの本質を学ぶには直接</a:t>
            </a:r>
            <a:r>
              <a:rPr lang="en-US" altLang="ja-JP" sz="1200" err="1"/>
              <a:t>beautifulsoup</a:t>
            </a:r>
            <a:r>
              <a:rPr lang="ja-JP" altLang="en-US" sz="1200"/>
              <a:t>を使うのが好ましいです。</a:t>
            </a:r>
            <a:endParaRPr lang="en-US" altLang="ja-JP" sz="1200"/>
          </a:p>
          <a:p>
            <a:endParaRPr lang="en-US" altLang="ja-JP" sz="1400"/>
          </a:p>
          <a:p>
            <a:r>
              <a:rPr lang="ja-JP" altLang="en-US" sz="1400" b="1"/>
              <a:t>クラウド</a:t>
            </a:r>
            <a:r>
              <a:rPr lang="en-US" altLang="ja-JP" sz="1400" b="1"/>
              <a:t>API</a:t>
            </a:r>
          </a:p>
          <a:p>
            <a:r>
              <a:rPr lang="ja-JP" altLang="en-US" sz="1400"/>
              <a:t>　</a:t>
            </a:r>
            <a:r>
              <a:rPr lang="en-US" altLang="ja-JP" sz="1200" err="1"/>
              <a:t>Youtube</a:t>
            </a:r>
            <a:r>
              <a:rPr lang="ja-JP" altLang="en-US" sz="1200"/>
              <a:t>には</a:t>
            </a:r>
            <a:r>
              <a:rPr lang="en-US" altLang="ja-JP" sz="1200" err="1"/>
              <a:t>YoutubAPI</a:t>
            </a:r>
            <a:r>
              <a:rPr lang="ja-JP" altLang="en-US" sz="1200"/>
              <a:t>が、</a:t>
            </a:r>
            <a:r>
              <a:rPr lang="en-US" altLang="ja-JP" sz="1200"/>
              <a:t>Twitter</a:t>
            </a:r>
            <a:r>
              <a:rPr lang="ja-JP" altLang="en-US" sz="1200"/>
              <a:t>には</a:t>
            </a:r>
            <a:r>
              <a:rPr lang="en-US" altLang="ja-JP" sz="1200" err="1"/>
              <a:t>TwitterAPI</a:t>
            </a:r>
            <a:r>
              <a:rPr lang="ja-JP" altLang="en-US" sz="1200"/>
              <a:t>が存在します。</a:t>
            </a:r>
            <a:endParaRPr lang="en-US" altLang="ja-JP" sz="1200"/>
          </a:p>
          <a:p>
            <a:r>
              <a:rPr lang="ja-JP" altLang="en-US" sz="1200"/>
              <a:t>　いずれも自社のサーバ機能を外部向けに公開しているものですが、</a:t>
            </a:r>
            <a:endParaRPr lang="en-US" altLang="ja-JP" sz="1200"/>
          </a:p>
          <a:p>
            <a:r>
              <a:rPr lang="ja-JP" altLang="en-US" sz="1200"/>
              <a:t>　主に「自社サービスへの協力」のために展開されています。例えば人気動画や、フォロー</a:t>
            </a:r>
            <a:r>
              <a:rPr lang="en-US" altLang="ja-JP" sz="1200"/>
              <a:t>/</a:t>
            </a:r>
            <a:r>
              <a:rPr lang="ja-JP" altLang="en-US" sz="1200"/>
              <a:t>リツイート等を</a:t>
            </a:r>
            <a:endParaRPr lang="en-US" altLang="ja-JP" sz="1200"/>
          </a:p>
          <a:p>
            <a:r>
              <a:rPr lang="ja-JP" altLang="en-US" sz="1200"/>
              <a:t>　様々なサイトに埋め込んでもらうためです。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en-US" altLang="ja-JP" sz="1200" err="1"/>
              <a:t>youtube:Google</a:t>
            </a:r>
            <a:r>
              <a:rPr lang="ja-JP" altLang="en-US" sz="1200"/>
              <a:t>はガッチリサーバ使用料取られます。クラウド</a:t>
            </a:r>
            <a:r>
              <a:rPr lang="en-US" altLang="ja-JP" sz="1200"/>
              <a:t>API</a:t>
            </a:r>
            <a:r>
              <a:rPr lang="ja-JP" altLang="en-US" sz="1200"/>
              <a:t>としての商売的側面が強い。</a:t>
            </a:r>
            <a:endParaRPr lang="en-US" altLang="ja-JP" sz="1200"/>
          </a:p>
          <a:p>
            <a:r>
              <a:rPr lang="en-US" altLang="ja-JP" sz="1200"/>
              <a:t>    Twitter</a:t>
            </a:r>
            <a:r>
              <a:rPr lang="ja-JP" altLang="en-US" sz="1200"/>
              <a:t>は心意気次第ですが無償で使える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200"/>
              <a:t>　これらのクラウド</a:t>
            </a:r>
            <a:r>
              <a:rPr lang="en-US" altLang="ja-JP" sz="1200"/>
              <a:t>API</a:t>
            </a:r>
            <a:r>
              <a:rPr lang="ja-JP" altLang="en-US" sz="1200"/>
              <a:t>でほしい情報を取得することができます。例えば</a:t>
            </a:r>
            <a:r>
              <a:rPr lang="en-US" altLang="ja-JP" sz="1200"/>
              <a:t>twitter</a:t>
            </a:r>
            <a:r>
              <a:rPr lang="ja-JP" altLang="en-US" sz="1200"/>
              <a:t>もスクレイピングによって</a:t>
            </a:r>
            <a:endParaRPr lang="en-US" altLang="ja-JP" sz="1200"/>
          </a:p>
          <a:p>
            <a:r>
              <a:rPr lang="ja-JP" altLang="en-US" sz="1200"/>
              <a:t>　プロフィール等を読んだりすることができますが、</a:t>
            </a:r>
            <a:r>
              <a:rPr lang="en-US" altLang="ja-JP" sz="1200"/>
              <a:t>twitter</a:t>
            </a:r>
            <a:r>
              <a:rPr lang="ja-JP" altLang="en-US" sz="1200"/>
              <a:t>はその性質上、各</a:t>
            </a:r>
            <a:r>
              <a:rPr lang="en-US" altLang="ja-JP" sz="1200"/>
              <a:t>twitter</a:t>
            </a:r>
            <a:r>
              <a:rPr lang="ja-JP" altLang="en-US" sz="1200"/>
              <a:t>アカウントの</a:t>
            </a:r>
            <a:endParaRPr lang="en-US" altLang="ja-JP" sz="1200"/>
          </a:p>
          <a:p>
            <a:r>
              <a:rPr lang="ja-JP" altLang="en-US" sz="1200"/>
              <a:t>　スクレイピングを禁止しています。（ツイートをきりなくスクレイピングされるとサーバ負荷があがるため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200"/>
              <a:t>　本講習では「スクレイピングの補完、あるいはスクレイピングに困ったとき」のために</a:t>
            </a:r>
            <a:endParaRPr lang="en-US" altLang="ja-JP" sz="1200"/>
          </a:p>
          <a:p>
            <a:r>
              <a:rPr lang="ja-JP" altLang="en-US" sz="1200"/>
              <a:t>　クラウド</a:t>
            </a:r>
            <a:r>
              <a:rPr lang="en-US" altLang="ja-JP" sz="1200"/>
              <a:t>API</a:t>
            </a:r>
            <a:r>
              <a:rPr lang="ja-JP" altLang="en-US" sz="1200"/>
              <a:t>の使用例を紹介します。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47763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Twitter API	</a:t>
            </a:r>
            <a:r>
              <a:rPr lang="ja-JP" altLang="en-US" sz="1200"/>
              <a:t>は</a:t>
            </a:r>
            <a:r>
              <a:rPr lang="en-US" altLang="ja-JP" sz="1200"/>
              <a:t>Twitter</a:t>
            </a:r>
            <a:r>
              <a:rPr lang="ja-JP" altLang="en-US" sz="1200"/>
              <a:t>社が外部公開している</a:t>
            </a:r>
            <a:r>
              <a:rPr lang="en-US" altLang="ja-JP" sz="1200"/>
              <a:t>WebAPI(</a:t>
            </a:r>
            <a:r>
              <a:rPr lang="ja-JP" altLang="en-US" sz="1200"/>
              <a:t>クラウド</a:t>
            </a:r>
            <a:r>
              <a:rPr lang="en-US" altLang="ja-JP" sz="1200"/>
              <a:t>API)</a:t>
            </a:r>
            <a:r>
              <a:rPr lang="ja-JP" altLang="en-US" sz="1200"/>
              <a:t>サービスです。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社に申請すると、</a:t>
            </a:r>
            <a:r>
              <a:rPr lang="en-US" altLang="ja-JP" sz="1200"/>
              <a:t>TwitterAPI</a:t>
            </a:r>
            <a:r>
              <a:rPr lang="ja-JP" altLang="en-US" sz="1200"/>
              <a:t>を使用するためのアカウント情報が提供されます。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申請手順は以下のサイトを参照ください。承認されれば無料で使えます。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>
                <a:hlinkClick r:id="rId2"/>
              </a:rPr>
              <a:t>https://qiita.com/kngsym2018/items/2524d21455aac111cdee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（因みに私は</a:t>
            </a:r>
            <a:r>
              <a:rPr lang="en-US" altLang="ja-JP" sz="1200"/>
              <a:t>Twitter</a:t>
            </a:r>
            <a:r>
              <a:rPr lang="ja-JP" altLang="en-US" sz="1200"/>
              <a:t>社と「申請の説明が足りないですよ、どんなことに</a:t>
            </a:r>
            <a:r>
              <a:rPr lang="en-US" altLang="ja-JP" sz="1200"/>
              <a:t>API</a:t>
            </a:r>
            <a:r>
              <a:rPr lang="ja-JP" altLang="en-US" sz="1200"/>
              <a:t>を使うのですか？」という</a:t>
            </a:r>
            <a:endParaRPr lang="en-US" altLang="ja-JP" sz="1200"/>
          </a:p>
          <a:p>
            <a:r>
              <a:rPr lang="ja-JP" altLang="en-US" sz="1200"/>
              <a:t>　メールを３回ほどやりとりして承認もらいました。）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申請に成功すると、アカウントキー等が配布されるのでそれを使って</a:t>
            </a:r>
            <a:r>
              <a:rPr lang="en-US" altLang="ja-JP" sz="1200"/>
              <a:t>python</a:t>
            </a:r>
            <a:r>
              <a:rPr lang="ja-JP" altLang="en-US" sz="1200"/>
              <a:t>コードを実装します。</a:t>
            </a:r>
            <a:endParaRPr lang="en-US" altLang="ja-JP" sz="1200"/>
          </a:p>
          <a:p>
            <a:endParaRPr lang="en-US" altLang="ja-JP" sz="1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7AD101-019A-45AD-8E06-CA1F483A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62" y="3860336"/>
            <a:ext cx="4234595" cy="21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VTuber</a:t>
            </a:r>
            <a:r>
              <a:rPr lang="ja-JP" altLang="en-US" sz="1200"/>
              <a:t>ランキングサイトでは </a:t>
            </a:r>
            <a:r>
              <a:rPr lang="en-US" altLang="ja-JP" sz="1200"/>
              <a:t>Twitter</a:t>
            </a:r>
            <a:r>
              <a:rPr lang="ja-JP" altLang="en-US" sz="1200"/>
              <a:t>アカウントまではわかるのですが、</a:t>
            </a:r>
            <a:endParaRPr lang="en-US" altLang="ja-JP" sz="1200"/>
          </a:p>
          <a:p>
            <a:r>
              <a:rPr lang="en-US" altLang="ja-JP" sz="1200"/>
              <a:t>Youtube</a:t>
            </a:r>
            <a:r>
              <a:rPr lang="ja-JP" altLang="en-US" sz="1200"/>
              <a:t>アカウントが取得できない</a:t>
            </a:r>
            <a:r>
              <a:rPr lang="en-US" altLang="ja-JP" sz="1200"/>
              <a:t>(</a:t>
            </a:r>
            <a:r>
              <a:rPr lang="ja-JP" altLang="en-US" sz="1200"/>
              <a:t>というか、わかりやすくサイトに明示されていない）ため、</a:t>
            </a:r>
            <a:endParaRPr lang="en-US" altLang="ja-JP" sz="1200"/>
          </a:p>
          <a:p>
            <a:r>
              <a:rPr lang="en-US" altLang="ja-JP" sz="1200"/>
              <a:t>Twitter API</a:t>
            </a:r>
            <a:r>
              <a:rPr lang="ja-JP" altLang="en-US" sz="1200"/>
              <a:t>を使って</a:t>
            </a:r>
            <a:r>
              <a:rPr lang="en-US" altLang="ja-JP" sz="1200"/>
              <a:t>Twitter</a:t>
            </a:r>
            <a:r>
              <a:rPr lang="ja-JP" altLang="en-US" sz="1200"/>
              <a:t>のプロフィールから</a:t>
            </a:r>
            <a:r>
              <a:rPr lang="en-US" altLang="ja-JP" sz="1200"/>
              <a:t>Youtube</a:t>
            </a:r>
            <a:r>
              <a:rPr lang="ja-JP" altLang="en-US" sz="1200"/>
              <a:t>アカウントを取得します。</a:t>
            </a:r>
            <a:endParaRPr lang="en-US" altLang="ja-JP" sz="12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D43AA3-9B2F-4983-822A-C1A928AD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47" y="2127738"/>
            <a:ext cx="3325957" cy="354842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4419ED-03B3-4D3E-BB27-40A0A65D5A26}"/>
              </a:ext>
            </a:extLst>
          </p:cNvPr>
          <p:cNvSpPr/>
          <p:nvPr/>
        </p:nvSpPr>
        <p:spPr>
          <a:xfrm>
            <a:off x="1532475" y="3956537"/>
            <a:ext cx="1187280" cy="1934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196D0F2-25EB-49D1-BC74-CE7975FD87D4}"/>
              </a:ext>
            </a:extLst>
          </p:cNvPr>
          <p:cNvSpPr txBox="1">
            <a:spLocks/>
          </p:cNvSpPr>
          <p:nvPr/>
        </p:nvSpPr>
        <p:spPr>
          <a:xfrm>
            <a:off x="4545042" y="3903289"/>
            <a:ext cx="2200711" cy="29992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こいつを抜き出します。</a:t>
            </a:r>
            <a:endParaRPr lang="en-US" altLang="ja-JP" sz="1400"/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BAE3B932-E0BC-4BDF-B2EA-CB485A76947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719755" y="4053253"/>
            <a:ext cx="18252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6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B8F80-66F0-4A89-B5FF-C5BA5F325A0F}"/>
              </a:ext>
            </a:extLst>
          </p:cNvPr>
          <p:cNvSpPr/>
          <p:nvPr/>
        </p:nvSpPr>
        <p:spPr>
          <a:xfrm>
            <a:off x="761966" y="1892778"/>
            <a:ext cx="80127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import tweepy</a:t>
            </a:r>
            <a:r>
              <a:rPr lang="ja-JP" altLang="en-US" sz="1200"/>
              <a:t>          </a:t>
            </a:r>
            <a:r>
              <a:rPr lang="en-US" altLang="ja-JP" sz="1200"/>
              <a:t>&lt;=</a:t>
            </a:r>
            <a:r>
              <a:rPr lang="ja-JP" altLang="en-US" sz="1200"/>
              <a:t> </a:t>
            </a:r>
            <a:r>
              <a:rPr lang="en-US" altLang="ja-JP" sz="1200"/>
              <a:t>twitter</a:t>
            </a:r>
            <a:r>
              <a:rPr lang="ja-JP" altLang="en-US" sz="1200"/>
              <a:t> </a:t>
            </a:r>
            <a:r>
              <a:rPr lang="en-US" altLang="ja-JP" sz="1200"/>
              <a:t>API</a:t>
            </a:r>
            <a:r>
              <a:rPr lang="ja-JP" altLang="en-US" sz="1200"/>
              <a:t>を包んだライブラリ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ここには載せられない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開発者アカウントキー</a:t>
            </a:r>
            <a:endParaRPr lang="en-US" altLang="ja-JP" sz="1200"/>
          </a:p>
          <a:p>
            <a:r>
              <a:rPr lang="en-US" altLang="ja-JP" sz="1200"/>
              <a:t>CONSUMER_KEY = “xxxxxxx"</a:t>
            </a:r>
          </a:p>
          <a:p>
            <a:r>
              <a:rPr lang="en-US" altLang="ja-JP" sz="1200"/>
              <a:t>CONSUMER_SECRET = “xxxxxxx"</a:t>
            </a:r>
          </a:p>
          <a:p>
            <a:r>
              <a:rPr lang="en-US" altLang="ja-JP" sz="1200"/>
              <a:t>ACCESS_TOKEN = “xxxxxxx"</a:t>
            </a:r>
          </a:p>
          <a:p>
            <a:r>
              <a:rPr lang="en-US" altLang="ja-JP" sz="1200"/>
              <a:t>ACCESS_TOKEN_SECRET = “xxxxxxx"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</a:t>
            </a:r>
            <a:r>
              <a:rPr lang="en-US" altLang="ja-JP" sz="1200"/>
              <a:t>URL</a:t>
            </a:r>
            <a:r>
              <a:rPr lang="ja-JP" altLang="en-US" sz="1200"/>
              <a:t>から</a:t>
            </a:r>
            <a:r>
              <a:rPr lang="en-US" altLang="ja-JP" sz="1200"/>
              <a:t>Twitter</a:t>
            </a:r>
            <a:r>
              <a:rPr lang="ja-JP" altLang="en-US" sz="1200"/>
              <a:t>アカウント名取得</a:t>
            </a:r>
            <a:endParaRPr lang="en-US" altLang="ja-JP" sz="1200"/>
          </a:p>
          <a:p>
            <a:r>
              <a:rPr lang="en-US" altLang="ja-JP" sz="1200"/>
              <a:t>accout_name = twitter_url[twitter_url.rfind(‘/’) + 1 : ] </a:t>
            </a:r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各種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開発者アカウントをセット</a:t>
            </a:r>
            <a:endParaRPr lang="en-US" altLang="ja-JP" sz="1200"/>
          </a:p>
          <a:p>
            <a:r>
              <a:rPr lang="en-US" altLang="ja-JP" sz="1200"/>
              <a:t>auth = tweepy.OAuthHandler(CONSUMER_KEY, CONSUMER_SECRET)</a:t>
            </a:r>
          </a:p>
          <a:p>
            <a:r>
              <a:rPr lang="en-US" altLang="ja-JP" sz="1200"/>
              <a:t>auth.set_access_token(ACCESS_TOKEN, ACCESS_TOKEN_SECRET)</a:t>
            </a:r>
          </a:p>
          <a:p>
            <a:endParaRPr lang="en-US" altLang="ja-JP" sz="1200"/>
          </a:p>
          <a:p>
            <a:r>
              <a:rPr lang="en-US" altLang="ja-JP" sz="1200"/>
              <a:t># API</a:t>
            </a:r>
            <a:r>
              <a:rPr lang="ja-JP" altLang="en-US" sz="1200"/>
              <a:t>をコールするためのインスタンスを取得</a:t>
            </a:r>
            <a:endParaRPr lang="en-US" altLang="ja-JP" sz="1200"/>
          </a:p>
          <a:p>
            <a:r>
              <a:rPr lang="en-US" altLang="ja-JP" sz="1200"/>
              <a:t>api = tweepy.API(auth , wait_on_rate_limit = True)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のユーザ情報を</a:t>
            </a:r>
            <a:r>
              <a:rPr lang="en-US" altLang="ja-JP" sz="1200"/>
              <a:t>API</a:t>
            </a:r>
            <a:r>
              <a:rPr lang="ja-JP" altLang="en-US" sz="1200"/>
              <a:t>から取得</a:t>
            </a:r>
            <a:endParaRPr lang="en-US" altLang="ja-JP" sz="1200"/>
          </a:p>
          <a:p>
            <a:r>
              <a:rPr lang="en-US" altLang="ja-JP" sz="1200"/>
              <a:t>self._user = api.get_user(screen_name=accout_name)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</a:t>
            </a:r>
            <a:endParaRPr lang="en-US" altLang="ja-JP" sz="1200"/>
          </a:p>
          <a:p>
            <a:r>
              <a:rPr lang="en-US" altLang="ja-JP" sz="1200"/>
              <a:t>if self._user.entities['description']['urls‘]: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self._user.entities['description']['urls'][0]['url']</a:t>
            </a:r>
          </a:p>
          <a:p>
            <a:r>
              <a:rPr lang="en-US" altLang="ja-JP" sz="1200"/>
              <a:t>else: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self._user.entities['url']['urls'][0]['url']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API</a:t>
            </a:r>
            <a:r>
              <a:rPr lang="ja-JP" altLang="en-US" sz="1200"/>
              <a:t>は直接ゴリゴリ叩くこともできるのですが、</a:t>
            </a:r>
            <a:r>
              <a:rPr lang="en-US" altLang="ja-JP" sz="1200"/>
              <a:t>python</a:t>
            </a:r>
            <a:r>
              <a:rPr lang="ja-JP" altLang="en-US" sz="1200"/>
              <a:t>の</a:t>
            </a:r>
            <a:r>
              <a:rPr lang="en-US" altLang="ja-JP" sz="1200"/>
              <a:t>Twitter API</a:t>
            </a:r>
            <a:r>
              <a:rPr lang="ja-JP" altLang="en-US" sz="1200"/>
              <a:t>ライブラリが</a:t>
            </a:r>
            <a:endParaRPr lang="en-US" altLang="ja-JP" sz="1200"/>
          </a:p>
          <a:p>
            <a:r>
              <a:rPr lang="ja-JP" altLang="en-US" sz="1200"/>
              <a:t>世の中にいくつかあるのでそれを使います。ここでは </a:t>
            </a:r>
            <a:r>
              <a:rPr lang="en-US" altLang="ja-JP" sz="1200"/>
              <a:t>tweepy</a:t>
            </a:r>
            <a:r>
              <a:rPr lang="ja-JP" altLang="en-US" sz="1200"/>
              <a:t>というライブラリを使います。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TwitterAPI</a:t>
            </a:r>
            <a:r>
              <a:rPr lang="ja-JP" altLang="en-US" sz="1200"/>
              <a:t>を使って、</a:t>
            </a:r>
            <a:r>
              <a:rPr lang="en-US" altLang="ja-JP" sz="1200"/>
              <a:t>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を取得する</a:t>
            </a:r>
            <a:r>
              <a:rPr lang="en-US" altLang="ja-JP" sz="1200"/>
              <a:t>python</a:t>
            </a:r>
            <a:r>
              <a:rPr lang="ja-JP" altLang="en-US" sz="1200"/>
              <a:t>コードは以下です。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737042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スクレイピング：データベース</a:t>
            </a:r>
            <a:endParaRPr lang="en-US" altLang="ja-JP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96CE204-DA30-4001-95AC-A0043B895AE3}"/>
              </a:ext>
            </a:extLst>
          </p:cNvPr>
          <p:cNvSpPr/>
          <p:nvPr/>
        </p:nvSpPr>
        <p:spPr>
          <a:xfrm>
            <a:off x="821780" y="2067628"/>
            <a:ext cx="2146546" cy="2436016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１位：キズナアイ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２位：輝夜月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３位：ミライアカリ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7</a:t>
            </a:r>
            <a:r>
              <a:rPr lang="ja-JP" altLang="en-US" sz="1400">
                <a:solidFill>
                  <a:schemeClr val="tx1"/>
                </a:solidFill>
              </a:rPr>
              <a:t>位：月ノ美兎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12</a:t>
            </a:r>
            <a:r>
              <a:rPr lang="ja-JP" altLang="en-US" sz="1400">
                <a:solidFill>
                  <a:schemeClr val="tx1"/>
                </a:solidFill>
              </a:rPr>
              <a:t>位：白上フブキ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6F8A18B3-32B1-41CD-BB79-76C08C2B81F7}"/>
              </a:ext>
            </a:extLst>
          </p:cNvPr>
          <p:cNvSpPr/>
          <p:nvPr/>
        </p:nvSpPr>
        <p:spPr>
          <a:xfrm>
            <a:off x="1805044" y="4519748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53DF6-2B2F-4606-8E15-A4622935D5B2}"/>
              </a:ext>
            </a:extLst>
          </p:cNvPr>
          <p:cNvSpPr txBox="1"/>
          <p:nvPr/>
        </p:nvSpPr>
        <p:spPr>
          <a:xfrm>
            <a:off x="808657" y="1627844"/>
            <a:ext cx="2426368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en-US" altLang="ja-JP" sz="1400" b="1" err="1">
                <a:latin typeface="+mn-ea"/>
                <a:ea typeface="+mn-ea"/>
              </a:rPr>
              <a:t>Vtuber</a:t>
            </a:r>
            <a:r>
              <a:rPr kumimoji="1" lang="ja-JP" altLang="en-US" sz="1400" b="1">
                <a:latin typeface="+mn-ea"/>
                <a:ea typeface="+mn-ea"/>
              </a:rPr>
              <a:t>ランキングサイト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508C02-F41A-4EF8-96F5-09928AF90F89}"/>
              </a:ext>
            </a:extLst>
          </p:cNvPr>
          <p:cNvSpPr txBox="1"/>
          <p:nvPr/>
        </p:nvSpPr>
        <p:spPr>
          <a:xfrm>
            <a:off x="2103065" y="4412302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706F9D-7BEB-4850-BC0B-59995B9FC5D1}"/>
              </a:ext>
            </a:extLst>
          </p:cNvPr>
          <p:cNvSpPr/>
          <p:nvPr/>
        </p:nvSpPr>
        <p:spPr>
          <a:xfrm>
            <a:off x="882849" y="3127093"/>
            <a:ext cx="123925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57C0C98-5594-454D-847A-FD2C786E355D}"/>
              </a:ext>
            </a:extLst>
          </p:cNvPr>
          <p:cNvGrpSpPr/>
          <p:nvPr/>
        </p:nvGrpSpPr>
        <p:grpSpPr>
          <a:xfrm>
            <a:off x="3838408" y="2833773"/>
            <a:ext cx="2073340" cy="1337569"/>
            <a:chOff x="3916330" y="1674044"/>
            <a:chExt cx="2073340" cy="1337569"/>
          </a:xfrm>
        </p:grpSpPr>
        <p:sp>
          <p:nvSpPr>
            <p:cNvPr id="13" name="四角形: メモ 12">
              <a:extLst>
                <a:ext uri="{FF2B5EF4-FFF2-40B4-BE49-F238E27FC236}">
                  <a16:creationId xmlns:a16="http://schemas.microsoft.com/office/drawing/2014/main" id="{46D0CBF3-550F-4DD7-8987-B0F51D6EE389}"/>
                </a:ext>
              </a:extLst>
            </p:cNvPr>
            <p:cNvSpPr/>
            <p:nvPr/>
          </p:nvSpPr>
          <p:spPr>
            <a:xfrm>
              <a:off x="3991567" y="2086410"/>
              <a:ext cx="1890835" cy="925203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月ノ美兎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年齢：</a:t>
              </a:r>
              <a:r>
                <a:rPr lang="en-US" altLang="ja-JP" sz="1400">
                  <a:solidFill>
                    <a:srgbClr val="FF0000"/>
                  </a:solidFill>
                </a:rPr>
                <a:t>16</a:t>
              </a:r>
              <a:r>
                <a:rPr lang="ja-JP" altLang="en-US" sz="1400">
                  <a:solidFill>
                    <a:schemeClr val="tx1"/>
                  </a:solidFill>
                </a:rPr>
                <a:t>歳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151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9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24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9228B24-1094-4A10-A777-2BE1F715368C}"/>
                </a:ext>
              </a:extLst>
            </p:cNvPr>
            <p:cNvSpPr txBox="1"/>
            <p:nvPr/>
          </p:nvSpPr>
          <p:spPr>
            <a:xfrm>
              <a:off x="3916330" y="1674044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にじさんじ非公式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BDB4D5B-31AF-4D1E-8889-BA3EBD661088}"/>
              </a:ext>
            </a:extLst>
          </p:cNvPr>
          <p:cNvGrpSpPr/>
          <p:nvPr/>
        </p:nvGrpSpPr>
        <p:grpSpPr>
          <a:xfrm>
            <a:off x="1254000" y="5109123"/>
            <a:ext cx="1534609" cy="1327484"/>
            <a:chOff x="1254000" y="5109123"/>
            <a:chExt cx="1534609" cy="1327484"/>
          </a:xfrm>
        </p:grpSpPr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56459387-B9CB-4327-B602-1D61D804E49E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4E81-3D53-4A0A-A813-7640B7C1DF42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6E36BB4-C2DD-43B9-9567-4D9CEA4F8DAD}"/>
              </a:ext>
            </a:extLst>
          </p:cNvPr>
          <p:cNvGrpSpPr/>
          <p:nvPr/>
        </p:nvGrpSpPr>
        <p:grpSpPr>
          <a:xfrm>
            <a:off x="5618293" y="5240483"/>
            <a:ext cx="1534610" cy="1327484"/>
            <a:chOff x="5327146" y="5301806"/>
            <a:chExt cx="1534610" cy="1327484"/>
          </a:xfrm>
        </p:grpSpPr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D138E12E-290A-4064-BBF9-33F4AC8D8BCC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2CDAF1F-2F0A-4FF0-B815-EBA9488BBE17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A386B24C-BCE2-4BA0-A070-78C2D1B9819E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V="1">
            <a:off x="2122102" y="2833773"/>
            <a:ext cx="2752976" cy="415984"/>
          </a:xfrm>
          <a:prstGeom prst="bentConnector4">
            <a:avLst>
              <a:gd name="adj1" fmla="val 41052"/>
              <a:gd name="adj2" fmla="val 1549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9E53AB9-BC2E-499D-9CE2-5781A1C96182}"/>
              </a:ext>
            </a:extLst>
          </p:cNvPr>
          <p:cNvSpPr/>
          <p:nvPr/>
        </p:nvSpPr>
        <p:spPr>
          <a:xfrm>
            <a:off x="867213" y="3797432"/>
            <a:ext cx="1575378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63C0639-F88D-4169-AA81-C0F2EE64E103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V="1">
            <a:off x="2442591" y="2413868"/>
            <a:ext cx="4897612" cy="1506228"/>
          </a:xfrm>
          <a:prstGeom prst="bentConnector4">
            <a:avLst>
              <a:gd name="adj1" fmla="val 20038"/>
              <a:gd name="adj2" fmla="val 1151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D70AE66-9CE2-4082-9F2B-44F31244E7F8}"/>
              </a:ext>
            </a:extLst>
          </p:cNvPr>
          <p:cNvGrpSpPr/>
          <p:nvPr/>
        </p:nvGrpSpPr>
        <p:grpSpPr>
          <a:xfrm>
            <a:off x="6303533" y="2413868"/>
            <a:ext cx="2073340" cy="2089776"/>
            <a:chOff x="6645495" y="1628082"/>
            <a:chExt cx="2073340" cy="1676193"/>
          </a:xfrm>
        </p:grpSpPr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45096E13-C891-4BE9-953E-35FC52FFC340}"/>
                </a:ext>
              </a:extLst>
            </p:cNvPr>
            <p:cNvSpPr/>
            <p:nvPr/>
          </p:nvSpPr>
          <p:spPr>
            <a:xfrm>
              <a:off x="6736748" y="2072026"/>
              <a:ext cx="1890835" cy="1232249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白上フブキ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160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10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5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公式紹介文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白髪ケモミミの</a:t>
              </a:r>
              <a:r>
                <a:rPr kumimoji="1" lang="ja-JP" altLang="en-US" sz="140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</a:rPr>
                <a:t>女子高生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。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8378E45-BC04-46FA-A817-C2FD219E4532}"/>
                </a:ext>
              </a:extLst>
            </p:cNvPr>
            <p:cNvSpPr txBox="1"/>
            <p:nvPr/>
          </p:nvSpPr>
          <p:spPr>
            <a:xfrm>
              <a:off x="6645495" y="1628082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ホロライブ非公式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26" name="矢印: 下 25">
            <a:extLst>
              <a:ext uri="{FF2B5EF4-FFF2-40B4-BE49-F238E27FC236}">
                <a16:creationId xmlns:a16="http://schemas.microsoft.com/office/drawing/2014/main" id="{416F2441-F4C7-44A5-9C1D-DA9D7041F050}"/>
              </a:ext>
            </a:extLst>
          </p:cNvPr>
          <p:cNvSpPr/>
          <p:nvPr/>
        </p:nvSpPr>
        <p:spPr>
          <a:xfrm>
            <a:off x="6173878" y="4627194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9176D7-CE4C-48F2-A815-9DB435E368FF}"/>
              </a:ext>
            </a:extLst>
          </p:cNvPr>
          <p:cNvSpPr txBox="1"/>
          <p:nvPr/>
        </p:nvSpPr>
        <p:spPr>
          <a:xfrm>
            <a:off x="6471899" y="4519748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36E9AC1-2CC5-4641-BE00-C908FA31D404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DB</a:t>
            </a:r>
            <a:r>
              <a:rPr lang="ja-JP" altLang="en-US" sz="1400" b="1"/>
              <a:t>格納</a:t>
            </a:r>
            <a:endParaRPr lang="en-US" altLang="ja-JP" sz="1400" b="1"/>
          </a:p>
          <a:p>
            <a:r>
              <a:rPr lang="ja-JP" altLang="en-US" sz="1400"/>
              <a:t>　スクレイピングしたデータは一旦データベースに格納します。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963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</a:t>
            </a:r>
            <a:r>
              <a:rPr lang="en-US" altLang="ja-JP"/>
              <a:t> : </a:t>
            </a:r>
            <a:r>
              <a:rPr lang="ja-JP" altLang="en-US"/>
              <a:t>ランキング情報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48796"/>
              </p:ext>
            </p:extLst>
          </p:nvPr>
        </p:nvGraphicFramePr>
        <p:xfrm>
          <a:off x="625087" y="2072398"/>
          <a:ext cx="82701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office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所属オフィス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rank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follower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登録者数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のチャンネル登録者数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view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視聴数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の総視聴数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Twitter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ツイッターアカウント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318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93B4816-EF7D-4548-BE49-BB4EC35ED585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ランキング情報テーブル</a:t>
            </a:r>
            <a:endParaRPr lang="en-US" altLang="ja-JP" sz="1400" b="1"/>
          </a:p>
          <a:p>
            <a:r>
              <a:rPr lang="ja-JP" altLang="en-US" sz="1400"/>
              <a:t>　ランキングサイトからスクレイピングした各種データを保持します。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0978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データベース：テーブル構造：</a:t>
            </a:r>
            <a:r>
              <a:rPr lang="en-US" altLang="ja-JP" err="1"/>
              <a:t>Vtuber</a:t>
            </a:r>
            <a:r>
              <a:rPr lang="ja-JP" altLang="en-US"/>
              <a:t>プロフィール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01342"/>
              </p:ext>
            </p:extLst>
          </p:nvPr>
        </p:nvGraphicFramePr>
        <p:xfrm>
          <a:off x="494458" y="1976604"/>
          <a:ext cx="82701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age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height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身長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Birthday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誕生日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12/3</a:t>
                      </a:r>
                      <a:r>
                        <a:rPr kumimoji="1" lang="ja-JP" altLang="en-US" sz="160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err="1"/>
              <a:t>Vtuber</a:t>
            </a:r>
            <a:r>
              <a:rPr lang="ja-JP" altLang="en-US" sz="1400" b="1"/>
              <a:t>プロフィールテーブル</a:t>
            </a:r>
            <a:endParaRPr lang="en-US" altLang="ja-JP" sz="1400" b="1"/>
          </a:p>
          <a:p>
            <a:r>
              <a:rPr lang="ja-JP" altLang="en-US" sz="1400"/>
              <a:t>　非公式</a:t>
            </a:r>
            <a:r>
              <a:rPr lang="en-US" altLang="ja-JP" sz="1400"/>
              <a:t>Wiki</a:t>
            </a:r>
            <a:r>
              <a:rPr lang="ja-JP" altLang="en-US" sz="1400"/>
              <a:t>等からスクレイピングした各種データを保持します。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4452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4956958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/>
              <a:t>データベースの操作は基本的に、データベースクラスのインスタンスを生成して、レコードを挿入するだけです。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/>
              <a:t>from </a:t>
            </a:r>
            <a:r>
              <a:rPr lang="en-US" altLang="ja-JP" sz="1300" err="1"/>
              <a:t>scraper.ranking_scraper</a:t>
            </a:r>
            <a:r>
              <a:rPr lang="en-US" altLang="ja-JP" sz="1300"/>
              <a:t> import </a:t>
            </a:r>
            <a:r>
              <a:rPr lang="en-US" altLang="ja-JP" sz="1300" err="1"/>
              <a:t>RankingScraper</a:t>
            </a:r>
            <a:endParaRPr lang="en-US" altLang="ja-JP" sz="1300"/>
          </a:p>
          <a:p>
            <a:r>
              <a:rPr lang="en-US" altLang="ja-JP" sz="1300" b="1"/>
              <a:t>from </a:t>
            </a:r>
            <a:r>
              <a:rPr lang="en-US" altLang="ja-JP" sz="1300" b="1" err="1"/>
              <a:t>db.vtuber_rank_db</a:t>
            </a:r>
            <a:r>
              <a:rPr lang="en-US" altLang="ja-JP" sz="1300" b="1"/>
              <a:t> import </a:t>
            </a:r>
            <a:r>
              <a:rPr lang="en-US" altLang="ja-JP" sz="1300" b="1" err="1"/>
              <a:t>VTuberRankDB</a:t>
            </a:r>
            <a:r>
              <a:rPr lang="en-US" altLang="ja-JP" sz="1300" b="1"/>
              <a:t>, </a:t>
            </a:r>
            <a:r>
              <a:rPr lang="en-US" altLang="ja-JP" sz="1300" b="1" err="1"/>
              <a:t>AlreadyExistDBError</a:t>
            </a:r>
            <a:endParaRPr lang="en-US" altLang="ja-JP" sz="1300" b="1"/>
          </a:p>
          <a:p>
            <a:r>
              <a:rPr lang="en-US" altLang="ja-JP" sz="1300"/>
              <a:t>import </a:t>
            </a:r>
            <a:r>
              <a:rPr lang="en-US" altLang="ja-JP" sz="1300" err="1"/>
              <a:t>db.dbkey</a:t>
            </a:r>
            <a:r>
              <a:rPr lang="en-US" altLang="ja-JP" sz="1300"/>
              <a:t> as </a:t>
            </a:r>
            <a:r>
              <a:rPr lang="en-US" altLang="ja-JP" sz="1300" err="1"/>
              <a:t>dbkey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 err="1"/>
              <a:t>vtubers</a:t>
            </a:r>
            <a:r>
              <a:rPr lang="en-US" altLang="ja-JP" sz="1300"/>
              <a:t> = </a:t>
            </a:r>
            <a:r>
              <a:rPr lang="en-US" altLang="ja-JP" sz="1300" err="1"/>
              <a:t>RankingScraper</a:t>
            </a:r>
            <a:r>
              <a:rPr lang="en-US" altLang="ja-JP" sz="1300"/>
              <a:t>().</a:t>
            </a:r>
            <a:r>
              <a:rPr lang="en-US" altLang="ja-JP" sz="1300" err="1"/>
              <a:t>get_ranking_data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 err="1"/>
              <a:t>db</a:t>
            </a:r>
            <a:r>
              <a:rPr lang="en-US" altLang="ja-JP" sz="1300"/>
              <a:t> = </a:t>
            </a:r>
            <a:r>
              <a:rPr lang="en-US" altLang="ja-JP" sz="1300" b="1" err="1"/>
              <a:t>VTuberRankDB</a:t>
            </a:r>
            <a:r>
              <a:rPr lang="en-US" altLang="ja-JP" sz="1300"/>
              <a:t>()</a:t>
            </a:r>
            <a:r>
              <a:rPr lang="ja-JP" altLang="en-US" sz="1300"/>
              <a:t>　　　　　　　　　　　　　　①</a:t>
            </a:r>
            <a:r>
              <a:rPr lang="en-US" altLang="ja-JP" sz="1300"/>
              <a:t>Vtuber</a:t>
            </a:r>
            <a:r>
              <a:rPr lang="ja-JP" altLang="en-US" sz="1300"/>
              <a:t>のデータベースクラスのインスタンス生成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/>
              <a:t>for </a:t>
            </a:r>
            <a:r>
              <a:rPr lang="en-US" altLang="ja-JP" sz="1300" err="1"/>
              <a:t>vtuber</a:t>
            </a:r>
            <a:r>
              <a:rPr lang="en-US" altLang="ja-JP" sz="1300"/>
              <a:t> in </a:t>
            </a:r>
            <a:r>
              <a:rPr lang="en-US" altLang="ja-JP" sz="1300" err="1"/>
              <a:t>vtubers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 if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 &lt;= 0:</a:t>
            </a:r>
          </a:p>
          <a:p>
            <a:r>
              <a:rPr lang="en-US" altLang="ja-JP" sz="1300"/>
              <a:t>        continue</a:t>
            </a:r>
          </a:p>
          <a:p>
            <a:r>
              <a:rPr lang="en-US" altLang="ja-JP" sz="1300"/>
              <a:t>    try: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db.</a:t>
            </a:r>
            <a:r>
              <a:rPr lang="en-US" altLang="ja-JP" sz="1300" b="1" err="1"/>
              <a:t>insert</a:t>
            </a:r>
            <a:r>
              <a:rPr lang="en-US" altLang="ja-JP" sz="1300"/>
              <a:t>(</a:t>
            </a:r>
            <a:r>
              <a:rPr lang="ja-JP" altLang="en-US" sz="1300"/>
              <a:t>　　　　　　　　　　　　　　　　　　②データベースに新しいレコードを挿入</a:t>
            </a:r>
            <a:endParaRPr lang="en-US" altLang="ja-JP" sz="1300"/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dbkey.VTUBER_NAME_KEY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dbkey.VTUBER_OFFICE_KEY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dbkey.VTUBER_RANK_KEY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dbkey.VTUBER_FOLLOWER_KEY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dbkey.VTUBER_TWITTER_KEY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'youtube.com')</a:t>
            </a:r>
          </a:p>
          <a:p>
            <a:r>
              <a:rPr lang="en-US" altLang="ja-JP" sz="1300"/>
              <a:t>    except </a:t>
            </a:r>
            <a:r>
              <a:rPr lang="en-US" altLang="ja-JP" sz="1300" err="1"/>
              <a:t>AlreadyExistDBError</a:t>
            </a:r>
            <a:r>
              <a:rPr lang="en-US" altLang="ja-JP" sz="1300"/>
              <a:t>:</a:t>
            </a:r>
            <a:r>
              <a:rPr lang="ja-JP" altLang="en-US" sz="1300"/>
              <a:t>　　　　　　　　　　　③すでに存在するレコードであれば例外が発行されるが、何もしない。</a:t>
            </a:r>
            <a:endParaRPr lang="en-US" altLang="ja-JP" sz="1300"/>
          </a:p>
          <a:p>
            <a:r>
              <a:rPr lang="en-US" altLang="ja-JP" sz="1300"/>
              <a:t>        pass</a:t>
            </a:r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5427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スクレイピング：データ分析</a:t>
            </a:r>
            <a:r>
              <a:rPr lang="en-US" altLang="ja-JP"/>
              <a:t>(pandas) =&gt; </a:t>
            </a:r>
            <a:r>
              <a:rPr lang="ja-JP" altLang="en-US"/>
              <a:t>プロット</a:t>
            </a:r>
            <a:r>
              <a:rPr lang="en-US" altLang="ja-JP"/>
              <a:t>(matplotlib)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データベースに保存した内容を </a:t>
            </a:r>
            <a:r>
              <a:rPr lang="en-US" altLang="ja-JP" sz="1400"/>
              <a:t>pandas</a:t>
            </a:r>
            <a:r>
              <a:rPr lang="ja-JP" altLang="en-US" sz="1400"/>
              <a:t>ライブラリを使用して分析し、</a:t>
            </a:r>
            <a:endParaRPr lang="en-US" altLang="ja-JP" sz="1400"/>
          </a:p>
          <a:p>
            <a:r>
              <a:rPr lang="ja-JP" altLang="en-US" sz="1400"/>
              <a:t>プロット</a:t>
            </a:r>
            <a:r>
              <a:rPr lang="en-US" altLang="ja-JP" sz="1400"/>
              <a:t>(</a:t>
            </a:r>
            <a:r>
              <a:rPr lang="ja-JP" altLang="en-US" sz="1400"/>
              <a:t>円グラフ</a:t>
            </a:r>
            <a:r>
              <a:rPr lang="en-US" altLang="ja-JP" sz="1400"/>
              <a:t>/</a:t>
            </a:r>
            <a:r>
              <a:rPr lang="ja-JP" altLang="en-US" sz="1400"/>
              <a:t>棒グラフに描画</a:t>
            </a:r>
            <a:r>
              <a:rPr lang="en-US" altLang="ja-JP" sz="1400"/>
              <a:t>)</a:t>
            </a:r>
            <a:r>
              <a:rPr lang="ja-JP" altLang="en-US" sz="1400"/>
              <a:t>します</a:t>
            </a:r>
            <a:r>
              <a:rPr lang="ja-JP" altLang="en-US"/>
              <a:t>。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B11648-DBC0-4096-9059-521D006BAD05}"/>
              </a:ext>
            </a:extLst>
          </p:cNvPr>
          <p:cNvSpPr txBox="1">
            <a:spLocks/>
          </p:cNvSpPr>
          <p:nvPr/>
        </p:nvSpPr>
        <p:spPr>
          <a:xfrm>
            <a:off x="376550" y="1626608"/>
            <a:ext cx="9152899" cy="46705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/>
          </a:p>
          <a:p>
            <a:r>
              <a:rPr lang="en-US" altLang="ja-JP" sz="1200"/>
              <a:t>from plotter.pie_plotter import PiePlotter</a:t>
            </a:r>
          </a:p>
          <a:p>
            <a:r>
              <a:rPr lang="en-US" altLang="ja-JP" sz="1200"/>
              <a:t>from plotter.bar_plotter import BarPlotter</a:t>
            </a:r>
          </a:p>
          <a:p>
            <a:endParaRPr lang="en-US" altLang="ja-JP" sz="1200"/>
          </a:p>
          <a:p>
            <a:r>
              <a:rPr lang="en-US" altLang="ja-JP" sz="1200"/>
              <a:t># DB</a:t>
            </a:r>
            <a:r>
              <a:rPr lang="ja-JP" altLang="en-US" sz="1200"/>
              <a:t>を読み込ませて</a:t>
            </a:r>
            <a:r>
              <a:rPr lang="ja-JP" altLang="en-US" sz="1200" b="1"/>
              <a:t>円グラフ</a:t>
            </a:r>
            <a:r>
              <a:rPr lang="ja-JP" altLang="en-US" sz="1200"/>
              <a:t>をプロット</a:t>
            </a:r>
            <a:endParaRPr lang="en-US" altLang="ja-JP" sz="1200"/>
          </a:p>
          <a:p>
            <a:r>
              <a:rPr lang="en-US" altLang="ja-JP" sz="1200"/>
              <a:t>plotter = PiePlotter('./vtuber.db')</a:t>
            </a:r>
          </a:p>
          <a:p>
            <a:r>
              <a:rPr lang="en-US" altLang="ja-JP" sz="1200"/>
              <a:t>plotter.plot(‘office’, ‘</a:t>
            </a:r>
            <a:r>
              <a:rPr lang="ja-JP" altLang="en-US" sz="1200"/>
              <a:t>人</a:t>
            </a:r>
            <a:r>
              <a:rPr lang="en-US" altLang="ja-JP" sz="1200"/>
              <a:t>‘)</a:t>
            </a:r>
            <a:r>
              <a:rPr lang="ja-JP" altLang="en-US" sz="1200"/>
              <a:t>　　　　　　</a:t>
            </a:r>
            <a:r>
              <a:rPr lang="en-US" altLang="ja-JP" sz="1200"/>
              <a:t># </a:t>
            </a:r>
            <a:r>
              <a:rPr lang="ja-JP" altLang="en-US" sz="1200"/>
              <a:t>全データの中での所属オフィスの割合をプロット</a:t>
            </a:r>
            <a:endParaRPr lang="en-US" altLang="ja-JP" sz="1200"/>
          </a:p>
          <a:p>
            <a:r>
              <a:rPr lang="en-US" altLang="ja-JP" sz="1200"/>
              <a:t>plotter.plot_by(‘view’, ‘office’)</a:t>
            </a:r>
            <a:r>
              <a:rPr lang="ja-JP" altLang="en-US" sz="1200"/>
              <a:t>　　　＃全データの中で、所属オフィス毎の視聴数をプロット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# DB</a:t>
            </a:r>
            <a:r>
              <a:rPr lang="ja-JP" altLang="en-US" sz="1200"/>
              <a:t>を読み込ませて</a:t>
            </a:r>
            <a:r>
              <a:rPr lang="ja-JP" altLang="en-US" sz="1200" b="1"/>
              <a:t>棒グラフ</a:t>
            </a:r>
            <a:r>
              <a:rPr lang="ja-JP" altLang="en-US" sz="1200"/>
              <a:t>をプロット</a:t>
            </a:r>
            <a:endParaRPr lang="en-US" altLang="ja-JP" sz="1200"/>
          </a:p>
          <a:p>
            <a:r>
              <a:rPr lang="en-US" altLang="ja-JP" sz="1200"/>
              <a:t>plotter = BarPlotter('./vtuber.db')</a:t>
            </a:r>
          </a:p>
          <a:p>
            <a:r>
              <a:rPr lang="en-US" altLang="ja-JP" sz="1200"/>
              <a:t>keywords = ['</a:t>
            </a:r>
            <a:r>
              <a:rPr lang="ja-JP" altLang="en-US" sz="1200"/>
              <a:t>にじさんじ</a:t>
            </a:r>
            <a:r>
              <a:rPr lang="en-US" altLang="ja-JP" sz="1200"/>
              <a:t>', '</a:t>
            </a:r>
            <a:r>
              <a:rPr lang="ja-JP" altLang="en-US" sz="1200"/>
              <a:t>ホロライブ</a:t>
            </a:r>
            <a:r>
              <a:rPr lang="en-US" altLang="ja-JP" sz="1200"/>
              <a:t>', 'upd8', '.LIVE', 'unknown']</a:t>
            </a:r>
          </a:p>
          <a:p>
            <a:r>
              <a:rPr lang="en-US" altLang="ja-JP" sz="1200"/>
              <a:t>for k in keywords:</a:t>
            </a:r>
          </a:p>
          <a:p>
            <a:r>
              <a:rPr lang="ja-JP" altLang="en-US" sz="1200"/>
              <a:t> 　</a:t>
            </a:r>
            <a:r>
              <a:rPr lang="en-US" altLang="ja-JP" sz="1200"/>
              <a:t>plotter.plot(‘office’, k, ‘name’, ‘follower’)   # </a:t>
            </a:r>
            <a:r>
              <a:rPr lang="ja-JP" altLang="en-US" sz="1200"/>
              <a:t>所属オフィス毎の各個人のフォロワー数プロット</a:t>
            </a:r>
            <a:endParaRPr lang="en-US" altLang="ja-JP" sz="1200"/>
          </a:p>
          <a:p>
            <a:r>
              <a:rPr lang="en-US" altLang="ja-JP" sz="1200"/>
              <a:t>    plotter.plot(‘office’, k, ‘name’, ‘view’)       # </a:t>
            </a:r>
            <a:r>
              <a:rPr lang="ja-JP" altLang="en-US" sz="1200"/>
              <a:t>所属オフィス毎の各個人の視聴者数プロット</a:t>
            </a:r>
            <a:endParaRPr lang="en-US" altLang="ja-JP" sz="1200"/>
          </a:p>
          <a:p>
            <a:endParaRPr lang="ja-JP" altLang="en-US" sz="1200"/>
          </a:p>
          <a:p>
            <a:r>
              <a:rPr lang="en-US" altLang="ja-JP" sz="1200"/>
              <a:t>plotter.plot_top_n(‘office’, keywords, ‘name’, ‘view’, 10)           # </a:t>
            </a:r>
            <a:r>
              <a:rPr lang="ja-JP" altLang="en-US" sz="1200"/>
              <a:t>各オフィスにおける</a:t>
            </a:r>
            <a:r>
              <a:rPr lang="en-US" altLang="ja-JP" sz="1200"/>
              <a:t>TOP</a:t>
            </a:r>
            <a:r>
              <a:rPr lang="ja-JP" altLang="en-US" sz="1200"/>
              <a:t>１０視聴数をプロット</a:t>
            </a:r>
            <a:endParaRPr lang="en-US" altLang="ja-JP" sz="1200"/>
          </a:p>
          <a:p>
            <a:r>
              <a:rPr lang="en-US" altLang="ja-JP" sz="1200"/>
              <a:t>plotter.plot_top_n_sum(‘office’, keywords, ‘name’, ‘view’, 10) </a:t>
            </a:r>
            <a:r>
              <a:rPr lang="ja-JP" altLang="en-US" sz="1200"/>
              <a:t>　</a:t>
            </a:r>
            <a:r>
              <a:rPr lang="en-US" altLang="ja-JP" sz="1200"/>
              <a:t># </a:t>
            </a:r>
            <a:r>
              <a:rPr lang="ja-JP" altLang="en-US" sz="1200"/>
              <a:t>各オフィスにおける</a:t>
            </a:r>
            <a:r>
              <a:rPr lang="en-US" altLang="ja-JP" sz="1200"/>
              <a:t>TOP</a:t>
            </a:r>
            <a:r>
              <a:rPr lang="ja-JP" altLang="en-US" sz="1200"/>
              <a:t>１０視聴数の総計をプロット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07347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</a:t>
            </a:r>
            <a:r>
              <a:rPr lang="en-US" altLang="ja-JP"/>
              <a:t>(</a:t>
            </a:r>
            <a:r>
              <a:rPr lang="ja-JP" altLang="en-US"/>
              <a:t>上位</a:t>
            </a:r>
            <a:r>
              <a:rPr lang="en-US" altLang="ja-JP"/>
              <a:t>300</a:t>
            </a:r>
            <a:r>
              <a:rPr lang="ja-JP" altLang="en-US"/>
              <a:t>位まで</a:t>
            </a:r>
            <a:r>
              <a:rPr lang="en-US" altLang="ja-JP"/>
              <a:t>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25" y="5607801"/>
            <a:ext cx="9152899" cy="869199"/>
          </a:xfrm>
        </p:spPr>
        <p:txBody>
          <a:bodyPr bIns="0">
            <a:normAutofit fontScale="77500" lnSpcReduction="20000"/>
          </a:bodyPr>
          <a:lstStyle/>
          <a:p>
            <a:r>
              <a:rPr lang="ja-JP" altLang="en-US"/>
              <a:t>・全体に占める割合でいうと、にじさんじが所属</a:t>
            </a:r>
            <a:r>
              <a:rPr lang="en-US" altLang="ja-JP"/>
              <a:t>Vtbuer</a:t>
            </a:r>
            <a:r>
              <a:rPr lang="ja-JP" altLang="en-US"/>
              <a:t>数、視聴数ともに最も高いことがわかる。</a:t>
            </a:r>
            <a:endParaRPr lang="en-US" altLang="ja-JP"/>
          </a:p>
          <a:p>
            <a:r>
              <a:rPr lang="ja-JP" altLang="en-US"/>
              <a:t>・</a:t>
            </a:r>
            <a:r>
              <a:rPr lang="en-US" altLang="ja-JP"/>
              <a:t>Vtuber</a:t>
            </a:r>
            <a:r>
              <a:rPr lang="ja-JP" altLang="en-US"/>
              <a:t>数の割合はホロライブの方が</a:t>
            </a:r>
            <a:r>
              <a:rPr lang="en-US" altLang="ja-JP"/>
              <a:t>upd8</a:t>
            </a:r>
            <a:r>
              <a:rPr lang="ja-JP" altLang="en-US"/>
              <a:t>よりも多いが、視聴数においては逆転しており、</a:t>
            </a:r>
            <a:endParaRPr lang="en-US" altLang="ja-JP"/>
          </a:p>
          <a:p>
            <a:r>
              <a:rPr lang="ja-JP" altLang="en-US"/>
              <a:t>　視聴数を人気の物差しとした場合、</a:t>
            </a:r>
            <a:r>
              <a:rPr lang="en-US" altLang="ja-JP"/>
              <a:t>upd8</a:t>
            </a:r>
            <a:r>
              <a:rPr lang="ja-JP" altLang="en-US"/>
              <a:t>の方が人気が高い、かもしれないことが推測される。</a:t>
            </a:r>
            <a:endParaRPr lang="en-US" altLang="ja-JP"/>
          </a:p>
          <a:p>
            <a:r>
              <a:rPr lang="ja-JP" altLang="en-US"/>
              <a:t>・にじさんじは最大勢力であるが、各ライバーにユーザが分散するためか、視聴数の割合は</a:t>
            </a:r>
            <a:r>
              <a:rPr lang="en-US" altLang="ja-JP"/>
              <a:t>Vtbuer</a:t>
            </a:r>
            <a:r>
              <a:rPr lang="ja-JP" altLang="en-US"/>
              <a:t>数の割合に比べてやや下がる。</a:t>
            </a: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DC7100-B4F1-4245-B8F7-2C60CE53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15" y="1424354"/>
            <a:ext cx="3649086" cy="3215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F6FC2E-CE32-4249-9141-820854EA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54748"/>
            <a:ext cx="3925569" cy="3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2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スクレイピング結果：にじさんじ </a:t>
            </a:r>
            <a:r>
              <a:rPr lang="en-US" altLang="ja-JP"/>
              <a:t>follower / View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29825B-2B6C-4BFF-8EDD-1FC503E8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9" y="4178869"/>
            <a:ext cx="6666361" cy="23039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97AB27-D7FA-47B4-8B39-717792F7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4" y="1379879"/>
            <a:ext cx="6926289" cy="2563335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7C03021-2B00-4BAD-BC7A-99818B36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82" y="836313"/>
            <a:ext cx="9152899" cy="498684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ランキングサイトではフォロワー数</a:t>
            </a:r>
            <a:r>
              <a:rPr lang="en-US" altLang="ja-JP" sz="1200"/>
              <a:t>(Youtube</a:t>
            </a:r>
            <a:r>
              <a:rPr lang="ja-JP" altLang="en-US" sz="1200"/>
              <a:t>のチャンネル登録者数</a:t>
            </a:r>
            <a:r>
              <a:rPr lang="en-US" altLang="ja-JP" sz="1200"/>
              <a:t>)</a:t>
            </a:r>
            <a:r>
              <a:rPr lang="ja-JP" altLang="en-US" sz="1200"/>
              <a:t>により順位付けを行っている。</a:t>
            </a:r>
            <a:endParaRPr lang="en-US" altLang="ja-JP" sz="1200"/>
          </a:p>
          <a:p>
            <a:r>
              <a:rPr lang="ja-JP" altLang="en-US" sz="1200"/>
              <a:t>ここではその順位（フォロワー数）に対して、実際の視聴数を比較してみた。</a:t>
            </a:r>
            <a:endParaRPr lang="en-US" altLang="ja-JP" sz="120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EAAB069B-3178-4689-ABA5-7706EE52CD48}"/>
              </a:ext>
            </a:extLst>
          </p:cNvPr>
          <p:cNvSpPr txBox="1">
            <a:spLocks/>
          </p:cNvSpPr>
          <p:nvPr/>
        </p:nvSpPr>
        <p:spPr>
          <a:xfrm>
            <a:off x="7164593" y="4504650"/>
            <a:ext cx="2716549" cy="1356887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フォロワー数の傾向通りではない</a:t>
            </a:r>
            <a:endParaRPr lang="en-US" altLang="ja-JP" sz="1200"/>
          </a:p>
          <a:p>
            <a:r>
              <a:rPr lang="ja-JP" altLang="en-US" sz="1200"/>
              <a:t>視聴数の伸びがチラホラみられる。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口コミ等で「まずは登録」するが、そのあと実際にどのくらい視聴するかは、それぞれの嗜好によるものと</a:t>
            </a:r>
            <a:endParaRPr lang="en-US" altLang="ja-JP" sz="1200"/>
          </a:p>
          <a:p>
            <a:r>
              <a:rPr lang="ja-JP" altLang="en-US" sz="1200"/>
              <a:t>思われる。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68397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スクレイピング結果保存</a:t>
            </a:r>
            <a:endParaRPr lang="en-US" altLang="ja-JP" sz="1400" b="1"/>
          </a:p>
          <a:p>
            <a:r>
              <a:rPr lang="ja-JP" altLang="en-US" sz="1200"/>
              <a:t>　スクレイピングで収集したデータは一旦、</a:t>
            </a:r>
            <a:r>
              <a:rPr lang="en-US" altLang="ja-JP" sz="1200"/>
              <a:t>DB</a:t>
            </a:r>
            <a:r>
              <a:rPr lang="ja-JP" altLang="en-US" sz="1200"/>
              <a:t>の形で保存します。</a:t>
            </a:r>
            <a:endParaRPr lang="en-US" altLang="ja-JP" sz="1200"/>
          </a:p>
          <a:p>
            <a:r>
              <a:rPr lang="ja-JP" altLang="en-US" sz="1200"/>
              <a:t>　データはそのままでは数字の羅列に過ぎず、その統計を取ったり、グラフ表示するためには</a:t>
            </a:r>
            <a:endParaRPr lang="en-US" altLang="ja-JP" sz="1200"/>
          </a:p>
          <a:p>
            <a:r>
              <a:rPr lang="ja-JP" altLang="en-US" sz="1200"/>
              <a:t>　一旦データをどこかへ保存するのが好ましいからです。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python</a:t>
            </a:r>
            <a:r>
              <a:rPr lang="ja-JP" altLang="en-US" sz="1200"/>
              <a:t>は</a:t>
            </a:r>
            <a:r>
              <a:rPr lang="en-US" altLang="ja-JP" sz="1200"/>
              <a:t>sqlite3, </a:t>
            </a:r>
            <a:r>
              <a:rPr lang="en-US" altLang="ja-JP" sz="1200" err="1"/>
              <a:t>mysql</a:t>
            </a:r>
            <a:r>
              <a:rPr lang="en-US" altLang="ja-JP" sz="1200"/>
              <a:t>, </a:t>
            </a:r>
            <a:r>
              <a:rPr lang="en-US" altLang="ja-JP" sz="1200" err="1"/>
              <a:t>sqlserver</a:t>
            </a:r>
            <a:r>
              <a:rPr lang="en-US" altLang="ja-JP" sz="1200"/>
              <a:t>, </a:t>
            </a:r>
            <a:r>
              <a:rPr lang="en-US" altLang="ja-JP" sz="1200" err="1"/>
              <a:t>mongodb</a:t>
            </a:r>
            <a:r>
              <a:rPr lang="ja-JP" altLang="en-US" sz="1200"/>
              <a:t>等様々な</a:t>
            </a:r>
            <a:r>
              <a:rPr lang="en-US" altLang="ja-JP" sz="1200"/>
              <a:t>DB</a:t>
            </a:r>
            <a:r>
              <a:rPr lang="ja-JP" altLang="en-US" sz="1200"/>
              <a:t>を扱えますが、</a:t>
            </a:r>
            <a:endParaRPr lang="en-US" altLang="ja-JP" sz="1200"/>
          </a:p>
          <a:p>
            <a:r>
              <a:rPr lang="ja-JP" altLang="en-US" sz="1200"/>
              <a:t>　標準でインストールされているのが良い</a:t>
            </a:r>
            <a:r>
              <a:rPr lang="en-US" altLang="ja-JP" sz="1200"/>
              <a:t>sqlite3</a:t>
            </a:r>
            <a:r>
              <a:rPr lang="ja-JP" altLang="en-US" sz="1200"/>
              <a:t>を使います。</a:t>
            </a:r>
            <a:endParaRPr lang="en-US" altLang="ja-JP" sz="1200"/>
          </a:p>
          <a:p>
            <a:endParaRPr lang="en-US" altLang="ja-JP"/>
          </a:p>
          <a:p>
            <a:r>
              <a:rPr lang="ja-JP" altLang="en-US" sz="1400" b="1"/>
              <a:t>スクレイピング結果分析</a:t>
            </a:r>
            <a:endParaRPr lang="en-US" altLang="ja-JP" sz="1400" b="1"/>
          </a:p>
          <a:p>
            <a:r>
              <a:rPr lang="ja-JP" altLang="en-US" sz="1200"/>
              <a:t>　スクレイピングで収集したデータを、自分で頑張って「このカラムを合計出して、平均計算して・・・」とかできますが、</a:t>
            </a:r>
            <a:endParaRPr lang="en-US" altLang="ja-JP" sz="1200"/>
          </a:p>
          <a:p>
            <a:r>
              <a:rPr lang="ja-JP" altLang="en-US" sz="1200"/>
              <a:t>　そもそも、そういったことを自動でやってくれるデータ分析ライブラリ</a:t>
            </a:r>
            <a:r>
              <a:rPr lang="en-US" altLang="ja-JP" sz="1200"/>
              <a:t>pandas</a:t>
            </a:r>
            <a:r>
              <a:rPr lang="ja-JP" altLang="en-US" sz="1200"/>
              <a:t>があるのでそちらを使います。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pandas</a:t>
            </a:r>
            <a:r>
              <a:rPr lang="ja-JP" altLang="en-US" sz="1200"/>
              <a:t>は</a:t>
            </a:r>
            <a:r>
              <a:rPr lang="en-US" altLang="ja-JP" sz="1200"/>
              <a:t>json</a:t>
            </a:r>
            <a:r>
              <a:rPr lang="ja-JP" altLang="en-US" sz="1200"/>
              <a:t>、</a:t>
            </a:r>
            <a:r>
              <a:rPr lang="en-US" altLang="ja-JP" sz="1200"/>
              <a:t>csv</a:t>
            </a:r>
            <a:r>
              <a:rPr lang="ja-JP" altLang="en-US" sz="1200"/>
              <a:t>、データベースファイル等の様々なデータストリームを解析して統計情報を計算してくれます。</a:t>
            </a:r>
            <a:endParaRPr lang="en-US" altLang="ja-JP" sz="1200"/>
          </a:p>
          <a:p>
            <a:endParaRPr lang="en-US" altLang="ja-JP"/>
          </a:p>
          <a:p>
            <a:r>
              <a:rPr lang="ja-JP" altLang="en-US" sz="1400" b="1"/>
              <a:t>スクレイピング結果表示</a:t>
            </a:r>
            <a:endParaRPr lang="en-US" altLang="ja-JP" sz="1400"/>
          </a:p>
          <a:p>
            <a:r>
              <a:rPr lang="ja-JP" altLang="en-US" sz="1200"/>
              <a:t>　解析したデータはグラフにプロット（描画）します。これはよく使用される</a:t>
            </a:r>
            <a:r>
              <a:rPr lang="en-US" altLang="ja-JP" sz="1200"/>
              <a:t>matplotlib</a:t>
            </a:r>
            <a:r>
              <a:rPr lang="ja-JP" altLang="en-US" sz="1200"/>
              <a:t>を使用します。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815659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スクレイピング結果：ホロライブ </a:t>
            </a:r>
            <a:r>
              <a:rPr lang="en-US" altLang="ja-JP"/>
              <a:t>view/follower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B0955D-C3C8-4E7A-A8A7-60CD02F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94" y="4134583"/>
            <a:ext cx="3333643" cy="27234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F50E4C-3F81-4633-81CA-7F3C0E39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49" y="1010383"/>
            <a:ext cx="3443988" cy="27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4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</a:t>
            </a:r>
            <a:r>
              <a:rPr lang="en-US" altLang="ja-JP"/>
              <a:t>upd8 view/follower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4B6A7D-F396-48D5-93D5-1F2EEA9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89" y="3778575"/>
            <a:ext cx="3600235" cy="29778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2C600C-5C0E-4CAF-9A61-3F33376D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3" y="847880"/>
            <a:ext cx="3652837" cy="293069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8B37CDC-5B19-4F61-9DC3-AE8A0331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647097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8784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</a:t>
            </a:r>
            <a:r>
              <a:rPr lang="en-US" altLang="ja-JP"/>
              <a:t>.LIVE view/follower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B376C5-ED59-477A-B3EC-1221C3EB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4" y="3911845"/>
            <a:ext cx="3380055" cy="279448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6AEB84-6646-46EF-A411-450D629C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16" y="901325"/>
            <a:ext cx="3581172" cy="2794488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7A68D0A-389F-4D10-B7ED-3565805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564335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08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スクレイピング結果：不明</a:t>
            </a:r>
            <a:r>
              <a:rPr lang="en-US" altLang="ja-JP"/>
              <a:t> view/follower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D917A3-3C09-4B50-A59D-F73AA13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8" y="3587262"/>
            <a:ext cx="6403825" cy="28428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B7D5F4-D0D8-4F31-98DB-795D6CE7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36" y="943707"/>
            <a:ext cx="6403825" cy="23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スクレイピング結果：各オフィス </a:t>
            </a:r>
            <a:r>
              <a:rPr lang="en-US" altLang="ja-JP"/>
              <a:t>Top10 View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054A94-2167-4D1B-A9F7-D037B8A1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930582"/>
            <a:ext cx="6899030" cy="4036336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F1DE321-3431-4056-B2CA-8F0775D7D659}"/>
              </a:ext>
            </a:extLst>
          </p:cNvPr>
          <p:cNvSpPr/>
          <p:nvPr/>
        </p:nvSpPr>
        <p:spPr>
          <a:xfrm rot="5400000">
            <a:off x="1507880" y="4163159"/>
            <a:ext cx="216876" cy="118696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427077A-37A7-4C5A-BEB9-E7803CF1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26" y="4966918"/>
            <a:ext cx="988384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にじさんじ</a:t>
            </a:r>
            <a:endParaRPr lang="en-US" altLang="ja-JP" sz="120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825AA10-7732-4FF3-84A8-8300B348EC0E}"/>
              </a:ext>
            </a:extLst>
          </p:cNvPr>
          <p:cNvSpPr/>
          <p:nvPr/>
        </p:nvSpPr>
        <p:spPr>
          <a:xfrm rot="5400000">
            <a:off x="2747596" y="4183674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0B3E27-5251-4A21-BB2E-5B09D3440B19}"/>
              </a:ext>
            </a:extLst>
          </p:cNvPr>
          <p:cNvSpPr txBox="1">
            <a:spLocks/>
          </p:cNvSpPr>
          <p:nvPr/>
        </p:nvSpPr>
        <p:spPr>
          <a:xfrm>
            <a:off x="2361842" y="4966918"/>
            <a:ext cx="988384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ホロライブ</a:t>
            </a:r>
            <a:endParaRPr lang="en-US" altLang="ja-JP" sz="12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D0D2E98-3E4F-4A28-BEA9-A6476993FB18}"/>
              </a:ext>
            </a:extLst>
          </p:cNvPr>
          <p:cNvSpPr/>
          <p:nvPr/>
        </p:nvSpPr>
        <p:spPr>
          <a:xfrm rot="5400000">
            <a:off x="3966797" y="4183675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036F24B-21CA-4FA4-9D7A-A40135C13E18}"/>
              </a:ext>
            </a:extLst>
          </p:cNvPr>
          <p:cNvSpPr txBox="1">
            <a:spLocks/>
          </p:cNvSpPr>
          <p:nvPr/>
        </p:nvSpPr>
        <p:spPr>
          <a:xfrm>
            <a:off x="3767325" y="4963251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578B5F13-CE43-46C0-97F8-7916973779B5}"/>
              </a:ext>
            </a:extLst>
          </p:cNvPr>
          <p:cNvSpPr/>
          <p:nvPr/>
        </p:nvSpPr>
        <p:spPr>
          <a:xfrm rot="5400000">
            <a:off x="5185998" y="4183674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A9E4178-8F91-4392-980F-791290AA3660}"/>
              </a:ext>
            </a:extLst>
          </p:cNvPr>
          <p:cNvSpPr txBox="1">
            <a:spLocks/>
          </p:cNvSpPr>
          <p:nvPr/>
        </p:nvSpPr>
        <p:spPr>
          <a:xfrm>
            <a:off x="5007041" y="4963250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.LIVE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285586BB-3AEA-4763-AA6E-4A3CBFBD2022}"/>
              </a:ext>
            </a:extLst>
          </p:cNvPr>
          <p:cNvSpPr/>
          <p:nvPr/>
        </p:nvSpPr>
        <p:spPr>
          <a:xfrm rot="5400000">
            <a:off x="6368563" y="4183673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9BD5D822-3740-4295-A9E9-939B9248FB41}"/>
              </a:ext>
            </a:extLst>
          </p:cNvPr>
          <p:cNvSpPr txBox="1">
            <a:spLocks/>
          </p:cNvSpPr>
          <p:nvPr/>
        </p:nvSpPr>
        <p:spPr>
          <a:xfrm>
            <a:off x="6039959" y="4963249"/>
            <a:ext cx="1110585" cy="2629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unknown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33529F4-2624-46FE-B858-8019F26D7E70}"/>
              </a:ext>
            </a:extLst>
          </p:cNvPr>
          <p:cNvSpPr txBox="1">
            <a:spLocks/>
          </p:cNvSpPr>
          <p:nvPr/>
        </p:nvSpPr>
        <p:spPr>
          <a:xfrm>
            <a:off x="949211" y="5750689"/>
            <a:ext cx="2401015" cy="26295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  <a:r>
              <a:rPr lang="ja-JP" altLang="en-US" sz="1200"/>
              <a:t>のあの</a:t>
            </a:r>
            <a:r>
              <a:rPr lang="en-US" altLang="ja-JP" sz="1200"/>
              <a:t>Vtuber</a:t>
            </a:r>
            <a:r>
              <a:rPr lang="ja-JP" altLang="en-US" sz="1200"/>
              <a:t>が極端に強い。</a:t>
            </a:r>
            <a:endParaRPr lang="en-US" altLang="ja-JP" sz="12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CDFCED2-1B73-4531-B4D8-37D299BD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8" y="3822099"/>
            <a:ext cx="2141883" cy="1652203"/>
          </a:xfrm>
          <a:prstGeom prst="rect">
            <a:avLst/>
          </a:prstGeom>
        </p:spPr>
      </p:pic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562F5825-7EEC-4514-BD17-AE1CA8E99209}"/>
              </a:ext>
            </a:extLst>
          </p:cNvPr>
          <p:cNvSpPr txBox="1">
            <a:spLocks/>
          </p:cNvSpPr>
          <p:nvPr/>
        </p:nvSpPr>
        <p:spPr>
          <a:xfrm>
            <a:off x="7755279" y="5498938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10</a:t>
            </a:r>
            <a:r>
              <a:rPr lang="ja-JP" altLang="en-US" sz="1200"/>
              <a:t>人の合計でもあの</a:t>
            </a:r>
            <a:r>
              <a:rPr lang="en-US" altLang="ja-JP" sz="1200"/>
              <a:t>Vtuber</a:t>
            </a:r>
            <a:r>
              <a:rPr lang="ja-JP" altLang="en-US" sz="1200"/>
              <a:t>のおかげで</a:t>
            </a:r>
            <a:endParaRPr lang="en-US" altLang="ja-JP" sz="1200"/>
          </a:p>
          <a:p>
            <a:r>
              <a:rPr lang="ja-JP" altLang="en-US" sz="1200"/>
              <a:t>他オフィスが</a:t>
            </a:r>
            <a:r>
              <a:rPr lang="en-US" altLang="ja-JP" sz="1200"/>
              <a:t>upd8</a:t>
            </a:r>
            <a:r>
              <a:rPr lang="ja-JP" altLang="en-US" sz="1200"/>
              <a:t>を凌駕できない。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28885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付録：</a:t>
            </a:r>
            <a:r>
              <a:rPr lang="en-US" altLang="ja-JP"/>
              <a:t>python</a:t>
            </a:r>
            <a:r>
              <a:rPr lang="ja-JP" altLang="en-US"/>
              <a:t>命名規則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9418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/>
              <a:t>コーディングの際の命名規則は以下に沿っています。</a:t>
            </a:r>
            <a:endParaRPr lang="en-US" altLang="ja-JP"/>
          </a:p>
          <a:p>
            <a:r>
              <a:rPr lang="ja-JP" altLang="en-US"/>
              <a:t>参考：</a:t>
            </a:r>
            <a:r>
              <a:rPr lang="en-US" altLang="ja-JP"/>
              <a:t>https://qiita.com/naomi7325/items/4eb1d2a40277361e898b</a:t>
            </a:r>
          </a:p>
          <a:p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113DC6-EDD0-496C-82AC-017732F4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45923" y="1894421"/>
            <a:ext cx="3637397" cy="408526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057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モジュール構成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0" y="2924908"/>
            <a:ext cx="9152899" cy="3827584"/>
          </a:xfrm>
          <a:noFill/>
        </p:spPr>
        <p:txBody>
          <a:bodyPr bIns="0">
            <a:normAutofit fontScale="85000" lnSpcReduction="20000"/>
          </a:bodyPr>
          <a:lstStyle/>
          <a:p>
            <a:r>
              <a:rPr lang="en-US" altLang="ja-JP" sz="1400" b="1"/>
              <a:t>scraper</a:t>
            </a:r>
          </a:p>
          <a:p>
            <a:r>
              <a:rPr lang="ja-JP" altLang="en-US" sz="1400"/>
              <a:t>　スクレイピング機能を格納。</a:t>
            </a:r>
            <a:endParaRPr lang="en-US" altLang="ja-JP" sz="1400"/>
          </a:p>
          <a:p>
            <a:r>
              <a:rPr lang="ja-JP" altLang="en-US" sz="1400"/>
              <a:t>　基本的に「タグ」オブジェクトを制御する。</a:t>
            </a:r>
            <a:endParaRPr lang="en-US" altLang="ja-JP" sz="1400"/>
          </a:p>
          <a:p>
            <a:r>
              <a:rPr lang="ja-JP" altLang="en-US" sz="1400"/>
              <a:t>　「タグ」オブジェクトは</a:t>
            </a:r>
            <a:r>
              <a:rPr lang="en-US" altLang="ja-JP" sz="1400"/>
              <a:t>tag_factory.py</a:t>
            </a:r>
            <a:r>
              <a:rPr lang="ja-JP" altLang="en-US" sz="1400"/>
              <a:t>で</a:t>
            </a:r>
            <a:endParaRPr lang="en-US" altLang="ja-JP" sz="1400"/>
          </a:p>
          <a:p>
            <a:r>
              <a:rPr lang="ja-JP" altLang="en-US" sz="1400"/>
              <a:t>　定義されており、「工場でタグが生成」される。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その他のモジュールはこの「タグ」機能を</a:t>
            </a:r>
            <a:endParaRPr lang="en-US" altLang="ja-JP" sz="1400"/>
          </a:p>
          <a:p>
            <a:r>
              <a:rPr lang="ja-JP" altLang="en-US" sz="1400"/>
              <a:t>　使って各種ページをスクレイピングする。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db</a:t>
            </a:r>
          </a:p>
          <a:p>
            <a:r>
              <a:rPr lang="ja-JP" altLang="en-US" sz="1400"/>
              <a:t>　データベース機能。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データベースに接続する、最低限の親クラス機能が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Vtuber_db.py</a:t>
            </a:r>
            <a:r>
              <a:rPr lang="ja-JP" altLang="en-US" sz="1400"/>
              <a:t>に実装されており、その他のモジュールは「各テーブル定義」と、</a:t>
            </a:r>
            <a:endParaRPr lang="en-US" altLang="ja-JP" sz="1400"/>
          </a:p>
          <a:p>
            <a:r>
              <a:rPr lang="ja-JP" altLang="en-US" sz="1400"/>
              <a:t>　「テーブル作成、レコード追加、削除等」を制御する。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plotter</a:t>
            </a:r>
          </a:p>
          <a:p>
            <a:r>
              <a:rPr lang="ja-JP" altLang="en-US" sz="1400"/>
              <a:t>　データの取得</a:t>
            </a:r>
            <a:r>
              <a:rPr lang="en-US" altLang="ja-JP" sz="1400"/>
              <a:t>(sqlite3DB</a:t>
            </a:r>
            <a:r>
              <a:rPr lang="ja-JP" altLang="en-US" sz="1400"/>
              <a:t>への接続）を親クラスとして</a:t>
            </a:r>
            <a:r>
              <a:rPr lang="en-US" altLang="ja-JP" sz="1400"/>
              <a:t>plotter.py</a:t>
            </a:r>
            <a:r>
              <a:rPr lang="ja-JP" altLang="en-US" sz="1400"/>
              <a:t>に実装しており、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Bar_plotter.py</a:t>
            </a:r>
            <a:r>
              <a:rPr lang="ja-JP" altLang="en-US" sz="1400"/>
              <a:t>は棒グラフ、</a:t>
            </a:r>
            <a:r>
              <a:rPr lang="en-US" altLang="ja-JP" sz="1400"/>
              <a:t>pie_plotter</a:t>
            </a:r>
            <a:r>
              <a:rPr lang="ja-JP" altLang="en-US" sz="1400"/>
              <a:t>は円グラフへのデータプロットを制御している。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各モジュールは</a:t>
            </a:r>
            <a:r>
              <a:rPr lang="en-US" altLang="ja-JP" sz="1400"/>
              <a:t>pandas</a:t>
            </a:r>
            <a:r>
              <a:rPr lang="ja-JP" altLang="en-US" sz="1400"/>
              <a:t>ライブラリによりデータの集計等を行って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Matplotlib</a:t>
            </a:r>
            <a:r>
              <a:rPr lang="ja-JP" altLang="en-US" sz="1400"/>
              <a:t>を使ったグラフへのプロットを行っている。</a:t>
            </a:r>
            <a:endParaRPr lang="en-US" altLang="ja-JP" sz="1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EE5FDA-170C-4A74-9224-DB5AB4833C08}"/>
              </a:ext>
            </a:extLst>
          </p:cNvPr>
          <p:cNvSpPr/>
          <p:nvPr/>
        </p:nvSpPr>
        <p:spPr>
          <a:xfrm>
            <a:off x="681629" y="886457"/>
            <a:ext cx="2260360" cy="1834409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scraper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D701EE-3617-4697-A3DA-8917A5415DF5}"/>
              </a:ext>
            </a:extLst>
          </p:cNvPr>
          <p:cNvSpPr/>
          <p:nvPr/>
        </p:nvSpPr>
        <p:spPr>
          <a:xfrm>
            <a:off x="77839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ranking_scraper.py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B8A7BD-31A4-4B31-AE87-C29E85EAD76B}"/>
              </a:ext>
            </a:extLst>
          </p:cNvPr>
          <p:cNvSpPr/>
          <p:nvPr/>
        </p:nvSpPr>
        <p:spPr>
          <a:xfrm>
            <a:off x="77839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nijisanji_scraper.py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626EAA-E1CE-4AC8-90AD-8E822FB1676F}"/>
              </a:ext>
            </a:extLst>
          </p:cNvPr>
          <p:cNvSpPr/>
          <p:nvPr/>
        </p:nvSpPr>
        <p:spPr>
          <a:xfrm>
            <a:off x="778397" y="2345675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hololive_scraper.py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6D0754-4D15-460F-B55A-BBF9901A5E55}"/>
              </a:ext>
            </a:extLst>
          </p:cNvPr>
          <p:cNvSpPr/>
          <p:nvPr/>
        </p:nvSpPr>
        <p:spPr>
          <a:xfrm>
            <a:off x="77839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tag_factory.py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20FF75-8DDB-4308-9AC2-D07B290323E9}"/>
              </a:ext>
            </a:extLst>
          </p:cNvPr>
          <p:cNvSpPr/>
          <p:nvPr/>
        </p:nvSpPr>
        <p:spPr>
          <a:xfrm>
            <a:off x="3452879" y="886457"/>
            <a:ext cx="2260360" cy="18344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B746BE-3563-441F-9A17-21D746A6F0A5}"/>
              </a:ext>
            </a:extLst>
          </p:cNvPr>
          <p:cNvSpPr/>
          <p:nvPr/>
        </p:nvSpPr>
        <p:spPr>
          <a:xfrm>
            <a:off x="354964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vtuber_rank_db.py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22C2F5-C037-4295-A73C-7E4D2E5C4853}"/>
              </a:ext>
            </a:extLst>
          </p:cNvPr>
          <p:cNvSpPr/>
          <p:nvPr/>
        </p:nvSpPr>
        <p:spPr>
          <a:xfrm>
            <a:off x="354964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vtuber_profile_db.py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32B886-4A5E-4C93-B486-C2E8AEC9CCB2}"/>
              </a:ext>
            </a:extLst>
          </p:cNvPr>
          <p:cNvSpPr/>
          <p:nvPr/>
        </p:nvSpPr>
        <p:spPr>
          <a:xfrm>
            <a:off x="354964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vtuber_db.py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59CAB1-D445-4F0A-A85C-D1CF7BBDC0E2}"/>
              </a:ext>
            </a:extLst>
          </p:cNvPr>
          <p:cNvSpPr/>
          <p:nvPr/>
        </p:nvSpPr>
        <p:spPr>
          <a:xfrm>
            <a:off x="6224129" y="886457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207EDD-3B62-4BF5-B331-3ECDA09E8882}"/>
              </a:ext>
            </a:extLst>
          </p:cNvPr>
          <p:cNvSpPr/>
          <p:nvPr/>
        </p:nvSpPr>
        <p:spPr>
          <a:xfrm>
            <a:off x="632089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C8F193-1A4D-4B95-99D5-06AD3DACFEAB}"/>
              </a:ext>
            </a:extLst>
          </p:cNvPr>
          <p:cNvSpPr/>
          <p:nvPr/>
        </p:nvSpPr>
        <p:spPr>
          <a:xfrm>
            <a:off x="632089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384850-A5D0-494E-9398-CA80623617EF}"/>
              </a:ext>
            </a:extLst>
          </p:cNvPr>
          <p:cNvSpPr/>
          <p:nvPr/>
        </p:nvSpPr>
        <p:spPr>
          <a:xfrm>
            <a:off x="632089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1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800"/>
              <a:t>環境は</a:t>
            </a:r>
            <a:r>
              <a:rPr lang="en-US" altLang="ja-JP" sz="1800"/>
              <a:t>Linux(Ubuntu</a:t>
            </a:r>
            <a:r>
              <a:rPr lang="ja-JP" altLang="en-US" sz="1800"/>
              <a:t>マシン</a:t>
            </a:r>
            <a:r>
              <a:rPr lang="en-US" altLang="ja-JP" sz="1800"/>
              <a:t>)</a:t>
            </a:r>
            <a:r>
              <a:rPr lang="ja-JP" altLang="en-US" sz="1800"/>
              <a:t>上に直接構築するのが一番好ましいですが、</a:t>
            </a:r>
            <a:endParaRPr lang="en-US" altLang="ja-JP" sz="1800"/>
          </a:p>
          <a:p>
            <a:r>
              <a:rPr lang="ja-JP" altLang="en-US" sz="1800"/>
              <a:t>講習マシンが</a:t>
            </a:r>
            <a:r>
              <a:rPr lang="en-US" altLang="ja-JP" sz="1800"/>
              <a:t>Windows</a:t>
            </a:r>
            <a:r>
              <a:rPr lang="ja-JP" altLang="en-US" sz="1800"/>
              <a:t>なので、</a:t>
            </a:r>
            <a:r>
              <a:rPr lang="en-US" altLang="ja-JP" sz="1800"/>
              <a:t>Windows10</a:t>
            </a:r>
            <a:r>
              <a:rPr lang="ja-JP" altLang="en-US" sz="1800"/>
              <a:t>で最近使えるようになった</a:t>
            </a:r>
            <a:r>
              <a:rPr lang="en-US" altLang="ja-JP" sz="1800"/>
              <a:t>WSL</a:t>
            </a:r>
            <a:r>
              <a:rPr lang="ja-JP" altLang="en-US" sz="1800"/>
              <a:t>を</a:t>
            </a:r>
            <a:endParaRPr lang="en-US" altLang="ja-JP" sz="1800"/>
          </a:p>
          <a:p>
            <a:r>
              <a:rPr lang="ja-JP" altLang="en-US" sz="1800"/>
              <a:t>使用して環境構築します。</a:t>
            </a:r>
            <a:r>
              <a:rPr lang="en-US" altLang="ja-JP" sz="1800"/>
              <a:t>(WSL: Windows Subsystem for Linux)</a:t>
            </a:r>
          </a:p>
          <a:p>
            <a:endParaRPr lang="en-US" altLang="ja-JP" sz="1800"/>
          </a:p>
          <a:p>
            <a:pPr marL="342900" indent="-342900">
              <a:buAutoNum type="arabicPeriod"/>
            </a:pPr>
            <a:r>
              <a:rPr kumimoji="1" lang="en-US" altLang="ja-JP" sz="1800"/>
              <a:t>Windows</a:t>
            </a:r>
            <a:r>
              <a:rPr kumimoji="1" lang="ja-JP" altLang="en-US" sz="1800"/>
              <a:t>上に</a:t>
            </a:r>
            <a:r>
              <a:rPr lang="en-US" altLang="ja-JP" sz="1800"/>
              <a:t>Ubuntu</a:t>
            </a:r>
            <a:r>
              <a:rPr lang="ja-JP" altLang="en-US" sz="1800"/>
              <a:t>用の</a:t>
            </a:r>
            <a:r>
              <a:rPr lang="en-US" altLang="ja-JP" sz="1800"/>
              <a:t>WSL</a:t>
            </a:r>
            <a:r>
              <a:rPr lang="ja-JP" altLang="en-US" sz="1800"/>
              <a:t>構築</a:t>
            </a:r>
            <a:br>
              <a:rPr lang="en-US" altLang="ja-JP" sz="1800"/>
            </a:br>
            <a:r>
              <a:rPr lang="ja-JP" altLang="en-US" sz="1800"/>
              <a:t>元々インストールされている</a:t>
            </a:r>
            <a:r>
              <a:rPr lang="en-US" altLang="ja-JP" sz="1800"/>
              <a:t>WSL</a:t>
            </a:r>
            <a:r>
              <a:rPr lang="ja-JP" altLang="en-US" sz="1800"/>
              <a:t>を有効にし、</a:t>
            </a:r>
            <a:br>
              <a:rPr lang="en-US" altLang="ja-JP" sz="1800"/>
            </a:br>
            <a:r>
              <a:rPr lang="en-US" altLang="ja-JP" sz="1800"/>
              <a:t>Microsoft Store</a:t>
            </a:r>
            <a:r>
              <a:rPr lang="ja-JP" altLang="en-US" sz="1800"/>
              <a:t>で</a:t>
            </a:r>
            <a:r>
              <a:rPr lang="en-US" altLang="ja-JP" sz="1800"/>
              <a:t>Ubuntu</a:t>
            </a:r>
            <a:r>
              <a:rPr lang="ja-JP" altLang="en-US" sz="1800"/>
              <a:t>をインストールする。</a:t>
            </a: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 https://www.pc-koubou.jp/magazine/21475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/>
            </a:pPr>
            <a:r>
              <a:rPr lang="en-US" altLang="ja-JP" sz="1800"/>
              <a:t>Ubuntu</a:t>
            </a:r>
            <a:r>
              <a:rPr lang="ja-JP" altLang="en-US" sz="1800"/>
              <a:t>アップデート＆日本語環境整備</a:t>
            </a:r>
            <a:br>
              <a:rPr lang="en-US" altLang="ja-JP" sz="1800"/>
            </a:br>
            <a:r>
              <a:rPr lang="en-US" altLang="ja-JP" sz="1800"/>
              <a:t>Ubuntu</a:t>
            </a:r>
            <a:r>
              <a:rPr lang="ja-JP" altLang="en-US" sz="1800"/>
              <a:t>を起動して以下の操作を行う。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アップデート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update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upgrade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日本語環境設定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-y install language-pack-ja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update-locale LANG=ja_JP.UTF8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　ここで</a:t>
            </a:r>
            <a:r>
              <a:rPr lang="en-US" altLang="ja-JP" sz="1800"/>
              <a:t>Ubuntu</a:t>
            </a:r>
            <a:r>
              <a:rPr lang="ja-JP" altLang="en-US" sz="1800"/>
              <a:t>再起動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タイムゾーンを「東京」にセット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</a:t>
            </a:r>
            <a:r>
              <a:rPr lang="en-US" altLang="ja-JP" sz="1800" err="1"/>
              <a:t>dpkg</a:t>
            </a:r>
            <a:r>
              <a:rPr lang="en-US" altLang="ja-JP" sz="1800"/>
              <a:t>-reconfigure </a:t>
            </a:r>
            <a:r>
              <a:rPr lang="en-US" altLang="ja-JP" sz="1800" err="1"/>
              <a:t>tzdata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【Ubuntu</a:t>
            </a:r>
            <a:r>
              <a:rPr lang="ja-JP" altLang="en-US" sz="1800"/>
              <a:t>フォント設定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Ubuntu</a:t>
            </a:r>
            <a:r>
              <a:rPr lang="ja-JP" altLang="en-US" sz="1800"/>
              <a:t>画面の左上のアイコンをクリック→メニューからプロパティを選択し、</a:t>
            </a:r>
            <a:br>
              <a:rPr lang="en-US" altLang="ja-JP" sz="1800"/>
            </a:br>
            <a:r>
              <a:rPr lang="ja-JP" altLang="en-US" sz="1800"/>
              <a:t>　フォントを</a:t>
            </a:r>
            <a:r>
              <a:rPr lang="en-US" altLang="ja-JP" sz="1800"/>
              <a:t>MS</a:t>
            </a:r>
            <a:r>
              <a:rPr lang="ja-JP" altLang="en-US" sz="1800"/>
              <a:t>ゴシックに設定</a:t>
            </a:r>
            <a:br>
              <a:rPr lang="en-US" altLang="ja-JP" sz="1800"/>
            </a:b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0648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ja-JP" altLang="en-US" sz="1800"/>
              <a:t>仮想</a:t>
            </a:r>
            <a:r>
              <a:rPr lang="en-US" altLang="ja-JP" sz="1800"/>
              <a:t>X</a:t>
            </a:r>
            <a:r>
              <a:rPr lang="ja-JP" altLang="en-US" sz="1800"/>
              <a:t>ウィンドウセットアップ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はあくまでシェルサブシステムであり、</a:t>
            </a:r>
            <a:r>
              <a:rPr lang="en-US" altLang="ja-JP" sz="1800" err="1"/>
              <a:t>linux</a:t>
            </a:r>
            <a:r>
              <a:rPr lang="ja-JP" altLang="en-US" sz="1800"/>
              <a:t>カーネル自体をエミュレートしているわけではないので、</a:t>
            </a:r>
            <a:r>
              <a:rPr lang="en-US" altLang="ja-JP" sz="1800"/>
              <a:t>Windows</a:t>
            </a:r>
            <a:r>
              <a:rPr lang="ja-JP" altLang="en-US" sz="1800"/>
              <a:t>上で動作する仮想</a:t>
            </a:r>
            <a:r>
              <a:rPr lang="en-US" altLang="ja-JP" sz="1800"/>
              <a:t>X</a:t>
            </a:r>
            <a:r>
              <a:rPr lang="ja-JP" altLang="en-US" sz="1800"/>
              <a:t>ウィンドウを起動し、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と接続する必要がある。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https://qiita.com/ryoi084/items/c4339996c50c0cf39df4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 startAt="3"/>
            </a:pPr>
            <a:r>
              <a:rPr kumimoji="1" lang="ja-JP" altLang="en-US" sz="1800"/>
              <a:t>各種パッケージインストール</a:t>
            </a:r>
            <a:br>
              <a:rPr kumimoji="1" lang="en-US" altLang="ja-JP" sz="1800"/>
            </a:br>
            <a:br>
              <a:rPr kumimoji="1" lang="en-US" altLang="ja-JP" sz="1800"/>
            </a:br>
            <a:r>
              <a:rPr kumimoji="1" lang="en-US" altLang="ja-JP" sz="1800"/>
              <a:t>※</a:t>
            </a:r>
            <a:r>
              <a:rPr lang="en-US" altLang="ja-JP" sz="1800"/>
              <a:t>python3</a:t>
            </a:r>
            <a:r>
              <a:rPr lang="ja-JP" altLang="en-US" sz="1800"/>
              <a:t>はデフォルトで</a:t>
            </a:r>
            <a:r>
              <a:rPr lang="en-US" altLang="ja-JP" sz="1800"/>
              <a:t>Ubuntu</a:t>
            </a:r>
            <a:r>
              <a:rPr lang="ja-JP" altLang="en-US" sz="1800"/>
              <a:t>に入ってる。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【python</a:t>
            </a:r>
            <a:r>
              <a:rPr lang="ja-JP" altLang="en-US" sz="1800"/>
              <a:t>パッケージャー、</a:t>
            </a:r>
            <a:r>
              <a:rPr lang="en-US" altLang="ja-JP" sz="1800"/>
              <a:t>pip】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python3-pip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スクレイピング用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beautifulsoup4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スクレイピング結果格納</a:t>
            </a:r>
            <a:r>
              <a:rPr lang="en-US" altLang="ja-JP" sz="1800"/>
              <a:t>DB】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sqlite3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スクレイピングデータ分析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pandas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【Twitter API</a:t>
            </a:r>
            <a:r>
              <a:rPr lang="ja-JP" altLang="en-US" sz="1800"/>
              <a:t>ライブラリ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tweepy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スクレイピングデータプロット</a:t>
            </a:r>
            <a:r>
              <a:rPr lang="en-US" altLang="ja-JP" sz="1800"/>
              <a:t>(</a:t>
            </a:r>
            <a:r>
              <a:rPr lang="ja-JP" altLang="en-US" sz="1800"/>
              <a:t>グラフ描画</a:t>
            </a:r>
            <a:r>
              <a:rPr lang="en-US" altLang="ja-JP" sz="1800"/>
              <a:t>)Lib】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matplotlib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</a:t>
            </a:r>
            <a:r>
              <a:rPr lang="en-US" altLang="ja-JP" sz="1800" err="1"/>
              <a:t>japanize_matplotlib</a:t>
            </a:r>
            <a:r>
              <a:rPr lang="ja-JP" altLang="en-US" sz="1800"/>
              <a:t> </a:t>
            </a:r>
            <a:r>
              <a:rPr lang="en-US" altLang="ja-JP" sz="1800"/>
              <a:t>(※)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python3-tk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(※) </a:t>
            </a:r>
            <a:r>
              <a:rPr lang="en-US" altLang="ja-JP" sz="1800">
                <a:hlinkClick r:id="rId3"/>
              </a:rPr>
              <a:t>https://yolo.love/matplotlib/japanese</a:t>
            </a:r>
            <a:r>
              <a:rPr lang="en-US" altLang="ja-JP" sz="1800"/>
              <a:t> </a:t>
            </a:r>
            <a:r>
              <a:rPr lang="ja-JP" altLang="en-US" sz="1800"/>
              <a:t>参照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5489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71533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本講習のコードを読み解くために、いくつか</a:t>
            </a:r>
            <a:r>
              <a:rPr lang="en-US" altLang="ja-JP" sz="1400"/>
              <a:t>python</a:t>
            </a:r>
            <a:r>
              <a:rPr lang="ja-JP" altLang="en-US" sz="1400"/>
              <a:t>の構文について説明しておきます。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例外処理</a:t>
            </a:r>
            <a:endParaRPr lang="en-US" altLang="ja-JP" sz="1400" b="1"/>
          </a:p>
          <a:p>
            <a:r>
              <a:rPr lang="ja-JP" altLang="en-US" sz="1200"/>
              <a:t>　例外処理は文字通り、例外が発生する箇所で実装する。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 </a:t>
            </a:r>
            <a:r>
              <a:rPr lang="ja-JP" altLang="en-US" sz="1200"/>
              <a:t>引数で受け取ったテキストを変換して年齢を返す関数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       def </a:t>
            </a:r>
            <a:r>
              <a:rPr lang="en-US" altLang="ja-JP" sz="1200" err="1"/>
              <a:t>get_age</a:t>
            </a:r>
            <a:r>
              <a:rPr lang="en-US" altLang="ja-JP" sz="1200"/>
              <a:t>(text):</a:t>
            </a:r>
          </a:p>
          <a:p>
            <a:r>
              <a:rPr lang="en-US" altLang="ja-JP" sz="1200"/>
              <a:t>           if text = ‘</a:t>
            </a:r>
            <a:r>
              <a:rPr lang="ja-JP" altLang="en-US" sz="1200"/>
              <a:t>高校２年生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17</a:t>
            </a:r>
          </a:p>
          <a:p>
            <a:r>
              <a:rPr lang="en-US" altLang="ja-JP" sz="1200"/>
              <a:t>           </a:t>
            </a:r>
            <a:r>
              <a:rPr lang="en-US" altLang="ja-JP" sz="1200" err="1"/>
              <a:t>elif</a:t>
            </a:r>
            <a:r>
              <a:rPr lang="en-US" altLang="ja-JP" sz="1200"/>
              <a:t> text = ‘</a:t>
            </a:r>
            <a:r>
              <a:rPr lang="ja-JP" altLang="en-US" sz="1200"/>
              <a:t>大卒</a:t>
            </a:r>
            <a:r>
              <a:rPr lang="en-US" altLang="ja-JP" sz="1200"/>
              <a:t>3</a:t>
            </a:r>
            <a:r>
              <a:rPr lang="ja-JP" altLang="en-US" sz="1200"/>
              <a:t>年目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25</a:t>
            </a:r>
          </a:p>
          <a:p>
            <a:r>
              <a:rPr lang="en-US" altLang="ja-JP" sz="1200"/>
              <a:t>           else:</a:t>
            </a:r>
          </a:p>
          <a:p>
            <a:r>
              <a:rPr lang="en-US" altLang="ja-JP" sz="1200"/>
              <a:t>              raise </a:t>
            </a:r>
            <a:r>
              <a:rPr lang="en-US" altLang="ja-JP" sz="1200" err="1"/>
              <a:t>UnknowTextError</a:t>
            </a:r>
            <a:r>
              <a:rPr lang="en-US" altLang="ja-JP" sz="1200"/>
              <a:t>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例外発行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仕様上、必ず年齢を表すテキストが渡されるのであれば、処理できないテキストが</a:t>
            </a:r>
            <a:br>
              <a:rPr lang="en-US" altLang="ja-JP" sz="1200">
                <a:sym typeface="Wingdings" panose="05000000000000000000" pitchFamily="2" charset="2"/>
              </a:rPr>
            </a:br>
            <a:r>
              <a:rPr lang="ja-JP" altLang="en-US" sz="1200">
                <a:sym typeface="Wingdings" panose="05000000000000000000" pitchFamily="2" charset="2"/>
              </a:rPr>
              <a:t>　渡された時点で例外を発行する。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年齢を解析できないテキストも「仕様上やってくる」のであれば想定内なので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例外を使うべきではない。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en-US" altLang="ja-JP" sz="1200">
                <a:sym typeface="Wingdings" panose="05000000000000000000" pitchFamily="2" charset="2"/>
              </a:rPr>
              <a:t>        def </a:t>
            </a:r>
            <a:r>
              <a:rPr lang="en-US" altLang="ja-JP" sz="1200" err="1">
                <a:sym typeface="Wingdings" panose="05000000000000000000" pitchFamily="2" charset="2"/>
              </a:rPr>
              <a:t>get_age</a:t>
            </a:r>
            <a:r>
              <a:rPr lang="en-US" altLang="ja-JP" sz="1200">
                <a:sym typeface="Wingdings" panose="05000000000000000000" pitchFamily="2" charset="2"/>
              </a:rPr>
              <a:t>(text):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if text = ‘</a:t>
            </a:r>
            <a:r>
              <a:rPr lang="ja-JP" altLang="en-US" sz="1200">
                <a:sym typeface="Wingdings" panose="05000000000000000000" pitchFamily="2" charset="2"/>
              </a:rPr>
              <a:t>おじさん</a:t>
            </a:r>
            <a:r>
              <a:rPr lang="en-US" altLang="ja-JP" sz="1200">
                <a:sym typeface="Wingdings" panose="05000000000000000000" pitchFamily="2" charset="2"/>
              </a:rPr>
              <a:t>’: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   return (-1)</a:t>
            </a:r>
          </a:p>
          <a:p>
            <a:r>
              <a:rPr lang="ja-JP" altLang="en-US" sz="1200">
                <a:sym typeface="Wingdings" panose="05000000000000000000" pitchFamily="2" charset="2"/>
              </a:rPr>
              <a:t>　この場合、例えば年齢</a:t>
            </a:r>
            <a:r>
              <a:rPr lang="en-US" altLang="ja-JP" sz="1200">
                <a:sym typeface="Wingdings" panose="05000000000000000000" pitchFamily="2" charset="2"/>
              </a:rPr>
              <a:t>DB</a:t>
            </a:r>
            <a:r>
              <a:rPr lang="ja-JP" altLang="en-US" sz="1200">
                <a:sym typeface="Wingdings" panose="05000000000000000000" pitchFamily="2" charset="2"/>
              </a:rPr>
              <a:t>には</a:t>
            </a:r>
            <a:r>
              <a:rPr lang="en-US" altLang="ja-JP" sz="1200">
                <a:sym typeface="Wingdings" panose="05000000000000000000" pitchFamily="2" charset="2"/>
              </a:rPr>
              <a:t>(-1)</a:t>
            </a:r>
            <a:r>
              <a:rPr lang="ja-JP" altLang="en-US" sz="1200">
                <a:sym typeface="Wingdings" panose="05000000000000000000" pitchFamily="2" charset="2"/>
              </a:rPr>
              <a:t>が格納され、年齢不詳データとして扱われる。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800">
              <a:sym typeface="Wingdings" panose="05000000000000000000" pitchFamily="2" charset="2"/>
            </a:endParaRPr>
          </a:p>
          <a:p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134809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lnSpcReduction="10000"/>
          </a:bodyPr>
          <a:lstStyle/>
          <a:p>
            <a:r>
              <a:rPr lang="ja-JP" altLang="en-US"/>
              <a:t>　</a:t>
            </a:r>
            <a:r>
              <a:rPr lang="ja-JP" altLang="en-US" sz="1300"/>
              <a:t>例外処理は基本的に例外が発生しうる箇所を括る。</a:t>
            </a:r>
            <a:br>
              <a:rPr lang="en-US" altLang="ja-JP" sz="1300"/>
            </a:br>
            <a:endParaRPr lang="en-US" altLang="ja-JP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 </a:t>
            </a:r>
            <a:r>
              <a:rPr lang="ja-JP" altLang="en-US" sz="1300"/>
              <a:t>　</a:t>
            </a:r>
            <a:r>
              <a:rPr lang="en-US" altLang="ja-JP" sz="1300">
                <a:solidFill>
                  <a:srgbClr val="FF0000"/>
                </a:solidFill>
              </a:rPr>
              <a:t>html</a:t>
            </a:r>
            <a:r>
              <a:rPr lang="en-US" altLang="ja-JP" sz="1300"/>
              <a:t>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/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else:</a:t>
            </a:r>
          </a:p>
          <a:p>
            <a:r>
              <a:rPr lang="ja-JP" altLang="en-US" sz="1300"/>
              <a:t>   　 </a:t>
            </a:r>
            <a:r>
              <a:rPr lang="en-US" altLang="ja-JP" sz="1300"/>
              <a:t>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>
                <a:solidFill>
                  <a:srgbClr val="FF0000"/>
                </a:solidFill>
              </a:rPr>
              <a:t>html</a:t>
            </a:r>
            <a:r>
              <a:rPr lang="en-US" altLang="ja-JP" sz="1300" err="1"/>
              <a:t>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</a:p>
          <a:p>
            <a:endParaRPr lang="en-US" altLang="ja-JP" sz="1300"/>
          </a:p>
          <a:p>
            <a:r>
              <a:rPr lang="ja-JP" altLang="en-US" sz="1300"/>
              <a:t>　大抵、例外が発生する構文の後には、その構文の結果を使用した正常処理が継続する。</a:t>
            </a:r>
            <a:endParaRPr lang="en-US" altLang="ja-JP" sz="1300"/>
          </a:p>
          <a:p>
            <a:r>
              <a:rPr lang="ja-JP" altLang="en-US" sz="1300"/>
              <a:t>　この正常処理を</a:t>
            </a:r>
            <a:r>
              <a:rPr lang="en-US" altLang="ja-JP" sz="1300"/>
              <a:t>else</a:t>
            </a:r>
            <a:r>
              <a:rPr lang="ja-JP" altLang="en-US" sz="1300"/>
              <a:t>句の中に記述する。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継続する処理でも異なる例外が発生するのであれば、素直に</a:t>
            </a:r>
            <a:r>
              <a:rPr lang="en-US" altLang="ja-JP" sz="1300"/>
              <a:t>try</a:t>
            </a:r>
            <a:r>
              <a:rPr lang="ja-JP" altLang="en-US" sz="1300"/>
              <a:t>ブロックを分けるのも可。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html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    return xxx  ( or raise xxx)</a:t>
            </a:r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/>
              <a:t>html.read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  <a:br>
              <a:rPr lang="en-US" altLang="ja-JP" sz="1300"/>
            </a:br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AttributeError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</p:txBody>
      </p:sp>
    </p:spTree>
    <p:extLst>
      <p:ext uri="{BB962C8B-B14F-4D97-AF65-F5344CB8AC3E}">
        <p14:creationId xmlns:p14="http://schemas.microsoft.com/office/powerpoint/2010/main" val="2907185395"/>
      </p:ext>
    </p:extLst>
  </p:cSld>
  <p:clrMapOvr>
    <a:masterClrMapping/>
  </p:clrMapOvr>
</p:sld>
</file>

<file path=ppt/theme/theme1.xml><?xml version="1.0" encoding="utf-8"?>
<a:theme xmlns:a="http://schemas.openxmlformats.org/drawingml/2006/main" name="Eセグメント各社拠点">
  <a:themeElements>
    <a:clrScheme name="PERSOL2">
      <a:dk1>
        <a:sysClr val="windowText" lastClr="000000"/>
      </a:dk1>
      <a:lt1>
        <a:sysClr val="window" lastClr="FFFFFF"/>
      </a:lt1>
      <a:dk2>
        <a:srgbClr val="97999B"/>
      </a:dk2>
      <a:lt2>
        <a:srgbClr val="D9D9D6"/>
      </a:lt2>
      <a:accent1>
        <a:srgbClr val="003D4C"/>
      </a:accent1>
      <a:accent2>
        <a:srgbClr val="6399AE"/>
      </a:accent2>
      <a:accent3>
        <a:srgbClr val="FFB81C"/>
      </a:accent3>
      <a:accent4>
        <a:srgbClr val="AB2328"/>
      </a:accent4>
      <a:accent5>
        <a:srgbClr val="BBBCBC"/>
      </a:accent5>
      <a:accent6>
        <a:srgbClr val="53565A"/>
      </a:accent6>
      <a:hlink>
        <a:srgbClr val="00C8C8"/>
      </a:hlink>
      <a:folHlink>
        <a:srgbClr val="FFE900"/>
      </a:folHlink>
    </a:clrScheme>
    <a:fontScheme name="PERSOL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2800" b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Eセグメント各社拠点</Template>
  <TotalTime>0</TotalTime>
  <Words>6863</Words>
  <Application>Microsoft Office PowerPoint</Application>
  <PresentationFormat>A4 210 x 297 mm</PresentationFormat>
  <Paragraphs>732</Paragraphs>
  <Slides>45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1" baseType="lpstr">
      <vt:lpstr>メイリオ</vt:lpstr>
      <vt:lpstr>Arial</vt:lpstr>
      <vt:lpstr>Calibri</vt:lpstr>
      <vt:lpstr>Verdana</vt:lpstr>
      <vt:lpstr>Wingdings</vt:lpstr>
      <vt:lpstr>Eセグメント各社拠点</vt:lpstr>
      <vt:lpstr>Python中級講座</vt:lpstr>
      <vt:lpstr>はじめに</vt:lpstr>
      <vt:lpstr>講座で紹介する機能</vt:lpstr>
      <vt:lpstr>講座で紹介する機能</vt:lpstr>
      <vt:lpstr>モジュール構成</vt:lpstr>
      <vt:lpstr>環境構築</vt:lpstr>
      <vt:lpstr>環境構築</vt:lpstr>
      <vt:lpstr>Python構文</vt:lpstr>
      <vt:lpstr>Python構文</vt:lpstr>
      <vt:lpstr>Python構文</vt:lpstr>
      <vt:lpstr>Python構文</vt:lpstr>
      <vt:lpstr>Python構文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スクレイピング：VTuberランキングサイト</vt:lpstr>
      <vt:lpstr>スクレイピング：サイト構造</vt:lpstr>
      <vt:lpstr>スクレイピング：コード</vt:lpstr>
      <vt:lpstr>スクレイピング：サイト構造</vt:lpstr>
      <vt:lpstr>スクレイピング：コード</vt:lpstr>
      <vt:lpstr>スクレイピング：にじさんじ非公式Wiki</vt:lpstr>
      <vt:lpstr>スクレイピング：サイト構造</vt:lpstr>
      <vt:lpstr>スクレイピング：コード</vt:lpstr>
      <vt:lpstr>スクレイピング：サイト構造</vt:lpstr>
      <vt:lpstr>スクレイピング：コード</vt:lpstr>
      <vt:lpstr>スクレイピング：Twitter API</vt:lpstr>
      <vt:lpstr>スクレイピング：Twitter API</vt:lpstr>
      <vt:lpstr>スクレイピング：Twitter API</vt:lpstr>
      <vt:lpstr>スクレイピング：データベース</vt:lpstr>
      <vt:lpstr>データベース：テーブル構造 : ランキング情報</vt:lpstr>
      <vt:lpstr>データベース：テーブル構造：Vtuberプロフィール</vt:lpstr>
      <vt:lpstr>データベース：コード</vt:lpstr>
      <vt:lpstr>スクレイピング：データ分析(pandas) =&gt; プロット(matplotlib)</vt:lpstr>
      <vt:lpstr>スクレイピング結果(上位300位まで)</vt:lpstr>
      <vt:lpstr>スクレイピング結果：にじさんじ follower / View</vt:lpstr>
      <vt:lpstr>スクレイピング結果：ホロライブ view/follower</vt:lpstr>
      <vt:lpstr>スクレイピング結果：upd8 view/follower</vt:lpstr>
      <vt:lpstr>スクレイピング結果：.LIVE view/follower</vt:lpstr>
      <vt:lpstr>スクレイピング結果：不明 view/follower</vt:lpstr>
      <vt:lpstr>スクレイピング結果：各オフィス Top10 View</vt:lpstr>
      <vt:lpstr>付録：python命名規則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2019-02-19T01:38:38Z</dcterms:created>
  <dcterms:modified xsi:type="dcterms:W3CDTF">2020-01-05T23:47:09Z</dcterms:modified>
</cp:coreProperties>
</file>