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handoutMasterIdLst>
    <p:handoutMasterId r:id="rId78"/>
  </p:handoutMasterIdLst>
  <p:sldIdLst>
    <p:sldId id="282" r:id="rId2"/>
    <p:sldId id="283" r:id="rId3"/>
    <p:sldId id="294" r:id="rId4"/>
    <p:sldId id="295" r:id="rId5"/>
    <p:sldId id="330" r:id="rId6"/>
    <p:sldId id="293" r:id="rId7"/>
    <p:sldId id="285" r:id="rId8"/>
    <p:sldId id="370" r:id="rId9"/>
    <p:sldId id="319" r:id="rId10"/>
    <p:sldId id="320" r:id="rId11"/>
    <p:sldId id="321" r:id="rId12"/>
    <p:sldId id="322" r:id="rId13"/>
    <p:sldId id="323" r:id="rId14"/>
    <p:sldId id="349" r:id="rId15"/>
    <p:sldId id="324" r:id="rId16"/>
    <p:sldId id="350" r:id="rId17"/>
    <p:sldId id="325" r:id="rId18"/>
    <p:sldId id="299" r:id="rId19"/>
    <p:sldId id="336" r:id="rId20"/>
    <p:sldId id="338" r:id="rId21"/>
    <p:sldId id="337" r:id="rId22"/>
    <p:sldId id="309" r:id="rId23"/>
    <p:sldId id="301" r:id="rId24"/>
    <p:sldId id="351" r:id="rId25"/>
    <p:sldId id="341" r:id="rId26"/>
    <p:sldId id="352" r:id="rId27"/>
    <p:sldId id="304" r:id="rId28"/>
    <p:sldId id="354" r:id="rId29"/>
    <p:sldId id="305" r:id="rId30"/>
    <p:sldId id="356" r:id="rId31"/>
    <p:sldId id="357" r:id="rId32"/>
    <p:sldId id="306" r:id="rId33"/>
    <p:sldId id="307" r:id="rId34"/>
    <p:sldId id="308" r:id="rId35"/>
    <p:sldId id="310" r:id="rId36"/>
    <p:sldId id="343" r:id="rId37"/>
    <p:sldId id="358" r:id="rId38"/>
    <p:sldId id="328" r:id="rId39"/>
    <p:sldId id="329" r:id="rId40"/>
    <p:sldId id="327" r:id="rId41"/>
    <p:sldId id="298" r:id="rId42"/>
    <p:sldId id="290" r:id="rId43"/>
    <p:sldId id="292" r:id="rId44"/>
    <p:sldId id="345" r:id="rId45"/>
    <p:sldId id="359" r:id="rId46"/>
    <p:sldId id="346" r:id="rId47"/>
    <p:sldId id="318" r:id="rId48"/>
    <p:sldId id="334" r:id="rId49"/>
    <p:sldId id="347" r:id="rId50"/>
    <p:sldId id="291" r:id="rId51"/>
    <p:sldId id="335" r:id="rId52"/>
    <p:sldId id="333" r:id="rId53"/>
    <p:sldId id="311" r:id="rId54"/>
    <p:sldId id="312" r:id="rId55"/>
    <p:sldId id="314" r:id="rId56"/>
    <p:sldId id="315" r:id="rId57"/>
    <p:sldId id="316" r:id="rId58"/>
    <p:sldId id="317" r:id="rId59"/>
    <p:sldId id="326" r:id="rId60"/>
    <p:sldId id="360" r:id="rId61"/>
    <p:sldId id="361" r:id="rId62"/>
    <p:sldId id="363" r:id="rId63"/>
    <p:sldId id="364" r:id="rId64"/>
    <p:sldId id="365" r:id="rId65"/>
    <p:sldId id="366" r:id="rId66"/>
    <p:sldId id="367" r:id="rId67"/>
    <p:sldId id="368" r:id="rId68"/>
    <p:sldId id="362" r:id="rId69"/>
    <p:sldId id="287" r:id="rId70"/>
    <p:sldId id="288" r:id="rId71"/>
    <p:sldId id="355" r:id="rId72"/>
    <p:sldId id="297" r:id="rId73"/>
    <p:sldId id="302" r:id="rId74"/>
    <p:sldId id="296" r:id="rId75"/>
    <p:sldId id="369" r:id="rId76"/>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518" autoAdjust="0"/>
  </p:normalViewPr>
  <p:slideViewPr>
    <p:cSldViewPr snapToGrid="0">
      <p:cViewPr varScale="1">
        <p:scale>
          <a:sx n="154" d="100"/>
          <a:sy n="154" d="100"/>
        </p:scale>
        <p:origin x="156" y="51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2020/1/19</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eologd/mecab-ipadic-neologd.git" TargetMode="External"/><Relationship Id="rId2" Type="http://schemas.openxmlformats.org/officeDocument/2006/relationships/hyperlink" Target="https://github.com/neologd/mecab-ipadic-neologd/blob/master/README.ja.md"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本講習では「スクレイピング」を中心に、以下の機能を紹介していきます。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スクレイピングで収集したデータは一旦、データベースや</a:t>
            </a:r>
            <a:r>
              <a:rPr lang="en-US" altLang="ja-JP" sz="1400"/>
              <a:t>yaml</a:t>
            </a:r>
            <a:r>
              <a:rPr lang="ja-JP" altLang="en-US" sz="1400"/>
              <a:t>ファイルの形式で保存します。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等様々なデータベースを扱えますが、</a:t>
            </a:r>
            <a:endParaRPr lang="en-US" altLang="ja-JP" sz="1400"/>
          </a:p>
          <a:p>
            <a:r>
              <a:rPr lang="ja-JP" altLang="en-US" sz="1400"/>
              <a:t>　標準ライブラリで対応している</a:t>
            </a:r>
            <a:r>
              <a:rPr lang="en-US" altLang="ja-JP" sz="1400"/>
              <a:t>sqlite3</a:t>
            </a:r>
            <a:r>
              <a:rPr lang="ja-JP" altLang="en-US" sz="1400"/>
              <a:t>を使用します。</a:t>
            </a:r>
            <a:endParaRPr lang="en-US" altLang="ja-JP" sz="1400"/>
          </a:p>
          <a:p>
            <a:endParaRPr lang="en-US" altLang="ja-JP" sz="1400"/>
          </a:p>
          <a:p>
            <a:r>
              <a:rPr lang="ja-JP" altLang="en-US" sz="1400"/>
              <a:t>　また、後述の</a:t>
            </a:r>
            <a:r>
              <a:rPr lang="en-US" altLang="ja-JP" sz="1400"/>
              <a:t>pandas</a:t>
            </a:r>
            <a:r>
              <a:rPr lang="ja-JP" altLang="en-US" sz="1400"/>
              <a:t>ライブラリは様々な入力ストリームを扱えるので、軽量なデータ保存方法として</a:t>
            </a:r>
            <a:endParaRPr lang="en-US" altLang="ja-JP" sz="1400"/>
          </a:p>
          <a:p>
            <a:r>
              <a:rPr lang="ja-JP" altLang="en-US" sz="1400"/>
              <a:t>　</a:t>
            </a:r>
            <a:r>
              <a:rPr lang="en-US" altLang="ja-JP" sz="1400"/>
              <a:t>yaml</a:t>
            </a:r>
            <a:r>
              <a:rPr lang="ja-JP" altLang="en-US" sz="1400"/>
              <a:t>ファイルも扱ってみます。</a:t>
            </a:r>
            <a:r>
              <a:rPr lang="en-US" altLang="ja-JP" sz="1400"/>
              <a:t>(</a:t>
            </a:r>
            <a:r>
              <a:rPr lang="ja-JP" altLang="en-US" sz="1400"/>
              <a:t>いわゆる</a:t>
            </a:r>
            <a:r>
              <a:rPr lang="en-US" altLang="ja-JP" sz="1400"/>
              <a:t>dictionary</a:t>
            </a:r>
            <a:r>
              <a:rPr lang="ja-JP" altLang="en-US" sz="1400"/>
              <a:t>型データファイル</a:t>
            </a:r>
            <a:r>
              <a:rPr lang="en-US" altLang="ja-JP" sz="1400"/>
              <a:t>)</a:t>
            </a:r>
            <a:r>
              <a:rPr lang="ja-JP" altLang="en-US" sz="1400"/>
              <a:t> </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a:t>
            </a:r>
            <a:endParaRPr lang="en-US" altLang="ja-JP" sz="1400"/>
          </a:p>
          <a:p>
            <a:r>
              <a:rPr lang="ja-JP" altLang="en-US" sz="1400"/>
              <a:t>　できますが、そもそも、そういったことを自動でやってくれるデータ分析ライブラリ</a:t>
            </a:r>
            <a:r>
              <a:rPr lang="en-US" altLang="ja-JP" sz="1400"/>
              <a:t>pandas</a:t>
            </a:r>
            <a:r>
              <a:rPr lang="ja-JP" altLang="en-US" sz="1400"/>
              <a:t>が</a:t>
            </a:r>
            <a:endParaRPr lang="en-US" altLang="ja-JP" sz="1400"/>
          </a:p>
          <a:p>
            <a:r>
              <a:rPr lang="ja-JP" altLang="en-US" sz="1400"/>
              <a:t>　あるのでそちらを使います。</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a:t>
            </a:r>
            <a:endParaRPr lang="en-US" altLang="ja-JP" sz="1400"/>
          </a:p>
          <a:p>
            <a:r>
              <a:rPr lang="ja-JP" altLang="en-US" sz="1400"/>
              <a:t>　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449415" y="5161730"/>
              <a:ext cx="1304524" cy="302054"/>
            </a:xfrm>
            <a:prstGeom prst="rect">
              <a:avLst/>
            </a:prstGeom>
          </p:spPr>
          <p:txBody>
            <a:bodyPr vert="horz" wrap="square" lIns="91440" tIns="45720" rIns="91440" bIns="45720" rtlCol="0" anchor="ctr">
              <a:noAutofit/>
            </a:bodyPr>
            <a:lstStyle/>
            <a:p>
              <a:r>
                <a:rPr lang="en-US" altLang="ja-JP" sz="1400" b="1">
                  <a:latin typeface="+mn-ea"/>
                </a:rPr>
                <a:t>DB(sqlite3)</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240748"/>
            <a:ext cx="5214135" cy="1679348"/>
          </a:xfrm>
          <a:prstGeom prst="bentConnector4">
            <a:avLst>
              <a:gd name="adj1" fmla="val 19936"/>
              <a:gd name="adj2" fmla="val 11361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620056" y="224074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4654978" y="4545817"/>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4859062" y="4641939"/>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スクレイピングしたデータは一旦保存します。</a:t>
            </a:r>
            <a:endParaRPr lang="en-US" altLang="ja-JP" sz="1400"/>
          </a:p>
          <a:p>
            <a:endParaRPr lang="en-US" altLang="ja-JP" sz="1400"/>
          </a:p>
          <a:p>
            <a:endParaRPr lang="en-US" altLang="ja-JP" sz="1200"/>
          </a:p>
          <a:p>
            <a:endParaRPr lang="en-US" altLang="ja-JP" sz="1200"/>
          </a:p>
          <a:p>
            <a:endParaRPr lang="en-US" altLang="ja-JP"/>
          </a:p>
        </p:txBody>
      </p:sp>
      <p:sp>
        <p:nvSpPr>
          <p:cNvPr id="5" name="フローチャート: 書類 4">
            <a:extLst>
              <a:ext uri="{FF2B5EF4-FFF2-40B4-BE49-F238E27FC236}">
                <a16:creationId xmlns:a16="http://schemas.microsoft.com/office/drawing/2014/main" id="{CF9B6140-449C-4F56-8D33-FE68FA782A06}"/>
              </a:ext>
            </a:extLst>
          </p:cNvPr>
          <p:cNvSpPr/>
          <p:nvPr/>
        </p:nvSpPr>
        <p:spPr>
          <a:xfrm>
            <a:off x="4026877" y="5214526"/>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7" name="正方形/長方形 6">
            <a:extLst>
              <a:ext uri="{FF2B5EF4-FFF2-40B4-BE49-F238E27FC236}">
                <a16:creationId xmlns:a16="http://schemas.microsoft.com/office/drawing/2014/main" id="{A18AACC6-8AC5-4896-80FD-0703B8DE8393}"/>
              </a:ext>
            </a:extLst>
          </p:cNvPr>
          <p:cNvSpPr/>
          <p:nvPr/>
        </p:nvSpPr>
        <p:spPr>
          <a:xfrm>
            <a:off x="4029961" y="5186317"/>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33" name="矢印: 下 32">
            <a:extLst>
              <a:ext uri="{FF2B5EF4-FFF2-40B4-BE49-F238E27FC236}">
                <a16:creationId xmlns:a16="http://schemas.microsoft.com/office/drawing/2014/main" id="{2FF8A739-C7DB-4A4A-B4CF-E0B40E8338FA}"/>
              </a:ext>
            </a:extLst>
          </p:cNvPr>
          <p:cNvSpPr/>
          <p:nvPr/>
        </p:nvSpPr>
        <p:spPr>
          <a:xfrm>
            <a:off x="7504913"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ボックス 33">
            <a:extLst>
              <a:ext uri="{FF2B5EF4-FFF2-40B4-BE49-F238E27FC236}">
                <a16:creationId xmlns:a16="http://schemas.microsoft.com/office/drawing/2014/main" id="{4FB69EF0-7087-435B-B0BE-EF56E07C8F23}"/>
              </a:ext>
            </a:extLst>
          </p:cNvPr>
          <p:cNvSpPr txBox="1"/>
          <p:nvPr/>
        </p:nvSpPr>
        <p:spPr>
          <a:xfrm>
            <a:off x="7708997" y="4615870"/>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35" name="フローチャート: 書類 34">
            <a:extLst>
              <a:ext uri="{FF2B5EF4-FFF2-40B4-BE49-F238E27FC236}">
                <a16:creationId xmlns:a16="http://schemas.microsoft.com/office/drawing/2014/main" id="{3C107A22-7298-4BFC-A0B7-63E266B9F101}"/>
              </a:ext>
            </a:extLst>
          </p:cNvPr>
          <p:cNvSpPr/>
          <p:nvPr/>
        </p:nvSpPr>
        <p:spPr>
          <a:xfrm>
            <a:off x="6915321" y="522255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36" name="正方形/長方形 35">
            <a:extLst>
              <a:ext uri="{FF2B5EF4-FFF2-40B4-BE49-F238E27FC236}">
                <a16:creationId xmlns:a16="http://schemas.microsoft.com/office/drawing/2014/main" id="{87D81E79-3A4A-457D-9ABC-0B778F6B4CCD}"/>
              </a:ext>
            </a:extLst>
          </p:cNvPr>
          <p:cNvSpPr/>
          <p:nvPr/>
        </p:nvSpPr>
        <p:spPr>
          <a:xfrm>
            <a:off x="6918405" y="519434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3207963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データ保存：ランキング情報データベース</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ランキングサイトからスクレイピングした各種データを格納します。</a:t>
            </a:r>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データ保存：にじさんじ、ホロライブ情報</a:t>
            </a:r>
            <a:r>
              <a:rPr lang="en-US" altLang="ja-JP"/>
              <a:t>yaml</a:t>
            </a:r>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3031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a:t>
            </a:r>
            <a:r>
              <a:rPr lang="en-US" altLang="ja-JP" sz="1400"/>
              <a:t>(dictionary</a:t>
            </a:r>
            <a:r>
              <a:rPr lang="ja-JP" altLang="en-US" sz="1400"/>
              <a:t>形式</a:t>
            </a:r>
            <a:r>
              <a:rPr lang="en-US" altLang="ja-JP" sz="1400"/>
              <a:t>)</a:t>
            </a:r>
            <a:r>
              <a:rPr lang="ja-JP" altLang="en-US" sz="1400"/>
              <a:t>を</a:t>
            </a:r>
            <a:r>
              <a:rPr lang="en-US" altLang="ja-JP" sz="1400"/>
              <a:t>yaml</a:t>
            </a:r>
            <a:r>
              <a:rPr lang="ja-JP" altLang="en-US" sz="1400"/>
              <a:t>ファイルに保存します。</a:t>
            </a:r>
            <a:endParaRPr lang="en-US" altLang="ja-JP" sz="1200"/>
          </a:p>
          <a:p>
            <a:endParaRPr lang="en-US" altLang="ja-JP" sz="1200"/>
          </a:p>
          <a:p>
            <a:endParaRPr lang="en-US" altLang="ja-JP"/>
          </a:p>
        </p:txBody>
      </p:sp>
      <p:sp>
        <p:nvSpPr>
          <p:cNvPr id="3" name="フローチャート: 書類 2">
            <a:extLst>
              <a:ext uri="{FF2B5EF4-FFF2-40B4-BE49-F238E27FC236}">
                <a16:creationId xmlns:a16="http://schemas.microsoft.com/office/drawing/2014/main" id="{0A9DBBE0-AA18-4185-9391-F596217AFCA4}"/>
              </a:ext>
            </a:extLst>
          </p:cNvPr>
          <p:cNvSpPr/>
          <p:nvPr/>
        </p:nvSpPr>
        <p:spPr>
          <a:xfrm>
            <a:off x="435429" y="1518264"/>
            <a:ext cx="6867329" cy="3200400"/>
          </a:xfrm>
          <a:prstGeom prst="flowChartDocumen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tx1"/>
                </a:solidFill>
              </a:rPr>
              <a:t>- {age: 16, birthday: 9/24, height: 151, name: </a:t>
            </a:r>
            <a:r>
              <a:rPr lang="ja-JP" altLang="en-US" sz="1400">
                <a:solidFill>
                  <a:schemeClr val="tx1"/>
                </a:solidFill>
              </a:rPr>
              <a:t>月ノ美兎</a:t>
            </a:r>
            <a:r>
              <a:rPr lang="en-US" altLang="ja-JP" sz="1400">
                <a:solidFill>
                  <a:schemeClr val="tx1"/>
                </a:solidFill>
              </a:rPr>
              <a:t>}</a:t>
            </a:r>
          </a:p>
          <a:p>
            <a:r>
              <a:rPr lang="en-US" altLang="ja-JP" sz="1400">
                <a:solidFill>
                  <a:schemeClr val="tx1"/>
                </a:solidFill>
              </a:rPr>
              <a:t>- {age: 19, birthday: unknown, height: 153, name: </a:t>
            </a:r>
            <a:r>
              <a:rPr lang="ja-JP" altLang="en-US" sz="1400">
                <a:solidFill>
                  <a:schemeClr val="tx1"/>
                </a:solidFill>
              </a:rPr>
              <a:t>本間ひまわり</a:t>
            </a:r>
            <a:r>
              <a:rPr lang="en-US" altLang="ja-JP" sz="1400">
                <a:solidFill>
                  <a:schemeClr val="tx1"/>
                </a:solidFill>
              </a:rPr>
              <a:t>}</a:t>
            </a:r>
          </a:p>
          <a:p>
            <a:r>
              <a:rPr lang="en-US" altLang="ja-JP" sz="1400">
                <a:solidFill>
                  <a:schemeClr val="tx1"/>
                </a:solidFill>
              </a:rPr>
              <a:t>- {age: unknown, birthday: unknown, height: 148, name: </a:t>
            </a:r>
            <a:r>
              <a:rPr lang="ja-JP" altLang="en-US" sz="1400">
                <a:solidFill>
                  <a:schemeClr val="tx1"/>
                </a:solidFill>
              </a:rPr>
              <a:t>笹木咲</a:t>
            </a:r>
            <a:r>
              <a:rPr lang="en-US" altLang="ja-JP" sz="1400">
                <a:solidFill>
                  <a:schemeClr val="tx1"/>
                </a:solidFill>
              </a:rPr>
              <a:t>}</a:t>
            </a:r>
          </a:p>
          <a:p>
            <a:r>
              <a:rPr lang="en-US" altLang="ja-JP" sz="1400">
                <a:solidFill>
                  <a:schemeClr val="tx1"/>
                </a:solidFill>
              </a:rPr>
              <a:t>- {age: 17, birthday: unknown, height: 167, name: </a:t>
            </a:r>
            <a:r>
              <a:rPr lang="ja-JP" altLang="en-US" sz="1400">
                <a:solidFill>
                  <a:schemeClr val="tx1"/>
                </a:solidFill>
              </a:rPr>
              <a:t>樋口楓</a:t>
            </a:r>
            <a:r>
              <a:rPr lang="en-US" altLang="ja-JP" sz="1400">
                <a:solidFill>
                  <a:schemeClr val="tx1"/>
                </a:solidFill>
              </a:rPr>
              <a:t>}</a:t>
            </a:r>
          </a:p>
          <a:p>
            <a:r>
              <a:rPr lang="en-US" altLang="ja-JP" sz="1400">
                <a:solidFill>
                  <a:schemeClr val="tx1"/>
                </a:solidFill>
              </a:rPr>
              <a:t>- {age: 16, birthday: 4/17, height: 153, name: </a:t>
            </a:r>
            <a:r>
              <a:rPr lang="ja-JP" altLang="en-US" sz="1400">
                <a:solidFill>
                  <a:schemeClr val="tx1"/>
                </a:solidFill>
              </a:rPr>
              <a:t>椎名唯華</a:t>
            </a:r>
            <a:r>
              <a:rPr lang="en-US" altLang="ja-JP" sz="1400">
                <a:solidFill>
                  <a:schemeClr val="tx1"/>
                </a:solidFill>
              </a:rPr>
              <a:t>}</a:t>
            </a:r>
          </a:p>
          <a:p>
            <a:r>
              <a:rPr lang="en-US" altLang="ja-JP" sz="1400">
                <a:solidFill>
                  <a:schemeClr val="tx1"/>
                </a:solidFill>
              </a:rPr>
              <a:t>- {age: 17, birthday: 8/28, height: 158, name: </a:t>
            </a:r>
            <a:r>
              <a:rPr lang="ja-JP" altLang="en-US" sz="1400">
                <a:solidFill>
                  <a:schemeClr val="tx1"/>
                </a:solidFill>
              </a:rPr>
              <a:t>静凛</a:t>
            </a:r>
            <a:r>
              <a:rPr lang="en-US" altLang="ja-JP" sz="1400">
                <a:solidFill>
                  <a:schemeClr val="tx1"/>
                </a:solidFill>
              </a:rPr>
              <a:t>}</a:t>
            </a:r>
          </a:p>
          <a:p>
            <a:r>
              <a:rPr lang="en-US" altLang="ja-JP" sz="1400">
                <a:solidFill>
                  <a:schemeClr val="tx1"/>
                </a:solidFill>
              </a:rPr>
              <a:t>- {age: 24, birthday: 7/28, height: 155, name: </a:t>
            </a:r>
            <a:r>
              <a:rPr lang="ja-JP" altLang="en-US" sz="1400">
                <a:solidFill>
                  <a:schemeClr val="tx1"/>
                </a:solidFill>
              </a:rPr>
              <a:t>御伽原江良</a:t>
            </a:r>
            <a:r>
              <a:rPr lang="en-US" altLang="ja-JP" sz="1400">
                <a:solidFill>
                  <a:schemeClr val="tx1"/>
                </a:solidFill>
              </a:rPr>
              <a:t>}</a:t>
            </a:r>
          </a:p>
          <a:p>
            <a:r>
              <a:rPr lang="en-US" altLang="ja-JP" sz="1400">
                <a:solidFill>
                  <a:schemeClr val="tx1"/>
                </a:solidFill>
              </a:rPr>
              <a:t>- {age: 13, birthday: 7/4, height: 141, name: </a:t>
            </a:r>
            <a:r>
              <a:rPr lang="ja-JP" altLang="en-US" sz="1400">
                <a:solidFill>
                  <a:schemeClr val="tx1"/>
                </a:solidFill>
              </a:rPr>
              <a:t>夢月ロア</a:t>
            </a:r>
            <a:r>
              <a:rPr lang="en-US" altLang="ja-JP" sz="1400">
                <a:solidFill>
                  <a:schemeClr val="tx1"/>
                </a:solidFill>
              </a:rPr>
              <a:t>}</a:t>
            </a:r>
          </a:p>
          <a:p>
            <a:r>
              <a:rPr lang="en-US" altLang="ja-JP" sz="1400">
                <a:solidFill>
                  <a:schemeClr val="tx1"/>
                </a:solidFill>
              </a:rPr>
              <a:t>- {age: 26, birthday: 2/24, height: 159, name: </a:t>
            </a:r>
            <a:r>
              <a:rPr lang="ja-JP" altLang="en-US" sz="1400">
                <a:solidFill>
                  <a:schemeClr val="tx1"/>
                </a:solidFill>
              </a:rPr>
              <a:t>鈴鹿詩子</a:t>
            </a:r>
            <a:r>
              <a:rPr lang="en-US" altLang="ja-JP" sz="1400">
                <a:solidFill>
                  <a:schemeClr val="tx1"/>
                </a:solidFill>
              </a:rPr>
              <a:t>}</a:t>
            </a:r>
          </a:p>
          <a:p>
            <a:r>
              <a:rPr lang="en-US" altLang="ja-JP" sz="1400">
                <a:solidFill>
                  <a:schemeClr val="tx1"/>
                </a:solidFill>
              </a:rPr>
              <a:t>- {age: 17, birthday: 5/25, height: 166, name: </a:t>
            </a:r>
            <a:r>
              <a:rPr lang="ja-JP" altLang="en-US" sz="1400">
                <a:solidFill>
                  <a:schemeClr val="tx1"/>
                </a:solidFill>
              </a:rPr>
              <a:t>リゼ・ヘルエスタ</a:t>
            </a:r>
            <a:r>
              <a:rPr lang="en-US" altLang="ja-JP" sz="1400">
                <a:solidFill>
                  <a:schemeClr val="tx1"/>
                </a:solidFill>
              </a:rPr>
              <a:t>}</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0400A9A1-8701-4BA3-A1DC-A96F68990EF7}"/>
              </a:ext>
            </a:extLst>
          </p:cNvPr>
          <p:cNvSpPr txBox="1">
            <a:spLocks/>
          </p:cNvSpPr>
          <p:nvPr/>
        </p:nvSpPr>
        <p:spPr>
          <a:xfrm>
            <a:off x="376550" y="5036604"/>
            <a:ext cx="9152899" cy="10158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a:t>
            </a:r>
            <a:r>
              <a:rPr lang="ja-JP" altLang="en-US" sz="1400"/>
              <a:t>ランキングは</a:t>
            </a:r>
            <a:r>
              <a:rPr lang="en-US" altLang="ja-JP" sz="1400"/>
              <a:t>DB</a:t>
            </a:r>
            <a:r>
              <a:rPr lang="ja-JP" altLang="en-US" sz="1400"/>
              <a:t>に保存していますが、</a:t>
            </a:r>
            <a:r>
              <a:rPr lang="en-US" altLang="ja-JP" sz="1400"/>
              <a:t>pandas</a:t>
            </a:r>
            <a:r>
              <a:rPr lang="ja-JP" altLang="en-US" sz="1400"/>
              <a:t>ライブラリが</a:t>
            </a:r>
            <a:r>
              <a:rPr lang="en-US" altLang="ja-JP" sz="1400"/>
              <a:t>DB</a:t>
            </a:r>
            <a:r>
              <a:rPr lang="ja-JP" altLang="en-US" sz="1400"/>
              <a:t>的なフィルター機能を持っているので</a:t>
            </a:r>
            <a:endParaRPr lang="en-US" altLang="ja-JP" sz="1400"/>
          </a:p>
          <a:p>
            <a:r>
              <a:rPr lang="ja-JP" altLang="en-US" sz="1400"/>
              <a:t>　実は軽量データであれば辞書型で扱うのが楽です。</a:t>
            </a:r>
            <a:endParaRPr lang="en-US" altLang="ja-JP" sz="1400"/>
          </a:p>
          <a:p>
            <a:endParaRPr lang="en-US" altLang="ja-JP" sz="1200"/>
          </a:p>
          <a:p>
            <a:r>
              <a:rPr lang="en-US" altLang="ja-JP" sz="1400"/>
              <a:t>DB</a:t>
            </a:r>
            <a:r>
              <a:rPr lang="ja-JP" altLang="en-US" sz="1400"/>
              <a:t>は大規模複雑化したデータを複数のテーブルに分けて高速にリレーション解決する時に威力を発揮。</a:t>
            </a:r>
            <a:endParaRPr lang="en-US" altLang="ja-JP" sz="14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DB</a:t>
            </a:r>
            <a:r>
              <a:rPr lang="ja-JP" altLang="en-US"/>
              <a:t>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6951511" y="2796612"/>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10"/>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52879"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フローチャート: 書類 16">
            <a:extLst>
              <a:ext uri="{FF2B5EF4-FFF2-40B4-BE49-F238E27FC236}">
                <a16:creationId xmlns:a16="http://schemas.microsoft.com/office/drawing/2014/main" id="{CBCA15BA-2033-4E34-A857-E9EAB6CDE0EE}"/>
              </a:ext>
            </a:extLst>
          </p:cNvPr>
          <p:cNvSpPr/>
          <p:nvPr/>
        </p:nvSpPr>
        <p:spPr>
          <a:xfrm>
            <a:off x="1388030" y="4101978"/>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18" name="正方形/長方形 17">
            <a:extLst>
              <a:ext uri="{FF2B5EF4-FFF2-40B4-BE49-F238E27FC236}">
                <a16:creationId xmlns:a16="http://schemas.microsoft.com/office/drawing/2014/main" id="{63F72A3F-BC56-4B2E-9425-91AD45140860}"/>
              </a:ext>
            </a:extLst>
          </p:cNvPr>
          <p:cNvSpPr/>
          <p:nvPr/>
        </p:nvSpPr>
        <p:spPr>
          <a:xfrm>
            <a:off x="1391114" y="4073769"/>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19" name="フローチャート: 書類 18">
            <a:extLst>
              <a:ext uri="{FF2B5EF4-FFF2-40B4-BE49-F238E27FC236}">
                <a16:creationId xmlns:a16="http://schemas.microsoft.com/office/drawing/2014/main" id="{82063210-1AB8-4299-95D7-DA98C0D2BDA1}"/>
              </a:ext>
            </a:extLst>
          </p:cNvPr>
          <p:cNvSpPr/>
          <p:nvPr/>
        </p:nvSpPr>
        <p:spPr>
          <a:xfrm>
            <a:off x="1379391" y="537806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20" name="正方形/長方形 19">
            <a:extLst>
              <a:ext uri="{FF2B5EF4-FFF2-40B4-BE49-F238E27FC236}">
                <a16:creationId xmlns:a16="http://schemas.microsoft.com/office/drawing/2014/main" id="{24738998-7E93-41B0-98D8-A941C6D6C7BA}"/>
              </a:ext>
            </a:extLst>
          </p:cNvPr>
          <p:cNvSpPr/>
          <p:nvPr/>
        </p:nvSpPr>
        <p:spPr>
          <a:xfrm>
            <a:off x="1382475" y="534985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1614807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A866C-2CD8-4108-A0BA-6A72F9CA8ABD}"/>
              </a:ext>
            </a:extLst>
          </p:cNvPr>
          <p:cNvSpPr>
            <a:spLocks noGrp="1"/>
          </p:cNvSpPr>
          <p:nvPr>
            <p:ph type="title"/>
          </p:nvPr>
        </p:nvSpPr>
        <p:spPr/>
        <p:txBody>
          <a:bodyPr/>
          <a:lstStyle/>
          <a:p>
            <a:endParaRPr kumimoji="1" lang="ja-JP" altLang="en-US"/>
          </a:p>
        </p:txBody>
      </p:sp>
      <p:sp>
        <p:nvSpPr>
          <p:cNvPr id="4" name="正方形/長方形 3">
            <a:extLst>
              <a:ext uri="{FF2B5EF4-FFF2-40B4-BE49-F238E27FC236}">
                <a16:creationId xmlns:a16="http://schemas.microsoft.com/office/drawing/2014/main" id="{D9CC8F19-9AC5-44F0-AA27-55AF287673A5}"/>
              </a:ext>
            </a:extLst>
          </p:cNvPr>
          <p:cNvSpPr/>
          <p:nvPr/>
        </p:nvSpPr>
        <p:spPr>
          <a:xfrm>
            <a:off x="1455576" y="2450841"/>
            <a:ext cx="1635967" cy="7651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t>単語</a:t>
            </a:r>
            <a:endParaRPr kumimoji="1" lang="ja-JP" altLang="en-US"/>
          </a:p>
        </p:txBody>
      </p:sp>
      <p:sp>
        <p:nvSpPr>
          <p:cNvPr id="5" name="矢印: 右 4">
            <a:extLst>
              <a:ext uri="{FF2B5EF4-FFF2-40B4-BE49-F238E27FC236}">
                <a16:creationId xmlns:a16="http://schemas.microsoft.com/office/drawing/2014/main" id="{7E121131-D021-42BE-8B99-6B50BD54A8D4}"/>
              </a:ext>
            </a:extLst>
          </p:cNvPr>
          <p:cNvSpPr/>
          <p:nvPr/>
        </p:nvSpPr>
        <p:spPr>
          <a:xfrm>
            <a:off x="3278155" y="2712098"/>
            <a:ext cx="1399592" cy="41676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A598CDBF-F74F-4F42-B2B0-1914B49C248C}"/>
              </a:ext>
            </a:extLst>
          </p:cNvPr>
          <p:cNvSpPr/>
          <p:nvPr/>
        </p:nvSpPr>
        <p:spPr>
          <a:xfrm>
            <a:off x="4995051" y="2450841"/>
            <a:ext cx="1635967" cy="76511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t>ベクトル</a:t>
            </a:r>
            <a:endParaRPr kumimoji="1" lang="ja-JP" altLang="en-US"/>
          </a:p>
        </p:txBody>
      </p:sp>
      <p:sp>
        <p:nvSpPr>
          <p:cNvPr id="7" name="正方形/長方形 6">
            <a:extLst>
              <a:ext uri="{FF2B5EF4-FFF2-40B4-BE49-F238E27FC236}">
                <a16:creationId xmlns:a16="http://schemas.microsoft.com/office/drawing/2014/main" id="{8A4ADD0F-800F-4C55-BA67-9404AEB50316}"/>
              </a:ext>
            </a:extLst>
          </p:cNvPr>
          <p:cNvSpPr/>
          <p:nvPr/>
        </p:nvSpPr>
        <p:spPr>
          <a:xfrm>
            <a:off x="3203511" y="3274873"/>
            <a:ext cx="1635967" cy="505408"/>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t>ツール</a:t>
            </a:r>
            <a:endParaRPr lang="en-US" altLang="ja-JP"/>
          </a:p>
          <a:p>
            <a:pPr algn="ctr"/>
            <a:r>
              <a:rPr kumimoji="1" lang="en-US" altLang="ja-JP"/>
              <a:t>Word2vec</a:t>
            </a:r>
            <a:endParaRPr kumimoji="1" lang="ja-JP" altLang="en-US"/>
          </a:p>
        </p:txBody>
      </p:sp>
    </p:spTree>
    <p:extLst>
      <p:ext uri="{BB962C8B-B14F-4D97-AF65-F5344CB8AC3E}">
        <p14:creationId xmlns:p14="http://schemas.microsoft.com/office/powerpoint/2010/main" val="312888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92500" lnSpcReduction="20000"/>
          </a:bodyPr>
          <a:lstStyle/>
          <a:p>
            <a:pPr marL="342900" indent="-342900">
              <a:buFont typeface="+mj-lt"/>
              <a:buAutoNum type="arabicPeriod" startAt="5"/>
            </a:pPr>
            <a:r>
              <a:rPr lang="ja-JP" altLang="en-US" sz="1800"/>
              <a:t>形態素解析</a:t>
            </a:r>
            <a:br>
              <a:rPr lang="en-US" altLang="ja-JP" sz="1800"/>
            </a:br>
            <a:r>
              <a:rPr lang="en-US" altLang="ja-JP" sz="1800"/>
              <a:t>mecab</a:t>
            </a:r>
            <a:r>
              <a:rPr lang="ja-JP" altLang="en-US" sz="1800"/>
              <a:t>本体</a:t>
            </a:r>
            <a:br>
              <a:rPr lang="en-US" altLang="ja-JP" sz="1800"/>
            </a:br>
            <a:r>
              <a:rPr lang="en-US" altLang="ja-JP" sz="1800"/>
              <a:t>sudo apt install mecab</a:t>
            </a:r>
            <a:br>
              <a:rPr lang="en-US" altLang="ja-JP" sz="1800"/>
            </a:br>
            <a:r>
              <a:rPr lang="en-US" altLang="ja-JP" sz="1800"/>
              <a:t>sudo apt install libmecab-dev</a:t>
            </a:r>
            <a:br>
              <a:rPr lang="en-US" altLang="ja-JP" sz="1800"/>
            </a:br>
            <a:r>
              <a:rPr lang="en-US" altLang="ja-JP" sz="1800"/>
              <a:t>sudo apt install mecab-ipadic-utf8</a:t>
            </a:r>
            <a:br>
              <a:rPr lang="en-US" altLang="ja-JP" sz="1800"/>
            </a:br>
            <a:br>
              <a:rPr lang="en-US" altLang="ja-JP" sz="1800"/>
            </a:br>
            <a:r>
              <a:rPr lang="en-US" altLang="ja-JP" sz="1800"/>
              <a:t>python</a:t>
            </a:r>
            <a:r>
              <a:rPr lang="ja-JP" altLang="en-US" sz="1800"/>
              <a:t>ライブラリ</a:t>
            </a:r>
            <a:br>
              <a:rPr lang="en-US" altLang="ja-JP" sz="1800"/>
            </a:br>
            <a:r>
              <a:rPr lang="en-US" altLang="ja-JP" sz="1800"/>
              <a:t>sudo apt install swig</a:t>
            </a:r>
            <a:br>
              <a:rPr lang="en-US" altLang="ja-JP" sz="1800"/>
            </a:br>
            <a:r>
              <a:rPr lang="en-US" altLang="ja-JP" sz="1800"/>
              <a:t>pip3 install mecab-python3</a:t>
            </a:r>
            <a:br>
              <a:rPr lang="en-US" altLang="ja-JP" sz="1800"/>
            </a:br>
            <a:br>
              <a:rPr lang="en-US" altLang="ja-JP" sz="1800"/>
            </a:br>
            <a:r>
              <a:rPr lang="ja-JP" altLang="en-US" sz="1800"/>
              <a:t>辞書</a:t>
            </a:r>
            <a:r>
              <a:rPr lang="en-US" altLang="ja-JP" sz="1800"/>
              <a:t>(</a:t>
            </a:r>
            <a:r>
              <a:rPr lang="en-US" altLang="ja-JP" sz="1800">
                <a:hlinkClick r:id="rId2"/>
              </a:rPr>
              <a:t>https://github.com/neologd/mecab-ipadic-neologd/blob/master/README.ja.md</a:t>
            </a:r>
            <a:r>
              <a:rPr lang="en-US" altLang="ja-JP" sz="1800"/>
              <a:t>)</a:t>
            </a:r>
            <a:br>
              <a:rPr lang="en-US" altLang="ja-JP" sz="1800"/>
            </a:br>
            <a:br>
              <a:rPr lang="en-US" altLang="ja-JP" sz="1800"/>
            </a:br>
            <a:r>
              <a:rPr lang="en-US" altLang="ja-JP" sz="1800"/>
              <a:t>&gt;git clone --depth 1 </a:t>
            </a:r>
            <a:r>
              <a:rPr lang="en-US" altLang="ja-JP" sz="1800">
                <a:hlinkClick r:id="rId3"/>
              </a:rPr>
              <a:t>https://github.com/neologd/mecab-ipadic-neologd.git</a:t>
            </a:r>
            <a:br>
              <a:rPr lang="en-US" altLang="ja-JP" sz="1800"/>
            </a:br>
            <a:r>
              <a:rPr lang="en-US" altLang="ja-JP" sz="1800"/>
              <a:t>&gt; cd mecab-ipadic-neologd/</a:t>
            </a:r>
            <a:br>
              <a:rPr lang="en-US" altLang="ja-JP" sz="1800"/>
            </a:br>
            <a:r>
              <a:rPr lang="en-US" altLang="ja-JP" sz="1800"/>
              <a:t>&gt;./bin/install-mecab-ipadic-neologd -n</a:t>
            </a:r>
            <a:br>
              <a:rPr lang="en-US" altLang="ja-JP" sz="1800"/>
            </a:br>
            <a:r>
              <a:rPr lang="en-US" altLang="ja-JP" sz="1800"/>
              <a:t>&gt; echo `mecab-config --dicdir`"/mecab-ipadic-neologd“</a:t>
            </a:r>
            <a:br>
              <a:rPr lang="en-US" altLang="ja-JP" sz="1800"/>
            </a:br>
            <a:r>
              <a:rPr lang="en-US" altLang="ja-JP" sz="1800"/>
              <a:t>echo "8</a:t>
            </a:r>
            <a:r>
              <a:rPr lang="ja-JP" altLang="en-US" sz="1800"/>
              <a:t>月</a:t>
            </a:r>
            <a:r>
              <a:rPr lang="en-US" altLang="ja-JP" sz="1800"/>
              <a:t>3</a:t>
            </a:r>
            <a:r>
              <a:rPr lang="ja-JP" altLang="en-US" sz="1800"/>
              <a:t>日に放送された「中居正広の金曜日のスマイルたちへ」</a:t>
            </a:r>
            <a:r>
              <a:rPr lang="en-US" altLang="ja-JP" sz="1800"/>
              <a:t>(TBS</a:t>
            </a:r>
            <a:r>
              <a:rPr lang="ja-JP" altLang="en-US" sz="1800"/>
              <a:t>系</a:t>
            </a:r>
            <a:r>
              <a:rPr lang="en-US" altLang="ja-JP" sz="1800"/>
              <a:t>)</a:t>
            </a:r>
            <a:r>
              <a:rPr lang="ja-JP" altLang="en-US" sz="1800"/>
              <a:t>で、</a:t>
            </a:r>
            <a:r>
              <a:rPr lang="en-US" altLang="ja-JP" sz="1800"/>
              <a:t>1</a:t>
            </a:r>
            <a:r>
              <a:rPr lang="ja-JP" altLang="en-US" sz="1800"/>
              <a:t>日たった</a:t>
            </a:r>
            <a:r>
              <a:rPr lang="en-US" altLang="ja-JP" sz="1800"/>
              <a:t>5</a:t>
            </a:r>
            <a:r>
              <a:rPr lang="ja-JP" altLang="en-US" sz="1800"/>
              <a:t>分でぽっこりおなかを解消するというダイエット方法を紹介。キンタロー。のダイエットにも密着。</a:t>
            </a:r>
            <a:r>
              <a:rPr lang="en-US" altLang="ja-JP" sz="1800"/>
              <a:t>" | mecab -d /usr/lib/x86_64-linux-gnu/mecab/dic/mecab-ipadic-neologd</a:t>
            </a:r>
          </a:p>
          <a:p>
            <a:pPr marL="342900" indent="-342900">
              <a:buFont typeface="+mj-lt"/>
              <a:buAutoNum type="arabicPeriod" startAt="5"/>
            </a:pPr>
            <a:r>
              <a:rPr lang="ja-JP" altLang="en-US" sz="1800"/>
              <a:t>単語</a:t>
            </a:r>
            <a:r>
              <a:rPr lang="en-US" altLang="ja-JP" sz="1800"/>
              <a:t>-&gt; </a:t>
            </a:r>
            <a:r>
              <a:rPr lang="ja-JP" altLang="en-US" sz="1800"/>
              <a:t>ベクトル</a:t>
            </a:r>
            <a:br>
              <a:rPr lang="en-US" altLang="ja-JP" sz="1800"/>
            </a:br>
            <a:r>
              <a:rPr lang="en-US" altLang="ja-JP" sz="1800"/>
              <a:t>pip3 install genism</a:t>
            </a:r>
            <a:br>
              <a:rPr lang="en-US" altLang="ja-JP" sz="1800"/>
            </a:br>
            <a:br>
              <a:rPr lang="en-US" altLang="ja-JP" sz="1800"/>
            </a:br>
            <a:r>
              <a:rPr lang="en-US" altLang="ja-JP" sz="1800"/>
              <a:t>siri</a:t>
            </a:r>
            <a:r>
              <a:rPr lang="ja-JP" altLang="en-US" sz="1800"/>
              <a:t>等の対話型</a:t>
            </a:r>
            <a:r>
              <a:rPr lang="en-US" altLang="ja-JP" sz="1800"/>
              <a:t>AI</a:t>
            </a:r>
            <a:r>
              <a:rPr lang="ja-JP" altLang="en-US" sz="1800"/>
              <a:t>には、</a:t>
            </a:r>
            <a:r>
              <a:rPr lang="en-US" altLang="ja-JP" sz="1800"/>
              <a:t>python</a:t>
            </a:r>
            <a:r>
              <a:rPr lang="ja-JP" altLang="en-US" sz="1800"/>
              <a:t>による形態素解析が使われている。</a:t>
            </a:r>
            <a:br>
              <a:rPr lang="en-US" altLang="ja-JP" sz="1800"/>
            </a:br>
            <a:endParaRPr lang="en-US" altLang="ja-JP" sz="1800"/>
          </a:p>
          <a:p>
            <a:endParaRPr lang="en-US" altLang="ja-JP" sz="1800"/>
          </a:p>
        </p:txBody>
      </p:sp>
    </p:spTree>
    <p:extLst>
      <p:ext uri="{BB962C8B-B14F-4D97-AF65-F5344CB8AC3E}">
        <p14:creationId xmlns:p14="http://schemas.microsoft.com/office/powerpoint/2010/main" val="144662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9696</Words>
  <Application>Microsoft Office PowerPoint</Application>
  <PresentationFormat>A4 210 x 297 mm</PresentationFormat>
  <Paragraphs>1113</Paragraphs>
  <Slides>75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75</vt:i4>
      </vt:variant>
    </vt:vector>
  </HeadingPairs>
  <TitlesOfParts>
    <vt:vector size="81"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データ保存：概要</vt:lpstr>
      <vt:lpstr>データ保存：ランキング情報データベース</vt:lpstr>
      <vt:lpstr>データ保存：にじさんじ、ホロライブ情報yaml</vt:lpstr>
      <vt:lpstr>データ保存： データベース制御の概要</vt:lpstr>
      <vt:lpstr>データ保存： SQL文：テーブル作成</vt:lpstr>
      <vt:lpstr>データ保存： SQL文：データ追加、データ検索</vt:lpstr>
      <vt:lpstr>データ保存：DBモジュール連携</vt:lpstr>
      <vt:lpstr>データ保存：モジュールの使い方</vt:lpstr>
      <vt:lpstr>データ保存：VTuberRankDBについて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2020-01-19T00:15:37Z</dcterms:modified>
</cp:coreProperties>
</file>