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handoutMasterIdLst>
    <p:handoutMasterId r:id="rId76"/>
  </p:handoutMasterIdLst>
  <p:sldIdLst>
    <p:sldId id="282" r:id="rId2"/>
    <p:sldId id="283" r:id="rId3"/>
    <p:sldId id="294" r:id="rId4"/>
    <p:sldId id="295" r:id="rId5"/>
    <p:sldId id="330" r:id="rId6"/>
    <p:sldId id="293" r:id="rId7"/>
    <p:sldId id="285" r:id="rId8"/>
    <p:sldId id="319" r:id="rId9"/>
    <p:sldId id="320" r:id="rId10"/>
    <p:sldId id="321" r:id="rId11"/>
    <p:sldId id="322" r:id="rId12"/>
    <p:sldId id="323" r:id="rId13"/>
    <p:sldId id="349" r:id="rId14"/>
    <p:sldId id="324" r:id="rId15"/>
    <p:sldId id="350" r:id="rId16"/>
    <p:sldId id="325" r:id="rId17"/>
    <p:sldId id="299" r:id="rId18"/>
    <p:sldId id="336" r:id="rId19"/>
    <p:sldId id="338" r:id="rId20"/>
    <p:sldId id="337" r:id="rId21"/>
    <p:sldId id="309" r:id="rId22"/>
    <p:sldId id="301" r:id="rId23"/>
    <p:sldId id="351" r:id="rId24"/>
    <p:sldId id="341" r:id="rId25"/>
    <p:sldId id="352" r:id="rId26"/>
    <p:sldId id="304" r:id="rId27"/>
    <p:sldId id="354" r:id="rId28"/>
    <p:sldId id="305" r:id="rId29"/>
    <p:sldId id="356" r:id="rId30"/>
    <p:sldId id="357" r:id="rId31"/>
    <p:sldId id="306" r:id="rId32"/>
    <p:sldId id="307" r:id="rId33"/>
    <p:sldId id="308" r:id="rId34"/>
    <p:sldId id="310" r:id="rId35"/>
    <p:sldId id="343" r:id="rId36"/>
    <p:sldId id="358" r:id="rId37"/>
    <p:sldId id="328" r:id="rId38"/>
    <p:sldId id="329" r:id="rId39"/>
    <p:sldId id="327" r:id="rId40"/>
    <p:sldId id="298" r:id="rId41"/>
    <p:sldId id="290" r:id="rId42"/>
    <p:sldId id="292" r:id="rId43"/>
    <p:sldId id="345" r:id="rId44"/>
    <p:sldId id="359" r:id="rId45"/>
    <p:sldId id="346" r:id="rId46"/>
    <p:sldId id="318" r:id="rId47"/>
    <p:sldId id="334" r:id="rId48"/>
    <p:sldId id="347" r:id="rId49"/>
    <p:sldId id="291" r:id="rId50"/>
    <p:sldId id="335" r:id="rId51"/>
    <p:sldId id="333" r:id="rId52"/>
    <p:sldId id="311" r:id="rId53"/>
    <p:sldId id="312" r:id="rId54"/>
    <p:sldId id="314" r:id="rId55"/>
    <p:sldId id="315" r:id="rId56"/>
    <p:sldId id="316" r:id="rId57"/>
    <p:sldId id="317" r:id="rId58"/>
    <p:sldId id="326" r:id="rId59"/>
    <p:sldId id="360" r:id="rId60"/>
    <p:sldId id="361" r:id="rId61"/>
    <p:sldId id="363" r:id="rId62"/>
    <p:sldId id="364" r:id="rId63"/>
    <p:sldId id="365" r:id="rId64"/>
    <p:sldId id="366" r:id="rId65"/>
    <p:sldId id="367" r:id="rId66"/>
    <p:sldId id="368" r:id="rId67"/>
    <p:sldId id="362" r:id="rId68"/>
    <p:sldId id="287" r:id="rId69"/>
    <p:sldId id="288" r:id="rId70"/>
    <p:sldId id="355" r:id="rId71"/>
    <p:sldId id="297" r:id="rId72"/>
    <p:sldId id="302" r:id="rId73"/>
    <p:sldId id="296" r:id="rId7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518" autoAdjust="0"/>
  </p:normalViewPr>
  <p:slideViewPr>
    <p:cSldViewPr snapToGrid="0">
      <p:cViewPr varScale="1">
        <p:scale>
          <a:sx n="163" d="100"/>
          <a:sy n="163" d="100"/>
        </p:scale>
        <p:origin x="1242" y="13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2020/1/15</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本講習では「スクレイピング」を中心に、以下の機能を紹介していきます。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a:t>
            </a:r>
            <a:r>
              <a:rPr lang="en-US" altLang="ja-JP" sz="1400"/>
              <a:t>DB</a:t>
            </a:r>
            <a:r>
              <a:rPr lang="ja-JP" altLang="en-US" sz="1400"/>
              <a:t>の形で保存します。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a:t>
            </a:r>
            <a:r>
              <a:rPr lang="en-US" altLang="ja-JP" sz="1400"/>
              <a:t>DB</a:t>
            </a:r>
            <a:r>
              <a:rPr lang="ja-JP" altLang="en-US" sz="1400"/>
              <a:t>を扱えますが、</a:t>
            </a:r>
            <a:endParaRPr lang="en-US" altLang="ja-JP" sz="1400"/>
          </a:p>
          <a:p>
            <a:r>
              <a:rPr lang="ja-JP" altLang="en-US" sz="1400"/>
              <a:t>　標準ライブラリで対応している</a:t>
            </a:r>
            <a:r>
              <a:rPr lang="en-US" altLang="ja-JP" sz="1400"/>
              <a:t>sqlite3</a:t>
            </a:r>
            <a:r>
              <a:rPr lang="ja-JP" altLang="en-US" sz="1400"/>
              <a:t>を使用します。</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スクレイピングで収集したデータを頑張って「このカラムの合計出して、平均値出して・・・」とかできますが、</a:t>
            </a:r>
            <a:endParaRPr lang="en-US" altLang="ja-JP" sz="1400"/>
          </a:p>
          <a:p>
            <a:r>
              <a:rPr lang="ja-JP" altLang="en-US" sz="1400"/>
              <a:t>　そもそも、そういったことを自動でやってくれるデータ分析ライブラリ</a:t>
            </a:r>
            <a:r>
              <a:rPr lang="en-US" altLang="ja-JP" sz="1400"/>
              <a:t>pandas</a:t>
            </a:r>
            <a:r>
              <a:rPr lang="ja-JP" altLang="en-US" sz="1400"/>
              <a:t>があるのでそちらを使います。</a:t>
            </a:r>
            <a:endParaRPr lang="en-US" altLang="ja-JP" sz="1400"/>
          </a:p>
          <a:p>
            <a:r>
              <a:rPr lang="ja-JP" altLang="en-US" sz="1400"/>
              <a:t>　</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このデータをグラフにプロット（描画）するため、よく使用される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51" name="グループ化 50">
            <a:extLst>
              <a:ext uri="{FF2B5EF4-FFF2-40B4-BE49-F238E27FC236}">
                <a16:creationId xmlns:a16="http://schemas.microsoft.com/office/drawing/2014/main" id="{36E36BB4-C2DD-43B9-9567-4D9CEA4F8DAD}"/>
              </a:ext>
            </a:extLst>
          </p:cNvPr>
          <p:cNvGrpSpPr/>
          <p:nvPr/>
        </p:nvGrpSpPr>
        <p:grpSpPr>
          <a:xfrm>
            <a:off x="5618293" y="5240483"/>
            <a:ext cx="1534610" cy="1327484"/>
            <a:chOff x="5327146" y="5301806"/>
            <a:chExt cx="1534610" cy="1327484"/>
          </a:xfrm>
        </p:grpSpPr>
        <p:sp>
          <p:nvSpPr>
            <p:cNvPr id="24" name="円柱 23">
              <a:extLst>
                <a:ext uri="{FF2B5EF4-FFF2-40B4-BE49-F238E27FC236}">
                  <a16:creationId xmlns:a16="http://schemas.microsoft.com/office/drawing/2014/main" id="{D138E12E-290A-4064-BBF9-33F4AC8D8BCC}"/>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25" name="テキスト ボックス 24">
              <a:extLst>
                <a:ext uri="{FF2B5EF4-FFF2-40B4-BE49-F238E27FC236}">
                  <a16:creationId xmlns:a16="http://schemas.microsoft.com/office/drawing/2014/main" id="{C2CDAF1F-2F0A-4FF0-B815-EBA9488BBE17}"/>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413868"/>
            <a:ext cx="4897612" cy="1506228"/>
          </a:xfrm>
          <a:prstGeom prst="bentConnector4">
            <a:avLst>
              <a:gd name="adj1" fmla="val 20038"/>
              <a:gd name="adj2" fmla="val 11517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303533" y="241386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6173878" y="4627194"/>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6471899" y="4519748"/>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スクレイピングしたデータは一旦データベースに格納します。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3207963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データベース：テーブル構造</a:t>
            </a:r>
            <a:r>
              <a:rPr lang="en-US" altLang="ja-JP"/>
              <a:t> : </a:t>
            </a:r>
            <a:r>
              <a:rPr lang="ja-JP" altLang="en-US"/>
              <a:t>ランキング情報</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ランキングサイトからスクレイピングした各種データを保持します。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データベース：テーブル構造：</a:t>
            </a:r>
            <a:r>
              <a:rPr lang="en-US" altLang="ja-JP" err="1"/>
              <a:t>Vtuber</a:t>
            </a:r>
            <a:r>
              <a:rPr lang="ja-JP" altLang="en-US"/>
              <a:t>プロフィール</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3892601342"/>
              </p:ext>
            </p:extLst>
          </p:nvPr>
        </p:nvGraphicFramePr>
        <p:xfrm>
          <a:off x="494458" y="1976604"/>
          <a:ext cx="8270112" cy="185420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age</a:t>
                      </a:r>
                      <a:endParaRPr kumimoji="1" lang="ja-JP" altLang="en-US" sz="1600"/>
                    </a:p>
                  </a:txBody>
                  <a:tcPr/>
                </a:tc>
                <a:tc>
                  <a:txBody>
                    <a:bodyPr/>
                    <a:lstStyle/>
                    <a:p>
                      <a:r>
                        <a:rPr kumimoji="1" lang="ja-JP" altLang="en-US" sz="1600"/>
                        <a:t>年齢</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height</a:t>
                      </a:r>
                      <a:endParaRPr kumimoji="1" lang="ja-JP" altLang="en-US" sz="1600"/>
                    </a:p>
                  </a:txBody>
                  <a:tcPr/>
                </a:tc>
                <a:tc>
                  <a:txBody>
                    <a:bodyPr/>
                    <a:lstStyle/>
                    <a:p>
                      <a:r>
                        <a:rPr kumimoji="1" lang="ja-JP" altLang="en-US" sz="1600"/>
                        <a:t>身長</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Birthday</a:t>
                      </a:r>
                      <a:endParaRPr kumimoji="1" lang="ja-JP" altLang="en-US" sz="1600"/>
                    </a:p>
                  </a:txBody>
                  <a:tcPr/>
                </a:tc>
                <a:tc>
                  <a:txBody>
                    <a:bodyPr/>
                    <a:lstStyle/>
                    <a:p>
                      <a:r>
                        <a:rPr kumimoji="1" lang="ja-JP" altLang="en-US" sz="1600"/>
                        <a:t>誕生日</a:t>
                      </a:r>
                    </a:p>
                  </a:txBody>
                  <a:tcPr/>
                </a:tc>
                <a:tc>
                  <a:txBody>
                    <a:bodyPr/>
                    <a:lstStyle/>
                    <a:p>
                      <a:r>
                        <a:rPr kumimoji="1" lang="en-US" altLang="ja-JP" sz="1600"/>
                        <a:t>TEXT</a:t>
                      </a:r>
                      <a:endParaRPr kumimoji="1" lang="ja-JP" altLang="en-US" sz="1600"/>
                    </a:p>
                  </a:txBody>
                  <a:tcPr/>
                </a:tc>
                <a:tc>
                  <a:txBody>
                    <a:bodyPr/>
                    <a:lstStyle/>
                    <a:p>
                      <a:r>
                        <a:rPr kumimoji="1" lang="en-US" altLang="ja-JP" sz="1600"/>
                        <a:t>12/3</a:t>
                      </a:r>
                      <a:r>
                        <a:rPr kumimoji="1" lang="ja-JP" altLang="en-US" sz="1600"/>
                        <a:t>等</a:t>
                      </a:r>
                    </a:p>
                  </a:txBody>
                  <a:tcPr/>
                </a:tc>
                <a:extLst>
                  <a:ext uri="{0D108BD9-81ED-4DB2-BD59-A6C34878D82A}">
                    <a16:rowId xmlns:a16="http://schemas.microsoft.com/office/drawing/2014/main" val="897025352"/>
                  </a:ext>
                </a:extLst>
              </a:tr>
            </a:tbl>
          </a:graphicData>
        </a:graphic>
      </p:graphicFrame>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プロフィールテーブル</a:t>
            </a:r>
            <a:endParaRPr lang="en-US" altLang="ja-JP" sz="1400" b="1"/>
          </a:p>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の詳細データを保持します。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7057258" y="2033235"/>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8" name="グループ化 7">
            <a:extLst>
              <a:ext uri="{FF2B5EF4-FFF2-40B4-BE49-F238E27FC236}">
                <a16:creationId xmlns:a16="http://schemas.microsoft.com/office/drawing/2014/main" id="{3452B3A9-C166-4B66-97D8-E44FFD069F09}"/>
              </a:ext>
            </a:extLst>
          </p:cNvPr>
          <p:cNvGrpSpPr/>
          <p:nvPr/>
        </p:nvGrpSpPr>
        <p:grpSpPr>
          <a:xfrm>
            <a:off x="7031496" y="3765476"/>
            <a:ext cx="1534610" cy="1327484"/>
            <a:chOff x="5327146" y="5301806"/>
            <a:chExt cx="1534610" cy="1327484"/>
          </a:xfrm>
        </p:grpSpPr>
        <p:sp>
          <p:nvSpPr>
            <p:cNvPr id="9" name="円柱 8">
              <a:extLst>
                <a:ext uri="{FF2B5EF4-FFF2-40B4-BE49-F238E27FC236}">
                  <a16:creationId xmlns:a16="http://schemas.microsoft.com/office/drawing/2014/main" id="{F31D786F-38E8-4953-A313-3D8A9784A362}"/>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10" name="テキスト ボックス 9">
              <a:extLst>
                <a:ext uri="{FF2B5EF4-FFF2-40B4-BE49-F238E27FC236}">
                  <a16:creationId xmlns:a16="http://schemas.microsoft.com/office/drawing/2014/main" id="{F34B1A01-84F9-4360-B931-54C318474475}"/>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09"/>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2" name="正方形/長方形 21">
              <a:extLst>
                <a:ext uri="{FF2B5EF4-FFF2-40B4-BE49-F238E27FC236}">
                  <a16:creationId xmlns:a16="http://schemas.microsoft.com/office/drawing/2014/main" id="{A769E953-2C4A-453B-9C01-0AAC7F2CF3FF}"/>
                </a:ext>
              </a:extLst>
            </p:cNvPr>
            <p:cNvSpPr/>
            <p:nvPr/>
          </p:nvSpPr>
          <p:spPr>
            <a:xfrm>
              <a:off x="354964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vtuber_profile_db.py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ランキング、にじさんじ等のサイトを、このタグ工場の機能を使ってスクレイピングする。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52879"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622C2F5-C037-4295-A73C-7E4D2E5C4853}"/>
                </a:ext>
              </a:extLst>
            </p:cNvPr>
            <p:cNvSpPr/>
            <p:nvPr/>
          </p:nvSpPr>
          <p:spPr>
            <a:xfrm>
              <a:off x="354964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vtuber_profile_db.py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4" name="グループ化 13">
            <a:extLst>
              <a:ext uri="{FF2B5EF4-FFF2-40B4-BE49-F238E27FC236}">
                <a16:creationId xmlns:a16="http://schemas.microsoft.com/office/drawing/2014/main" id="{25E506FB-B83F-4A0D-894D-CC8A2B3F8EED}"/>
              </a:ext>
            </a:extLst>
          </p:cNvPr>
          <p:cNvGrpSpPr/>
          <p:nvPr/>
        </p:nvGrpSpPr>
        <p:grpSpPr>
          <a:xfrm>
            <a:off x="1327883" y="4144325"/>
            <a:ext cx="1534610" cy="1327484"/>
            <a:chOff x="5327146" y="5301806"/>
            <a:chExt cx="1534610" cy="1327484"/>
          </a:xfrm>
        </p:grpSpPr>
        <p:sp>
          <p:nvSpPr>
            <p:cNvPr id="15" name="円柱 14">
              <a:extLst>
                <a:ext uri="{FF2B5EF4-FFF2-40B4-BE49-F238E27FC236}">
                  <a16:creationId xmlns:a16="http://schemas.microsoft.com/office/drawing/2014/main" id="{166E698B-176C-4526-8CB8-AEAAE1993BF6}"/>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16" name="テキスト ボックス 15">
              <a:extLst>
                <a:ext uri="{FF2B5EF4-FFF2-40B4-BE49-F238E27FC236}">
                  <a16:creationId xmlns:a16="http://schemas.microsoft.com/office/drawing/2014/main" id="{22FDA1BF-33C7-4259-A113-9F622B664986}"/>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614807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9215</Words>
  <Application>Microsoft Office PowerPoint</Application>
  <PresentationFormat>A4 210 x 297 mm</PresentationFormat>
  <Paragraphs>1104</Paragraphs>
  <Slides>73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73</vt:i4>
      </vt:variant>
    </vt:vector>
  </HeadingPairs>
  <TitlesOfParts>
    <vt:vector size="79"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データベース：概要</vt:lpstr>
      <vt:lpstr>データベース：テーブル構造 : ランキング情報</vt:lpstr>
      <vt:lpstr>データベース：テーブル構造：Vtuberプロフィール</vt:lpstr>
      <vt:lpstr>データベース： データベース制御の概要</vt:lpstr>
      <vt:lpstr>データベース： SQL文：テーブル作成</vt:lpstr>
      <vt:lpstr>データベース： SQL文：データ追加、データ検索</vt:lpstr>
      <vt:lpstr>データベース：モジュール連携</vt:lpstr>
      <vt:lpstr>データベース：モジュールの使い方</vt:lpstr>
      <vt:lpstr>データベース：VTuberRankDBについて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2020-01-14T22:11:26Z</dcterms:modified>
</cp:coreProperties>
</file>