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286" r:id="rId9"/>
    <p:sldId id="287" r:id="rId10"/>
    <p:sldId id="288" r:id="rId11"/>
    <p:sldId id="297" r:id="rId12"/>
    <p:sldId id="302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99" r:id="rId21"/>
    <p:sldId id="309" r:id="rId22"/>
    <p:sldId id="336" r:id="rId23"/>
    <p:sldId id="338" r:id="rId24"/>
    <p:sldId id="337" r:id="rId25"/>
    <p:sldId id="301" r:id="rId26"/>
    <p:sldId id="340" r:id="rId27"/>
    <p:sldId id="341" r:id="rId28"/>
    <p:sldId id="342" r:id="rId29"/>
    <p:sldId id="304" r:id="rId30"/>
    <p:sldId id="303" r:id="rId31"/>
    <p:sldId id="305" r:id="rId32"/>
    <p:sldId id="306" r:id="rId33"/>
    <p:sldId id="307" r:id="rId34"/>
    <p:sldId id="308" r:id="rId35"/>
    <p:sldId id="310" r:id="rId36"/>
    <p:sldId id="343" r:id="rId37"/>
    <p:sldId id="328" r:id="rId38"/>
    <p:sldId id="329" r:id="rId39"/>
    <p:sldId id="327" r:id="rId40"/>
    <p:sldId id="298" r:id="rId41"/>
    <p:sldId id="290" r:id="rId42"/>
    <p:sldId id="292" r:id="rId43"/>
    <p:sldId id="318" r:id="rId44"/>
    <p:sldId id="334" r:id="rId45"/>
    <p:sldId id="291" r:id="rId46"/>
    <p:sldId id="335" r:id="rId47"/>
    <p:sldId id="333" r:id="rId48"/>
    <p:sldId id="311" r:id="rId49"/>
    <p:sldId id="312" r:id="rId50"/>
    <p:sldId id="314" r:id="rId51"/>
    <p:sldId id="315" r:id="rId52"/>
    <p:sldId id="316" r:id="rId53"/>
    <p:sldId id="317" r:id="rId54"/>
    <p:sldId id="326" r:id="rId55"/>
    <p:sldId id="331" r:id="rId56"/>
    <p:sldId id="296" r:id="rId5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63" d="100"/>
          <a:sy n="163" d="100"/>
        </p:scale>
        <p:origin x="1242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 sz="1800" b="1"/>
              <a:t>リスト内包表記</a:t>
            </a:r>
            <a:endParaRPr lang="en-US" altLang="ja-JP" sz="1800" b="1"/>
          </a:p>
          <a:p>
            <a:r>
              <a:rPr lang="ja-JP" altLang="en-US" sz="1500"/>
              <a:t>　</a:t>
            </a:r>
            <a:r>
              <a:rPr lang="en-US" altLang="ja-JP" sz="1500"/>
              <a:t>pythonic</a:t>
            </a:r>
            <a:r>
              <a:rPr lang="ja-JP" altLang="en-US" sz="1500"/>
              <a:t>な表記の一つですが、</a:t>
            </a:r>
            <a:r>
              <a:rPr lang="en-US" altLang="ja-JP" sz="1500"/>
              <a:t>python</a:t>
            </a:r>
            <a:r>
              <a:rPr lang="ja-JP" altLang="en-US" sz="1500"/>
              <a:t>では「繰り返し処理をなるべく直感的、かつ、短く」記述しようとしており、</a:t>
            </a:r>
            <a:endParaRPr lang="en-US" altLang="ja-JP" sz="1500"/>
          </a:p>
          <a:p>
            <a:r>
              <a:rPr lang="ja-JP" altLang="en-US" sz="1500"/>
              <a:t>　リスト内包表記は</a:t>
            </a:r>
            <a:r>
              <a:rPr lang="ja-JP" altLang="en-US" sz="1500" b="1">
                <a:solidFill>
                  <a:srgbClr val="FF0000"/>
                </a:solidFill>
              </a:rPr>
              <a:t>一行</a:t>
            </a:r>
            <a:r>
              <a:rPr lang="ja-JP" altLang="en-US" sz="1500"/>
              <a:t>で繰り返しを表現します。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例えば以下の</a:t>
            </a:r>
            <a:r>
              <a:rPr lang="en-US" altLang="ja-JP" sz="1500"/>
              <a:t>for</a:t>
            </a:r>
            <a:r>
              <a:rPr lang="ja-JP" altLang="en-US" sz="1500"/>
              <a:t>ループがあったとします。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:</a:t>
            </a:r>
          </a:p>
          <a:p>
            <a:r>
              <a:rPr lang="ja-JP" altLang="en-US" sz="1500"/>
              <a:t>　　</a:t>
            </a:r>
            <a:r>
              <a:rPr lang="en-US" altLang="ja-JP" sz="1500"/>
              <a:t>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 err="1"/>
              <a:t>vtuber_list</a:t>
            </a:r>
            <a:r>
              <a:rPr lang="ja-JP" altLang="en-US" sz="1500"/>
              <a:t>という複数の</a:t>
            </a:r>
            <a:r>
              <a:rPr lang="en-US" altLang="ja-JP" sz="1500" err="1"/>
              <a:t>Vtuber</a:t>
            </a:r>
            <a:r>
              <a:rPr lang="ja-JP" altLang="en-US" sz="1500"/>
              <a:t>のパラメータを格納したリスト</a:t>
            </a:r>
            <a:r>
              <a:rPr lang="en-US" altLang="ja-JP" sz="1500"/>
              <a:t>(dictionary)</a:t>
            </a:r>
            <a:r>
              <a:rPr lang="ja-JP" altLang="en-US" sz="1500"/>
              <a:t>があり、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</a:t>
            </a:r>
            <a:r>
              <a:rPr lang="ja-JP" altLang="en-US" sz="1500"/>
              <a:t>ループで一個ずつ取り出して、その名前を標準出力しています。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これをリスト内包表記という「繰り返し記法」を用いると、以下のようになります。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 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]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は一般の印象として配列に使うものですが、配列＝繰り返しデータが格納されている、ということから転じて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内では繰り返し処理が行われます。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これを応用すると、「年齢が１７歳未満だけ」という条件付けも１行で記述できます。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 if </a:t>
            </a:r>
            <a:r>
              <a:rPr lang="en-US" altLang="ja-JP" sz="1500" err="1"/>
              <a:t>vtuber</a:t>
            </a:r>
            <a:r>
              <a:rPr lang="en-US" altLang="ja-JP" sz="1500"/>
              <a:t>[‘age’] &lt; 17]</a:t>
            </a:r>
          </a:p>
          <a:p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パット見、ややこしいですが、「その一行でやってることは必要な時にじっくり読み解けばよい」コード設計が</a:t>
            </a:r>
            <a:endParaRPr lang="en-US" altLang="ja-JP" sz="1500"/>
          </a:p>
          <a:p>
            <a:r>
              <a:rPr lang="ja-JP" altLang="en-US" sz="1500"/>
              <a:t>　なされていればよい、というのが</a:t>
            </a:r>
            <a:r>
              <a:rPr lang="en-US" altLang="ja-JP" sz="1500"/>
              <a:t>pythonic</a:t>
            </a:r>
            <a:r>
              <a:rPr lang="ja-JP" altLang="en-US" sz="1500"/>
              <a:t>の本質です。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つまり、デザインパターンにしろなんにしろ、そのコードブロックで実行していることが</a:t>
            </a:r>
            <a:endParaRPr lang="en-US" altLang="ja-JP" sz="1500"/>
          </a:p>
          <a:p>
            <a:r>
              <a:rPr lang="ja-JP" altLang="en-US" sz="1500"/>
              <a:t>　「見やすければ」、リスト内表表記によるコード行数の削減はプラスに働く、ということです。</a:t>
            </a:r>
            <a:endParaRPr lang="en-US" altLang="ja-JP" sz="15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128258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普段皆さん、ネットサーフィンしてる</a:t>
            </a:r>
            <a:r>
              <a:rPr lang="en-US" altLang="ja-JP" sz="1200"/>
              <a:t>(</a:t>
            </a:r>
            <a:r>
              <a:rPr lang="ja-JP" altLang="en-US" sz="1200"/>
              <a:t>ググってる</a:t>
            </a:r>
            <a:r>
              <a:rPr lang="en-US" altLang="ja-JP" sz="1200"/>
              <a:t>)</a:t>
            </a:r>
            <a:r>
              <a:rPr lang="ja-JP" altLang="en-US" sz="1200"/>
              <a:t>と思いますが、</a:t>
            </a:r>
            <a:r>
              <a:rPr lang="en-US" altLang="ja-JP" sz="1200"/>
              <a:t>WWW</a:t>
            </a:r>
            <a:r>
              <a:rPr lang="ja-JP" altLang="en-US" sz="1200"/>
              <a:t>の世界にも</a:t>
            </a:r>
            <a:endParaRPr lang="en-US" altLang="ja-JP" sz="1200"/>
          </a:p>
          <a:p>
            <a:r>
              <a:rPr lang="ja-JP" altLang="en-US" sz="1200"/>
              <a:t>「最初のいちぺーじ目」が存在します。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そもそも</a:t>
            </a:r>
            <a:r>
              <a:rPr lang="en-US" altLang="ja-JP" sz="1200"/>
              <a:t>WWW</a:t>
            </a:r>
            <a:r>
              <a:rPr lang="ja-JP" altLang="en-US" sz="1200"/>
              <a:t>は</a:t>
            </a:r>
            <a:r>
              <a:rPr lang="en-US" altLang="ja-JP" sz="1200"/>
              <a:t>1989</a:t>
            </a:r>
            <a:r>
              <a:rPr lang="ja-JP" altLang="en-US" sz="1200"/>
              <a:t>年に</a:t>
            </a:r>
            <a:r>
              <a:rPr lang="en-US" altLang="ja-JP" sz="1200"/>
              <a:t>cern(</a:t>
            </a:r>
            <a:r>
              <a:rPr lang="ja-JP" altLang="en-US" sz="1200"/>
              <a:t>欧州原子核研究機構</a:t>
            </a:r>
            <a:r>
              <a:rPr lang="en-US" altLang="ja-JP" sz="1200"/>
              <a:t>)</a:t>
            </a:r>
            <a:r>
              <a:rPr lang="ja-JP" altLang="en-US" sz="1200"/>
              <a:t>で働いていたイギリス人の</a:t>
            </a:r>
            <a:r>
              <a:rPr lang="en-US" altLang="ja-JP" sz="1200"/>
              <a:t>Tim Berners Lee</a:t>
            </a:r>
            <a:r>
              <a:rPr lang="ja-JP" altLang="en-US" sz="1200"/>
              <a:t>によって</a:t>
            </a:r>
            <a:endParaRPr lang="en-US" altLang="ja-JP" sz="1200"/>
          </a:p>
          <a:p>
            <a:r>
              <a:rPr lang="ja-JP" altLang="en-US" sz="1200"/>
              <a:t>発明されたそうですが、その「最初のいちぺーじ目」が以下です。（オリジナルは残ってなくコピーらしい）</a:t>
            </a:r>
            <a:endParaRPr lang="en-US" altLang="ja-JP" sz="1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275753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007082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テキストとリンクだけで構成された、実にシンプルなページです。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905519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まずはこの「最初の一ページ」をスクレイピングしてみましょう。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以下のように実行してください。</a:t>
            </a:r>
            <a:endParaRPr lang="en-US" altLang="ja-JP" sz="1200"/>
          </a:p>
          <a:p>
            <a:r>
              <a:rPr lang="en-US" altLang="ja-JP" sz="12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101450"/>
            <a:ext cx="9152899" cy="3127041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en-US" altLang="ja-JP" sz="1200"/>
              <a:t>W3 is linked directly or indirectly</a:t>
            </a:r>
          </a:p>
          <a:p>
            <a:r>
              <a:rPr lang="en-US" altLang="ja-JP" sz="1200"/>
              <a:t>to this document, including an &lt;a href="Summary.html" name="24"&gt;executive</a:t>
            </a:r>
          </a:p>
          <a:p>
            <a:r>
              <a:rPr lang="en-US" altLang="ja-JP" sz="1200"/>
              <a:t>summary&lt;/a&gt; of the project, &lt;a href="Administration/Mailing/Overview.html" name="29"&gt;Mailing lists&lt;/a&gt;</a:t>
            </a:r>
          </a:p>
          <a:p>
            <a:r>
              <a:rPr lang="en-US" altLang="ja-JP" sz="1200"/>
              <a:t>, &lt;a href="Policy.html" name="30"&gt;Policy&lt;/a&gt; , November's  &lt;a href="News/9211.html" name="34"&gt;W3  news&lt;/a&gt; ,</a:t>
            </a:r>
          </a:p>
          <a:p>
            <a:r>
              <a:rPr lang="en-US" altLang="ja-JP" sz="1200"/>
              <a:t>&lt;a href="FAQ/List.html" name="41"&gt;Frequently Asked Questions&lt;/a&gt; .</a:t>
            </a:r>
          </a:p>
          <a:p>
            <a:r>
              <a:rPr lang="en-US" altLang="ja-JP" sz="1200"/>
              <a:t>&lt;dl&gt;</a:t>
            </a:r>
          </a:p>
          <a:p>
            <a:r>
              <a:rPr lang="en-US" altLang="ja-JP" sz="1200"/>
              <a:t>&lt;dt&gt;&lt;a href="../DataSources/Top.html" name="44"&gt;What's out there?&lt;/a&gt;</a:t>
            </a:r>
          </a:p>
          <a:p>
            <a:r>
              <a:rPr lang="en-US" altLang="ja-JP" sz="1200"/>
              <a:t>&lt;dd&gt; Pointers to the</a:t>
            </a:r>
          </a:p>
          <a:p>
            <a:r>
              <a:rPr lang="en-US" altLang="ja-JP" sz="1200"/>
              <a:t>world's online information,&lt;a href="../DataSources/bySubject/Overview.html" name="45"&gt; subjects&lt;/a&gt;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487348"/>
            <a:ext cx="9152899" cy="9055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が出力されました。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38919"/>
          </a:xfrm>
        </p:spPr>
        <p:txBody>
          <a:bodyPr bIns="0">
            <a:normAutofit fontScale="92500" lnSpcReduction="20000"/>
          </a:bodyPr>
          <a:lstStyle/>
          <a:p>
            <a:r>
              <a:rPr lang="en-US" altLang="ja-JP" sz="1300" b="1"/>
              <a:t>python</a:t>
            </a:r>
            <a:r>
              <a:rPr lang="ja-JP" altLang="en-US" sz="1300" b="1"/>
              <a:t>コード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73810"/>
            <a:ext cx="9152899" cy="33752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スクレイピング自体は</a:t>
            </a:r>
            <a:r>
              <a:rPr lang="en-US" altLang="ja-JP" sz="1200" b="1"/>
              <a:t>2</a:t>
            </a:r>
            <a:r>
              <a:rPr lang="ja-JP" altLang="en-US" sz="1200" b="1"/>
              <a:t>行</a:t>
            </a:r>
            <a:r>
              <a:rPr lang="ja-JP" altLang="en-US" sz="1200"/>
              <a:t>で完了しています。</a:t>
            </a:r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情報を抽出し</a:t>
            </a:r>
            <a:r>
              <a:rPr lang="en-US" altLang="ja-JP" sz="1200"/>
              <a:t>(requests.get)</a:t>
            </a:r>
            <a:r>
              <a:rPr lang="ja-JP" altLang="en-US" sz="1200"/>
              <a:t>、それを引数渡ししてスクレイパーを生成</a:t>
            </a:r>
            <a:r>
              <a:rPr lang="en-US" altLang="ja-JP" sz="1200"/>
              <a:t>(BeautifulSoup)</a:t>
            </a:r>
            <a:r>
              <a:rPr lang="ja-JP" altLang="en-US" sz="1200"/>
              <a:t>する。</a:t>
            </a:r>
            <a:endParaRPr lang="en-US" altLang="ja-JP" sz="1200"/>
          </a:p>
          <a:p>
            <a:r>
              <a:rPr lang="ja-JP" altLang="en-US" sz="1200"/>
              <a:t>これだけです。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スクレイパーの生成の時点で</a:t>
            </a:r>
            <a:r>
              <a:rPr lang="en-US" altLang="ja-JP" sz="1200"/>
              <a:t>URL</a:t>
            </a:r>
            <a:r>
              <a:rPr lang="ja-JP" altLang="en-US" sz="1200"/>
              <a:t>の解析も完了しています。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以下のように１行にまとめて記述することもあります。</a:t>
            </a:r>
            <a:endParaRPr lang="en-US" altLang="ja-JP" sz="1200"/>
          </a:p>
          <a:p>
            <a:r>
              <a:rPr lang="en-US" altLang="ja-JP" sz="1200"/>
              <a:t>bs = BeautifulSoup(requests.get('https://www.w3.org/…’).text, 'html.parser‘)</a:t>
            </a:r>
          </a:p>
          <a:p>
            <a:endParaRPr lang="en-US" altLang="ja-JP" sz="1200"/>
          </a:p>
          <a:p>
            <a:r>
              <a:rPr lang="ja-JP" altLang="en-US" sz="1200"/>
              <a:t>つまり</a:t>
            </a:r>
            <a:r>
              <a:rPr lang="en-US" altLang="ja-JP" sz="1200"/>
              <a:t>BeautifulSoup(…)</a:t>
            </a:r>
            <a:r>
              <a:rPr lang="ja-JP" altLang="en-US" sz="1200"/>
              <a:t>　という１行のコードで「</a:t>
            </a:r>
            <a:r>
              <a:rPr lang="en-US" altLang="ja-JP" sz="1200"/>
              <a:t>URL</a:t>
            </a:r>
            <a:r>
              <a:rPr lang="ja-JP" altLang="en-US" sz="1200"/>
              <a:t>を渡してその構造解析」をしているわけです。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最後の</a:t>
            </a:r>
            <a:r>
              <a:rPr lang="en-US" altLang="ja-JP" sz="1200"/>
              <a:t>print(bs)</a:t>
            </a:r>
            <a:r>
              <a:rPr lang="ja-JP" altLang="en-US" sz="1200"/>
              <a:t>は「解析結果の出力」です。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300" b="1"/>
              <a:t>テキスト抽出機能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だけ見ても、なにがなにやらです。</a:t>
            </a:r>
            <a:endParaRPr lang="en-US" altLang="ja-JP" sz="1200"/>
          </a:p>
          <a:p>
            <a:r>
              <a:rPr lang="en-US" altLang="ja-JP" sz="1200"/>
              <a:t>Beautifulsoup</a:t>
            </a:r>
            <a:r>
              <a:rPr lang="ja-JP" altLang="en-US" sz="1200"/>
              <a:t>には、</a:t>
            </a:r>
            <a:r>
              <a:rPr lang="en-US" altLang="ja-JP" sz="1200"/>
              <a:t>HTML</a:t>
            </a:r>
            <a:r>
              <a:rPr lang="ja-JP" altLang="en-US" sz="1200"/>
              <a:t>のタグ構文を削除した、ブラウザに表示するテキストだけを</a:t>
            </a:r>
            <a:endParaRPr lang="en-US" altLang="ja-JP" sz="1200"/>
          </a:p>
          <a:p>
            <a:r>
              <a:rPr lang="ja-JP" altLang="en-US" sz="1200"/>
              <a:t>抽出する機能があります。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text</a:t>
            </a:r>
            <a:r>
              <a:rPr lang="en-US" altLang="ja-JP" sz="1200"/>
              <a:t>)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これ。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273733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en-US" altLang="ja-JP" sz="1100"/>
              <a:t>Everything there is online about</a:t>
            </a:r>
          </a:p>
          <a:p>
            <a:r>
              <a:rPr lang="en-US" altLang="ja-JP" sz="1100"/>
              <a:t>W3 is linked directly or indirectly</a:t>
            </a:r>
          </a:p>
          <a:p>
            <a:r>
              <a:rPr lang="en-US" altLang="ja-JP" sz="1100"/>
              <a:t>to this document, including an executive</a:t>
            </a:r>
          </a:p>
          <a:p>
            <a:r>
              <a:rPr lang="en-US" altLang="ja-JP" sz="1100"/>
              <a:t>summary of the project, Mailing lists</a:t>
            </a:r>
          </a:p>
          <a:p>
            <a:r>
              <a:rPr lang="en-US" altLang="ja-JP" sz="1100"/>
              <a:t>, Policy , November's  W3  news ,</a:t>
            </a:r>
          </a:p>
          <a:p>
            <a:r>
              <a:rPr lang="en-US" altLang="ja-JP" sz="1100"/>
              <a:t>Frequently Asked Questions 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56619" y="5911273"/>
            <a:ext cx="9152899" cy="656693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bs.text</a:t>
            </a:r>
            <a:r>
              <a:rPr lang="ja-JP" altLang="en-US" sz="1200"/>
              <a:t>のように「メンバ変数にアクセス」することで様々な解析結果を取得できます。</a:t>
            </a:r>
            <a:endParaRPr lang="en-US" altLang="ja-JP" sz="1200"/>
          </a:p>
          <a:p>
            <a:r>
              <a:rPr lang="ja-JP" altLang="en-US" sz="1200"/>
              <a:t>実際にスクレイピングで取得したいデータはブラウザに表示されるテキストなので、</a:t>
            </a:r>
            <a:endParaRPr lang="en-US" altLang="ja-JP" sz="1200"/>
          </a:p>
          <a:p>
            <a:r>
              <a:rPr lang="ja-JP" altLang="en-US" sz="1200"/>
              <a:t>この「</a:t>
            </a:r>
            <a:r>
              <a:rPr lang="en-US" altLang="ja-JP" sz="1200"/>
              <a:t>.text</a:t>
            </a:r>
            <a:r>
              <a:rPr lang="ja-JP" altLang="en-US" sz="1200"/>
              <a:t>」はスクレイピングの</a:t>
            </a:r>
            <a:r>
              <a:rPr lang="ja-JP" altLang="en-US" sz="1200" b="1"/>
              <a:t>ベース機能</a:t>
            </a:r>
            <a:r>
              <a:rPr lang="ja-JP" altLang="en-US" sz="1200"/>
              <a:t>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397888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500" b="1"/>
              <a:t>タイトル参照</a:t>
            </a:r>
            <a:endParaRPr lang="en-US" altLang="ja-JP" sz="1500" b="1"/>
          </a:p>
          <a:p>
            <a:r>
              <a:rPr lang="ja-JP" altLang="en-US" sz="1300"/>
              <a:t>　解析結果から、「ページのタイトル」を参照できます。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bs = BeautifulSoup(html.text, 'html.parser‘)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print(bs.</a:t>
            </a:r>
            <a:r>
              <a:rPr lang="en-US" altLang="ja-JP" sz="1300" b="1"/>
              <a:t>h1.text</a:t>
            </a:r>
            <a:r>
              <a:rPr lang="en-US" altLang="ja-JP" sz="1300"/>
              <a:t>)</a:t>
            </a:r>
          </a:p>
          <a:p>
            <a:endParaRPr lang="en-US" altLang="ja-JP" sz="1200"/>
          </a:p>
          <a:p>
            <a:r>
              <a:rPr lang="ja-JP" altLang="en-US" b="1"/>
              <a:t>出力結果</a:t>
            </a:r>
            <a:endParaRPr lang="en-US" altLang="ja-JP" b="1"/>
          </a:p>
          <a:p>
            <a:r>
              <a:rPr lang="en-US" altLang="ja-JP" sz="1200"/>
              <a:t>World Wide Web</a:t>
            </a:r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482BA03-7A4C-4B14-8D51-6E1D2D34CFE2}"/>
              </a:ext>
            </a:extLst>
          </p:cNvPr>
          <p:cNvSpPr txBox="1">
            <a:spLocks/>
          </p:cNvSpPr>
          <p:nvPr/>
        </p:nvSpPr>
        <p:spPr>
          <a:xfrm>
            <a:off x="356619" y="2677305"/>
            <a:ext cx="9152899" cy="323396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/>
              <a:t>リンク参照</a:t>
            </a:r>
            <a:endParaRPr lang="en-US" altLang="ja-JP" sz="1000" b="1"/>
          </a:p>
          <a:p>
            <a:r>
              <a:rPr lang="ja-JP" altLang="en-US" sz="1000"/>
              <a:t>　解析結果から、「他ページへのリンク」を参照できます。</a:t>
            </a:r>
            <a:endParaRPr lang="en-US" altLang="ja-JP" sz="1000"/>
          </a:p>
          <a:p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bs = BeautifulSoup(html.text, 'html.parser‘)</a:t>
            </a:r>
          </a:p>
          <a:p>
            <a:r>
              <a:rPr lang="ja-JP" altLang="en-US" sz="1000"/>
              <a:t>　</a:t>
            </a:r>
            <a:r>
              <a:rPr lang="en-US" altLang="ja-JP" sz="1000"/>
              <a:t>print(bs.</a:t>
            </a:r>
            <a:r>
              <a:rPr lang="en-US" altLang="ja-JP" sz="1000" b="1"/>
              <a:t>a</a:t>
            </a:r>
            <a:r>
              <a:rPr lang="en-US" altLang="ja-JP" sz="1000"/>
              <a:t>)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&lt;a href="WhatIs.html" name="0"&gt;</a:t>
            </a:r>
          </a:p>
          <a:p>
            <a:r>
              <a:rPr lang="en-US" altLang="ja-JP" sz="1000"/>
              <a:t>hypermedia&lt;/a&gt;</a:t>
            </a:r>
          </a:p>
          <a:p>
            <a:endParaRPr lang="en-US" altLang="ja-JP" sz="1000"/>
          </a:p>
          <a:p>
            <a:r>
              <a:rPr lang="ja-JP" altLang="en-US" sz="1000" b="1"/>
              <a:t>補足</a:t>
            </a:r>
            <a:endParaRPr lang="en-US" altLang="ja-JP" sz="1000" b="1"/>
          </a:p>
          <a:p>
            <a:r>
              <a:rPr lang="ja-JP" altLang="en-US" sz="1000"/>
              <a:t>　</a:t>
            </a:r>
            <a:r>
              <a:rPr lang="en-US" altLang="ja-JP" sz="1000"/>
              <a:t>a</a:t>
            </a:r>
            <a:r>
              <a:rPr lang="ja-JP" altLang="en-US" sz="1000"/>
              <a:t>タグの</a:t>
            </a:r>
            <a:r>
              <a:rPr lang="en-US" altLang="ja-JP" sz="1000"/>
              <a:t>href</a:t>
            </a:r>
            <a:r>
              <a:rPr lang="ja-JP" altLang="en-US" sz="1000"/>
              <a:t>属性に直接アクセスすることもできます。</a:t>
            </a:r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print(bs.a[‘href’]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WhatIs.html</a:t>
            </a:r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400" b="1"/>
              <a:t>リンク検索</a:t>
            </a:r>
            <a:endParaRPr lang="en-US" altLang="ja-JP" sz="1400" b="1"/>
          </a:p>
          <a:p>
            <a:r>
              <a:rPr lang="ja-JP" altLang="en-US" sz="1200"/>
              <a:t>　解析結果から、「すべてのリンク」を検索できます。（前ページのリンク参照は、ページ内で最初に見つかったリンクを返すだけです）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find_all(‘a’)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200"/>
              <a:t>[&lt;a href="WhatIs.html" name="0"&gt;</a:t>
            </a:r>
          </a:p>
          <a:p>
            <a:r>
              <a:rPr lang="en-US" altLang="ja-JP" sz="1200"/>
              <a:t>hypermedia&lt;/a&gt;, &lt;a href="Summary.html" name="24"&gt;executive</a:t>
            </a:r>
          </a:p>
          <a:p>
            <a:r>
              <a:rPr lang="en-US" altLang="ja-JP" sz="1200"/>
              <a:t>summary&lt;/a&gt;, &lt;a href="Administration/Mailing/Overview.html" name="29"&gt;Mailing lists&lt;/a&gt;, &lt;a href="Policy.html" name="30"&gt;Policy&lt;/a&gt;, &lt;a href="News/9211.html" name="34"&gt;W3  news&lt;/a&gt;, &lt;a href="FAQ/List.html" name="41"&gt;Frequently Asked Questions&lt;/a&gt;, &lt;a href="../DataSources/Top.html" name="44"&gt;What's out there?&lt;/a&gt;, &lt;a href="../DataSources/bySubject/Overview.html" name="45"&gt; subjects&lt;/a&gt;, &lt;a href="../DataSources/WWW/Servers.html" name="z54"&gt;W3 servers&lt;/a&gt;, &lt;a href="Help.html" name="46"&gt;Help&lt;/a&gt;, &lt;a href="Status.html" name="13"&gt;Software Products&lt;/a&gt;, &lt;a href="LineMode/Browser.html" name="27"&gt;Line Mode&lt;/a&gt;, &lt;a href="Status.html#35" name="35"&gt;Viola&lt;/a&gt;, &lt;a href="NeXT/WorldWideWeb.html" name="26"&gt;NeXTStep&lt;/a&gt;, &lt;a href="Daemon/Overview.html" name="25"&gt;Servers&lt;/a&gt;, &lt;a href="Tools/Overview.html" name="51"&gt;Tools&lt;/a&gt;, &lt;a href="MailRobot/Overview.html" name="53"&gt; Mail robot&lt;/a&gt;, &lt;a href="Status.html#57" name="52"&gt;</a:t>
            </a:r>
          </a:p>
          <a:p>
            <a:r>
              <a:rPr lang="en-US" altLang="ja-JP" sz="1200"/>
              <a:t>Library&lt;/a&gt;, &lt;a href="Technical.html" name="47"&gt;Technical&lt;/a&gt;, &lt;a href="Bibliography.html" name="40"&gt;Bibliography&lt;/a&gt;, &lt;a href="People.html" name="14"&gt;People&lt;/a&gt;, &lt;a href="History.html" name="15"&gt;History&lt;/a&gt;, &lt;a href="Helping.html" name="37"&gt;How can I help&lt;/a&gt;, &lt;a href="../README.html" name="48"&gt;Getting code&lt;/a&gt;, &lt;a href="LineMode/Defaults/Distribution.html" name="49"&gt;</a:t>
            </a:r>
          </a:p>
          <a:p>
            <a:r>
              <a:rPr lang="en-US" altLang="ja-JP" sz="1200"/>
              <a:t>anonymous FTP&lt;/a&gt;]</a:t>
            </a:r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実際には以下のように全リンクを検索し、一個ずつ処理したりします。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bs.</a:t>
            </a:r>
            <a:r>
              <a:rPr lang="en-US" altLang="ja-JP" sz="1200" b="1"/>
              <a:t>find_all('a‘)</a:t>
            </a:r>
            <a:r>
              <a:rPr lang="en-US" altLang="ja-JP" sz="1200"/>
              <a:t>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print(a['href’])</a:t>
            </a:r>
          </a:p>
          <a:p>
            <a:endParaRPr lang="en-US" altLang="ja-JP" sz="1200"/>
          </a:p>
          <a:p>
            <a:r>
              <a:rPr lang="ja-JP" altLang="en-US" sz="1200" b="1"/>
              <a:t>出力結果</a:t>
            </a:r>
            <a:endParaRPr lang="en-US" altLang="ja-JP" sz="1200" b="1"/>
          </a:p>
          <a:p>
            <a:r>
              <a:rPr lang="en-US" altLang="ja-JP" sz="1200"/>
              <a:t>WhatIs.html</a:t>
            </a:r>
          </a:p>
          <a:p>
            <a:r>
              <a:rPr lang="en-US" altLang="ja-JP" sz="1200"/>
              <a:t>Summary.html</a:t>
            </a:r>
          </a:p>
          <a:p>
            <a:r>
              <a:rPr lang="en-US" altLang="ja-JP" sz="1200"/>
              <a:t>Administration/Mailing/Overview.html</a:t>
            </a:r>
          </a:p>
          <a:p>
            <a:r>
              <a:rPr lang="en-US" altLang="ja-JP" sz="1200"/>
              <a:t>Policy.html</a:t>
            </a:r>
          </a:p>
          <a:p>
            <a:r>
              <a:rPr lang="en-US" altLang="ja-JP" sz="1200"/>
              <a:t>News/9211.html</a:t>
            </a:r>
          </a:p>
          <a:p>
            <a:r>
              <a:rPr lang="en-US" altLang="ja-JP" sz="1200"/>
              <a:t>FAQ/List.html</a:t>
            </a:r>
          </a:p>
          <a:p>
            <a:r>
              <a:rPr lang="en-US" altLang="ja-JP" sz="1200"/>
              <a:t>../DataSources/Top.html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546751"/>
          </a:xfrm>
        </p:spPr>
        <p:txBody>
          <a:bodyPr bIns="0">
            <a:normAutofit/>
          </a:bodyPr>
          <a:lstStyle/>
          <a:p>
            <a:r>
              <a:rPr lang="ja-JP" altLang="en-US" sz="1200" b="1"/>
              <a:t>まとめ</a:t>
            </a:r>
            <a:endParaRPr lang="en-US" altLang="ja-JP" sz="1200" b="1"/>
          </a:p>
          <a:p>
            <a:endParaRPr lang="en-US" altLang="ja-JP" sz="1200"/>
          </a:p>
          <a:p>
            <a:r>
              <a:rPr lang="ja-JP" altLang="en-US" sz="1200"/>
              <a:t>　スクレイピング作業とはつまり「スクレイパーを生成し、その解析結果にアクセスする」と言えます。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解析結果へのアクセスは主に以下の２つです。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(1) </a:t>
            </a:r>
            <a:r>
              <a:rPr lang="ja-JP" altLang="en-US" sz="1200"/>
              <a:t>タグ参照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bs.h1, bs.a</a:t>
            </a:r>
            <a:r>
              <a:rPr lang="ja-JP" altLang="en-US" sz="1200"/>
              <a:t>のようにタグデータを直接参照する。ページ内で最初に見つかった該当タグの情報を返す。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(2) </a:t>
            </a:r>
            <a:r>
              <a:rPr lang="ja-JP" altLang="en-US" sz="1200"/>
              <a:t>タグ検索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bs.find_all(‘a’)</a:t>
            </a:r>
            <a:r>
              <a:rPr lang="ja-JP" altLang="en-US" sz="1200"/>
              <a:t>のように、ページ内の該当タグをすべて検索し、その結果（配列）を返す。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92500" lnSpcReduction="20000"/>
          </a:bodyPr>
          <a:lstStyle/>
          <a:p>
            <a:r>
              <a:rPr lang="ja-JP" altLang="en-US"/>
              <a:t>本講習では</a:t>
            </a:r>
            <a:r>
              <a:rPr lang="en-US" altLang="ja-JP"/>
              <a:t>python</a:t>
            </a:r>
            <a:r>
              <a:rPr lang="ja-JP" altLang="en-US"/>
              <a:t>を扱います。</a:t>
            </a:r>
            <a:endParaRPr lang="en-US" altLang="ja-JP"/>
          </a:p>
          <a:p>
            <a:r>
              <a:rPr lang="en-US" altLang="ja-JP"/>
              <a:t>python</a:t>
            </a:r>
            <a:r>
              <a:rPr lang="ja-JP" altLang="en-US"/>
              <a:t>という言語はコードをシンプルかつ直感的に表現することを追及としており、</a:t>
            </a:r>
            <a:endParaRPr lang="en-US" altLang="ja-JP"/>
          </a:p>
          <a:p>
            <a:r>
              <a:rPr lang="ja-JP" altLang="en-US"/>
              <a:t>この目的に綺麗にハマったコードを </a:t>
            </a:r>
            <a:r>
              <a:rPr lang="en-US" altLang="ja-JP" b="1"/>
              <a:t>pythonic</a:t>
            </a:r>
            <a:r>
              <a:rPr lang="ja-JP" altLang="en-US" b="1"/>
              <a:t>だ</a:t>
            </a:r>
            <a:r>
              <a:rPr lang="en-US" altLang="ja-JP"/>
              <a:t>(python</a:t>
            </a:r>
            <a:r>
              <a:rPr lang="ja-JP" altLang="en-US"/>
              <a:t>らしいコーディングだ</a:t>
            </a:r>
            <a:r>
              <a:rPr lang="en-US" altLang="ja-JP"/>
              <a:t>)</a:t>
            </a:r>
            <a:r>
              <a:rPr lang="ja-JP" altLang="en-US"/>
              <a:t>と</a:t>
            </a:r>
            <a:endParaRPr lang="en-US" altLang="ja-JP"/>
          </a:p>
          <a:p>
            <a:r>
              <a:rPr lang="ja-JP" altLang="en-US"/>
              <a:t>表現しているほどです。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この</a:t>
            </a:r>
            <a:r>
              <a:rPr lang="en-US" altLang="ja-JP"/>
              <a:t>pythonic</a:t>
            </a:r>
            <a:r>
              <a:rPr lang="ja-JP" altLang="en-US"/>
              <a:t>な思想が好まれて、</a:t>
            </a:r>
            <a:r>
              <a:rPr lang="en-US" altLang="ja-JP"/>
              <a:t>python</a:t>
            </a:r>
            <a:r>
              <a:rPr lang="ja-JP" altLang="en-US"/>
              <a:t>には多様なライブラリ、フレームワーク、ラッパーが</a:t>
            </a:r>
            <a:endParaRPr lang="en-US" altLang="ja-JP"/>
          </a:p>
          <a:p>
            <a:r>
              <a:rPr lang="ja-JP" altLang="en-US"/>
              <a:t>提供されています。</a:t>
            </a:r>
            <a:endParaRPr lang="en-US" altLang="ja-JP"/>
          </a:p>
          <a:p>
            <a:endParaRPr lang="en-US" altLang="ja-JP" sz="1800"/>
          </a:p>
          <a:p>
            <a:r>
              <a:rPr lang="ja-JP" altLang="en-US" sz="1400"/>
              <a:t>　数学演算系</a:t>
            </a:r>
            <a:r>
              <a:rPr lang="en-US" altLang="ja-JP" sz="1400"/>
              <a:t>(</a:t>
            </a:r>
            <a:r>
              <a:rPr lang="en-US" altLang="ja-JP" sz="1400" err="1"/>
              <a:t>numpy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機械学習</a:t>
            </a:r>
            <a:r>
              <a:rPr lang="en-US" altLang="ja-JP" sz="1400"/>
              <a:t>(</a:t>
            </a:r>
            <a:r>
              <a:rPr lang="en-US" altLang="ja-JP" sz="1400" err="1"/>
              <a:t>pytorch</a:t>
            </a:r>
            <a:r>
              <a:rPr lang="en-US" altLang="ja-JP" sz="1400"/>
              <a:t>, </a:t>
            </a:r>
            <a:r>
              <a:rPr lang="en-US" altLang="ja-JP" sz="1400" err="1"/>
              <a:t>scikit</a:t>
            </a:r>
            <a:r>
              <a:rPr lang="en-US" altLang="ja-JP" sz="1400"/>
              <a:t>-learn)</a:t>
            </a:r>
          </a:p>
          <a:p>
            <a:r>
              <a:rPr lang="ja-JP" altLang="en-US" sz="1400"/>
              <a:t>　ロボットの制御フレームワーク</a:t>
            </a:r>
            <a:r>
              <a:rPr lang="en-US" altLang="ja-JP" sz="1400"/>
              <a:t>(</a:t>
            </a:r>
            <a:r>
              <a:rPr lang="en-US" altLang="ja-JP" sz="1400" err="1"/>
              <a:t>ros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組込み系の通信制御</a:t>
            </a:r>
            <a:r>
              <a:rPr lang="en-US" altLang="ja-JP" sz="1400"/>
              <a:t>(</a:t>
            </a:r>
            <a:r>
              <a:rPr lang="ja-JP" altLang="en-US" sz="1400"/>
              <a:t>シリアル通信、</a:t>
            </a:r>
            <a:r>
              <a:rPr lang="en-US" altLang="ja-JP" sz="1400"/>
              <a:t>USB</a:t>
            </a:r>
            <a:r>
              <a:rPr lang="ja-JP" altLang="en-US" sz="1400"/>
              <a:t>通信等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ゲーム開発 </a:t>
            </a:r>
            <a:r>
              <a:rPr lang="en-US" altLang="ja-JP" sz="1400"/>
              <a:t>(</a:t>
            </a:r>
            <a:r>
              <a:rPr lang="en-US" altLang="ja-JP" sz="1400" err="1"/>
              <a:t>pygame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クラウド</a:t>
            </a:r>
            <a:r>
              <a:rPr lang="en-US" altLang="ja-JP" sz="1400"/>
              <a:t>API</a:t>
            </a:r>
            <a:r>
              <a:rPr lang="ja-JP" altLang="en-US" sz="1400"/>
              <a:t> </a:t>
            </a:r>
            <a:r>
              <a:rPr lang="en-US" altLang="ja-JP" sz="1400"/>
              <a:t>(google/</a:t>
            </a:r>
            <a:r>
              <a:rPr lang="en-US" altLang="ja-JP" sz="1400" err="1"/>
              <a:t>twiter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データベース </a:t>
            </a:r>
            <a:r>
              <a:rPr lang="en-US" altLang="ja-JP" sz="1400"/>
              <a:t>(sqlite3/</a:t>
            </a:r>
            <a:r>
              <a:rPr lang="en-US" altLang="ja-JP" sz="1400" err="1"/>
              <a:t>mysql</a:t>
            </a:r>
            <a:r>
              <a:rPr lang="en-US" altLang="ja-JP" sz="1400"/>
              <a:t>/</a:t>
            </a:r>
            <a:r>
              <a:rPr lang="en-US" altLang="ja-JP" sz="1400" err="1"/>
              <a:t>sqlserver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データ分析 </a:t>
            </a:r>
            <a:r>
              <a:rPr lang="en-US" altLang="ja-JP" sz="1400"/>
              <a:t>(pandas)</a:t>
            </a:r>
          </a:p>
          <a:p>
            <a:r>
              <a:rPr lang="ja-JP" altLang="en-US" sz="1400"/>
              <a:t>　スクレイピング</a:t>
            </a:r>
            <a:r>
              <a:rPr lang="en-US" altLang="ja-JP" sz="1400"/>
              <a:t>(</a:t>
            </a:r>
            <a:r>
              <a:rPr lang="en-US" altLang="ja-JP" sz="1400" err="1"/>
              <a:t>beautifulsoup</a:t>
            </a:r>
            <a:r>
              <a:rPr lang="en-US" altLang="ja-JP" sz="1400"/>
              <a:t>/</a:t>
            </a:r>
            <a:r>
              <a:rPr lang="en-US" altLang="ja-JP" sz="1400" err="1"/>
              <a:t>scrapy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グラフ描画</a:t>
            </a:r>
            <a:r>
              <a:rPr lang="en-US" altLang="ja-JP" sz="1400"/>
              <a:t>(matplotlib)</a:t>
            </a:r>
          </a:p>
          <a:p>
            <a:r>
              <a:rPr lang="ja-JP" altLang="en-US" sz="1400"/>
              <a:t>　サーバサイド</a:t>
            </a:r>
            <a:r>
              <a:rPr lang="en-US" altLang="ja-JP" sz="1400"/>
              <a:t>Web(flask)</a:t>
            </a:r>
          </a:p>
          <a:p>
            <a:r>
              <a:rPr lang="ja-JP" altLang="en-US" sz="1400"/>
              <a:t>　デスクトップ</a:t>
            </a:r>
            <a:r>
              <a:rPr lang="en-US" altLang="ja-JP" sz="1400"/>
              <a:t>UI(qt)</a:t>
            </a:r>
          </a:p>
          <a:p>
            <a:endParaRPr lang="en-US" altLang="ja-JP" sz="1800"/>
          </a:p>
          <a:p>
            <a:r>
              <a:rPr lang="ja-JP" altLang="en-US"/>
              <a:t>「何かしよう」と思った際に必要な道具を探すと大抵、</a:t>
            </a:r>
            <a:r>
              <a:rPr lang="en-US" altLang="ja-JP"/>
              <a:t>python</a:t>
            </a:r>
            <a:r>
              <a:rPr lang="ja-JP" altLang="en-US"/>
              <a:t>で道具そのものが提供されたり、</a:t>
            </a:r>
            <a:endParaRPr lang="en-US" altLang="ja-JP"/>
          </a:p>
          <a:p>
            <a:r>
              <a:rPr lang="ja-JP" altLang="en-US"/>
              <a:t>あるいは道具を使いやすく包んだ</a:t>
            </a:r>
            <a:r>
              <a:rPr lang="en-US" altLang="ja-JP"/>
              <a:t>python</a:t>
            </a:r>
            <a:r>
              <a:rPr lang="ja-JP" altLang="en-US"/>
              <a:t>ラッパーが見つかります。</a:t>
            </a:r>
            <a:endParaRPr lang="en-US" altLang="ja-JP"/>
          </a:p>
          <a:p>
            <a:r>
              <a:rPr lang="ja-JP" altLang="en-US"/>
              <a:t>つまり、</a:t>
            </a:r>
            <a:r>
              <a:rPr lang="en-US" altLang="ja-JP"/>
              <a:t>python</a:t>
            </a:r>
            <a:r>
              <a:rPr lang="ja-JP" altLang="en-US"/>
              <a:t>を読む機会は多いし、これらの道具を使いこなすために</a:t>
            </a:r>
            <a:r>
              <a:rPr lang="en-US" altLang="ja-JP"/>
              <a:t>python</a:t>
            </a:r>
            <a:r>
              <a:rPr lang="ja-JP" altLang="en-US"/>
              <a:t>を書く機会も多い、</a:t>
            </a:r>
            <a:endParaRPr lang="en-US" altLang="ja-JP"/>
          </a:p>
          <a:p>
            <a:r>
              <a:rPr lang="ja-JP" altLang="en-US"/>
              <a:t>ということになります。</a:t>
            </a:r>
            <a:r>
              <a:rPr lang="en-US" altLang="ja-JP"/>
              <a:t>(</a:t>
            </a:r>
            <a:r>
              <a:rPr lang="ja-JP" altLang="en-US"/>
              <a:t>常に</a:t>
            </a:r>
            <a:r>
              <a:rPr lang="en-US" altLang="ja-JP"/>
              <a:t>python</a:t>
            </a:r>
            <a:r>
              <a:rPr lang="ja-JP" altLang="en-US"/>
              <a:t>が最適解とは限りませんが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ランキングサイト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78029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まずは</a:t>
            </a:r>
            <a:r>
              <a:rPr lang="en-US" altLang="ja-JP" sz="1400" err="1"/>
              <a:t>Vtbuber</a:t>
            </a:r>
            <a:r>
              <a:rPr lang="ja-JP" altLang="en-US" sz="1400"/>
              <a:t>のランキングと、それに伴う各種パラメータをスクレイピングします。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以下が</a:t>
            </a:r>
            <a:r>
              <a:rPr lang="en-US" altLang="ja-JP" sz="1400" err="1"/>
              <a:t>Vtuber</a:t>
            </a:r>
            <a:r>
              <a:rPr lang="ja-JP" altLang="en-US" sz="1400"/>
              <a:t>のランキングサイトです。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526116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40156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ランキングサイトのトップページ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17492" y="2202442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①全ランキングを格納する表</a:t>
            </a:r>
            <a:endParaRPr lang="en-US" altLang="ja-JP" sz="1200"/>
          </a:p>
          <a:p>
            <a:r>
              <a:rPr lang="en-US" altLang="ja-JP" sz="1200"/>
              <a:t>   table:</a:t>
            </a:r>
            <a:r>
              <a:rPr lang="ja-JP" altLang="en-US" sz="1200"/>
              <a:t>テーブル</a:t>
            </a:r>
            <a:endParaRPr lang="en-US" altLang="ja-JP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50649" y="2530975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51788" y="2447655"/>
            <a:ext cx="365705" cy="2052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69521" y="2872700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70660" y="3023377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55034" y="2778164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②各</a:t>
            </a:r>
            <a:r>
              <a:rPr lang="en-US" altLang="ja-JP" sz="1200" err="1"/>
              <a:t>Vtuber</a:t>
            </a:r>
            <a:r>
              <a:rPr lang="ja-JP" altLang="en-US" sz="1200"/>
              <a:t>の情報</a:t>
            </a:r>
            <a:endParaRPr lang="en-US" altLang="ja-JP" sz="1200"/>
          </a:p>
          <a:p>
            <a:r>
              <a:rPr lang="en-US" altLang="ja-JP" sz="1200"/>
              <a:t>   tr:</a:t>
            </a:r>
            <a:r>
              <a:rPr lang="ja-JP" altLang="en-US" sz="1200"/>
              <a:t>レコード</a:t>
            </a:r>
            <a:endParaRPr lang="en-US" altLang="ja-JP" sz="12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71647" y="3320406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144987" y="3566751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③名前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イメージ</a:t>
            </a:r>
            <a:r>
              <a:rPr lang="en-US" altLang="ja-JP" sz="1200"/>
              <a:t>:alt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84859" y="3416419"/>
            <a:ext cx="1360128" cy="395547"/>
          </a:xfrm>
          <a:prstGeom prst="bentConnector3">
            <a:avLst>
              <a:gd name="adj1" fmla="val 724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70918" y="4271885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113786" y="4260763"/>
            <a:ext cx="1823683" cy="407703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④順位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126492" y="4367897"/>
            <a:ext cx="1987295" cy="96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472073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　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　取得します。　また、レコード内の強調文字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スクレイピング：モジュール連携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/>
              <a:t>scraper</a:t>
            </a:r>
            <a:r>
              <a:rPr lang="ja-JP" altLang="en-US"/>
              <a:t>モジュールのコア機能は </a:t>
            </a:r>
            <a:r>
              <a:rPr lang="en-US" altLang="ja-JP"/>
              <a:t>tag_factory.py</a:t>
            </a:r>
            <a:r>
              <a:rPr lang="ja-JP" altLang="en-US"/>
              <a:t>に実装されています。</a:t>
            </a:r>
            <a:endParaRPr lang="en-US" altLang="ja-JP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1823780" y="2423649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606" y="1564677"/>
            <a:ext cx="1636454" cy="186206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A7D5A9A-CA01-4800-82B2-0EFF5B231395}"/>
              </a:ext>
            </a:extLst>
          </p:cNvPr>
          <p:cNvSpPr/>
          <p:nvPr/>
        </p:nvSpPr>
        <p:spPr>
          <a:xfrm>
            <a:off x="4300707" y="2347007"/>
            <a:ext cx="2529011" cy="739829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&lt;</a:t>
            </a:r>
            <a:r>
              <a:rPr kumimoji="1" lang="en-US" altLang="ja-JP" sz="1400" b="1">
                <a:solidFill>
                  <a:schemeClr val="tx1"/>
                </a:solidFill>
              </a:rPr>
              <a:t>div </a:t>
            </a:r>
            <a:r>
              <a:rPr kumimoji="1" lang="en-US" altLang="ja-JP" sz="1400">
                <a:solidFill>
                  <a:schemeClr val="tx1"/>
                </a:solidFill>
              </a:rPr>
              <a:t>class=“box_office”&gt;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&lt;/</a:t>
            </a:r>
            <a:r>
              <a:rPr kumimoji="1" lang="en-US" altLang="ja-JP" sz="1400" b="1">
                <a:solidFill>
                  <a:schemeClr val="tx1"/>
                </a:solidFill>
              </a:rPr>
              <a:t>div</a:t>
            </a:r>
            <a:r>
              <a:rPr kumimoji="1" lang="en-US" altLang="ja-JP" sz="1400">
                <a:solidFill>
                  <a:schemeClr val="tx1"/>
                </a:solidFill>
              </a:rPr>
              <a:t>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7BF1E608-172F-4EFD-BCF5-146232FCED20}"/>
              </a:ext>
            </a:extLst>
          </p:cNvPr>
          <p:cNvSpPr txBox="1">
            <a:spLocks/>
          </p:cNvSpPr>
          <p:nvPr/>
        </p:nvSpPr>
        <p:spPr>
          <a:xfrm>
            <a:off x="2226648" y="3177359"/>
            <a:ext cx="1636454" cy="509720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タグファクトリー</a:t>
            </a:r>
            <a:endParaRPr lang="en-US" altLang="ja-JP" sz="1400"/>
          </a:p>
          <a:p>
            <a:pPr algn="ctr"/>
            <a:r>
              <a:rPr lang="en-US" altLang="ja-JP" sz="1400"/>
              <a:t>(TagFactory)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5" y="2148422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490264" y="3171332"/>
            <a:ext cx="1110505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Web</a:t>
            </a:r>
            <a:r>
              <a:rPr lang="ja-JP" altLang="en-US" sz="1400"/>
              <a:t>ページ</a:t>
            </a:r>
            <a:endParaRPr lang="en-US" altLang="ja-JP" sz="140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2BB67D2-8054-48E7-BE6C-20B46988FB23}"/>
              </a:ext>
            </a:extLst>
          </p:cNvPr>
          <p:cNvSpPr/>
          <p:nvPr/>
        </p:nvSpPr>
        <p:spPr>
          <a:xfrm>
            <a:off x="3668874" y="2462062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50153EC0-2226-4B2B-BB04-F4E619E30A1E}"/>
              </a:ext>
            </a:extLst>
          </p:cNvPr>
          <p:cNvSpPr txBox="1">
            <a:spLocks/>
          </p:cNvSpPr>
          <p:nvPr/>
        </p:nvSpPr>
        <p:spPr>
          <a:xfrm>
            <a:off x="5021176" y="3140124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</a:t>
            </a:r>
            <a:endParaRPr lang="en-US" altLang="ja-JP" sz="1400"/>
          </a:p>
          <a:p>
            <a:pPr algn="ctr"/>
            <a:r>
              <a:rPr lang="en-US" altLang="ja-JP" sz="1400"/>
              <a:t>(BSTag)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8320BB1-23EF-46D1-A69D-4C303EEB8941}"/>
              </a:ext>
            </a:extLst>
          </p:cNvPr>
          <p:cNvSpPr/>
          <p:nvPr/>
        </p:nvSpPr>
        <p:spPr>
          <a:xfrm>
            <a:off x="6945569" y="2462062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288B38-5507-47C0-8CE8-AF0EC8151254}"/>
              </a:ext>
            </a:extLst>
          </p:cNvPr>
          <p:cNvSpPr/>
          <p:nvPr/>
        </p:nvSpPr>
        <p:spPr>
          <a:xfrm>
            <a:off x="7547494" y="2573509"/>
            <a:ext cx="2171410" cy="28682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986806A0-5012-4080-BB21-310CC556E733}"/>
              </a:ext>
            </a:extLst>
          </p:cNvPr>
          <p:cNvSpPr txBox="1">
            <a:spLocks/>
          </p:cNvSpPr>
          <p:nvPr/>
        </p:nvSpPr>
        <p:spPr>
          <a:xfrm>
            <a:off x="376550" y="4027479"/>
            <a:ext cx="8925712" cy="226512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タグファクトリー</a:t>
            </a:r>
            <a:r>
              <a:rPr lang="en-US" altLang="ja-JP"/>
              <a:t>(TagFactory)</a:t>
            </a:r>
            <a:r>
              <a:rPr lang="ja-JP" altLang="en-US"/>
              <a:t>は</a:t>
            </a:r>
            <a:r>
              <a:rPr lang="en-US" altLang="ja-JP"/>
              <a:t>Web</a:t>
            </a:r>
            <a:r>
              <a:rPr lang="ja-JP" altLang="en-US"/>
              <a:t>ページから「最初のタグ</a:t>
            </a:r>
            <a:r>
              <a:rPr lang="en-US" altLang="ja-JP"/>
              <a:t>(BSTag)</a:t>
            </a:r>
            <a:r>
              <a:rPr lang="ja-JP" altLang="en-US"/>
              <a:t>」を生産します。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見つけたい</a:t>
            </a:r>
            <a:r>
              <a:rPr lang="en-US" altLang="ja-JP"/>
              <a:t>HTML</a:t>
            </a:r>
            <a:r>
              <a:rPr lang="ja-JP" altLang="en-US"/>
              <a:t>タグを指定すると、タグが生産されます。</a:t>
            </a:r>
            <a:endParaRPr lang="en-US" altLang="ja-JP"/>
          </a:p>
          <a:p>
            <a:r>
              <a:rPr lang="ja-JP" altLang="en-US"/>
              <a:t>（例）タグ</a:t>
            </a:r>
            <a:r>
              <a:rPr lang="en-US" altLang="ja-JP"/>
              <a:t>=div</a:t>
            </a:r>
            <a:r>
              <a:rPr lang="ja-JP" altLang="en-US"/>
              <a:t>、クラス名</a:t>
            </a:r>
            <a:r>
              <a:rPr lang="en-US" altLang="ja-JP"/>
              <a:t>=“box_office”</a:t>
            </a:r>
          </a:p>
          <a:p>
            <a:endParaRPr lang="en-US" altLang="ja-JP"/>
          </a:p>
          <a:p>
            <a:r>
              <a:rPr lang="ja-JP" altLang="en-US"/>
              <a:t>見つかったタグは</a:t>
            </a:r>
            <a:r>
              <a:rPr lang="en-US" altLang="ja-JP"/>
              <a:t>BSTag</a:t>
            </a:r>
            <a:r>
              <a:rPr lang="ja-JP" altLang="en-US"/>
              <a:t>というクラス構造で定義され、この</a:t>
            </a:r>
            <a:r>
              <a:rPr lang="en-US" altLang="ja-JP"/>
              <a:t>BSTag</a:t>
            </a:r>
            <a:r>
              <a:rPr lang="ja-JP" altLang="en-US"/>
              <a:t>も自身の</a:t>
            </a:r>
            <a:r>
              <a:rPr lang="en-US" altLang="ja-JP"/>
              <a:t>HTML</a:t>
            </a:r>
            <a:r>
              <a:rPr lang="ja-JP" altLang="en-US"/>
              <a:t>タグから</a:t>
            </a:r>
            <a:endParaRPr lang="en-US" altLang="ja-JP"/>
          </a:p>
          <a:p>
            <a:r>
              <a:rPr lang="ja-JP" altLang="en-US"/>
              <a:t>連結する様々なタグ</a:t>
            </a:r>
            <a:r>
              <a:rPr lang="en-US" altLang="ja-JP"/>
              <a:t>(</a:t>
            </a:r>
            <a:r>
              <a:rPr lang="ja-JP" altLang="en-US"/>
              <a:t>子供、親、次のタグ等</a:t>
            </a:r>
            <a:r>
              <a:rPr lang="en-US" altLang="ja-JP"/>
              <a:t>)</a:t>
            </a:r>
            <a:r>
              <a:rPr lang="ja-JP" altLang="en-US"/>
              <a:t>を、同じく</a:t>
            </a:r>
            <a:r>
              <a:rPr lang="en-US" altLang="ja-JP"/>
              <a:t>BSTag</a:t>
            </a:r>
            <a:r>
              <a:rPr lang="ja-JP" altLang="en-US"/>
              <a:t>として生産します。</a:t>
            </a:r>
            <a:endParaRPr lang="en-US" altLang="ja-JP"/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49DE9DEF-94E0-4332-8E9E-74D1370C9992}"/>
              </a:ext>
            </a:extLst>
          </p:cNvPr>
          <p:cNvSpPr txBox="1">
            <a:spLocks/>
          </p:cNvSpPr>
          <p:nvPr/>
        </p:nvSpPr>
        <p:spPr>
          <a:xfrm>
            <a:off x="8043033" y="3150189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</a:t>
            </a:r>
            <a:endParaRPr lang="en-US" altLang="ja-JP" sz="1400"/>
          </a:p>
          <a:p>
            <a:pPr algn="ctr"/>
            <a:r>
              <a:rPr lang="en-US" altLang="ja-JP" sz="1400"/>
              <a:t>(BSTag)</a:t>
            </a:r>
          </a:p>
        </p:txBody>
      </p:sp>
    </p:spTree>
    <p:extLst>
      <p:ext uri="{BB962C8B-B14F-4D97-AF65-F5344CB8AC3E}">
        <p14:creationId xmlns:p14="http://schemas.microsoft.com/office/powerpoint/2010/main" val="186485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スクレイピング：モジュール連携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/>
              <a:t>タグファクトリーをメンバとして持つ、各ページのスクレイパーを用意し、</a:t>
            </a:r>
            <a:endParaRPr lang="en-US" altLang="ja-JP"/>
          </a:p>
          <a:p>
            <a:r>
              <a:rPr lang="ja-JP" altLang="en-US"/>
              <a:t>各ページからほしい情報をスクレイピングします。</a:t>
            </a:r>
            <a:endParaRPr lang="en-US" altLang="ja-JP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493381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9" y="2509793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648399" y="363083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370385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172" y="2453459"/>
            <a:ext cx="1339582" cy="1524267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321917" y="4175387"/>
            <a:ext cx="2239108" cy="4416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ランキングスクレイパー</a:t>
            </a:r>
            <a:endParaRPr lang="en-US" altLang="ja-JP" sz="140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679736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382876" y="2551395"/>
            <a:ext cx="2831463" cy="1215268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位：キズナアイ</a:t>
            </a:r>
            <a:r>
              <a:rPr kumimoji="1" lang="en-US" altLang="ja-JP" sz="1400">
                <a:solidFill>
                  <a:schemeClr val="tx1"/>
                </a:solidFill>
              </a:rPr>
              <a:t>(upd8) 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位：輝夜月</a:t>
            </a:r>
            <a:r>
              <a:rPr lang="en-US" altLang="ja-JP" sz="1400">
                <a:solidFill>
                  <a:schemeClr val="tx1"/>
                </a:solidFill>
              </a:rPr>
              <a:t>(vic) 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r>
              <a:rPr kumimoji="1" lang="ja-JP" altLang="en-US" sz="1400">
                <a:solidFill>
                  <a:schemeClr val="tx1"/>
                </a:solidFill>
              </a:rPr>
              <a:t>位：ミライアカリ</a:t>
            </a:r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ja-JP" altLang="en-US" sz="1400">
                <a:solidFill>
                  <a:schemeClr val="tx1"/>
                </a:solidFill>
              </a:rPr>
              <a:t>元</a:t>
            </a:r>
            <a:r>
              <a:rPr kumimoji="1" lang="en-US" altLang="ja-JP" sz="1400">
                <a:solidFill>
                  <a:schemeClr val="tx1"/>
                </a:solidFill>
              </a:rPr>
              <a:t>ENTUM) 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・・・</a:t>
            </a:r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47800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endParaRPr lang="en-US" altLang="ja-JP" sz="1300"/>
          </a:p>
          <a:p>
            <a:r>
              <a:rPr lang="en-US" altLang="ja-JP" sz="1300"/>
              <a:t>vtubers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(3)</a:t>
            </a:r>
          </a:p>
          <a:p>
            <a:r>
              <a:rPr lang="en-US" altLang="ja-JP" sz="1300"/>
              <a:t>print(vtubers)</a:t>
            </a:r>
          </a:p>
          <a:p>
            <a:endParaRPr lang="en-US" altLang="ja-JP" sz="1300"/>
          </a:p>
          <a:p>
            <a:r>
              <a:rPr lang="en-US" altLang="ja-JP" sz="1300"/>
              <a:t>VTuber</a:t>
            </a:r>
            <a:r>
              <a:rPr lang="ja-JP" altLang="en-US" sz="1300"/>
              <a:t>のランキング結果はこの１行で取得できます。</a:t>
            </a:r>
            <a:endParaRPr lang="en-US" altLang="ja-JP" sz="1300"/>
          </a:p>
          <a:p>
            <a:r>
              <a:rPr lang="ja-JP" altLang="en-US" sz="1300"/>
              <a:t>ランキング結果は</a:t>
            </a:r>
            <a:r>
              <a:rPr lang="en-US" altLang="ja-JP" sz="1300"/>
              <a:t>dictionary</a:t>
            </a:r>
            <a:r>
              <a:rPr lang="ja-JP" altLang="en-US" sz="1300"/>
              <a:t>型で格納されます。</a:t>
            </a:r>
            <a:endParaRPr lang="en-US" altLang="ja-JP" sz="130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36777"/>
              </p:ext>
            </p:extLst>
          </p:nvPr>
        </p:nvGraphicFramePr>
        <p:xfrm>
          <a:off x="492369" y="966112"/>
          <a:ext cx="63793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308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のランキングサイトから各種パラメータ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順位、名前、フォロワー数、</a:t>
                      </a:r>
                      <a:r>
                        <a:rPr kumimoji="1" lang="en-US" altLang="ja-JP" sz="1400"/>
                        <a:t>Twitter</a:t>
                      </a:r>
                      <a:r>
                        <a:rPr kumimoji="1" lang="ja-JP" altLang="en-US" sz="1400"/>
                        <a:t>アカウント等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をスクレイピングします。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4160800"/>
            <a:ext cx="8832156" cy="1425246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実行結果</a:t>
            </a:r>
            <a:endParaRPr lang="en-US" altLang="ja-JP" sz="1300" b="1"/>
          </a:p>
          <a:p>
            <a:endParaRPr lang="en-US" altLang="ja-JP" sz="1300" b="1"/>
          </a:p>
          <a:p>
            <a:r>
              <a:rPr lang="en-US" altLang="ja-JP" sz="1300"/>
              <a:t>[{‘office’: ‘upd8’, ‘twitter’: ‘https://twitter.com/aichan_nel’, ‘youtube’: ‘https://t.co/ZptRaeE7SB’, ‘name’: ‘</a:t>
            </a:r>
            <a:r>
              <a:rPr lang="ja-JP" altLang="en-US" sz="1300" b="1"/>
              <a:t>キズナアイ</a:t>
            </a:r>
            <a:r>
              <a:rPr lang="en-US" altLang="ja-JP" sz="1300"/>
              <a:t>’, ‘rank’: ‘1</a:t>
            </a:r>
            <a:r>
              <a:rPr lang="ja-JP" altLang="en-US" sz="1300"/>
              <a:t>位</a:t>
            </a:r>
            <a:r>
              <a:rPr lang="en-US" altLang="ja-JP" sz="1300"/>
              <a:t>’, ‘follower’: 2680000, ‘view’: 278446128}, {‘office’: ‘upd8’, ‘twitter’: ‘https://twitter.com/aichan_nel’, ‘youtube’: ‘https://t.co/ZptRaeE7SB’, ‘name’: ‘</a:t>
            </a:r>
            <a:r>
              <a:rPr lang="ja-JP" altLang="en-US" sz="1300"/>
              <a:t>キズナアイ</a:t>
            </a:r>
            <a:r>
              <a:rPr lang="en-US" altLang="ja-JP" sz="1300"/>
              <a:t>’, ‘rank’: ‘2</a:t>
            </a:r>
            <a:r>
              <a:rPr lang="ja-JP" altLang="en-US" sz="1300"/>
              <a:t>位</a:t>
            </a:r>
            <a:r>
              <a:rPr lang="en-US" altLang="ja-JP" sz="1300"/>
              <a:t>’, ‘follower’: 1420000, ‘view’: 137716665}, {‘office’: ‘VIC’, ‘twitter’: ‘https://twitter.com/_KaguyaLuna’, ‘youtube’: ‘https://t.co/sLLbajn9Wu’, ‘name’: ‘</a:t>
            </a:r>
            <a:r>
              <a:rPr lang="ja-JP" altLang="en-US" sz="1300" b="1"/>
              <a:t>輝夜月</a:t>
            </a:r>
            <a:r>
              <a:rPr lang="en-US" altLang="ja-JP" sz="1300"/>
              <a:t>’, ‘rank’: ‘3</a:t>
            </a:r>
            <a:r>
              <a:rPr lang="ja-JP" altLang="en-US" sz="1300"/>
              <a:t>位</a:t>
            </a:r>
            <a:r>
              <a:rPr lang="en-US" altLang="ja-JP" sz="1300"/>
              <a:t>’, ‘follower’: 1000000, ‘view’: 98329327}, {‘office’: ‘</a:t>
            </a:r>
            <a:r>
              <a:rPr lang="ja-JP" altLang="en-US" sz="1300"/>
              <a:t>元</a:t>
            </a:r>
            <a:r>
              <a:rPr lang="en-US" altLang="ja-JP" sz="1300"/>
              <a:t>ENTUM’, ‘twitter’: ‘https://twitter.com/MiraiAkari_prj’, ‘youtube’: ‘https://t.co/bo2Gf1zqQV’, ‘name’: ‘</a:t>
            </a:r>
            <a:r>
              <a:rPr lang="ja-JP" altLang="en-US" sz="1300" b="1"/>
              <a:t>ミライアカリ</a:t>
            </a:r>
            <a:r>
              <a:rPr lang="en-US" altLang="ja-JP" sz="1300"/>
              <a:t>’, ‘rank’: ‘4</a:t>
            </a:r>
            <a:r>
              <a:rPr lang="ja-JP" altLang="en-US" sz="1300"/>
              <a:t>位</a:t>
            </a:r>
            <a:r>
              <a:rPr lang="en-US" altLang="ja-JP" sz="1300"/>
              <a:t>’, ‘follower’: 739000, ‘view’: 65331435},</a:t>
            </a:r>
            <a:r>
              <a:rPr lang="ja-JP" altLang="en-US" sz="1300"/>
              <a:t>・・・</a:t>
            </a:r>
            <a:r>
              <a:rPr lang="en-US" altLang="ja-JP" sz="13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5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972748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工場の中身を一部抜粋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工場の</a:t>
            </a:r>
            <a:r>
              <a:rPr lang="en-US" altLang="ja-JP" sz="1400" b="1"/>
              <a:t>tag</a:t>
            </a:r>
            <a:r>
              <a:rPr lang="ja-JP" altLang="en-US" sz="1400"/>
              <a:t>メソッドは指定された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タグを探し出して、</a:t>
            </a:r>
            <a:r>
              <a:rPr lang="en-US" altLang="ja-JP" sz="1400"/>
              <a:t>BSTag</a:t>
            </a:r>
            <a:r>
              <a:rPr lang="ja-JP" altLang="en-US" sz="1400"/>
              <a:t>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__init__(self, url):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  <a:r>
              <a:rPr lang="ja-JP" altLang="en-US" sz="1400"/>
              <a:t>　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工場のインスタス生成時に、指定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で</a:t>
            </a:r>
            <a:r>
              <a:rPr lang="en-US" altLang="ja-JP" sz="1400">
                <a:sym typeface="Wingdings" panose="05000000000000000000" pitchFamily="2" charset="2"/>
              </a:rPr>
              <a:t>BeautifulSoup</a:t>
            </a:r>
            <a:r>
              <a:rPr lang="ja-JP" altLang="en-US" sz="1400">
                <a:sym typeface="Wingdings" panose="05000000000000000000" pitchFamily="2" charset="2"/>
              </a:rPr>
              <a:t>を生成します。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tag(self,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(tag_name, attrs=attrs))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BeautifulSoup</a:t>
            </a:r>
            <a:r>
              <a:rPr lang="ja-JP" altLang="en-US" sz="1400">
                <a:sym typeface="Wingdings" panose="05000000000000000000" pitchFamily="2" charset="2"/>
              </a:rPr>
              <a:t>の機能で指定した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</a:t>
            </a:r>
            <a:r>
              <a:rPr lang="en-US" altLang="ja-JP" sz="1400">
                <a:sym typeface="Wingdings" panose="05000000000000000000" pitchFamily="2" charset="2"/>
              </a:rPr>
              <a:t>(/</a:t>
            </a:r>
            <a:r>
              <a:rPr lang="ja-JP" altLang="en-US" sz="1400">
                <a:sym typeface="Wingdings" panose="05000000000000000000" pitchFamily="2" charset="2"/>
              </a:rPr>
              <a:t>属性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探し出します。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4" y="1093811"/>
            <a:ext cx="9152899" cy="31823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ランキングスクレイパーのランキング取得メソッド実装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each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タグ内の複数の子供を、自身と同じく</a:t>
            </a:r>
            <a:r>
              <a:rPr lang="en-US" altLang="ja-JP" sz="1400"/>
              <a:t>BSTag</a:t>
            </a:r>
            <a:r>
              <a:rPr lang="ja-JP" altLang="en-US" sz="1400"/>
              <a:t>のオブジェクトとして返します。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each(self,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tag_list = self._tag.find_all(tag_name, attrs=attrs)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自身の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タグ内の指定された子供タグの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　　　　　　　　　　　　　　　　　　　　　　　　　　　　リストを取得する。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tag_list = self._tag.find_all(tag_name)</a:t>
            </a:r>
          </a:p>
          <a:p>
            <a:r>
              <a:rPr lang="en-US" altLang="ja-JP" sz="1400"/>
              <a:t>        for tag in tag_list:</a:t>
            </a:r>
          </a:p>
          <a:p>
            <a:r>
              <a:rPr lang="en-US" altLang="ja-JP" sz="1400"/>
              <a:t>            yield BSTag(tag)                                                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一つずつ、見つけた子供タグを</a:t>
            </a:r>
            <a:r>
              <a:rPr lang="en-US" altLang="ja-JP" sz="1400">
                <a:sym typeface="Wingdings" panose="05000000000000000000" pitchFamily="2" charset="2"/>
              </a:rPr>
              <a:t>BSTag</a:t>
            </a:r>
            <a:r>
              <a:rPr lang="ja-JP" altLang="en-US" sz="1400">
                <a:sym typeface="Wingdings" panose="05000000000000000000" pitchFamily="2" charset="2"/>
              </a:rPr>
              <a:t>に包んで返す。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0A92C13-A414-4165-B202-605346EE9DE4}"/>
              </a:ext>
            </a:extLst>
          </p:cNvPr>
          <p:cNvSpPr txBox="1">
            <a:spLocks/>
          </p:cNvSpPr>
          <p:nvPr/>
        </p:nvSpPr>
        <p:spPr>
          <a:xfrm>
            <a:off x="356619" y="986179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46944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RankingScraper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child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タグ内の特定の子供を、自身と同じく</a:t>
            </a:r>
            <a:r>
              <a:rPr lang="en-US" altLang="ja-JP" sz="1400"/>
              <a:t>BSTag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オブジェクトとして返します。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child(self, tag_name, attrs=None):</a:t>
            </a:r>
          </a:p>
          <a:p>
            <a:r>
              <a:rPr lang="en-US" altLang="ja-JP" sz="1400"/>
              <a:t>        if attrs:</a:t>
            </a:r>
          </a:p>
          <a:p>
            <a:r>
              <a:rPr lang="en-US" altLang="ja-JP" sz="1400"/>
              <a:t>            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(tag_name, attrs=attrs)) </a:t>
            </a:r>
            <a:r>
              <a:rPr lang="en-US" altLang="ja-JP" sz="1400">
                <a:sym typeface="Wingdings" panose="05000000000000000000" pitchFamily="2" charset="2"/>
              </a:rPr>
              <a:t> </a:t>
            </a:r>
            <a:r>
              <a:rPr lang="ja-JP" altLang="en-US" sz="1400">
                <a:sym typeface="Wingdings" panose="05000000000000000000" pitchFamily="2" charset="2"/>
              </a:rPr>
              <a:t>自身の</a:t>
            </a:r>
            <a:r>
              <a:rPr lang="en-US" altLang="ja-JP" sz="1400">
                <a:sym typeface="Wingdings" panose="05000000000000000000" pitchFamily="2" charset="2"/>
              </a:rPr>
              <a:t>HTML</a:t>
            </a:r>
            <a:r>
              <a:rPr lang="ja-JP" altLang="en-US" sz="1400">
                <a:sym typeface="Wingdings" panose="05000000000000000000" pitchFamily="2" charset="2"/>
              </a:rPr>
              <a:t>タグ内の指定された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子供タグを</a:t>
            </a:r>
            <a:r>
              <a:rPr lang="en-US" altLang="ja-JP" sz="1400">
                <a:sym typeface="Wingdings" panose="05000000000000000000" pitchFamily="2" charset="2"/>
              </a:rPr>
              <a:t>BSTag</a:t>
            </a:r>
            <a:r>
              <a:rPr lang="ja-JP" altLang="en-US" sz="1400">
                <a:sym typeface="Wingdings" panose="05000000000000000000" pitchFamily="2" charset="2"/>
              </a:rPr>
              <a:t>に包んで返す。</a:t>
            </a:r>
            <a:endParaRPr lang="en-US" altLang="ja-JP" sz="1400"/>
          </a:p>
          <a:p>
            <a:r>
              <a:rPr lang="en-US" altLang="ja-JP" sz="1400"/>
              <a:t>        else:</a:t>
            </a:r>
          </a:p>
          <a:p>
            <a:r>
              <a:rPr lang="en-US" altLang="ja-JP" sz="1400"/>
              <a:t>            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56619" y="986181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28261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76550" y="3319073"/>
            <a:ext cx="9289127" cy="25952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alt</a:t>
            </a:r>
            <a:r>
              <a:rPr lang="ja-JP" altLang="en-US" sz="1400"/>
              <a:t>、</a:t>
            </a:r>
            <a:r>
              <a:rPr lang="en-US" altLang="ja-JP" sz="1400" b="1"/>
              <a:t>strong</a:t>
            </a:r>
            <a:r>
              <a:rPr lang="ja-JP" altLang="en-US" sz="1400"/>
              <a:t>メソッドは、自身の</a:t>
            </a:r>
            <a:r>
              <a:rPr lang="en-US" altLang="ja-JP" sz="1400"/>
              <a:t>HTML</a:t>
            </a:r>
            <a:r>
              <a:rPr lang="ja-JP" altLang="en-US" sz="1400"/>
              <a:t>タグ内の</a:t>
            </a:r>
            <a:r>
              <a:rPr lang="en-US" altLang="ja-JP" sz="1400"/>
              <a:t>alt</a:t>
            </a:r>
            <a:r>
              <a:rPr lang="ja-JP" altLang="en-US" sz="1400"/>
              <a:t>、</a:t>
            </a:r>
            <a:r>
              <a:rPr lang="en-US" altLang="ja-JP" sz="1400"/>
              <a:t>strong</a:t>
            </a:r>
            <a:r>
              <a:rPr lang="ja-JP" altLang="en-US" sz="1400"/>
              <a:t>タグの</a:t>
            </a:r>
            <a:r>
              <a:rPr lang="ja-JP" altLang="en-US" sz="1400" b="1"/>
              <a:t>テキスト</a:t>
            </a:r>
            <a:r>
              <a:rPr lang="ja-JP" altLang="en-US" sz="1400"/>
              <a:t>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alt(self):</a:t>
            </a:r>
          </a:p>
          <a:p>
            <a:r>
              <a:rPr lang="en-US" altLang="ja-JP" sz="1400"/>
              <a:t>    return self._tag[‘alt‘]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 alt</a:t>
            </a:r>
            <a:r>
              <a:rPr lang="ja-JP" altLang="en-US" sz="1400">
                <a:sym typeface="Wingdings" panose="05000000000000000000" pitchFamily="2" charset="2"/>
              </a:rPr>
              <a:t>タグのテキストを返す。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strong(self):</a:t>
            </a:r>
          </a:p>
          <a:p>
            <a:r>
              <a:rPr lang="en-US" altLang="ja-JP" sz="1400"/>
              <a:t>    return self._tag.strong.</a:t>
            </a:r>
            <a:r>
              <a:rPr lang="en-US" altLang="ja-JP" sz="1400" b="1"/>
              <a:t>text</a:t>
            </a:r>
            <a:r>
              <a:rPr lang="en-US" altLang="ja-JP" sz="1400"/>
              <a:t>  </a:t>
            </a:r>
            <a:r>
              <a:rPr lang="en-US" altLang="ja-JP" sz="1400">
                <a:sym typeface="Wingdings" panose="05000000000000000000" pitchFamily="2" charset="2"/>
              </a:rPr>
              <a:t>strong</a:t>
            </a:r>
            <a:r>
              <a:rPr lang="ja-JP" altLang="en-US" sz="1400">
                <a:sym typeface="Wingdings" panose="05000000000000000000" pitchFamily="2" charset="2"/>
              </a:rPr>
              <a:t>タグのテキストを返す。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820E202-F39B-4822-B166-46BBFB1482B5}"/>
              </a:ext>
            </a:extLst>
          </p:cNvPr>
          <p:cNvSpPr txBox="1">
            <a:spLocks/>
          </p:cNvSpPr>
          <p:nvPr/>
        </p:nvSpPr>
        <p:spPr>
          <a:xfrm>
            <a:off x="356619" y="1003764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(self, page):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range(page):</a:t>
            </a:r>
            <a:r>
              <a:rPr lang="ja-JP" altLang="en-US" sz="1400"/>
              <a:t>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ランキング一覧を指定ページスクレイピング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工場でランキングテーブルのタグ生産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テーブルから各レコードタグ生産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img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をレコード内の</a:t>
            </a:r>
            <a:r>
              <a:rPr lang="en-US" altLang="ja-JP" sz="1400">
                <a:sym typeface="Wingdings" panose="05000000000000000000" pitchFamily="2" charset="2"/>
              </a:rPr>
              <a:t>strong</a:t>
            </a:r>
            <a:r>
              <a:rPr lang="ja-JP" altLang="en-US" sz="1400">
                <a:sym typeface="Wingdings" panose="05000000000000000000" pitchFamily="2" charset="2"/>
              </a:rPr>
              <a:t>タグから抽出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8498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1" y="1380975"/>
            <a:ext cx="6439719" cy="440783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5" y="847203"/>
            <a:ext cx="9152899" cy="533771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ランキング詳細ページ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15578" y="3406436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026393" y="3583505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914605" y="3757206"/>
            <a:ext cx="300973" cy="115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5026393" y="4234900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836228" y="4534152"/>
            <a:ext cx="379351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215579" y="4205318"/>
            <a:ext cx="2309606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5026394" y="4877356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215578" y="5002559"/>
            <a:ext cx="2256331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836229" y="5336257"/>
            <a:ext cx="379349" cy="151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372285" y="5851478"/>
            <a:ext cx="8968785" cy="8987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を見つけ、そのコンテナ内のオフィス名を示す</a:t>
            </a:r>
            <a:endParaRPr lang="en-US" altLang="ja-JP" sz="1400"/>
          </a:p>
          <a:p>
            <a:r>
              <a:rPr lang="ja-JP" altLang="en-US" sz="1400"/>
              <a:t>　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　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93770" y="1512909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7208796" y="1443647"/>
            <a:ext cx="2553513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r>
              <a:rPr lang="en-US" altLang="ja-JP" sz="1200"/>
              <a:t>:</a:t>
            </a:r>
          </a:p>
          <a:p>
            <a:r>
              <a:rPr lang="en-US" altLang="ja-JP" sz="1200"/>
              <a:t>   class</a:t>
            </a:r>
            <a:r>
              <a:rPr lang="ja-JP" altLang="en-US" sz="1200"/>
              <a:t>属性</a:t>
            </a:r>
            <a:r>
              <a:rPr lang="en-US" altLang="ja-JP" sz="1200"/>
              <a:t>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109188" y="136544"/>
            <a:ext cx="69262" cy="2683468"/>
          </a:xfrm>
          <a:prstGeom prst="bentConnector3">
            <a:avLst>
              <a:gd name="adj1" fmla="val -3300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259977" y="2468456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231244" y="2439117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836228" y="2789887"/>
            <a:ext cx="395016" cy="49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rm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200"/>
              <a:t>　スクレイピングとは</a:t>
            </a:r>
            <a:r>
              <a:rPr lang="en-US" altLang="ja-JP" sz="1200"/>
              <a:t>Web</a:t>
            </a:r>
            <a:r>
              <a:rPr lang="ja-JP" altLang="en-US" sz="1200"/>
              <a:t>上を巡回し、自分の求めるデータを収集することです。</a:t>
            </a:r>
            <a:endParaRPr lang="en-US" altLang="ja-JP" sz="1200"/>
          </a:p>
          <a:p>
            <a:r>
              <a:rPr lang="ja-JP" altLang="en-US" sz="1200"/>
              <a:t>　主な作業は「</a:t>
            </a:r>
            <a:r>
              <a:rPr lang="en-US" altLang="ja-JP" sz="1200"/>
              <a:t>URL</a:t>
            </a:r>
            <a:r>
              <a:rPr lang="ja-JP" altLang="en-US" sz="1200"/>
              <a:t>構造の解析」と、「求めるデータの抽出」です。</a:t>
            </a:r>
            <a:endParaRPr lang="en-US" altLang="ja-JP" sz="1200"/>
          </a:p>
          <a:p>
            <a:r>
              <a:rPr lang="ja-JP" altLang="en-US" sz="1200"/>
              <a:t>　この二つの作業のために、</a:t>
            </a:r>
            <a:r>
              <a:rPr lang="en-US" altLang="ja-JP" sz="1200" err="1"/>
              <a:t>beautifulsoup</a:t>
            </a:r>
            <a:r>
              <a:rPr lang="ja-JP" altLang="en-US" sz="1200"/>
              <a:t>といライブラリを使用します。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beautifulsoup</a:t>
            </a:r>
            <a:r>
              <a:rPr lang="ja-JP" altLang="en-US" sz="1200"/>
              <a:t>よりももっと簡単にスクレイピングできる</a:t>
            </a:r>
            <a:r>
              <a:rPr lang="en-US" altLang="ja-JP" sz="1200" err="1"/>
              <a:t>scrapy</a:t>
            </a:r>
            <a:r>
              <a:rPr lang="ja-JP" altLang="en-US" sz="1200"/>
              <a:t>というフレームワークがありますが、</a:t>
            </a:r>
            <a:endParaRPr lang="en-US" altLang="ja-JP" sz="1200"/>
          </a:p>
          <a:p>
            <a:r>
              <a:rPr lang="ja-JP" altLang="en-US" sz="1200"/>
              <a:t>　スクレイピングの本質を学ぶには直接</a:t>
            </a:r>
            <a:r>
              <a:rPr lang="en-US" altLang="ja-JP" sz="1200" err="1"/>
              <a:t>beautifulsoup</a:t>
            </a:r>
            <a:r>
              <a:rPr lang="ja-JP" altLang="en-US" sz="1200"/>
              <a:t>を使うのが好ましいです。</a:t>
            </a:r>
            <a:endParaRPr lang="en-US" altLang="ja-JP" sz="12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200" err="1"/>
              <a:t>Youtube</a:t>
            </a:r>
            <a:r>
              <a:rPr lang="ja-JP" altLang="en-US" sz="1200"/>
              <a:t>には</a:t>
            </a:r>
            <a:r>
              <a:rPr lang="en-US" altLang="ja-JP" sz="1200" err="1"/>
              <a:t>YoutubAPI</a:t>
            </a:r>
            <a:r>
              <a:rPr lang="ja-JP" altLang="en-US" sz="1200"/>
              <a:t>が、</a:t>
            </a:r>
            <a:r>
              <a:rPr lang="en-US" altLang="ja-JP" sz="1200"/>
              <a:t>Twitter</a:t>
            </a:r>
            <a:r>
              <a:rPr lang="ja-JP" altLang="en-US" sz="1200"/>
              <a:t>には</a:t>
            </a:r>
            <a:r>
              <a:rPr lang="en-US" altLang="ja-JP" sz="1200" err="1"/>
              <a:t>TwitterAPI</a:t>
            </a:r>
            <a:r>
              <a:rPr lang="ja-JP" altLang="en-US" sz="1200"/>
              <a:t>が存在します。</a:t>
            </a:r>
            <a:endParaRPr lang="en-US" altLang="ja-JP" sz="1200"/>
          </a:p>
          <a:p>
            <a:r>
              <a:rPr lang="ja-JP" altLang="en-US" sz="1200"/>
              <a:t>　いずれも自社のサーバ機能を外部向けに公開しているものですが、</a:t>
            </a:r>
            <a:endParaRPr lang="en-US" altLang="ja-JP" sz="1200"/>
          </a:p>
          <a:p>
            <a:r>
              <a:rPr lang="ja-JP" altLang="en-US" sz="1200"/>
              <a:t>　主に「自社サービスへの協力」のために展開されています。例えば人気動画や、フォロー</a:t>
            </a:r>
            <a:r>
              <a:rPr lang="en-US" altLang="ja-JP" sz="1200"/>
              <a:t>/</a:t>
            </a:r>
            <a:r>
              <a:rPr lang="ja-JP" altLang="en-US" sz="1200"/>
              <a:t>リツイート等を</a:t>
            </a:r>
            <a:endParaRPr lang="en-US" altLang="ja-JP" sz="1200"/>
          </a:p>
          <a:p>
            <a:r>
              <a:rPr lang="ja-JP" altLang="en-US" sz="1200"/>
              <a:t>　様々なサイトに埋め込んでもらうためです。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en-US" altLang="ja-JP" sz="1200" err="1"/>
              <a:t>youtube:Google</a:t>
            </a:r>
            <a:r>
              <a:rPr lang="ja-JP" altLang="en-US" sz="1200"/>
              <a:t>はガッチリサーバ使用料取られます。クラウド</a:t>
            </a:r>
            <a:r>
              <a:rPr lang="en-US" altLang="ja-JP" sz="1200"/>
              <a:t>API</a:t>
            </a:r>
            <a:r>
              <a:rPr lang="ja-JP" altLang="en-US" sz="1200"/>
              <a:t>としての商売的側面が強い。</a:t>
            </a:r>
            <a:endParaRPr lang="en-US" altLang="ja-JP" sz="1200"/>
          </a:p>
          <a:p>
            <a:r>
              <a:rPr lang="en-US" altLang="ja-JP" sz="1200"/>
              <a:t>    Twitter</a:t>
            </a:r>
            <a:r>
              <a:rPr lang="ja-JP" altLang="en-US" sz="1200"/>
              <a:t>は心意気次第ですが無償で使える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これらのクラウド</a:t>
            </a:r>
            <a:r>
              <a:rPr lang="en-US" altLang="ja-JP" sz="1200"/>
              <a:t>API</a:t>
            </a:r>
            <a:r>
              <a:rPr lang="ja-JP" altLang="en-US" sz="1200"/>
              <a:t>でほしい情報を取得することができます。例えば</a:t>
            </a:r>
            <a:r>
              <a:rPr lang="en-US" altLang="ja-JP" sz="1200"/>
              <a:t>twitter</a:t>
            </a:r>
            <a:r>
              <a:rPr lang="ja-JP" altLang="en-US" sz="1200"/>
              <a:t>もスクレイピングによって</a:t>
            </a:r>
            <a:endParaRPr lang="en-US" altLang="ja-JP" sz="1200"/>
          </a:p>
          <a:p>
            <a:r>
              <a:rPr lang="ja-JP" altLang="en-US" sz="1200"/>
              <a:t>　プロフィール等を読んだりすることができますが、</a:t>
            </a:r>
            <a:r>
              <a:rPr lang="en-US" altLang="ja-JP" sz="1200"/>
              <a:t>twitter</a:t>
            </a:r>
            <a:r>
              <a:rPr lang="ja-JP" altLang="en-US" sz="1200"/>
              <a:t>はその性質上、各</a:t>
            </a:r>
            <a:r>
              <a:rPr lang="en-US" altLang="ja-JP" sz="1200"/>
              <a:t>twitter</a:t>
            </a:r>
            <a:r>
              <a:rPr lang="ja-JP" altLang="en-US" sz="1200"/>
              <a:t>アカウントの</a:t>
            </a:r>
            <a:endParaRPr lang="en-US" altLang="ja-JP" sz="1200"/>
          </a:p>
          <a:p>
            <a:r>
              <a:rPr lang="ja-JP" altLang="en-US" sz="1200"/>
              <a:t>　スクレイピングを禁止しています。（ツイートをきりなくスクレイピングされるとサーバ負荷があがるため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本講習では「スクレイピングの補完、あるいはスクレイピングに困ったとき」のために</a:t>
            </a:r>
            <a:endParaRPr lang="en-US" altLang="ja-JP" sz="1200"/>
          </a:p>
          <a:p>
            <a:r>
              <a:rPr lang="ja-JP" altLang="en-US" sz="1200"/>
              <a:t>　クラウド</a:t>
            </a:r>
            <a:r>
              <a:rPr lang="en-US" altLang="ja-JP" sz="1200"/>
              <a:t>API</a:t>
            </a:r>
            <a:r>
              <a:rPr lang="ja-JP" altLang="en-US" sz="1200"/>
              <a:t>の使用例を紹介します。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64452" y="941166"/>
            <a:ext cx="9350924" cy="36856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(BASE_URL + tr.url())        </a:t>
            </a:r>
            <a:r>
              <a:rPr lang="ja-JP" altLang="en-US" sz="1200"/>
              <a:t>　　　　　　　詳細ページの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br>
              <a:rPr lang="en-US" altLang="ja-JP" sz="1200"/>
            </a:br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tag</a:t>
            </a:r>
            <a:r>
              <a:rPr lang="en-US" altLang="ja-JP" sz="1200"/>
              <a:t>(‘div’, {‘class’: ‘box-channel-info’})                 </a:t>
            </a:r>
            <a:r>
              <a:rPr lang="ja-JP" altLang="en-US" sz="1200"/>
              <a:t>工場でチャンネル情報を格納するタグ生産</a:t>
            </a:r>
            <a:r>
              <a:rPr lang="en-US" altLang="ja-JP" sz="1200"/>
              <a:t>                                                                                                            </a:t>
            </a:r>
            <a:r>
              <a:rPr lang="ja-JP" altLang="en-US" sz="1200"/>
              <a:t>　</a:t>
            </a:r>
            <a:r>
              <a:rPr lang="en-US" altLang="ja-JP" sz="1200"/>
              <a:t>office = </a:t>
            </a:r>
            <a:r>
              <a:rPr lang="en-US" altLang="ja-JP" sz="1200" err="1"/>
              <a:t>tag.</a:t>
            </a:r>
            <a:r>
              <a:rPr lang="en-US" altLang="ja-JP" sz="1200" b="1" err="1"/>
              <a:t>child</a:t>
            </a:r>
            <a:r>
              <a:rPr lang="en-US" altLang="ja-JP" sz="1200"/>
              <a:t>(‘</a:t>
            </a:r>
            <a:r>
              <a:rPr lang="en-US" altLang="ja-JP" sz="1200" err="1"/>
              <a:t>img</a:t>
            </a:r>
            <a:r>
              <a:rPr lang="en-US" altLang="ja-JP" sz="1200"/>
              <a:t>’).</a:t>
            </a:r>
            <a:r>
              <a:rPr lang="en-US" altLang="ja-JP" sz="1200" b="1"/>
              <a:t>alt</a:t>
            </a:r>
            <a:r>
              <a:rPr lang="en-US" altLang="ja-JP" sz="1200"/>
              <a:t>().split(‘(’)[0] </a:t>
            </a:r>
            <a:r>
              <a:rPr lang="ja-JP" altLang="en-US" sz="1200"/>
              <a:t>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オフィス名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(‘div’, {‘class’: ‘channel-stat‘}):</a:t>
            </a:r>
            <a:r>
              <a:rPr lang="ja-JP" altLang="en-US" sz="1200"/>
              <a:t>　</a:t>
            </a:r>
            <a:r>
              <a:rPr lang="en-US" altLang="ja-JP" sz="1200"/>
              <a:t>                 </a:t>
            </a:r>
            <a:r>
              <a:rPr lang="ja-JP" altLang="en-US" sz="1200"/>
              <a:t> チャンネル情報の各子供タグを生産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params = [tag 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text</a:t>
            </a:r>
            <a:r>
              <a:rPr lang="en-US" altLang="ja-JP" sz="1200"/>
              <a:t>().split(‘\n’) if tag] </a:t>
            </a:r>
            <a:r>
              <a:rPr lang="ja-JP" altLang="en-US" sz="1200"/>
              <a:t>　　　　　テキスト</a:t>
            </a:r>
            <a:r>
              <a:rPr lang="en-US" altLang="ja-JP" sz="1200"/>
              <a:t>(</a:t>
            </a:r>
            <a:r>
              <a:rPr lang="ja-JP" altLang="en-US" sz="1200"/>
              <a:t>ファン数等）をタグから抽出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ファン数</a:t>
            </a:r>
            <a:r>
              <a:rPr lang="en-US" altLang="ja-JP" sz="1200"/>
              <a:t>’: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follower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人</a:t>
            </a:r>
            <a:r>
              <a:rPr lang="en-US" altLang="ja-JP" sz="1200"/>
              <a:t>’)                     </a:t>
            </a:r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総再生回数</a:t>
            </a:r>
            <a:r>
              <a:rPr lang="en-US" altLang="ja-JP" sz="1200"/>
              <a:t>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view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回</a:t>
            </a:r>
            <a:r>
              <a:rPr lang="en-US" altLang="ja-JP" sz="1200"/>
              <a:t>’)                          </a:t>
            </a:r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'Twitter’: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twitter = ‘https://twitter.com/’ + params[1].replace(‘@’, ‘’)  </a:t>
            </a:r>
            <a:r>
              <a:rPr lang="ja-JP" altLang="en-US" sz="1200"/>
              <a:t>⑤ツイッターアカウント</a:t>
            </a:r>
            <a:r>
              <a:rPr lang="en-US" altLang="ja-JP" sz="1200"/>
              <a:t> </a:t>
            </a:r>
          </a:p>
          <a:p>
            <a:endParaRPr lang="en-US" altLang="ja-JP" sz="1400">
              <a:solidFill>
                <a:srgbClr val="00B050"/>
              </a:solidFill>
            </a:endParaRPr>
          </a:p>
          <a:p>
            <a:r>
              <a:rPr lang="en-US" altLang="ja-JP" sz="1200"/>
              <a:t>   ※kanji</a:t>
            </a:r>
            <a:r>
              <a:rPr lang="en-US" altLang="ja-JP" sz="1200" err="1"/>
              <a:t>_numeric</a:t>
            </a:r>
            <a:r>
              <a:rPr lang="en-US" altLang="ja-JP" sz="1200"/>
              <a:t>…”45</a:t>
            </a:r>
            <a:r>
              <a:rPr lang="ja-JP" altLang="en-US" sz="1200"/>
              <a:t>万</a:t>
            </a:r>
            <a:r>
              <a:rPr lang="en-US" altLang="ja-JP" sz="1200"/>
              <a:t>5613</a:t>
            </a:r>
            <a:r>
              <a:rPr lang="ja-JP" altLang="en-US" sz="1200"/>
              <a:t>回</a:t>
            </a:r>
            <a:r>
              <a:rPr lang="en-US" altLang="ja-JP" sz="1200"/>
              <a:t>”</a:t>
            </a:r>
            <a:r>
              <a:rPr lang="ja-JP" altLang="en-US" sz="1200"/>
              <a:t>といった漢数字表記を数値</a:t>
            </a:r>
            <a:r>
              <a:rPr lang="en-US" altLang="ja-JP" sz="1200"/>
              <a:t>(455613)</a:t>
            </a:r>
            <a:r>
              <a:rPr lang="ja-JP" altLang="en-US" sz="1200"/>
              <a:t>に変換する。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8429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スクレイピング：にじさんじ非公式</a:t>
            </a:r>
            <a:r>
              <a:rPr lang="en-US" altLang="ja-JP"/>
              <a:t>Wiki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01421" y="232620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div:</a:t>
            </a:r>
            <a:r>
              <a:rPr lang="ja-JP" altLang="en-US" sz="1400"/>
              <a:t>コンテナ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803779" y="3018089"/>
            <a:ext cx="1823683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strong:</a:t>
            </a:r>
            <a:r>
              <a:rPr lang="ja-JP" altLang="en-US" sz="1400"/>
              <a:t>強調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5" y="4594095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探します。この強調文字を格納する段落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 err="1"/>
              <a:t>Vtuber</a:t>
            </a:r>
            <a:r>
              <a:rPr lang="ja-JP" altLang="en-US" sz="1400"/>
              <a:t>の詳細ページを示すリンク</a:t>
            </a:r>
            <a:r>
              <a:rPr lang="en-US" altLang="ja-JP" sz="1400"/>
              <a:t>(a)</a:t>
            </a:r>
            <a:r>
              <a:rPr lang="ja-JP" altLang="en-US" sz="1400"/>
              <a:t>を格納</a:t>
            </a:r>
            <a:endParaRPr lang="en-US" altLang="ja-JP" sz="1400"/>
          </a:p>
          <a:p>
            <a:r>
              <a:rPr lang="ja-JP" altLang="en-US" sz="1400"/>
              <a:t>　しているので、名前の一致する</a:t>
            </a:r>
            <a:r>
              <a:rPr lang="en-US" altLang="ja-JP" sz="1400" err="1"/>
              <a:t>Vtuber</a:t>
            </a:r>
            <a:r>
              <a:rPr lang="ja-JP" altLang="en-US" sz="1400"/>
              <a:t>を探して、そのリンク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" y="3458257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636693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479117" y="2525486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132059" y="2571421"/>
            <a:ext cx="569363" cy="136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074920" y="3550440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242941" y="3263302"/>
            <a:ext cx="560838" cy="3616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5039522" y="3781740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803779" y="376655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③詳細ページリンク</a:t>
            </a:r>
            <a:endParaRPr lang="en-US" altLang="ja-JP" sz="1400"/>
          </a:p>
          <a:p>
            <a:r>
              <a:rPr lang="en-US" altLang="ja-JP" sz="1400"/>
              <a:t>   a:</a:t>
            </a:r>
            <a:r>
              <a:rPr lang="ja-JP" altLang="en-US" sz="1400"/>
              <a:t>リンク</a:t>
            </a:r>
            <a:endParaRPr lang="en-US" altLang="ja-JP" sz="1400"/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rot="10800000">
            <a:off x="6260965" y="4007538"/>
            <a:ext cx="542815" cy="42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560206B1-386C-4DAA-90FF-CB69A1EE4D73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4493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タグ工場生産</a:t>
            </a:r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en-US" altLang="ja-JP" sz="1200" err="1"/>
              <a:t>vtuber_list</a:t>
            </a:r>
            <a:r>
              <a:rPr lang="en-US" altLang="ja-JP" sz="1200"/>
              <a:t>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工場でメニューバーの一覧を格納するタグ生産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タグ内の</a:t>
            </a:r>
            <a:r>
              <a:rPr lang="en-US" altLang="ja-JP" sz="1200"/>
              <a:t>a</a:t>
            </a:r>
            <a:r>
              <a:rPr lang="ja-JP" altLang="en-US" sz="1200"/>
              <a:t>タグのリストを生産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名前</a:t>
            </a:r>
            <a:r>
              <a:rPr lang="en-US" altLang="ja-JP" sz="1200"/>
              <a:t>)</a:t>
            </a:r>
            <a:r>
              <a:rPr lang="ja-JP" altLang="en-US" sz="1200"/>
              <a:t>が探してる</a:t>
            </a:r>
            <a:r>
              <a:rPr lang="en-US" altLang="ja-JP" sz="1200"/>
              <a:t>Vtuber</a:t>
            </a:r>
            <a:r>
              <a:rPr lang="ja-JP" altLang="en-US" sz="1200"/>
              <a:t>である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テキスト</a:t>
            </a:r>
            <a:r>
              <a:rPr lang="en-US" altLang="ja-JP" sz="1200"/>
              <a:t>(URL)</a:t>
            </a:r>
            <a:r>
              <a:rPr lang="ja-JP" altLang="en-US" sz="1200"/>
              <a:t>を返す。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8E16D8-F1E8-49A6-BC0C-426F4520F81B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keywod</a:t>
            </a:r>
            <a:r>
              <a:rPr lang="ja-JP" altLang="en-US" sz="1400"/>
              <a:t>メソッドは指定されたタグについて、そのテキスト内に指定キーワードが</a:t>
            </a:r>
            <a:endParaRPr lang="en-US" altLang="ja-JP" sz="1400"/>
          </a:p>
          <a:p>
            <a:r>
              <a:rPr lang="ja-JP" altLang="en-US" sz="1400"/>
              <a:t>含まれるもののみを返します。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keyword(self, keyword_tag_name, keyword):</a:t>
            </a:r>
          </a:p>
          <a:p>
            <a:r>
              <a:rPr lang="en-US" altLang="ja-JP" sz="1400"/>
              <a:t>    tag = [tag for tag in self._tag.find_all(keyword_tag_name) if keyword in tag.text]</a:t>
            </a:r>
          </a:p>
          <a:p>
            <a:r>
              <a:rPr lang="ja-JP" altLang="en-US" sz="1400"/>
              <a:t>　　↑</a:t>
            </a:r>
            <a:r>
              <a:rPr lang="en-US" altLang="ja-JP" sz="1400"/>
              <a:t>find_all</a:t>
            </a:r>
            <a:r>
              <a:rPr lang="ja-JP" altLang="en-US" sz="1400"/>
              <a:t>で指定タグのリストを抽出し、そのテキスト</a:t>
            </a:r>
            <a:r>
              <a:rPr lang="en-US" altLang="ja-JP" sz="1400"/>
              <a:t>(tag.text)</a:t>
            </a:r>
            <a:r>
              <a:rPr lang="ja-JP" altLang="en-US" sz="1400"/>
              <a:t>内に指定したキーワードが</a:t>
            </a:r>
            <a:endParaRPr lang="en-US" altLang="ja-JP" sz="1400"/>
          </a:p>
          <a:p>
            <a:r>
              <a:rPr lang="ja-JP" altLang="en-US" sz="1400"/>
              <a:t>　　　含まれるもののみを取得する。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return BSTag(tag[0])</a:t>
            </a:r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parent</a:t>
            </a:r>
            <a:r>
              <a:rPr lang="ja-JP" altLang="en-US" sz="1400"/>
              <a:t>メソッドは指定されたタグの親を返します。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parent(self):</a:t>
            </a:r>
          </a:p>
          <a:p>
            <a:r>
              <a:rPr lang="en-US" altLang="ja-JP" sz="1400"/>
              <a:t>        return BSTag(self._tag.find_parent())</a:t>
            </a:r>
          </a:p>
          <a:p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8"/>
            <a:ext cx="9152899" cy="56566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316640" y="1811000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h3:</a:t>
            </a:r>
            <a:r>
              <a:rPr lang="ja-JP" altLang="en-US" sz="1400"/>
              <a:t>タイトル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316640" y="3270753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②プロフィールデータ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p:</a:t>
            </a:r>
            <a:r>
              <a:rPr lang="ja-JP" altLang="en-US" sz="1400"/>
              <a:t>段落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テキストが「プロフィール」であるタイトル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そのタイトルタグの次の段落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各プロフィールデータを取得します。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6754864" y="2056214"/>
            <a:ext cx="56177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2" y="3515966"/>
            <a:ext cx="526379" cy="2967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</a:t>
            </a:r>
            <a:r>
              <a:rPr lang="ja-JP" altLang="en-US" sz="1200"/>
              <a:t>　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　工場で指定タグを生産</a:t>
            </a:r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　  取得したタグの次のタグを生産</a:t>
            </a:r>
            <a:endParaRPr lang="en-US" altLang="ja-JP" sz="1200"/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 テキスト</a:t>
            </a:r>
            <a:r>
              <a:rPr lang="en-US" altLang="ja-JP" sz="1200"/>
              <a:t>(</a:t>
            </a:r>
            <a:r>
              <a:rPr lang="ja-JP" altLang="en-US" sz="1200"/>
              <a:t>年齢、身長等</a:t>
            </a:r>
            <a:r>
              <a:rPr lang="en-US" altLang="ja-JP" sz="1200"/>
              <a:t>)</a:t>
            </a:r>
            <a:r>
              <a:rPr lang="ja-JP" altLang="en-US" sz="1200"/>
              <a:t>をタグから抽出</a:t>
            </a:r>
            <a:endParaRPr lang="en-US" altLang="ja-JP" sz="12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45442" y="2680165"/>
            <a:ext cx="9289127" cy="3294315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</a:t>
            </a:r>
            <a:r>
              <a:rPr lang="en-US" altLang="ja-JP" sz="1400" b="1"/>
              <a:t>param</a:t>
            </a:r>
            <a:r>
              <a:rPr lang="ja-JP" altLang="en-US" sz="1400"/>
              <a:t>メソッドは指定されたタグ内の複数のパラメータを取得します。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param(self):</a:t>
            </a:r>
          </a:p>
          <a:p>
            <a:r>
              <a:rPr lang="en-US" altLang="ja-JP" sz="1400"/>
              <a:t>        data_sets = []</a:t>
            </a:r>
          </a:p>
          <a:p>
            <a:r>
              <a:rPr lang="en-US" altLang="ja-JP" sz="1400"/>
              <a:t>        for param in self._param_iterator():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パラメータを一つずつ抽出</a:t>
            </a:r>
            <a:endParaRPr lang="en-US" altLang="ja-JP" sz="1400"/>
          </a:p>
          <a:p>
            <a:endParaRPr lang="ja-JP" altLang="en-US" sz="1400"/>
          </a:p>
          <a:p>
            <a:r>
              <a:rPr lang="ja-JP" altLang="en-US" sz="1400"/>
              <a:t>            </a:t>
            </a:r>
            <a:r>
              <a:rPr lang="en-US" altLang="ja-JP" sz="1400"/>
              <a:t>if not re.search(‘[0-9]{1,30}’, param):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スクレイピング対象は数値データなので、含まれてなければ捨て。</a:t>
            </a:r>
            <a:endParaRPr lang="en-US" altLang="ja-JP" sz="1400"/>
          </a:p>
          <a:p>
            <a:r>
              <a:rPr lang="en-US" altLang="ja-JP" sz="1400"/>
              <a:t>                continue</a:t>
            </a:r>
            <a:endParaRPr lang="ja-JP" altLang="en-US" sz="1400"/>
          </a:p>
          <a:p>
            <a:endParaRPr lang="en-US" altLang="ja-JP" sz="1400"/>
          </a:p>
          <a:p>
            <a:r>
              <a:rPr lang="en-US" altLang="ja-JP" sz="1400"/>
              <a:t>            if param.startswith(‘</a:t>
            </a:r>
            <a:r>
              <a:rPr lang="ja-JP" altLang="en-US" sz="1400"/>
              <a:t>年齢</a:t>
            </a:r>
            <a:r>
              <a:rPr lang="en-US" altLang="ja-JP" sz="1400"/>
              <a:t>’) or param.startswith(‘</a:t>
            </a:r>
            <a:r>
              <a:rPr lang="ja-JP" altLang="en-US" sz="1400"/>
              <a:t>ねんれい</a:t>
            </a:r>
            <a:r>
              <a:rPr lang="en-US" altLang="ja-JP" sz="1400"/>
              <a:t>’):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パラメータが「年齢」を示す。</a:t>
            </a:r>
            <a:endParaRPr lang="en-US" altLang="ja-JP" sz="1400"/>
          </a:p>
          <a:p>
            <a:r>
              <a:rPr lang="en-US" altLang="ja-JP" sz="1400"/>
              <a:t>                data_sets.append((‘</a:t>
            </a:r>
            <a:r>
              <a:rPr lang="ja-JP" altLang="en-US" sz="1400"/>
              <a:t>年齢</a:t>
            </a:r>
            <a:r>
              <a:rPr lang="en-US" altLang="ja-JP" sz="1400"/>
              <a:t>’, age(param)))                     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「年齢」データを専用関数で成形してセット</a:t>
            </a:r>
            <a:endParaRPr lang="en-US" altLang="ja-JP" sz="1400"/>
          </a:p>
          <a:p>
            <a:r>
              <a:rPr lang="en-US" altLang="ja-JP" sz="1400"/>
              <a:t>            elif param.startswith('</a:t>
            </a:r>
            <a:r>
              <a:rPr lang="ja-JP" altLang="en-US" sz="1400"/>
              <a:t>身長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  data_sets.append(('</a:t>
            </a:r>
            <a:r>
              <a:rPr lang="ja-JP" altLang="en-US" sz="1400"/>
              <a:t>身長</a:t>
            </a:r>
            <a:r>
              <a:rPr lang="en-US" altLang="ja-JP" sz="1400"/>
              <a:t>', height(param)))</a:t>
            </a:r>
          </a:p>
          <a:p>
            <a:endParaRPr lang="en-US" altLang="ja-JP" sz="1400"/>
          </a:p>
          <a:p>
            <a:r>
              <a:rPr lang="en-US" altLang="ja-JP" sz="1400"/>
              <a:t>        return data_sets</a:t>
            </a:r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410273" y="1044794"/>
            <a:ext cx="9289127" cy="4265759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BSTag</a:t>
            </a:r>
            <a:r>
              <a:rPr lang="ja-JP" altLang="en-US" sz="1400" b="1"/>
              <a:t>の中身を一部抜粋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BSTag</a:t>
            </a:r>
            <a:r>
              <a:rPr lang="ja-JP" altLang="en-US" sz="1400"/>
              <a:t>の内部メソッド、イテレータは</a:t>
            </a:r>
            <a:r>
              <a:rPr lang="en-US" altLang="ja-JP" sz="1400"/>
              <a:t>HTML</a:t>
            </a:r>
            <a:r>
              <a:rPr lang="ja-JP" altLang="en-US" sz="1400"/>
              <a:t>構造が指すリストを一つずつバラシて取り出します。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_param_iterator(self):</a:t>
            </a: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UL</a:t>
            </a:r>
            <a:r>
              <a:rPr lang="ja-JP" altLang="en-US" sz="1400" b="1"/>
              <a:t>や、</a:t>
            </a:r>
            <a:r>
              <a:rPr lang="en-US" altLang="ja-JP" sz="1400" b="1"/>
              <a:t>P</a:t>
            </a:r>
            <a:r>
              <a:rPr lang="ja-JP" altLang="en-US" sz="1400" b="1"/>
              <a:t>なら、テキストを一括で取得し、行単位にバラす。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      if self._tag.name == 'ul' or self._tag.name == 'p':</a:t>
            </a:r>
          </a:p>
          <a:p>
            <a:r>
              <a:rPr lang="en-US" altLang="ja-JP" sz="1400"/>
              <a:t>          for line in self._tag.text.splitlines():</a:t>
            </a:r>
          </a:p>
          <a:p>
            <a:r>
              <a:rPr lang="en-US" altLang="ja-JP" sz="1400"/>
              <a:t>              yield line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div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'div':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en-US" altLang="ja-JP" sz="1400" b="1"/>
              <a:t>HTML</a:t>
            </a:r>
            <a:r>
              <a:rPr lang="ja-JP" altLang="en-US" sz="1400" b="1"/>
              <a:t>タグが</a:t>
            </a:r>
            <a:r>
              <a:rPr lang="en-US" altLang="ja-JP" sz="1400" b="1"/>
              <a:t>table</a:t>
            </a:r>
            <a:r>
              <a:rPr lang="ja-JP" altLang="en-US" sz="1400" b="1"/>
              <a:t>なら、各レコード単位</a:t>
            </a:r>
            <a:r>
              <a:rPr lang="en-US" altLang="ja-JP" sz="1400" b="1"/>
              <a:t>(tr)</a:t>
            </a:r>
            <a:r>
              <a:rPr lang="ja-JP" altLang="en-US" sz="1400" b="1"/>
              <a:t>にバラす。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      elif self._tag.name == 'table':</a:t>
            </a:r>
          </a:p>
          <a:p>
            <a:r>
              <a:rPr lang="en-US" altLang="ja-JP" sz="1400"/>
              <a:t>          for tr in self._tag.find_all('tr'):</a:t>
            </a:r>
          </a:p>
          <a:p>
            <a:r>
              <a:rPr lang="en-US" altLang="ja-JP" sz="1400"/>
              <a:t>              yield tr.text</a:t>
            </a:r>
          </a:p>
        </p:txBody>
      </p:sp>
    </p:spTree>
    <p:extLst>
      <p:ext uri="{BB962C8B-B14F-4D97-AF65-F5344CB8AC3E}">
        <p14:creationId xmlns:p14="http://schemas.microsoft.com/office/powerpoint/2010/main" val="1423871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Twitter API	</a:t>
            </a:r>
            <a:r>
              <a:rPr lang="ja-JP" altLang="en-US" sz="1200"/>
              <a:t>は</a:t>
            </a:r>
            <a:r>
              <a:rPr lang="en-US" altLang="ja-JP" sz="1200"/>
              <a:t>Twitter</a:t>
            </a:r>
            <a:r>
              <a:rPr lang="ja-JP" altLang="en-US" sz="1200"/>
              <a:t>社が外部公開している</a:t>
            </a:r>
            <a:r>
              <a:rPr lang="en-US" altLang="ja-JP" sz="1200"/>
              <a:t>WebAPI(</a:t>
            </a:r>
            <a:r>
              <a:rPr lang="ja-JP" altLang="en-US" sz="1200"/>
              <a:t>クラウド</a:t>
            </a:r>
            <a:r>
              <a:rPr lang="en-US" altLang="ja-JP" sz="1200"/>
              <a:t>API)</a:t>
            </a:r>
            <a:r>
              <a:rPr lang="ja-JP" altLang="en-US" sz="1200"/>
              <a:t>サービスです。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社に申請すると、</a:t>
            </a:r>
            <a:r>
              <a:rPr lang="en-US" altLang="ja-JP" sz="1200"/>
              <a:t>TwitterAPI</a:t>
            </a:r>
            <a:r>
              <a:rPr lang="ja-JP" altLang="en-US" sz="1200"/>
              <a:t>を使用するためのアカウント情報が提供されます。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申請手順は以下のサイトを参照ください。承認されれば無料で使えます。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>
                <a:hlinkClick r:id="rId2"/>
              </a:rPr>
              <a:t>https://qiita.com/kngsym2018/items/2524d21455aac111cdee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（因みに私は</a:t>
            </a:r>
            <a:r>
              <a:rPr lang="en-US" altLang="ja-JP" sz="1200"/>
              <a:t>Twitter</a:t>
            </a:r>
            <a:r>
              <a:rPr lang="ja-JP" altLang="en-US" sz="1200"/>
              <a:t>社と「申請の説明が足りないですよ、どんなことに</a:t>
            </a:r>
            <a:r>
              <a:rPr lang="en-US" altLang="ja-JP" sz="1200"/>
              <a:t>API</a:t>
            </a:r>
            <a:r>
              <a:rPr lang="ja-JP" altLang="en-US" sz="1200"/>
              <a:t>を使うのですか？」という</a:t>
            </a:r>
            <a:endParaRPr lang="en-US" altLang="ja-JP" sz="1200"/>
          </a:p>
          <a:p>
            <a:r>
              <a:rPr lang="ja-JP" altLang="en-US" sz="1200"/>
              <a:t>　メールを３回ほどやりとりして承認もらいました。）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申請に成功すると、アカウントキー等が配布されるのでそれを使って</a:t>
            </a:r>
            <a:r>
              <a:rPr lang="en-US" altLang="ja-JP" sz="1200"/>
              <a:t>python</a:t>
            </a:r>
            <a:r>
              <a:rPr lang="ja-JP" altLang="en-US" sz="1200"/>
              <a:t>コードを実装します。</a:t>
            </a:r>
            <a:endParaRPr lang="en-US" altLang="ja-JP" sz="12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62" y="3860336"/>
            <a:ext cx="4234595" cy="21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VTuber</a:t>
            </a:r>
            <a:r>
              <a:rPr lang="ja-JP" altLang="en-US" sz="1200"/>
              <a:t>ランキングサイトでは </a:t>
            </a:r>
            <a:r>
              <a:rPr lang="en-US" altLang="ja-JP" sz="1200"/>
              <a:t>Twitter</a:t>
            </a:r>
            <a:r>
              <a:rPr lang="ja-JP" altLang="en-US" sz="1200"/>
              <a:t>アカウントまではわかるのですが、</a:t>
            </a:r>
            <a:endParaRPr lang="en-US" altLang="ja-JP" sz="1200"/>
          </a:p>
          <a:p>
            <a:r>
              <a:rPr lang="en-US" altLang="ja-JP" sz="1200"/>
              <a:t>Youtube</a:t>
            </a:r>
            <a:r>
              <a:rPr lang="ja-JP" altLang="en-US" sz="1200"/>
              <a:t>アカウントが取得できない</a:t>
            </a:r>
            <a:r>
              <a:rPr lang="en-US" altLang="ja-JP" sz="1200"/>
              <a:t>(</a:t>
            </a:r>
            <a:r>
              <a:rPr lang="ja-JP" altLang="en-US" sz="1200"/>
              <a:t>というか、わかりやすくサイトに明示されていない）ため、</a:t>
            </a:r>
            <a:endParaRPr lang="en-US" altLang="ja-JP" sz="1200"/>
          </a:p>
          <a:p>
            <a:r>
              <a:rPr lang="en-US" altLang="ja-JP" sz="1200"/>
              <a:t>Twitter API</a:t>
            </a:r>
            <a:r>
              <a:rPr lang="ja-JP" altLang="en-US" sz="1200"/>
              <a:t>を使って</a:t>
            </a:r>
            <a:r>
              <a:rPr lang="en-US" altLang="ja-JP" sz="1200"/>
              <a:t>Twitter</a:t>
            </a:r>
            <a:r>
              <a:rPr lang="ja-JP" altLang="en-US" sz="1200"/>
              <a:t>のプロフィールから</a:t>
            </a:r>
            <a:r>
              <a:rPr lang="en-US" altLang="ja-JP" sz="1200"/>
              <a:t>Youtube</a:t>
            </a:r>
            <a:r>
              <a:rPr lang="ja-JP" altLang="en-US" sz="1200"/>
              <a:t>アカウントを取得します。</a:t>
            </a:r>
            <a:endParaRPr lang="en-US" altLang="ja-JP" sz="12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761966" y="1892778"/>
            <a:ext cx="8012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  <a:r>
              <a:rPr lang="ja-JP" altLang="en-US" sz="1200"/>
              <a:t>          </a:t>
            </a:r>
            <a:r>
              <a:rPr lang="en-US" altLang="ja-JP" sz="1200"/>
              <a:t>&lt;=</a:t>
            </a:r>
            <a:r>
              <a:rPr lang="ja-JP" altLang="en-US" sz="1200"/>
              <a:t> </a:t>
            </a:r>
            <a:r>
              <a:rPr lang="en-US" altLang="ja-JP" sz="1200"/>
              <a:t>twitter</a:t>
            </a:r>
            <a:r>
              <a:rPr lang="ja-JP" altLang="en-US" sz="1200"/>
              <a:t> </a:t>
            </a:r>
            <a:r>
              <a:rPr lang="en-US" altLang="ja-JP" sz="1200"/>
              <a:t>API</a:t>
            </a:r>
            <a:r>
              <a:rPr lang="ja-JP" altLang="en-US" sz="1200"/>
              <a:t>を包んだライブラリ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ここには載せられない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開発者アカウントキー</a:t>
            </a:r>
            <a:endParaRPr lang="en-US" altLang="ja-JP" sz="1200"/>
          </a:p>
          <a:p>
            <a:r>
              <a:rPr lang="en-US" altLang="ja-JP" sz="1200"/>
              <a:t>CONSUMER_KEY = “xxxxxxx"</a:t>
            </a:r>
          </a:p>
          <a:p>
            <a:r>
              <a:rPr lang="en-US" altLang="ja-JP" sz="1200"/>
              <a:t>CONSUMER_SECRET = “xxxxxxx"</a:t>
            </a:r>
          </a:p>
          <a:p>
            <a:r>
              <a:rPr lang="en-US" altLang="ja-JP" sz="1200"/>
              <a:t>ACCESS_TOKEN = “xxxxxxx"</a:t>
            </a:r>
          </a:p>
          <a:p>
            <a:r>
              <a:rPr lang="en-US" altLang="ja-JP" sz="1200"/>
              <a:t>ACCESS_TOKEN_SECRET = “xxxxxxx"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アカウント名取得</a:t>
            </a:r>
            <a:endParaRPr lang="en-US" altLang="ja-JP" sz="1200"/>
          </a:p>
          <a:p>
            <a:r>
              <a:rPr lang="en-US" altLang="ja-JP" sz="1200"/>
              <a:t>accout_name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各種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/>
              <a:t># API</a:t>
            </a:r>
            <a:r>
              <a:rPr lang="ja-JP" altLang="en-US" sz="1200"/>
              <a:t>をコールするためのインスタンスを取得</a:t>
            </a:r>
            <a:endParaRPr lang="en-US" altLang="ja-JP" sz="1200"/>
          </a:p>
          <a:p>
            <a:r>
              <a:rPr lang="en-US" altLang="ja-JP" sz="1200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self._user = api.get_user(screen_name=accout_name)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if self._user.entities['description']['urls‘]: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self._user.entities['description']['urls'][0]['url']</a:t>
            </a:r>
          </a:p>
          <a:p>
            <a:r>
              <a:rPr lang="en-US" altLang="ja-JP" sz="1200"/>
              <a:t>else: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self._user.entities['url']['urls'][0]['url']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スクレイピングで収集したデータは一旦、</a:t>
            </a:r>
            <a:r>
              <a:rPr lang="en-US" altLang="ja-JP" sz="1200"/>
              <a:t>DB</a:t>
            </a:r>
            <a:r>
              <a:rPr lang="ja-JP" altLang="en-US" sz="1200"/>
              <a:t>の形で保存します。</a:t>
            </a:r>
            <a:endParaRPr lang="en-US" altLang="ja-JP" sz="1200"/>
          </a:p>
          <a:p>
            <a:r>
              <a:rPr lang="ja-JP" altLang="en-US" sz="1200"/>
              <a:t>　データはそのままでは数字の羅列に過ぎず、その統計を取ったり、グラフ表示するためには</a:t>
            </a:r>
            <a:endParaRPr lang="en-US" altLang="ja-JP" sz="1200"/>
          </a:p>
          <a:p>
            <a:r>
              <a:rPr lang="ja-JP" altLang="en-US" sz="1200"/>
              <a:t>　一旦データをどこかへ保存するのが好ましいからです。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python</a:t>
            </a:r>
            <a:r>
              <a:rPr lang="ja-JP" altLang="en-US" sz="1200"/>
              <a:t>は</a:t>
            </a:r>
            <a:r>
              <a:rPr lang="en-US" altLang="ja-JP" sz="1200"/>
              <a:t>sqlite3, </a:t>
            </a:r>
            <a:r>
              <a:rPr lang="en-US" altLang="ja-JP" sz="1200" err="1"/>
              <a:t>mysql</a:t>
            </a:r>
            <a:r>
              <a:rPr lang="en-US" altLang="ja-JP" sz="1200"/>
              <a:t>, </a:t>
            </a:r>
            <a:r>
              <a:rPr lang="en-US" altLang="ja-JP" sz="1200" err="1"/>
              <a:t>sqlserver</a:t>
            </a:r>
            <a:r>
              <a:rPr lang="en-US" altLang="ja-JP" sz="1200"/>
              <a:t>, </a:t>
            </a:r>
            <a:r>
              <a:rPr lang="en-US" altLang="ja-JP" sz="1200" err="1"/>
              <a:t>mongodb</a:t>
            </a:r>
            <a:r>
              <a:rPr lang="ja-JP" altLang="en-US" sz="1200"/>
              <a:t>等様々な</a:t>
            </a:r>
            <a:r>
              <a:rPr lang="en-US" altLang="ja-JP" sz="1200"/>
              <a:t>DB</a:t>
            </a:r>
            <a:r>
              <a:rPr lang="ja-JP" altLang="en-US" sz="1200"/>
              <a:t>を扱えますが、</a:t>
            </a:r>
            <a:endParaRPr lang="en-US" altLang="ja-JP" sz="1200"/>
          </a:p>
          <a:p>
            <a:r>
              <a:rPr lang="ja-JP" altLang="en-US" sz="1200"/>
              <a:t>　標準でインストールされているのが良い</a:t>
            </a:r>
            <a:r>
              <a:rPr lang="en-US" altLang="ja-JP" sz="1200"/>
              <a:t>sqlite3</a:t>
            </a:r>
            <a:r>
              <a:rPr lang="ja-JP" altLang="en-US" sz="1200"/>
              <a:t>を使います。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スクレイピングで収集したデータを、自分で頑張って「このカラムを合計出して、平均計算して・・・」とかできますが、</a:t>
            </a:r>
            <a:endParaRPr lang="en-US" altLang="ja-JP" sz="1200"/>
          </a:p>
          <a:p>
            <a:r>
              <a:rPr lang="ja-JP" altLang="en-US" sz="1200"/>
              <a:t>　そもそも、そういったことを自動でやってくれるデータ分析ライブラリ</a:t>
            </a:r>
            <a:r>
              <a:rPr lang="en-US" altLang="ja-JP" sz="1200"/>
              <a:t>pandas</a:t>
            </a:r>
            <a:r>
              <a:rPr lang="ja-JP" altLang="en-US" sz="1200"/>
              <a:t>があるのでそちらを使います。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pandas</a:t>
            </a:r>
            <a:r>
              <a:rPr lang="ja-JP" altLang="en-US" sz="1200"/>
              <a:t>は</a:t>
            </a:r>
            <a:r>
              <a:rPr lang="en-US" altLang="ja-JP" sz="1200"/>
              <a:t>json</a:t>
            </a:r>
            <a:r>
              <a:rPr lang="ja-JP" altLang="en-US" sz="1200"/>
              <a:t>、</a:t>
            </a:r>
            <a:r>
              <a:rPr lang="en-US" altLang="ja-JP" sz="1200"/>
              <a:t>csv</a:t>
            </a:r>
            <a:r>
              <a:rPr lang="ja-JP" altLang="en-US" sz="1200"/>
              <a:t>、データベースファイル等の様々なデータストリームを解析して統計情報を計算してくれます。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200"/>
              <a:t>　解析したデータはグラフにプロット（描画）します。これはよく使用される</a:t>
            </a:r>
            <a:r>
              <a:rPr lang="en-US" altLang="ja-JP" sz="1200"/>
              <a:t>matplotlib</a:t>
            </a:r>
            <a:r>
              <a:rPr lang="ja-JP" altLang="en-US" sz="1200"/>
              <a:t>を使用します。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データベース：概要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DB</a:t>
            </a:r>
            <a:r>
              <a:rPr lang="ja-JP" altLang="en-US" sz="1400" b="1"/>
              <a:t>格納</a:t>
            </a:r>
            <a:endParaRPr lang="en-US" altLang="ja-JP" sz="1400" b="1"/>
          </a:p>
          <a:p>
            <a:r>
              <a:rPr lang="ja-JP" altLang="en-US" sz="1400"/>
              <a:t>　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ランキング情報テーブル</a:t>
            </a:r>
            <a:endParaRPr lang="en-US" altLang="ja-JP" sz="1400" b="1"/>
          </a:p>
          <a:p>
            <a:r>
              <a:rPr lang="ja-JP" altLang="en-US" sz="1400"/>
              <a:t>　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err="1"/>
              <a:t>Vtuber</a:t>
            </a:r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　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データベース：モジュール連携</a:t>
            </a:r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C7D32A-C084-47BA-A1EC-FB132C1CEB95}"/>
              </a:ext>
            </a:extLst>
          </p:cNvPr>
          <p:cNvGrpSpPr/>
          <p:nvPr/>
        </p:nvGrpSpPr>
        <p:grpSpPr>
          <a:xfrm>
            <a:off x="7057258" y="2033235"/>
            <a:ext cx="1534609" cy="1327484"/>
            <a:chOff x="1254000" y="5109123"/>
            <a:chExt cx="1534609" cy="1327484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4D68DFFC-A1D9-4EE1-97CA-AE3339E3DE60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B0D37C8-11DC-4B65-98E2-525EC9FFF9E3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52B3A9-C166-4B66-97D8-E44FFD069F09}"/>
              </a:ext>
            </a:extLst>
          </p:cNvPr>
          <p:cNvGrpSpPr/>
          <p:nvPr/>
        </p:nvGrpSpPr>
        <p:grpSpPr>
          <a:xfrm>
            <a:off x="7031496" y="3765476"/>
            <a:ext cx="1534610" cy="1327484"/>
            <a:chOff x="5327146" y="5301806"/>
            <a:chExt cx="1534610" cy="1327484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31D786F-38E8-4953-A313-3D8A9784A362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4B1A01-84F9-4360-B931-54C318474475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46E0EC1-AF2A-4839-BBC0-D36B9CCC40BF}"/>
              </a:ext>
            </a:extLst>
          </p:cNvPr>
          <p:cNvGrpSpPr/>
          <p:nvPr/>
        </p:nvGrpSpPr>
        <p:grpSpPr>
          <a:xfrm>
            <a:off x="588384" y="2511795"/>
            <a:ext cx="2260360" cy="1834409"/>
            <a:chOff x="681629" y="886457"/>
            <a:chExt cx="2260360" cy="18344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61F16A-52D8-4D9C-9F53-A094699A1751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75AF59-FE42-4E06-931A-A255FA261EC0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555ADEB-69C8-4D97-8066-286C1E9DFC2D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BEEA13-02B1-4DA1-9009-2A1E8D97EC5E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5F23E8-6A88-47F3-8BFE-8108A1D03A7E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29299F3-021C-437A-A588-3C74E46D0F4D}"/>
              </a:ext>
            </a:extLst>
          </p:cNvPr>
          <p:cNvSpPr/>
          <p:nvPr/>
        </p:nvSpPr>
        <p:spPr>
          <a:xfrm>
            <a:off x="3001541" y="3248353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scraper</a:t>
            </a:r>
            <a:r>
              <a:rPr lang="ja-JP" altLang="en-US" sz="1400"/>
              <a:t>モジュールによって収集したデータを</a:t>
            </a:r>
            <a:r>
              <a:rPr lang="en-US" altLang="ja-JP" sz="1400"/>
              <a:t>db</a:t>
            </a:r>
            <a:r>
              <a:rPr lang="ja-JP" altLang="en-US" sz="1400"/>
              <a:t>モジュール経由で各データベースに格納します。</a:t>
            </a:r>
            <a:endParaRPr lang="en-US" altLang="ja-JP"/>
          </a:p>
          <a:p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55D975-5BC0-42E7-B4BB-4532A8B29C66}"/>
              </a:ext>
            </a:extLst>
          </p:cNvPr>
          <p:cNvGrpSpPr/>
          <p:nvPr/>
        </p:nvGrpSpPr>
        <p:grpSpPr>
          <a:xfrm>
            <a:off x="3611141" y="2511794"/>
            <a:ext cx="2260360" cy="1834409"/>
            <a:chOff x="3452879" y="886457"/>
            <a:chExt cx="2260360" cy="183440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66F776C-FC90-4A26-9953-AD0BCA6D313B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41073C-5F36-47DE-92AD-C2783AF3E868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769E953-2C4A-453B-9C01-0AAC7F2CF3FF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4301A4-3DD5-4FEB-ABA6-4DC11C605650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6143413" y="3181017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2203939"/>
            <a:ext cx="8832156" cy="4583723"/>
          </a:xfrm>
          <a:prstGeom prst="rect">
            <a:avLst/>
          </a:prstGeom>
        </p:spPr>
        <p:txBody>
          <a:bodyPr vert="horz" lIns="91440" tIns="4572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r>
              <a:rPr lang="en-US" altLang="ja-JP" sz="1300"/>
              <a:t>from </a:t>
            </a:r>
            <a:r>
              <a:rPr lang="en-US" altLang="ja-JP" sz="1300" err="1"/>
              <a:t>db.vtuber_rank_db</a:t>
            </a:r>
            <a:r>
              <a:rPr lang="en-US" altLang="ja-JP" sz="1300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/>
              <a:t>, </a:t>
            </a:r>
            <a:r>
              <a:rPr lang="en-US" altLang="ja-JP" sz="1300" err="1"/>
              <a:t>AlreadyExistDBError</a:t>
            </a:r>
            <a:endParaRPr lang="en-US" altLang="ja-JP" sz="1300"/>
          </a:p>
          <a:p>
            <a:r>
              <a:rPr lang="en-US" altLang="ja-JP" sz="1300"/>
              <a:t>import </a:t>
            </a:r>
            <a:r>
              <a:rPr lang="en-US" altLang="ja-JP" sz="1300" err="1"/>
              <a:t>db.dbkey</a:t>
            </a:r>
            <a:r>
              <a:rPr lang="en-US" altLang="ja-JP" sz="1300"/>
              <a:t> as </a:t>
            </a:r>
            <a:r>
              <a:rPr lang="en-US" altLang="ja-JP" sz="1300" err="1"/>
              <a:t>dbkey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# scraper</a:t>
            </a:r>
            <a:r>
              <a:rPr lang="ja-JP" altLang="en-US" sz="1300"/>
              <a:t>モジュールで、</a:t>
            </a:r>
            <a:r>
              <a:rPr lang="en-US" altLang="ja-JP" sz="1300"/>
              <a:t>Vtuber</a:t>
            </a:r>
            <a:r>
              <a:rPr lang="ja-JP" altLang="en-US" sz="1300"/>
              <a:t>のランキングデータ収集</a:t>
            </a:r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db</a:t>
            </a:r>
            <a:r>
              <a:rPr lang="ja-JP" altLang="en-US" sz="1300"/>
              <a:t>モジュール宣言</a:t>
            </a:r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収集データを</a:t>
            </a:r>
            <a:r>
              <a:rPr lang="en-US" altLang="ja-JP" sz="1300"/>
              <a:t>DB</a:t>
            </a:r>
            <a:r>
              <a:rPr lang="ja-JP" altLang="en-US" sz="1300"/>
              <a:t>保存</a:t>
            </a:r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 if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 &lt;= 0:</a:t>
            </a:r>
          </a:p>
          <a:p>
            <a:r>
              <a:rPr lang="en-US" altLang="ja-JP" sz="1300"/>
              <a:t>        continue</a:t>
            </a:r>
          </a:p>
          <a:p>
            <a:r>
              <a:rPr lang="en-US" altLang="ja-JP" sz="1300"/>
              <a:t>    try: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db.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'youtube.com')</a:t>
            </a:r>
          </a:p>
          <a:p>
            <a:r>
              <a:rPr lang="en-US" altLang="ja-JP" sz="1300"/>
              <a:t>    except </a:t>
            </a:r>
            <a:r>
              <a:rPr lang="en-US" altLang="ja-JP" sz="1300" err="1"/>
              <a:t>AlreadyExistDBError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     pass</a:t>
            </a:r>
          </a:p>
          <a:p>
            <a:endParaRPr lang="en-US" altLang="ja-JP" sz="1200"/>
          </a:p>
          <a:p>
            <a:endParaRPr lang="en-US" altLang="ja-JP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FB128064-33FA-434C-9567-22E88895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7714"/>
              </p:ext>
            </p:extLst>
          </p:nvPr>
        </p:nvGraphicFramePr>
        <p:xfrm>
          <a:off x="513862" y="1157329"/>
          <a:ext cx="660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scraper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db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/>
                        <a:t>VTuberRankDB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データプロット：概要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収集したデータからさまざまな値を集計して、プロット（円グラフや棒グラフを描画）します。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FD176DD-6013-4DD3-B979-CEDEC36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02" y="2268416"/>
            <a:ext cx="3231183" cy="2846858"/>
          </a:xfrm>
          <a:prstGeom prst="rect">
            <a:avLst/>
          </a:prstGeom>
        </p:spPr>
      </p:pic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31E4B230-3E8A-4B5F-B7C4-72C5E9AD7C8D}"/>
              </a:ext>
            </a:extLst>
          </p:cNvPr>
          <p:cNvSpPr/>
          <p:nvPr/>
        </p:nvSpPr>
        <p:spPr>
          <a:xfrm>
            <a:off x="587317" y="3117813"/>
            <a:ext cx="4441883" cy="1426617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キズナアイ：オフィス：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、フォロワー：</a:t>
            </a:r>
            <a:r>
              <a:rPr kumimoji="1"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輝夜月</a:t>
            </a:r>
            <a:r>
              <a:rPr lang="en-US" altLang="ja-JP" sz="1400">
                <a:solidFill>
                  <a:schemeClr val="tx1"/>
                </a:solidFill>
              </a:rPr>
              <a:t>:</a:t>
            </a:r>
            <a:r>
              <a:rPr lang="ja-JP" altLang="en-US" sz="1400">
                <a:solidFill>
                  <a:schemeClr val="tx1"/>
                </a:solidFill>
              </a:rPr>
              <a:t>オフィス：</a:t>
            </a:r>
            <a:r>
              <a:rPr lang="en-US" altLang="ja-JP" sz="1400">
                <a:solidFill>
                  <a:schemeClr val="tx1"/>
                </a:solidFill>
              </a:rPr>
              <a:t>xxx</a:t>
            </a:r>
            <a:r>
              <a:rPr lang="ja-JP" altLang="en-US" sz="1400">
                <a:solidFill>
                  <a:schemeClr val="tx1"/>
                </a:solidFill>
              </a:rPr>
              <a:t>、フォロワー：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kumimoji="1" lang="ja-JP" altLang="en-US" sz="1400">
                <a:solidFill>
                  <a:schemeClr val="tx1"/>
                </a:solidFill>
              </a:rPr>
              <a:t>ミライアカリ：オフィス：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</a:t>
            </a:r>
            <a:r>
              <a:rPr lang="ja-JP" altLang="en-US" sz="1400">
                <a:solidFill>
                  <a:schemeClr val="tx1"/>
                </a:solidFill>
              </a:rPr>
              <a:t>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FEF19E4-CC40-4B45-947B-0ACC0E3F7AA3}"/>
              </a:ext>
            </a:extLst>
          </p:cNvPr>
          <p:cNvSpPr/>
          <p:nvPr/>
        </p:nvSpPr>
        <p:spPr>
          <a:xfrm>
            <a:off x="5234354" y="3576261"/>
            <a:ext cx="60278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A22753-B3C0-4824-A180-347F6E68D26F}"/>
              </a:ext>
            </a:extLst>
          </p:cNvPr>
          <p:cNvSpPr txBox="1">
            <a:spLocks/>
          </p:cNvSpPr>
          <p:nvPr/>
        </p:nvSpPr>
        <p:spPr>
          <a:xfrm>
            <a:off x="5315895" y="4259956"/>
            <a:ext cx="602784" cy="284474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集計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データプロット：モジュール連携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データベースを</a:t>
            </a:r>
            <a:r>
              <a:rPr lang="en-US" altLang="ja-JP" sz="1400"/>
              <a:t>plotter</a:t>
            </a:r>
            <a:r>
              <a:rPr lang="ja-JP" altLang="en-US" sz="1400"/>
              <a:t>モジュールに渡して、データをプロット（円グラフや棒グラフを描画）します。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94C894-8707-45EC-B976-542242D5F928}"/>
              </a:ext>
            </a:extLst>
          </p:cNvPr>
          <p:cNvSpPr/>
          <p:nvPr/>
        </p:nvSpPr>
        <p:spPr>
          <a:xfrm>
            <a:off x="4829082" y="2786026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FDB635-502A-4243-B56E-BE13ACDAC497}"/>
              </a:ext>
            </a:extLst>
          </p:cNvPr>
          <p:cNvSpPr/>
          <p:nvPr/>
        </p:nvSpPr>
        <p:spPr>
          <a:xfrm>
            <a:off x="4925851" y="351909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D97B4-5A10-4205-9876-9A2637CB130F}"/>
              </a:ext>
            </a:extLst>
          </p:cNvPr>
          <p:cNvSpPr/>
          <p:nvPr/>
        </p:nvSpPr>
        <p:spPr>
          <a:xfrm>
            <a:off x="4925850" y="3870088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B5DE4-0299-475B-BED8-D6D3689BDC19}"/>
              </a:ext>
            </a:extLst>
          </p:cNvPr>
          <p:cNvSpPr/>
          <p:nvPr/>
        </p:nvSpPr>
        <p:spPr>
          <a:xfrm>
            <a:off x="4925850" y="3143939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CD4B730-FB87-498A-A685-3366322553A2}"/>
              </a:ext>
            </a:extLst>
          </p:cNvPr>
          <p:cNvGrpSpPr/>
          <p:nvPr/>
        </p:nvGrpSpPr>
        <p:grpSpPr>
          <a:xfrm>
            <a:off x="1353645" y="2412084"/>
            <a:ext cx="1534609" cy="1327484"/>
            <a:chOff x="1254000" y="5109123"/>
            <a:chExt cx="1534609" cy="1327484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0401136-131D-47FB-8D25-030E420CB906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2565F20-F130-4D6B-8EA9-223689ED48BF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E506FB-B83F-4A0D-894D-CC8A2B3F8EED}"/>
              </a:ext>
            </a:extLst>
          </p:cNvPr>
          <p:cNvGrpSpPr/>
          <p:nvPr/>
        </p:nvGrpSpPr>
        <p:grpSpPr>
          <a:xfrm>
            <a:off x="1327883" y="4144325"/>
            <a:ext cx="1534610" cy="1327484"/>
            <a:chOff x="5327146" y="5301806"/>
            <a:chExt cx="1534610" cy="1327484"/>
          </a:xfrm>
        </p:grpSpPr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166E698B-176C-4526-8CB8-AEAAE1993BF6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FDA1BF-33C7-4259-A113-9F622B664986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432DBED-31BF-463A-8BCA-EA8BFF23D9AB}"/>
              </a:ext>
            </a:extLst>
          </p:cNvPr>
          <p:cNvSpPr/>
          <p:nvPr/>
        </p:nvSpPr>
        <p:spPr>
          <a:xfrm>
            <a:off x="3341076" y="3564049"/>
            <a:ext cx="1219200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データプロット：使い方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/>
              <a:t>plotter</a:t>
            </a:r>
            <a:r>
              <a:rPr lang="ja-JP" altLang="en-US"/>
              <a:t>モジュールの使い方</a:t>
            </a:r>
            <a:endParaRPr lang="en-US" altLang="ja-JP"/>
          </a:p>
          <a:p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76550" y="1315836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en-US" altLang="ja-JP" sz="1200"/>
              <a:t>from plotter.pie_plotter import PiePlotter</a:t>
            </a:r>
          </a:p>
          <a:p>
            <a:r>
              <a:rPr lang="en-US" altLang="ja-JP" sz="1200"/>
              <a:t>from plotter.bar_plotter import BarPlotter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 b="1"/>
              <a:t>円グラフ</a:t>
            </a:r>
            <a:endParaRPr lang="en-US" altLang="ja-JP" sz="1200"/>
          </a:p>
          <a:p>
            <a:r>
              <a:rPr lang="en-US" altLang="ja-JP" sz="1200"/>
              <a:t>plotter = PiePlotter('./vtuber.db')</a:t>
            </a:r>
          </a:p>
          <a:p>
            <a:r>
              <a:rPr lang="en-US" altLang="ja-JP" sz="1200"/>
              <a:t>plotter.plot(‘office’,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Vtuber</a:t>
            </a:r>
            <a:r>
              <a:rPr lang="ja-JP" altLang="en-US" sz="1200"/>
              <a:t>の所属オフィス</a:t>
            </a:r>
            <a:endParaRPr lang="en-US" altLang="ja-JP" sz="1200"/>
          </a:p>
          <a:p>
            <a:r>
              <a:rPr lang="en-US" altLang="ja-JP" sz="1200"/>
              <a:t>plotter.plot_by(‘view’, ‘office’)</a:t>
            </a:r>
            <a:r>
              <a:rPr lang="ja-JP" altLang="en-US" sz="1200"/>
              <a:t>　　　＃ 所属オフィス毎の視聴数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 b="1"/>
              <a:t>棒グラフ</a:t>
            </a:r>
            <a:endParaRPr lang="en-US" altLang="ja-JP" sz="1200"/>
          </a:p>
          <a:p>
            <a:r>
              <a:rPr lang="en-US" altLang="ja-JP" sz="1200"/>
              <a:t>plotter = BarPlotter('./vtuber.db')</a:t>
            </a:r>
          </a:p>
          <a:p>
            <a:r>
              <a:rPr lang="en-US" altLang="ja-JP" sz="1200"/>
              <a:t>keywords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'unknown']</a:t>
            </a:r>
          </a:p>
          <a:p>
            <a:r>
              <a:rPr lang="en-US" altLang="ja-JP" sz="1200"/>
              <a:t>for k in keywords:                                      # </a:t>
            </a:r>
            <a:r>
              <a:rPr lang="ja-JP" altLang="en-US" sz="1200"/>
              <a:t>所属オフィス毎にプロット</a:t>
            </a:r>
            <a:endParaRPr lang="en-US" altLang="ja-JP" sz="1200"/>
          </a:p>
          <a:p>
            <a:r>
              <a:rPr lang="ja-JP" altLang="en-US" sz="1200"/>
              <a:t> 　</a:t>
            </a:r>
            <a:r>
              <a:rPr lang="en-US" altLang="ja-JP" sz="1200"/>
              <a:t>plotter.plot(‘office’, k, ‘name’, ‘follower’)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のフォロワー数</a:t>
            </a:r>
            <a:endParaRPr lang="en-US" altLang="ja-JP" sz="1200"/>
          </a:p>
          <a:p>
            <a:r>
              <a:rPr lang="en-US" altLang="ja-JP" sz="1200"/>
              <a:t>    plotter.plot(‘office’, k, ‘name’, ‘view’)    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の総視聴者数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plotter.plot_top_n(‘office’, keywords, ‘name’, ‘view’, 10)           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</a:t>
            </a:r>
            <a:endParaRPr lang="en-US" altLang="ja-JP" sz="1200"/>
          </a:p>
          <a:p>
            <a:r>
              <a:rPr lang="en-US" altLang="ja-JP" sz="1200"/>
              <a:t>plotter.plot_top_n_sum(‘office’, keywords,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１０視聴数の総計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77448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プロット例：オフィス分布 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617153"/>
          </a:xfrm>
        </p:spPr>
        <p:txBody>
          <a:bodyPr bIns="0">
            <a:norm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本講習ではフォロワー数を基軸としているので、４＋</a:t>
            </a:r>
            <a:r>
              <a:rPr lang="en-US" altLang="ja-JP"/>
              <a:t>α</a:t>
            </a:r>
            <a:r>
              <a:rPr lang="ja-JP" altLang="en-US"/>
              <a:t>を定義したが、</a:t>
            </a:r>
            <a:endParaRPr lang="en-US" altLang="ja-JP"/>
          </a:p>
          <a:p>
            <a:r>
              <a:rPr lang="ja-JP" altLang="en-US"/>
              <a:t>　総視聴数（実用数）でいうと、</a:t>
            </a:r>
            <a:r>
              <a:rPr lang="en-US" altLang="ja-JP"/>
              <a:t>Unlimited</a:t>
            </a:r>
            <a:r>
              <a:rPr lang="ja-JP" altLang="en-US"/>
              <a:t>、元</a:t>
            </a:r>
            <a:r>
              <a:rPr lang="en-US" altLang="ja-JP"/>
              <a:t>ENTUM</a:t>
            </a:r>
            <a:r>
              <a:rPr lang="ja-JP" altLang="en-US"/>
              <a:t>も入れて</a:t>
            </a:r>
            <a:r>
              <a:rPr lang="en-US" altLang="ja-JP"/>
              <a:t>6</a:t>
            </a:r>
            <a:r>
              <a:rPr lang="ja-JP" altLang="en-US"/>
              <a:t>強＋</a:t>
            </a:r>
            <a:r>
              <a:rPr lang="en-US" altLang="ja-JP"/>
              <a:t>α</a:t>
            </a:r>
            <a:r>
              <a:rPr lang="ja-JP" altLang="en-US"/>
              <a:t>となる。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E5BB898-738F-4D3F-9514-FD7B48852F3B}"/>
              </a:ext>
            </a:extLst>
          </p:cNvPr>
          <p:cNvSpPr txBox="1">
            <a:spLocks/>
          </p:cNvSpPr>
          <p:nvPr/>
        </p:nvSpPr>
        <p:spPr>
          <a:xfrm>
            <a:off x="586226" y="4639408"/>
            <a:ext cx="8444744" cy="67839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所属オフィスでいうと、だいたい、４＋</a:t>
            </a:r>
            <a:r>
              <a:rPr lang="en-US" altLang="ja-JP"/>
              <a:t>α</a:t>
            </a:r>
            <a:r>
              <a:rPr lang="ja-JP" altLang="en-US"/>
              <a:t>の勢力図であることがわかる。</a:t>
            </a:r>
            <a:endParaRPr lang="en-US" altLang="ja-JP"/>
          </a:p>
          <a:p>
            <a:r>
              <a:rPr lang="ja-JP" altLang="en-US"/>
              <a:t>にじさんじ、ホロライブ、</a:t>
            </a:r>
            <a:r>
              <a:rPr lang="en-US" altLang="ja-JP"/>
              <a:t>upd8</a:t>
            </a:r>
            <a:r>
              <a:rPr lang="ja-JP" altLang="en-US"/>
              <a:t>、</a:t>
            </a:r>
            <a:r>
              <a:rPr lang="en-US" altLang="ja-JP"/>
              <a:t>.LIVE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82" y="836313"/>
            <a:ext cx="9152899" cy="498684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ランキングサイトではフォロワー数</a:t>
            </a:r>
            <a:r>
              <a:rPr lang="en-US" altLang="ja-JP" sz="1200"/>
              <a:t>(Youtube</a:t>
            </a:r>
            <a:r>
              <a:rPr lang="ja-JP" altLang="en-US" sz="1200"/>
              <a:t>のチャンネル登録者数</a:t>
            </a:r>
            <a:r>
              <a:rPr lang="en-US" altLang="ja-JP" sz="1200"/>
              <a:t>)</a:t>
            </a:r>
            <a:r>
              <a:rPr lang="ja-JP" altLang="en-US" sz="1200"/>
              <a:t>により順位付けを行っている。</a:t>
            </a:r>
            <a:endParaRPr lang="en-US" altLang="ja-JP" sz="1200"/>
          </a:p>
          <a:p>
            <a:r>
              <a:rPr lang="ja-JP" altLang="en-US" sz="1200"/>
              <a:t>ここではその順位（フォロワー数）に対して、実際の視聴数を比較してみた。</a:t>
            </a:r>
            <a:endParaRPr lang="en-US" altLang="ja-JP" sz="12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504650"/>
            <a:ext cx="2716549" cy="1356887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フォロワー数の傾向通りではない</a:t>
            </a:r>
            <a:endParaRPr lang="en-US" altLang="ja-JP" sz="1200"/>
          </a:p>
          <a:p>
            <a:r>
              <a:rPr lang="ja-JP" altLang="en-US" sz="1200"/>
              <a:t>視聴数の伸びがチラホラみられる。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口コミ等で「まずは登録」するが、そのあと実際にどのくらい視聴するかは、それぞれの嗜好によるものと</a:t>
            </a:r>
            <a:endParaRPr lang="en-US" altLang="ja-JP" sz="1200"/>
          </a:p>
          <a:p>
            <a:r>
              <a:rPr lang="ja-JP" altLang="en-US" sz="1200"/>
              <a:t>思われる。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fontScale="85000" lnSpcReduction="2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スクレイピング機能を格納。</a:t>
            </a:r>
            <a:endParaRPr lang="en-US" altLang="ja-JP" sz="1400"/>
          </a:p>
          <a:p>
            <a:r>
              <a:rPr lang="ja-JP" altLang="en-US" sz="1400"/>
              <a:t>　基本的に「タグ」オブジェクトを制御する。</a:t>
            </a:r>
            <a:endParaRPr lang="en-US" altLang="ja-JP" sz="1400"/>
          </a:p>
          <a:p>
            <a:r>
              <a:rPr lang="ja-JP" altLang="en-US" sz="1400"/>
              <a:t>　「タグ」オブジェクトは</a:t>
            </a:r>
            <a:r>
              <a:rPr lang="en-US" altLang="ja-JP" sz="1400"/>
              <a:t>tag_factory.py</a:t>
            </a:r>
            <a:r>
              <a:rPr lang="ja-JP" altLang="en-US" sz="1400"/>
              <a:t>で</a:t>
            </a:r>
            <a:endParaRPr lang="en-US" altLang="ja-JP" sz="1400"/>
          </a:p>
          <a:p>
            <a:r>
              <a:rPr lang="ja-JP" altLang="en-US" sz="1400"/>
              <a:t>　定義されており、「工場でタグが生成」される。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その他のモジュールはこの「タグ」機能を</a:t>
            </a:r>
            <a:endParaRPr lang="en-US" altLang="ja-JP" sz="1400"/>
          </a:p>
          <a:p>
            <a:r>
              <a:rPr lang="ja-JP" altLang="en-US" sz="1400"/>
              <a:t>　使って各種ページをスクレイピングする。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データベースに接続する、最低限の親クラス機能が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Vtuber_db.py</a:t>
            </a:r>
            <a:r>
              <a:rPr lang="ja-JP" altLang="en-US" sz="1400"/>
              <a:t>に実装されており、その他のモジュールは「各テーブル定義」と、</a:t>
            </a:r>
            <a:endParaRPr lang="en-US" altLang="ja-JP" sz="1400"/>
          </a:p>
          <a:p>
            <a:r>
              <a:rPr lang="ja-JP" altLang="en-US" sz="1400"/>
              <a:t>　「テーブル作成、レコード追加、削除等」を制御する。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データの取得</a:t>
            </a:r>
            <a:r>
              <a:rPr lang="en-US" altLang="ja-JP" sz="1400"/>
              <a:t>(sqlite3DB</a:t>
            </a:r>
            <a:r>
              <a:rPr lang="ja-JP" altLang="en-US" sz="1400"/>
              <a:t>への接続）を親クラスとして</a:t>
            </a:r>
            <a:r>
              <a:rPr lang="en-US" altLang="ja-JP" sz="1400"/>
              <a:t>plotter.py</a:t>
            </a:r>
            <a:r>
              <a:rPr lang="ja-JP" altLang="en-US" sz="1400"/>
              <a:t>に実装しており、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Bar_plotter.py</a:t>
            </a:r>
            <a:r>
              <a:rPr lang="ja-JP" altLang="en-US" sz="1400"/>
              <a:t>は棒グラフ、</a:t>
            </a:r>
            <a:r>
              <a:rPr lang="en-US" altLang="ja-JP" sz="1400"/>
              <a:t>pie_plotter</a:t>
            </a:r>
            <a:r>
              <a:rPr lang="ja-JP" altLang="en-US" sz="1400"/>
              <a:t>は円グラフへのデータプロットを制御している。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各モジュールは</a:t>
            </a:r>
            <a:r>
              <a:rPr lang="en-US" altLang="ja-JP" sz="1400"/>
              <a:t>pandas</a:t>
            </a:r>
            <a:r>
              <a:rPr lang="ja-JP" altLang="en-US" sz="1400"/>
              <a:t>ライブラリによりデータの集計等を行って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Matplotlib</a:t>
            </a:r>
            <a:r>
              <a:rPr lang="ja-JP" altLang="en-US" sz="1400"/>
              <a:t>を使ったグラフへのプロットを行っている。</a:t>
            </a:r>
            <a:endParaRPr lang="en-US" altLang="ja-JP" sz="140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D6C7A3-033C-47DD-982A-363C432039D5}"/>
              </a:ext>
            </a:extLst>
          </p:cNvPr>
          <p:cNvGrpSpPr/>
          <p:nvPr/>
        </p:nvGrpSpPr>
        <p:grpSpPr>
          <a:xfrm>
            <a:off x="681629" y="886457"/>
            <a:ext cx="2260360" cy="1834409"/>
            <a:chOff x="681629" y="886457"/>
            <a:chExt cx="2260360" cy="183440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2EE5FDA-170C-4A74-9224-DB5AB4833C08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ED701EE-3617-4697-A3DA-8917A5415DF5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BB8A7BD-31A4-4B31-AE87-C29E85EAD76B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626EAA-E1CE-4AC8-90AD-8E822FB1676F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6D0754-4D15-460F-B55A-BBF9901A5E55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1DCD35-234E-4022-972E-9325B08B5982}"/>
              </a:ext>
            </a:extLst>
          </p:cNvPr>
          <p:cNvGrpSpPr/>
          <p:nvPr/>
        </p:nvGrpSpPr>
        <p:grpSpPr>
          <a:xfrm>
            <a:off x="3452879" y="886457"/>
            <a:ext cx="2260360" cy="1834409"/>
            <a:chOff x="3452879" y="886457"/>
            <a:chExt cx="2260360" cy="183440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820FF75-8DDB-4308-9AC2-D07B290323E9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CB746BE-3563-441F-9A17-21D746A6F0A5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622C2F5-C037-4295-A73C-7E4D2E5C4853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032B886-4A5E-4C93-B486-C2E8AEC9CCB2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ホロライブ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(upd8)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(.LIVE)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(unknown)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の特定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人の合計でも特定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プロット例：年齢分布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D0CE63C-9284-4B66-BDE6-D308D519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5" y="938287"/>
            <a:ext cx="7671286" cy="2779032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FD77FE04-8727-4637-AEF4-D001D709B8B2}"/>
              </a:ext>
            </a:extLst>
          </p:cNvPr>
          <p:cNvSpPr txBox="1">
            <a:spLocks/>
          </p:cNvSpPr>
          <p:nvPr/>
        </p:nvSpPr>
        <p:spPr>
          <a:xfrm>
            <a:off x="2145787" y="4332492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ヒストグラムもここ。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50400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800"/>
              <a:t>環境は</a:t>
            </a:r>
            <a:r>
              <a:rPr lang="en-US" altLang="ja-JP" sz="1800"/>
              <a:t>Linux(Ubuntu</a:t>
            </a:r>
            <a:r>
              <a:rPr lang="ja-JP" altLang="en-US" sz="1800"/>
              <a:t>マシン</a:t>
            </a:r>
            <a:r>
              <a:rPr lang="en-US" altLang="ja-JP" sz="1800"/>
              <a:t>)</a:t>
            </a:r>
            <a:r>
              <a:rPr lang="ja-JP" altLang="en-US" sz="1800"/>
              <a:t>上に直接構築するのが一番好ましいですが、</a:t>
            </a:r>
            <a:endParaRPr lang="en-US" altLang="ja-JP" sz="1800"/>
          </a:p>
          <a:p>
            <a:r>
              <a:rPr lang="ja-JP" altLang="en-US" sz="1800"/>
              <a:t>講習マシンが</a:t>
            </a:r>
            <a:r>
              <a:rPr lang="en-US" altLang="ja-JP" sz="1800"/>
              <a:t>Windows</a:t>
            </a:r>
            <a:r>
              <a:rPr lang="ja-JP" altLang="en-US" sz="1800"/>
              <a:t>なので、</a:t>
            </a:r>
            <a:r>
              <a:rPr lang="en-US" altLang="ja-JP" sz="1800"/>
              <a:t>Windows10</a:t>
            </a:r>
            <a:r>
              <a:rPr lang="ja-JP" altLang="en-US" sz="1800"/>
              <a:t>で最近使えるようになった</a:t>
            </a:r>
            <a:r>
              <a:rPr lang="en-US" altLang="ja-JP" sz="1800"/>
              <a:t>WSL</a:t>
            </a:r>
            <a:r>
              <a:rPr lang="ja-JP" altLang="en-US" sz="1800"/>
              <a:t>を</a:t>
            </a:r>
            <a:endParaRPr lang="en-US" altLang="ja-JP" sz="1800"/>
          </a:p>
          <a:p>
            <a:r>
              <a:rPr lang="ja-JP" altLang="en-US" sz="1800"/>
              <a:t>使用して環境構築します。</a:t>
            </a:r>
            <a:r>
              <a:rPr lang="en-US" altLang="ja-JP" sz="1800"/>
              <a:t>(WSL: Windows Subsystem for Linux)</a:t>
            </a:r>
          </a:p>
          <a:p>
            <a:endParaRPr lang="en-US" altLang="ja-JP" sz="1800"/>
          </a:p>
          <a:p>
            <a:pPr marL="342900" indent="-342900">
              <a:buAutoNum type="arabicPeriod"/>
            </a:pPr>
            <a:r>
              <a:rPr kumimoji="1" lang="en-US" altLang="ja-JP" sz="1800"/>
              <a:t>Windows</a:t>
            </a:r>
            <a:r>
              <a:rPr kumimoji="1" lang="ja-JP" altLang="en-US" sz="1800"/>
              <a:t>上に</a:t>
            </a:r>
            <a:r>
              <a:rPr lang="en-US" altLang="ja-JP" sz="1800"/>
              <a:t>Ubuntu</a:t>
            </a:r>
            <a:r>
              <a:rPr lang="ja-JP" altLang="en-US" sz="1800"/>
              <a:t>用の</a:t>
            </a:r>
            <a:r>
              <a:rPr lang="en-US" altLang="ja-JP" sz="1800"/>
              <a:t>WSL</a:t>
            </a:r>
            <a:r>
              <a:rPr lang="ja-JP" altLang="en-US" sz="1800"/>
              <a:t>構築</a:t>
            </a:r>
            <a:br>
              <a:rPr lang="en-US" altLang="ja-JP" sz="1800"/>
            </a:br>
            <a:r>
              <a:rPr lang="ja-JP" altLang="en-US" sz="1800"/>
              <a:t>元々インストールされている</a:t>
            </a:r>
            <a:r>
              <a:rPr lang="en-US" altLang="ja-JP" sz="1800"/>
              <a:t>WSL</a:t>
            </a:r>
            <a:r>
              <a:rPr lang="ja-JP" altLang="en-US" sz="1800"/>
              <a:t>を有効にし、</a:t>
            </a:r>
            <a:br>
              <a:rPr lang="en-US" altLang="ja-JP" sz="1800"/>
            </a:br>
            <a:r>
              <a:rPr lang="en-US" altLang="ja-JP" sz="1800"/>
              <a:t>Microsoft Store</a:t>
            </a:r>
            <a:r>
              <a:rPr lang="ja-JP" altLang="en-US" sz="1800"/>
              <a:t>で</a:t>
            </a:r>
            <a:r>
              <a:rPr lang="en-US" altLang="ja-JP" sz="1800"/>
              <a:t>Ubuntu</a:t>
            </a:r>
            <a:r>
              <a:rPr lang="ja-JP" altLang="en-US" sz="1800"/>
              <a:t>をインストールする。</a:t>
            </a: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 https://www.pc-koubou.jp/magazine/21475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/>
            </a:pPr>
            <a:r>
              <a:rPr lang="en-US" altLang="ja-JP" sz="1800"/>
              <a:t>Ubuntu</a:t>
            </a:r>
            <a:r>
              <a:rPr lang="ja-JP" altLang="en-US" sz="1800"/>
              <a:t>アップデート＆日本語環境整備</a:t>
            </a:r>
            <a:br>
              <a:rPr lang="en-US" altLang="ja-JP" sz="1800"/>
            </a:br>
            <a:r>
              <a:rPr lang="en-US" altLang="ja-JP" sz="1800"/>
              <a:t>Ubuntu</a:t>
            </a:r>
            <a:r>
              <a:rPr lang="ja-JP" altLang="en-US" sz="1800"/>
              <a:t>を起動して以下の操作を行う。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アップデート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update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upgrade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日本語環境設定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-y install language-pack-ja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update-locale LANG=ja_JP.UTF8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　ここで</a:t>
            </a:r>
            <a:r>
              <a:rPr lang="en-US" altLang="ja-JP" sz="1800"/>
              <a:t>Ubuntu</a:t>
            </a:r>
            <a:r>
              <a:rPr lang="ja-JP" altLang="en-US" sz="1800"/>
              <a:t>再起動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タイムゾーンを「東京」にセット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</a:t>
            </a:r>
            <a:r>
              <a:rPr lang="en-US" altLang="ja-JP" sz="1800" err="1"/>
              <a:t>dpkg</a:t>
            </a:r>
            <a:r>
              <a:rPr lang="en-US" altLang="ja-JP" sz="1800"/>
              <a:t>-reconfigure </a:t>
            </a:r>
            <a:r>
              <a:rPr lang="en-US" altLang="ja-JP" sz="1800" err="1"/>
              <a:t>tzdata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【Ubuntu</a:t>
            </a:r>
            <a:r>
              <a:rPr lang="ja-JP" altLang="en-US" sz="1800"/>
              <a:t>フォント設定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Ubuntu</a:t>
            </a:r>
            <a:r>
              <a:rPr lang="ja-JP" altLang="en-US" sz="1800"/>
              <a:t>画面の左上のアイコンをクリック→メニューからプロパティを選択し、</a:t>
            </a:r>
            <a:br>
              <a:rPr lang="en-US" altLang="ja-JP" sz="1800"/>
            </a:br>
            <a:r>
              <a:rPr lang="ja-JP" altLang="en-US" sz="1800"/>
              <a:t>　フォントを</a:t>
            </a:r>
            <a:r>
              <a:rPr lang="en-US" altLang="ja-JP" sz="1800"/>
              <a:t>MS</a:t>
            </a:r>
            <a:r>
              <a:rPr lang="ja-JP" altLang="en-US" sz="1800"/>
              <a:t>ゴシックに設定</a:t>
            </a:r>
            <a:br>
              <a:rPr lang="en-US" altLang="ja-JP" sz="1800"/>
            </a:b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8674</Words>
  <Application>Microsoft Office PowerPoint</Application>
  <PresentationFormat>A4 210 x 297 mm</PresentationFormat>
  <Paragraphs>944</Paragraphs>
  <Slides>56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Python構文</vt:lpstr>
      <vt:lpstr>Python構文</vt:lpstr>
      <vt:lpstr>Python構文</vt:lpstr>
      <vt:lpstr>Python構文</vt:lpstr>
      <vt:lpstr>Python構文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スクレイピング：VTuberランキングサイト</vt:lpstr>
      <vt:lpstr>スクレイピング：サイト構造</vt:lpstr>
      <vt:lpstr>スクレイピング：モジュール連携</vt:lpstr>
      <vt:lpstr>スクレイピング：モジュール連携</vt:lpstr>
      <vt:lpstr>スクレイピング：モジュールの使い方</vt:lpstr>
      <vt:lpstr>スクレイピング：RankingScraperについて</vt:lpstr>
      <vt:lpstr>スクレイピング： RankingScraperについて</vt:lpstr>
      <vt:lpstr>スクレイピング： RankingScraperについて</vt:lpstr>
      <vt:lpstr>スクレイピング：コード</vt:lpstr>
      <vt:lpstr>スクレイピング：サイト構造</vt:lpstr>
      <vt:lpstr>スクレイピング：コード</vt:lpstr>
      <vt:lpstr>スクレイピング：にじさんじ非公式Wiki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スクレイピング：コード</vt:lpstr>
      <vt:lpstr>スクレイピング：Twitter API</vt:lpstr>
      <vt:lpstr>スクレイピング：Twitter API</vt:lpstr>
      <vt:lpstr>スクレイピング：Twitter API</vt:lpstr>
      <vt:lpstr>データベース：概要</vt:lpstr>
      <vt:lpstr>データベース：テーブル構造 : ランキング情報</vt:lpstr>
      <vt:lpstr>データベース：テーブル構造：Vtuberプロフィール</vt:lpstr>
      <vt:lpstr>データベース：モジュール連携</vt:lpstr>
      <vt:lpstr>データベース：モジュールの使い方</vt:lpstr>
      <vt:lpstr>データプロット：概要</vt:lpstr>
      <vt:lpstr>データプロット：モジュール連携</vt:lpstr>
      <vt:lpstr>データプロット：使い方</vt:lpstr>
      <vt:lpstr>プロット例：オフィス分布 (上位300位まで)</vt:lpstr>
      <vt:lpstr>プロット例：フォロワー数/視聴数(にじさんじ)</vt:lpstr>
      <vt:lpstr>プロット例：フォロワー数/視聴数(ホロライブ)</vt:lpstr>
      <vt:lpstr>プロット例：フォロワー数/視聴数(upd8)</vt:lpstr>
      <vt:lpstr>プロット例：フォロワー数/視聴数(.LIVE)</vt:lpstr>
      <vt:lpstr>プロット例：フォロワー数/視聴数(unknown)</vt:lpstr>
      <vt:lpstr>プロット例：：各オフィス Top10 View</vt:lpstr>
      <vt:lpstr>プロット例：年齢分布(にじさんじ)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2020-01-09T00:00:07Z</dcterms:modified>
</cp:coreProperties>
</file>