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82" r:id="rId2"/>
    <p:sldId id="283" r:id="rId3"/>
    <p:sldId id="294" r:id="rId4"/>
    <p:sldId id="295" r:id="rId5"/>
    <p:sldId id="330" r:id="rId6"/>
    <p:sldId id="293" r:id="rId7"/>
    <p:sldId id="285" r:id="rId8"/>
    <p:sldId id="319" r:id="rId9"/>
    <p:sldId id="320" r:id="rId10"/>
    <p:sldId id="321" r:id="rId11"/>
    <p:sldId id="322" r:id="rId12"/>
    <p:sldId id="323" r:id="rId13"/>
    <p:sldId id="349" r:id="rId14"/>
    <p:sldId id="324" r:id="rId15"/>
    <p:sldId id="350" r:id="rId16"/>
    <p:sldId id="325" r:id="rId17"/>
    <p:sldId id="299" r:id="rId18"/>
    <p:sldId id="336" r:id="rId19"/>
    <p:sldId id="338" r:id="rId20"/>
    <p:sldId id="337" r:id="rId21"/>
    <p:sldId id="309" r:id="rId22"/>
    <p:sldId id="301" r:id="rId23"/>
    <p:sldId id="351" r:id="rId24"/>
    <p:sldId id="341" r:id="rId25"/>
    <p:sldId id="352" r:id="rId26"/>
    <p:sldId id="304" r:id="rId27"/>
    <p:sldId id="354" r:id="rId28"/>
    <p:sldId id="305" r:id="rId29"/>
    <p:sldId id="356" r:id="rId30"/>
    <p:sldId id="357" r:id="rId31"/>
    <p:sldId id="306" r:id="rId32"/>
    <p:sldId id="307" r:id="rId33"/>
    <p:sldId id="308" r:id="rId34"/>
    <p:sldId id="310" r:id="rId35"/>
    <p:sldId id="343" r:id="rId36"/>
    <p:sldId id="358" r:id="rId37"/>
    <p:sldId id="328" r:id="rId38"/>
    <p:sldId id="329" r:id="rId39"/>
    <p:sldId id="327" r:id="rId40"/>
    <p:sldId id="298" r:id="rId41"/>
    <p:sldId id="290" r:id="rId42"/>
    <p:sldId id="292" r:id="rId43"/>
    <p:sldId id="345" r:id="rId44"/>
    <p:sldId id="359" r:id="rId45"/>
    <p:sldId id="346" r:id="rId46"/>
    <p:sldId id="318" r:id="rId47"/>
    <p:sldId id="334" r:id="rId48"/>
    <p:sldId id="347" r:id="rId49"/>
    <p:sldId id="291" r:id="rId50"/>
    <p:sldId id="335" r:id="rId51"/>
    <p:sldId id="333" r:id="rId52"/>
    <p:sldId id="311" r:id="rId53"/>
    <p:sldId id="312" r:id="rId54"/>
    <p:sldId id="314" r:id="rId55"/>
    <p:sldId id="315" r:id="rId56"/>
    <p:sldId id="316" r:id="rId57"/>
    <p:sldId id="317" r:id="rId58"/>
    <p:sldId id="326" r:id="rId59"/>
    <p:sldId id="360" r:id="rId60"/>
    <p:sldId id="361" r:id="rId61"/>
    <p:sldId id="286" r:id="rId62"/>
    <p:sldId id="287" r:id="rId63"/>
    <p:sldId id="288" r:id="rId64"/>
    <p:sldId id="355" r:id="rId65"/>
    <p:sldId id="297" r:id="rId66"/>
    <p:sldId id="302" r:id="rId67"/>
    <p:sldId id="296" r:id="rId68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6518" autoAdjust="0"/>
  </p:normalViewPr>
  <p:slideViewPr>
    <p:cSldViewPr snapToGrid="0">
      <p:cViewPr varScale="1">
        <p:scale>
          <a:sx n="170" d="100"/>
          <a:sy n="170" d="100"/>
        </p:scale>
        <p:origin x="378" y="15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2F778-57A0-B647-A29E-D625640DA157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3B523-87A4-A542-B80C-C5368EFEC7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49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7B051-449B-8340-8684-2329E7792756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F19EA-126C-A647-B974-14965E3F8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960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F19EA-126C-A647-B974-14965E3F84F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4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図 15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446573" y="1181686"/>
            <a:ext cx="9000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/>
          <p:cNvSpPr>
            <a:spLocks noGrp="1"/>
          </p:cNvSpPr>
          <p:nvPr>
            <p:ph type="title" hasCustomPrompt="1"/>
          </p:nvPr>
        </p:nvSpPr>
        <p:spPr>
          <a:xfrm>
            <a:off x="364452" y="661507"/>
            <a:ext cx="9145066" cy="572029"/>
          </a:xfrm>
        </p:spPr>
        <p:txBody>
          <a:bodyPr/>
          <a:lstStyle>
            <a:lvl1pPr algn="ctr">
              <a:defRPr sz="24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28pt.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見出しとコンテンツ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en-US" altLang="ja-JP" dirty="0"/>
              <a:t>※</a:t>
            </a:r>
            <a:r>
              <a:rPr lang="ja-JP" altLang="en-US" dirty="0"/>
              <a:t>議案タイトルを記載（メイリオ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2314575"/>
            <a:ext cx="9152899" cy="4120091"/>
          </a:xfrm>
        </p:spPr>
        <p:txBody>
          <a:bodyPr/>
          <a:lstStyle>
            <a:lvl1pPr marL="266700" indent="-266700">
              <a:buFont typeface="Wingdings" panose="05000000000000000000" pitchFamily="2" charset="2"/>
              <a:buChar char="n"/>
              <a:defRPr sz="1600">
                <a:latin typeface="+mn-ea"/>
                <a:ea typeface="+mn-ea"/>
              </a:defRPr>
            </a:lvl1pPr>
            <a:lvl2pPr marL="628650" indent="-266700">
              <a:buFont typeface="Wingdings" panose="05000000000000000000" pitchFamily="2" charset="2"/>
              <a:buChar char="Ø"/>
              <a:defRPr sz="1400">
                <a:latin typeface="+mn-ea"/>
                <a:ea typeface="+mn-ea"/>
              </a:defRPr>
            </a:lvl2pPr>
            <a:lvl3pPr marL="990600" indent="-276225">
              <a:tabLst>
                <a:tab pos="990600" algn="l"/>
                <a:tab pos="1076325" algn="l"/>
              </a:tabLst>
              <a:defRPr sz="1200">
                <a:latin typeface="+mn-ea"/>
                <a:ea typeface="+mn-ea"/>
              </a:defRPr>
            </a:lvl3pPr>
            <a:lvl4pPr marL="1343025" indent="-266700">
              <a:defRPr sz="1050">
                <a:latin typeface="+mn-ea"/>
                <a:ea typeface="+mn-ea"/>
              </a:defRPr>
            </a:lvl4pPr>
            <a:lvl5pPr marL="1704975" indent="-266700">
              <a:defRPr sz="9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レベル（メイリオ</a:t>
            </a:r>
            <a:r>
              <a:rPr kumimoji="1" lang="en-US" altLang="ja-JP" dirty="0"/>
              <a:t> 14pt.</a:t>
            </a:r>
            <a:r>
              <a:rPr kumimoji="1" lang="ja-JP" altLang="en-US" dirty="0"/>
              <a:t>）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図 3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411403" y="738544"/>
            <a:ext cx="8532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レイアウト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946727"/>
            <a:ext cx="9152899" cy="54879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図 3" descr="PERSOL_BrandSymbol_Vertical_Gray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489" y="149225"/>
            <a:ext cx="802289" cy="86042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411403" y="738544"/>
            <a:ext cx="8532000" cy="7034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4403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レイアウト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ローチャート: 処理 14"/>
          <p:cNvSpPr/>
          <p:nvPr userDrawn="1"/>
        </p:nvSpPr>
        <p:spPr>
          <a:xfrm>
            <a:off x="0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364452" y="290032"/>
            <a:ext cx="9145066" cy="572029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タイトルの書式設定（メイリオ</a:t>
            </a:r>
            <a:r>
              <a:rPr lang="en-US" altLang="ja-JP" dirty="0"/>
              <a:t>B 20pt.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 userDrawn="1">
            <p:ph idx="1" hasCustomPrompt="1"/>
          </p:nvPr>
        </p:nvSpPr>
        <p:spPr>
          <a:xfrm>
            <a:off x="364452" y="946727"/>
            <a:ext cx="9152899" cy="54879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テキストの書式設定（メイリオ</a:t>
            </a:r>
            <a:r>
              <a:rPr kumimoji="1" lang="en-US" altLang="ja-JP" dirty="0"/>
              <a:t> 16pt.</a:t>
            </a:r>
            <a:r>
              <a:rPr kumimoji="1" lang="ja-JP" altLang="en-US" dirty="0"/>
              <a:t>）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825716" y="0"/>
            <a:ext cx="80284" cy="6858000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169702" y="12184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日付プレースホルダー 21"/>
          <p:cNvSpPr>
            <a:spLocks noGrp="1"/>
          </p:cNvSpPr>
          <p:nvPr>
            <p:ph type="dt" sz="half" idx="10"/>
          </p:nvPr>
        </p:nvSpPr>
        <p:spPr>
          <a:xfrm>
            <a:off x="128464" y="6583406"/>
            <a:ext cx="2311400" cy="220449"/>
          </a:xfrm>
        </p:spPr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208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n-sato\Pictures\Eセグ企業ロゴ\PERSOL_RandD\01_CorporateBrandLogo_Vertical\gif\PERSOL_CBL_RandD_Vertical.gi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0437" y="1974850"/>
            <a:ext cx="350773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4000"/>
              </a:lnSpc>
              <a:defRPr sz="3000" b="1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大見出し（メイリオ</a:t>
            </a:r>
            <a:r>
              <a:rPr kumimoji="1" lang="en-US" altLang="ja-JP" dirty="0"/>
              <a:t>B 30pt.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40pt. Gray)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rgbClr val="717375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22pt.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30pt. Gray)</a:t>
            </a:r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16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表紙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2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章タイトル（メイリオ</a:t>
            </a:r>
            <a:r>
              <a:rPr kumimoji="1" lang="en-US" altLang="ja-JP" dirty="0"/>
              <a:t>B 24pt. </a:t>
            </a:r>
            <a:r>
              <a:rPr kumimoji="1" lang="ja-JP" altLang="en-US" dirty="0"/>
              <a:t>行間</a:t>
            </a:r>
            <a:r>
              <a:rPr kumimoji="1" lang="ja-JP" altLang="ja-JP" dirty="0"/>
              <a:t>3</a:t>
            </a:r>
            <a:r>
              <a:rPr kumimoji="1" lang="en-US" altLang="ja-JP" dirty="0"/>
              <a:t>6pt. White)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28pt. white)</a:t>
            </a: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75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44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中々表紙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ローチャート: 手操作入力 19"/>
          <p:cNvSpPr/>
          <p:nvPr userDrawn="1"/>
        </p:nvSpPr>
        <p:spPr>
          <a:xfrm rot="16200000">
            <a:off x="2825474" y="529435"/>
            <a:ext cx="6858001" cy="5799131"/>
          </a:xfrm>
          <a:custGeom>
            <a:avLst/>
            <a:gdLst/>
            <a:ahLst/>
            <a:cxnLst/>
            <a:rect l="l" t="t" r="r" b="b"/>
            <a:pathLst>
              <a:path w="6858001" h="5799131">
                <a:moveTo>
                  <a:pt x="6858001" y="4782615"/>
                </a:moveTo>
                <a:lnTo>
                  <a:pt x="6858001" y="5798779"/>
                </a:lnTo>
                <a:lnTo>
                  <a:pt x="6295591" y="5798779"/>
                </a:lnTo>
                <a:lnTo>
                  <a:pt x="6295591" y="5799131"/>
                </a:lnTo>
                <a:lnTo>
                  <a:pt x="496460" y="5799131"/>
                </a:lnTo>
                <a:lnTo>
                  <a:pt x="496460" y="973830"/>
                </a:lnTo>
                <a:lnTo>
                  <a:pt x="0" y="1018152"/>
                </a:lnTo>
                <a:lnTo>
                  <a:pt x="0" y="1988"/>
                </a:lnTo>
                <a:lnTo>
                  <a:pt x="496460" y="1988"/>
                </a:lnTo>
                <a:lnTo>
                  <a:pt x="496460" y="0"/>
                </a:lnTo>
                <a:lnTo>
                  <a:pt x="6295591" y="0"/>
                </a:lnTo>
                <a:lnTo>
                  <a:pt x="6295591" y="48328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584848" y="1695619"/>
            <a:ext cx="5209044" cy="1769963"/>
          </a:xfrm>
        </p:spPr>
        <p:txBody>
          <a:bodyPr anchor="b">
            <a:normAutofit/>
          </a:bodyPr>
          <a:lstStyle>
            <a:lvl1pPr algn="l">
              <a:lnSpc>
                <a:spcPts val="3600"/>
              </a:lnSpc>
              <a:defRPr sz="2800" b="1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章タイトル（メイリオ</a:t>
            </a:r>
            <a:r>
              <a:rPr kumimoji="1" lang="en-US" altLang="ja-JP" dirty="0"/>
              <a:t>B 28pt. </a:t>
            </a:r>
            <a:r>
              <a:rPr kumimoji="1" lang="ja-JP" altLang="en-US" dirty="0"/>
              <a:t>行間</a:t>
            </a:r>
            <a:r>
              <a:rPr kumimoji="1" lang="ja-JP" altLang="ja-JP" dirty="0"/>
              <a:t>3</a:t>
            </a:r>
            <a:r>
              <a:rPr kumimoji="1" lang="en-US" altLang="ja-JP" dirty="0"/>
              <a:t>6pt. White)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584848" y="3579731"/>
            <a:ext cx="5209044" cy="1781725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en-US" dirty="0"/>
              <a:t>見出し（メイリオ 20pt. </a:t>
            </a:r>
            <a:r>
              <a:rPr kumimoji="1" lang="ja-JP" altLang="en-US" dirty="0"/>
              <a:t>行間</a:t>
            </a:r>
            <a:r>
              <a:rPr kumimoji="1" lang="en-US" altLang="ja-JP" dirty="0"/>
              <a:t>28pt. white)</a:t>
            </a:r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69702" y="110660"/>
            <a:ext cx="1912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chemeClr val="tx2">
                    <a:lumMod val="20000"/>
                    <a:lumOff val="80000"/>
                  </a:schemeClr>
                </a:solidFill>
              </a:rPr>
              <a:t>K</a:t>
            </a:r>
            <a:r>
              <a:rPr kumimoji="1" lang="ja-JP" altLang="en-US" sz="1200" baseline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kumimoji="1" lang="en-US" altLang="ja-JP" sz="1200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kumimoji="1" lang="ja-JP" altLang="en-US" sz="1200">
                <a:solidFill>
                  <a:schemeClr val="tx2">
                    <a:lumMod val="20000"/>
                    <a:lumOff val="80000"/>
                  </a:schemeClr>
                </a:solidFill>
              </a:rPr>
              <a:t>関係者限</a:t>
            </a:r>
            <a:r>
              <a:rPr kumimoji="1" lang="en-US" altLang="ja-JP" sz="1200">
                <a:solidFill>
                  <a:schemeClr val="tx2">
                    <a:lumMod val="20000"/>
                    <a:lumOff val="80000"/>
                  </a:schemeClr>
                </a:solidFill>
              </a:rPr>
              <a:t>) </a:t>
            </a:r>
            <a:endParaRPr kumimoji="1" lang="ja-JP" altLang="en-US" sz="120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6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28464" y="6583406"/>
            <a:ext cx="2311400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17/04/01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9345488" y="6583406"/>
            <a:ext cx="425252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500AB-5460-4E7E-9C90-EACD799BBA7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4"/>
          <p:cNvSpPr txBox="1">
            <a:spLocks/>
          </p:cNvSpPr>
          <p:nvPr/>
        </p:nvSpPr>
        <p:spPr>
          <a:xfrm>
            <a:off x="4154485" y="6583406"/>
            <a:ext cx="5096842" cy="220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Copyright ©</a:t>
            </a:r>
            <a:r>
              <a:rPr lang="en-US" altLang="ja-JP" baseline="0"/>
              <a:t> </a:t>
            </a:r>
            <a:r>
              <a:rPr lang="en-US" altLang="ja-JP"/>
              <a:t> PERSOL</a:t>
            </a:r>
            <a:r>
              <a:rPr lang="en-US" altLang="ja-JP" baseline="0"/>
              <a:t> RESEARCH &amp; DEVELOPMENT </a:t>
            </a:r>
            <a:r>
              <a:rPr kumimoji="1" lang="en-US" altLang="ja-JP" sz="500" b="0" i="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CO., LTD. </a:t>
            </a:r>
            <a:r>
              <a:rPr lang="en-US" altLang="ja-JP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60" r:id="rId6"/>
    <p:sldLayoutId id="2147483661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qiita.com/kngsym2018/items/2524d21455aac111cdee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c-koubou.jp/magazine/21475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lo.love/matplotlib/japanese" TargetMode="External"/><Relationship Id="rId2" Type="http://schemas.openxmlformats.org/officeDocument/2006/relationships/hyperlink" Target="https://qiita.com/ryoi084/items/c4339996c50c0cf39df4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中級講座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kumimoji="1" lang="ja-JP" altLang="en-US"/>
              <a:t>マルチな言語</a:t>
            </a:r>
            <a:r>
              <a:rPr kumimoji="1" lang="en-US" altLang="ja-JP"/>
              <a:t>python</a:t>
            </a:r>
            <a:r>
              <a:rPr kumimoji="1" lang="ja-JP" altLang="en-US"/>
              <a:t>で何ができるかを</a:t>
            </a:r>
            <a:endParaRPr kumimoji="1" lang="en-US" altLang="ja-JP"/>
          </a:p>
          <a:p>
            <a:r>
              <a:rPr lang="ja-JP" altLang="en-US"/>
              <a:t>紹介する講座です。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32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5530274"/>
          </a:xfrm>
        </p:spPr>
        <p:txBody>
          <a:bodyPr bIns="0">
            <a:normAutofit/>
          </a:bodyPr>
          <a:lstStyle/>
          <a:p>
            <a:r>
              <a:rPr lang="en-US" altLang="ja-JP" sz="1400" b="1"/>
              <a:t>python</a:t>
            </a:r>
            <a:r>
              <a:rPr lang="ja-JP" altLang="en-US" sz="1400" b="1"/>
              <a:t>コード</a:t>
            </a:r>
            <a:endParaRPr lang="en-US" altLang="ja-JP" sz="1400" b="1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from bs4 import BeautifulSoup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import requests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html = </a:t>
            </a:r>
            <a:r>
              <a:rPr lang="en-US" altLang="ja-JP" sz="1400" b="1"/>
              <a:t>requests</a:t>
            </a:r>
            <a:r>
              <a:rPr lang="en-US" altLang="ja-JP" sz="1400"/>
              <a:t>.</a:t>
            </a:r>
            <a:r>
              <a:rPr lang="en-US" altLang="ja-JP" sz="1400" b="1"/>
              <a:t>get</a:t>
            </a:r>
            <a:r>
              <a:rPr lang="en-US" altLang="ja-JP" sz="1400"/>
              <a:t>('https://www.w3.org/History/…/TheProject.html‘)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bs = </a:t>
            </a:r>
            <a:r>
              <a:rPr lang="en-US" altLang="ja-JP" sz="1400" b="1"/>
              <a:t>BeautifulSoup</a:t>
            </a:r>
            <a:r>
              <a:rPr lang="en-US" altLang="ja-JP" sz="1400"/>
              <a:t>(html.text, 'html.parser‘)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print(bs)</a:t>
            </a:r>
          </a:p>
          <a:p>
            <a:endParaRPr lang="en-US" altLang="ja-JP" sz="1400"/>
          </a:p>
          <a:p>
            <a:r>
              <a:rPr lang="ja-JP" altLang="en-US" sz="1400"/>
              <a:t>スクレイピング自体は</a:t>
            </a:r>
            <a:r>
              <a:rPr lang="en-US" altLang="ja-JP" sz="1400" b="1"/>
              <a:t>2</a:t>
            </a:r>
            <a:r>
              <a:rPr lang="ja-JP" altLang="en-US" sz="1400" b="1"/>
              <a:t>行</a:t>
            </a:r>
            <a:r>
              <a:rPr lang="ja-JP" altLang="en-US" sz="1400"/>
              <a:t>で完了しています。</a:t>
            </a:r>
            <a:endParaRPr lang="en-US" altLang="ja-JP" sz="1400"/>
          </a:p>
          <a:p>
            <a:r>
              <a:rPr lang="en-US" altLang="ja-JP" sz="1400"/>
              <a:t>HTML</a:t>
            </a:r>
            <a:r>
              <a:rPr lang="ja-JP" altLang="en-US" sz="1400"/>
              <a:t>情報を</a:t>
            </a:r>
            <a:r>
              <a:rPr lang="en-US" altLang="ja-JP" sz="1400"/>
              <a:t>WWW</a:t>
            </a:r>
            <a:r>
              <a:rPr lang="ja-JP" altLang="en-US" sz="1400"/>
              <a:t>から取得して、スクレイパーを生成する、これだけです。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スクレイパーの生成の時点で</a:t>
            </a:r>
            <a:r>
              <a:rPr lang="en-US" altLang="ja-JP" sz="1400"/>
              <a:t>URL</a:t>
            </a:r>
            <a:r>
              <a:rPr lang="ja-JP" altLang="en-US" sz="1400"/>
              <a:t>の解析も完了しています。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85595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2294704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テキスト抽出機能</a:t>
            </a:r>
            <a:endParaRPr lang="en-US" altLang="ja-JP" sz="1400" b="1"/>
          </a:p>
          <a:p>
            <a:endParaRPr lang="en-US" altLang="ja-JP" sz="1400"/>
          </a:p>
          <a:p>
            <a:r>
              <a:rPr lang="ja-JP" altLang="en-US" sz="1400"/>
              <a:t>生の</a:t>
            </a:r>
            <a:r>
              <a:rPr lang="en-US" altLang="ja-JP" sz="1400"/>
              <a:t>HTML</a:t>
            </a:r>
            <a:r>
              <a:rPr lang="ja-JP" altLang="en-US" sz="1400"/>
              <a:t>だけ見ても普通はピンときません。</a:t>
            </a:r>
            <a:endParaRPr lang="en-US" altLang="ja-JP" sz="1400"/>
          </a:p>
          <a:p>
            <a:r>
              <a:rPr lang="en-US" altLang="ja-JP" sz="1400"/>
              <a:t>beautifulsoup</a:t>
            </a:r>
            <a:r>
              <a:rPr lang="ja-JP" altLang="en-US" sz="1400"/>
              <a:t>には、</a:t>
            </a:r>
            <a:r>
              <a:rPr lang="en-US" altLang="ja-JP" sz="1400"/>
              <a:t>HTML</a:t>
            </a:r>
            <a:r>
              <a:rPr lang="ja-JP" altLang="en-US" sz="1400"/>
              <a:t>のタグ構文を削除した、ブラウザに表示するテキストだけを</a:t>
            </a:r>
            <a:endParaRPr lang="en-US" altLang="ja-JP" sz="1400"/>
          </a:p>
          <a:p>
            <a:r>
              <a:rPr lang="ja-JP" altLang="en-US" sz="1400"/>
              <a:t>抽出する機能があります。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bs = BeautifulSoup(html.text, 'html.parser‘)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print(bs.</a:t>
            </a:r>
            <a:r>
              <a:rPr lang="en-US" altLang="ja-JP" sz="1400" b="1"/>
              <a:t>text</a:t>
            </a:r>
            <a:r>
              <a:rPr lang="en-US" altLang="ja-JP" sz="1400"/>
              <a:t>)   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これ。</a:t>
            </a:r>
            <a:endParaRPr lang="en-US" altLang="ja-JP" sz="14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64452" y="3317631"/>
            <a:ext cx="9152899" cy="188155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300" b="1"/>
              <a:t>出力結果</a:t>
            </a:r>
            <a:endParaRPr lang="en-US" altLang="ja-JP" sz="1300" b="1"/>
          </a:p>
          <a:p>
            <a:endParaRPr lang="en-US" altLang="ja-JP" sz="1200"/>
          </a:p>
          <a:p>
            <a:r>
              <a:rPr lang="en-US" altLang="ja-JP" sz="1100"/>
              <a:t>The World Wide Web project</a:t>
            </a:r>
          </a:p>
          <a:p>
            <a:endParaRPr lang="en-US" altLang="ja-JP" sz="1100"/>
          </a:p>
          <a:p>
            <a:r>
              <a:rPr lang="en-US" altLang="ja-JP" sz="1100"/>
              <a:t>World Wide WebThe WorldWideWeb (W3) is a wide-area</a:t>
            </a:r>
          </a:p>
          <a:p>
            <a:r>
              <a:rPr lang="en-US" altLang="ja-JP" sz="1100"/>
              <a:t>hypermedia information retrieval</a:t>
            </a:r>
          </a:p>
          <a:p>
            <a:r>
              <a:rPr lang="en-US" altLang="ja-JP" sz="1100"/>
              <a:t>initiative aiming to give universal</a:t>
            </a:r>
          </a:p>
          <a:p>
            <a:r>
              <a:rPr lang="en-US" altLang="ja-JP" sz="1100"/>
              <a:t>access to a large universe of documents.</a:t>
            </a:r>
          </a:p>
          <a:p>
            <a:r>
              <a:rPr lang="ja-JP" altLang="en-US" sz="1100"/>
              <a:t>・・・</a:t>
            </a:r>
            <a:endParaRPr lang="en-US" altLang="ja-JP" sz="11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6C6DD1A-4367-4AB0-9004-920347EFFD72}"/>
              </a:ext>
            </a:extLst>
          </p:cNvPr>
          <p:cNvSpPr txBox="1">
            <a:spLocks/>
          </p:cNvSpPr>
          <p:nvPr/>
        </p:nvSpPr>
        <p:spPr>
          <a:xfrm>
            <a:off x="340953" y="5411532"/>
            <a:ext cx="9152899" cy="999481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500"/>
              <a:t>beautifulsoup</a:t>
            </a:r>
            <a:r>
              <a:rPr lang="ja-JP" altLang="en-US" sz="1500"/>
              <a:t>では、</a:t>
            </a:r>
            <a:r>
              <a:rPr lang="en-US" altLang="ja-JP" sz="1500"/>
              <a:t>bs.</a:t>
            </a:r>
            <a:r>
              <a:rPr lang="en-US" altLang="ja-JP" sz="1500" b="1"/>
              <a:t>text</a:t>
            </a:r>
            <a:r>
              <a:rPr lang="ja-JP" altLang="en-US" sz="1500"/>
              <a:t>のように「メンバ変数にアクセス」することで様々な解析結果を取得できます。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通常スクレイピングで欲しいデータはブラウザに表示されるテキストなので、</a:t>
            </a:r>
            <a:endParaRPr lang="en-US" altLang="ja-JP" sz="1500"/>
          </a:p>
          <a:p>
            <a:r>
              <a:rPr lang="ja-JP" altLang="en-US" sz="1500"/>
              <a:t>この</a:t>
            </a:r>
            <a:r>
              <a:rPr lang="en-US" altLang="ja-JP" sz="1500" b="1"/>
              <a:t>text</a:t>
            </a:r>
            <a:r>
              <a:rPr lang="ja-JP" altLang="en-US" sz="1500"/>
              <a:t>メソッドはスクレイピングの</a:t>
            </a:r>
            <a:r>
              <a:rPr lang="ja-JP" altLang="en-US" sz="1500" b="1"/>
              <a:t>大事な基本機能</a:t>
            </a:r>
            <a:r>
              <a:rPr lang="ja-JP" altLang="en-US" sz="1500"/>
              <a:t>です。</a:t>
            </a:r>
            <a:endParaRPr lang="en-US" altLang="ja-JP" sz="1500"/>
          </a:p>
          <a:p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15791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BFD57D7-CBEF-4A00-87CC-AD917CB2ED69}"/>
              </a:ext>
            </a:extLst>
          </p:cNvPr>
          <p:cNvSpPr txBox="1">
            <a:spLocks/>
          </p:cNvSpPr>
          <p:nvPr/>
        </p:nvSpPr>
        <p:spPr>
          <a:xfrm>
            <a:off x="356619" y="948039"/>
            <a:ext cx="9152899" cy="4051853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タグ参照機能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HTML</a:t>
            </a:r>
            <a:r>
              <a:rPr lang="ja-JP" altLang="en-US" sz="1400"/>
              <a:t>内には様々なタグ</a:t>
            </a:r>
            <a:r>
              <a:rPr lang="en-US" altLang="ja-JP" sz="1400"/>
              <a:t>(title, div, a, h1</a:t>
            </a:r>
            <a:r>
              <a:rPr lang="ja-JP" altLang="en-US" sz="1400"/>
              <a:t>等</a:t>
            </a:r>
            <a:r>
              <a:rPr lang="en-US" altLang="ja-JP" sz="1400"/>
              <a:t>)</a:t>
            </a:r>
            <a:r>
              <a:rPr lang="ja-JP" altLang="en-US" sz="1400"/>
              <a:t>がありますが、解析結果からこのタグを</a:t>
            </a:r>
            <a:endParaRPr lang="en-US" altLang="ja-JP" sz="1400"/>
          </a:p>
          <a:p>
            <a:r>
              <a:rPr lang="ja-JP" altLang="en-US" sz="1400"/>
              <a:t>直接参照することができます。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bs = BeautifulSoup(html.text, 'html.parser‘)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print(bs.</a:t>
            </a:r>
            <a:r>
              <a:rPr lang="en-US" altLang="ja-JP" sz="1400" b="1"/>
              <a:t>title.text</a:t>
            </a:r>
            <a:r>
              <a:rPr lang="en-US" altLang="ja-JP" sz="1400"/>
              <a:t>)   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これ。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 b="1"/>
              <a:t>出力結果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 The World Wide Web project</a:t>
            </a:r>
          </a:p>
          <a:p>
            <a:endParaRPr lang="en-US" altLang="ja-JP" sz="1400"/>
          </a:p>
          <a:p>
            <a:r>
              <a:rPr lang="ja-JP" altLang="en-US" sz="1400"/>
              <a:t>　以下の</a:t>
            </a:r>
            <a:r>
              <a:rPr lang="en-US" altLang="ja-JP" sz="1400"/>
              <a:t> title </a:t>
            </a:r>
            <a:r>
              <a:rPr lang="ja-JP" altLang="en-US" sz="1400"/>
              <a:t>タグからテキストのみ抽出しています。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&lt;</a:t>
            </a:r>
            <a:r>
              <a:rPr lang="en-US" altLang="ja-JP" sz="1400" b="1"/>
              <a:t>title</a:t>
            </a:r>
            <a:r>
              <a:rPr lang="en-US" altLang="ja-JP" sz="1400"/>
              <a:t>&gt;The World Wide Web project&lt;/</a:t>
            </a:r>
            <a:r>
              <a:rPr lang="en-US" altLang="ja-JP" sz="1400" b="1"/>
              <a:t>title</a:t>
            </a:r>
            <a:r>
              <a:rPr lang="en-US" altLang="ja-JP" sz="1400"/>
              <a:t>&gt;</a:t>
            </a:r>
          </a:p>
          <a:p>
            <a:endParaRPr lang="en-US" altLang="ja-JP" sz="1400"/>
          </a:p>
          <a:p>
            <a:r>
              <a:rPr lang="ja-JP" altLang="en-US" sz="1400"/>
              <a:t>　複数同じタグがあった場合は、最初に見つかったタグの情報を参照します。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3DD3664-3100-41F7-841B-2A8B6CF29E5D}"/>
              </a:ext>
            </a:extLst>
          </p:cNvPr>
          <p:cNvSpPr txBox="1">
            <a:spLocks/>
          </p:cNvSpPr>
          <p:nvPr/>
        </p:nvSpPr>
        <p:spPr>
          <a:xfrm>
            <a:off x="364452" y="3317631"/>
            <a:ext cx="9152899" cy="188155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226228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BFD57D7-CBEF-4A00-87CC-AD917CB2ED69}"/>
              </a:ext>
            </a:extLst>
          </p:cNvPr>
          <p:cNvSpPr txBox="1">
            <a:spLocks/>
          </p:cNvSpPr>
          <p:nvPr/>
        </p:nvSpPr>
        <p:spPr>
          <a:xfrm>
            <a:off x="356619" y="948039"/>
            <a:ext cx="9152899" cy="3536038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タグ</a:t>
            </a:r>
            <a:r>
              <a:rPr lang="en-US" altLang="ja-JP" sz="1400" b="1"/>
              <a:t>[</a:t>
            </a:r>
            <a:r>
              <a:rPr lang="ja-JP" altLang="en-US" sz="1400" b="1"/>
              <a:t>属性</a:t>
            </a:r>
            <a:r>
              <a:rPr lang="en-US" altLang="ja-JP" sz="1400" b="1"/>
              <a:t>]</a:t>
            </a:r>
            <a:r>
              <a:rPr lang="ja-JP" altLang="en-US" sz="1400" b="1"/>
              <a:t>参照機能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HTML</a:t>
            </a:r>
            <a:r>
              <a:rPr lang="ja-JP" altLang="en-US" sz="1400"/>
              <a:t>タグには属性がありますが、この属性も簡単に参照できます。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bs = BeautifulSoup(html.text, 'html.parser‘)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print(bs.</a:t>
            </a:r>
            <a:r>
              <a:rPr lang="en-US" altLang="ja-JP" sz="1400" b="1"/>
              <a:t>a[‘href’]</a:t>
            </a:r>
            <a:r>
              <a:rPr lang="en-US" altLang="ja-JP" sz="1400"/>
              <a:t>)   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これ。</a:t>
            </a:r>
            <a:endParaRPr lang="en-US" altLang="ja-JP" sz="14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 b="1"/>
              <a:t>出力結果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WhatIs.html</a:t>
            </a:r>
          </a:p>
          <a:p>
            <a:endParaRPr lang="en-US" altLang="ja-JP" sz="1400"/>
          </a:p>
          <a:p>
            <a:r>
              <a:rPr lang="ja-JP" altLang="en-US" sz="1400"/>
              <a:t>　以下の</a:t>
            </a:r>
            <a:r>
              <a:rPr lang="en-US" altLang="ja-JP" sz="1400"/>
              <a:t> a </a:t>
            </a:r>
            <a:r>
              <a:rPr lang="ja-JP" altLang="en-US" sz="1400"/>
              <a:t>タグから、属性 </a:t>
            </a:r>
            <a:r>
              <a:rPr lang="en-US" altLang="ja-JP" sz="1400"/>
              <a:t>href </a:t>
            </a:r>
            <a:r>
              <a:rPr lang="ja-JP" altLang="en-US" sz="1400"/>
              <a:t>を抽出しています。</a:t>
            </a:r>
            <a:endParaRPr lang="en-US" altLang="ja-JP" sz="1400"/>
          </a:p>
          <a:p>
            <a:r>
              <a:rPr lang="ja-JP" altLang="en-US" sz="1400"/>
              <a:t> 　</a:t>
            </a:r>
            <a:r>
              <a:rPr lang="en-US" altLang="ja-JP" sz="1400"/>
              <a:t>&lt;a </a:t>
            </a:r>
            <a:r>
              <a:rPr lang="en-US" altLang="ja-JP" sz="1400" b="1"/>
              <a:t>href</a:t>
            </a:r>
            <a:r>
              <a:rPr lang="en-US" altLang="ja-JP" sz="1400"/>
              <a:t>="WhatIs.html" name="0"&gt;hypermedia&lt;/a&gt;</a:t>
            </a:r>
          </a:p>
        </p:txBody>
      </p:sp>
    </p:spTree>
    <p:extLst>
      <p:ext uri="{BB962C8B-B14F-4D97-AF65-F5344CB8AC3E}">
        <p14:creationId xmlns:p14="http://schemas.microsoft.com/office/powerpoint/2010/main" val="396497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5676811"/>
          </a:xfrm>
        </p:spPr>
        <p:txBody>
          <a:bodyPr bIns="0">
            <a:noAutofit/>
          </a:bodyPr>
          <a:lstStyle/>
          <a:p>
            <a:r>
              <a:rPr lang="ja-JP" altLang="en-US" sz="1400" b="1"/>
              <a:t>タグ検索機能</a:t>
            </a:r>
            <a:endParaRPr lang="en-US" altLang="ja-JP" sz="1400" b="1"/>
          </a:p>
          <a:p>
            <a:r>
              <a:rPr lang="ja-JP" altLang="en-US" sz="1400"/>
              <a:t>　解析結果から、「すべてのリンク」を検索できます。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bs = BeautifulSoup(html.text, 'html.parser‘)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print(bs.</a:t>
            </a:r>
            <a:r>
              <a:rPr lang="en-US" altLang="ja-JP" sz="1400" b="1"/>
              <a:t>find_all(‘a’)</a:t>
            </a:r>
            <a:r>
              <a:rPr lang="en-US" altLang="ja-JP" sz="1400"/>
              <a:t>)</a:t>
            </a:r>
            <a:r>
              <a:rPr lang="ja-JP" altLang="en-US" sz="1400"/>
              <a:t> </a:t>
            </a:r>
            <a:r>
              <a:rPr lang="en-US" altLang="ja-JP" sz="1400">
                <a:sym typeface="Wingdings" panose="05000000000000000000" pitchFamily="2" charset="2"/>
              </a:rPr>
              <a:t></a:t>
            </a:r>
            <a:r>
              <a:rPr lang="ja-JP" altLang="en-US" sz="1400">
                <a:sym typeface="Wingdings" panose="05000000000000000000" pitchFamily="2" charset="2"/>
              </a:rPr>
              <a:t> コレ。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出力結果</a:t>
            </a:r>
            <a:endParaRPr lang="en-US" altLang="ja-JP" sz="1400" b="1"/>
          </a:p>
          <a:p>
            <a:r>
              <a:rPr lang="en-US" altLang="ja-JP" sz="1400"/>
              <a:t>[&lt;a href="WhatIs.html" name="0"&gt;</a:t>
            </a:r>
          </a:p>
          <a:p>
            <a:r>
              <a:rPr lang="en-US" altLang="ja-JP" sz="1400"/>
              <a:t>hypermedia&lt;/a&gt;, &lt;a href="Summary.html" name="24"&gt;executive</a:t>
            </a:r>
          </a:p>
          <a:p>
            <a:r>
              <a:rPr lang="en-US" altLang="ja-JP" sz="1400"/>
              <a:t>summary&lt;/a&gt;, &lt;a href="Administration/Mailing/Overview.html" name="29"&gt;Mailing lists&lt;/a&gt;, &lt;a href="Policy.html" name="30"&gt;Policy&lt;/a&gt;, &lt;a href="News/9211.html" name="34"&gt;W3  news&lt;/a&gt;,…]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402368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3672166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実際には以下のように全リンクの</a:t>
            </a:r>
            <a:r>
              <a:rPr lang="en-US" altLang="ja-JP" sz="1400"/>
              <a:t> href </a:t>
            </a:r>
            <a:r>
              <a:rPr lang="ja-JP" altLang="en-US" sz="1400"/>
              <a:t>属性を抽出して処理します。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for a in bs.</a:t>
            </a:r>
            <a:r>
              <a:rPr lang="en-US" altLang="ja-JP" sz="1400" b="1"/>
              <a:t>find_all('a‘)</a:t>
            </a:r>
            <a:r>
              <a:rPr lang="en-US" altLang="ja-JP" sz="1400"/>
              <a:t>: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print(a['href’])</a:t>
            </a:r>
          </a:p>
          <a:p>
            <a:endParaRPr lang="en-US" altLang="ja-JP" sz="1400"/>
          </a:p>
          <a:p>
            <a:r>
              <a:rPr lang="ja-JP" altLang="en-US" sz="1400" b="1"/>
              <a:t>出力結果</a:t>
            </a:r>
            <a:endParaRPr lang="en-US" altLang="ja-JP" sz="1400" b="1"/>
          </a:p>
          <a:p>
            <a:r>
              <a:rPr lang="en-US" altLang="ja-JP" sz="1400"/>
              <a:t>WhatIs.html</a:t>
            </a:r>
          </a:p>
          <a:p>
            <a:r>
              <a:rPr lang="en-US" altLang="ja-JP" sz="1400"/>
              <a:t>Summary.html</a:t>
            </a:r>
          </a:p>
          <a:p>
            <a:r>
              <a:rPr lang="en-US" altLang="ja-JP" sz="1400"/>
              <a:t>Administration/Mailing/Overview.html</a:t>
            </a:r>
          </a:p>
          <a:p>
            <a:r>
              <a:rPr lang="en-US" altLang="ja-JP" sz="1400"/>
              <a:t>Policy.html</a:t>
            </a:r>
          </a:p>
          <a:p>
            <a:r>
              <a:rPr lang="en-US" altLang="ja-JP" sz="1400"/>
              <a:t>News/9211.html</a:t>
            </a:r>
          </a:p>
          <a:p>
            <a:r>
              <a:rPr lang="en-US" altLang="ja-JP" sz="1400"/>
              <a:t>FAQ/List.html</a:t>
            </a:r>
          </a:p>
          <a:p>
            <a:r>
              <a:rPr lang="en-US" altLang="ja-JP" sz="1400"/>
              <a:t>../DataSources/Top.html</a:t>
            </a:r>
          </a:p>
          <a:p>
            <a:r>
              <a:rPr lang="ja-JP" altLang="en-US" sz="1400"/>
              <a:t>・・・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183256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6"/>
            <a:ext cx="9152899" cy="2763628"/>
          </a:xfrm>
        </p:spPr>
        <p:txBody>
          <a:bodyPr bIns="0">
            <a:normAutofit fontScale="92500" lnSpcReduction="10000"/>
          </a:bodyPr>
          <a:lstStyle/>
          <a:p>
            <a:r>
              <a:rPr lang="ja-JP" altLang="en-US" sz="1500" b="1"/>
              <a:t>まとめ</a:t>
            </a:r>
            <a:endParaRPr lang="en-US" altLang="ja-JP" sz="1500" b="1"/>
          </a:p>
          <a:p>
            <a:endParaRPr lang="en-US" altLang="ja-JP" sz="1500"/>
          </a:p>
          <a:p>
            <a:r>
              <a:rPr lang="ja-JP" altLang="en-US" sz="1500"/>
              <a:t>　スクレイピング作業　＝　「スクレイパーを生成して解析結果にアクセス」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解析結果へのアクセスは主に以下の２つ。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(1) </a:t>
            </a:r>
            <a:r>
              <a:rPr lang="ja-JP" altLang="en-US" sz="1500"/>
              <a:t>タグ参照</a:t>
            </a:r>
            <a:endParaRPr lang="en-US" altLang="ja-JP" sz="1500"/>
          </a:p>
          <a:p>
            <a:r>
              <a:rPr lang="ja-JP" altLang="en-US" sz="1500"/>
              <a:t>　　　</a:t>
            </a:r>
            <a:r>
              <a:rPr lang="en-US" altLang="ja-JP" sz="1500"/>
              <a:t>bs.h1, bs.a</a:t>
            </a:r>
            <a:r>
              <a:rPr lang="ja-JP" altLang="en-US" sz="1500"/>
              <a:t>のようにタグデータを直接参照する。ページ内で最初に見つかった該当タグの情報を返す。</a:t>
            </a:r>
            <a:endParaRPr lang="en-US" altLang="ja-JP" sz="1500"/>
          </a:p>
          <a:p>
            <a:endParaRPr lang="en-US" altLang="ja-JP" sz="1500"/>
          </a:p>
          <a:p>
            <a:r>
              <a:rPr lang="ja-JP" altLang="en-US" sz="1500"/>
              <a:t>　</a:t>
            </a:r>
            <a:r>
              <a:rPr lang="en-US" altLang="ja-JP" sz="1500"/>
              <a:t>(2) </a:t>
            </a:r>
            <a:r>
              <a:rPr lang="ja-JP" altLang="en-US" sz="1500"/>
              <a:t>タグ検索</a:t>
            </a:r>
            <a:endParaRPr lang="en-US" altLang="ja-JP" sz="1500"/>
          </a:p>
          <a:p>
            <a:r>
              <a:rPr lang="ja-JP" altLang="en-US" sz="1500"/>
              <a:t>　　　</a:t>
            </a:r>
            <a:r>
              <a:rPr lang="en-US" altLang="ja-JP" sz="1500"/>
              <a:t>bs.find_all(‘a’)</a:t>
            </a:r>
            <a:r>
              <a:rPr lang="ja-JP" altLang="en-US" sz="1500"/>
              <a:t>のように、ページ内の該当タグをすべて検索し、その結果（配列）を返す。</a:t>
            </a:r>
            <a:endParaRPr lang="en-US" altLang="ja-JP" sz="1500"/>
          </a:p>
          <a:p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2614248"/>
            <a:ext cx="9152899" cy="49236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1989409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VTuber</a:t>
            </a:r>
            <a:r>
              <a:rPr lang="ja-JP" altLang="en-US"/>
              <a:t>ランキング：概要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360396"/>
          </a:xfrm>
        </p:spPr>
        <p:txBody>
          <a:bodyPr bIns="0">
            <a:normAutofit/>
          </a:bodyPr>
          <a:lstStyle/>
          <a:p>
            <a:r>
              <a:rPr lang="en-US" altLang="ja-JP" sz="1400"/>
              <a:t>Vtbuber</a:t>
            </a:r>
            <a:r>
              <a:rPr lang="ja-JP" altLang="en-US" sz="1400"/>
              <a:t>のランキングサイトから、</a:t>
            </a:r>
            <a:r>
              <a:rPr lang="en-US" altLang="ja-JP" sz="1400"/>
              <a:t>VTuber</a:t>
            </a:r>
            <a:r>
              <a:rPr lang="ja-JP" altLang="en-US" sz="1400"/>
              <a:t>の順位と詳細情報をスクレイピングします。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1A97AE3-3030-4B21-A13F-31322DFDF0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7" y="1962762"/>
            <a:ext cx="3976087" cy="28256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14360FB-9900-43E6-9A74-D1100621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24" y="3298658"/>
            <a:ext cx="4224536" cy="2979500"/>
          </a:xfrm>
          <a:prstGeom prst="rect">
            <a:avLst/>
          </a:prstGeom>
        </p:spPr>
      </p:pic>
      <p:sp>
        <p:nvSpPr>
          <p:cNvPr id="11" name="矢印: 折線 10">
            <a:extLst>
              <a:ext uri="{FF2B5EF4-FFF2-40B4-BE49-F238E27FC236}">
                <a16:creationId xmlns:a16="http://schemas.microsoft.com/office/drawing/2014/main" id="{6B5DDAD3-B564-4510-991D-4C38BE838295}"/>
              </a:ext>
            </a:extLst>
          </p:cNvPr>
          <p:cNvSpPr/>
          <p:nvPr/>
        </p:nvSpPr>
        <p:spPr>
          <a:xfrm rot="5400000">
            <a:off x="5298947" y="2108485"/>
            <a:ext cx="780290" cy="960120"/>
          </a:xfrm>
          <a:prstGeom prst="bentArrow">
            <a:avLst>
              <a:gd name="adj1" fmla="val 16798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894327" y="3432466"/>
            <a:ext cx="830833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425217" y="5287835"/>
            <a:ext cx="2646972" cy="562577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ランキングページでは名前と順位を</a:t>
            </a:r>
            <a:endParaRPr lang="en-US" altLang="ja-JP" sz="1200"/>
          </a:p>
          <a:p>
            <a:r>
              <a:rPr lang="ja-JP" altLang="en-US" sz="1200"/>
              <a:t>スクレイピングします。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F9423948-F958-48DF-A0E9-BFA22592F71D}"/>
              </a:ext>
            </a:extLst>
          </p:cNvPr>
          <p:cNvSpPr txBox="1">
            <a:spLocks/>
          </p:cNvSpPr>
          <p:nvPr/>
        </p:nvSpPr>
        <p:spPr>
          <a:xfrm>
            <a:off x="6284292" y="2183929"/>
            <a:ext cx="3202578" cy="75365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詳細ページにジャンプし、</a:t>
            </a:r>
            <a:endParaRPr lang="en-US" altLang="ja-JP" sz="1200"/>
          </a:p>
          <a:p>
            <a:r>
              <a:rPr lang="ja-JP" altLang="en-US" sz="1200"/>
              <a:t>所属オフィス、ファン数、再生回数、</a:t>
            </a:r>
            <a:endParaRPr lang="en-US" altLang="ja-JP" sz="1200"/>
          </a:p>
          <a:p>
            <a:r>
              <a:rPr lang="en-US" altLang="ja-JP" sz="1200"/>
              <a:t>Twitter</a:t>
            </a:r>
            <a:r>
              <a:rPr lang="ja-JP" altLang="en-US" sz="1200"/>
              <a:t>アカウントをスクレイピングします。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CDD647-603B-4280-99F8-F92BAAFEA2A5}"/>
              </a:ext>
            </a:extLst>
          </p:cNvPr>
          <p:cNvSpPr/>
          <p:nvPr/>
        </p:nvSpPr>
        <p:spPr>
          <a:xfrm>
            <a:off x="7212349" y="4221274"/>
            <a:ext cx="1413491" cy="7164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ECF9AED-43CF-4421-9825-6E06F19C0F22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1309744" y="3677794"/>
            <a:ext cx="438959" cy="1610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BEE7F6B-744F-40DF-84E6-E068CAF754C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885581" y="2937580"/>
            <a:ext cx="33514" cy="1283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04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ランキング：スクレイピングの動作概要</a:t>
            </a:r>
            <a:endParaRPr lang="en-US" altLang="ja-JP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DB83A95-0B5C-4FD4-8BEF-198F1E04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613840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スクレイピングに使用するのは、</a:t>
            </a:r>
            <a:r>
              <a:rPr lang="en-US" altLang="ja-JP" sz="1400"/>
              <a:t>scraper</a:t>
            </a:r>
            <a:r>
              <a:rPr lang="ja-JP" altLang="en-US" sz="1400"/>
              <a:t>モジュールです。</a:t>
            </a:r>
            <a:endParaRPr lang="en-US" altLang="ja-JP" sz="1400"/>
          </a:p>
          <a:p>
            <a:r>
              <a:rPr lang="en-US" altLang="ja-JP" sz="1400"/>
              <a:t>scraper</a:t>
            </a:r>
            <a:r>
              <a:rPr lang="ja-JP" altLang="en-US" sz="1400"/>
              <a:t>モジュール内には「タグ工場」と「タグ」が実装されています。</a:t>
            </a:r>
            <a:endParaRPr lang="en-US" altLang="ja-JP" sz="140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DACCE0B-AC33-494B-86AB-D4BD97B3ED0E}"/>
              </a:ext>
            </a:extLst>
          </p:cNvPr>
          <p:cNvSpPr/>
          <p:nvPr/>
        </p:nvSpPr>
        <p:spPr>
          <a:xfrm>
            <a:off x="1547294" y="2423650"/>
            <a:ext cx="788799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/>
              <a:t>read</a:t>
            </a:r>
            <a:endParaRPr kumimoji="1" lang="ja-JP" altLang="en-US" sz="1400"/>
          </a:p>
        </p:txBody>
      </p:sp>
      <p:pic>
        <p:nvPicPr>
          <p:cNvPr id="4" name="グラフィックス 3" descr="工場">
            <a:extLst>
              <a:ext uri="{FF2B5EF4-FFF2-40B4-BE49-F238E27FC236}">
                <a16:creationId xmlns:a16="http://schemas.microsoft.com/office/drawing/2014/main" id="{715E3644-42F8-47E6-881A-98C5492F9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5756" y="1566932"/>
            <a:ext cx="1636454" cy="1862068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A7D5A9A-CA01-4800-82B2-0EFF5B231395}"/>
              </a:ext>
            </a:extLst>
          </p:cNvPr>
          <p:cNvSpPr/>
          <p:nvPr/>
        </p:nvSpPr>
        <p:spPr>
          <a:xfrm>
            <a:off x="4243089" y="2343098"/>
            <a:ext cx="2529011" cy="739829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&lt;</a:t>
            </a:r>
            <a:r>
              <a:rPr kumimoji="1" lang="en-US" altLang="ja-JP" sz="1400" b="1">
                <a:solidFill>
                  <a:schemeClr val="tx1"/>
                </a:solidFill>
              </a:rPr>
              <a:t>div </a:t>
            </a:r>
            <a:r>
              <a:rPr kumimoji="1" lang="en-US" altLang="ja-JP" sz="1400">
                <a:solidFill>
                  <a:schemeClr val="tx1"/>
                </a:solidFill>
              </a:rPr>
              <a:t>class=“box_office”&gt;</a:t>
            </a:r>
          </a:p>
          <a:p>
            <a:r>
              <a:rPr lang="en-US" altLang="ja-JP" sz="1400">
                <a:solidFill>
                  <a:schemeClr val="tx1"/>
                </a:solidFill>
              </a:rPr>
              <a:t>&lt;p&gt;</a:t>
            </a:r>
            <a:r>
              <a:rPr lang="ja-JP" altLang="en-US" sz="1400">
                <a:solidFill>
                  <a:schemeClr val="tx1"/>
                </a:solidFill>
              </a:rPr>
              <a:t>ミライアカリ</a:t>
            </a:r>
            <a:r>
              <a:rPr lang="en-US" altLang="ja-JP" sz="1400">
                <a:solidFill>
                  <a:schemeClr val="tx1"/>
                </a:solidFill>
              </a:rPr>
              <a:t>&lt;/p&gt;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&lt;/</a:t>
            </a:r>
            <a:r>
              <a:rPr kumimoji="1" lang="en-US" altLang="ja-JP" sz="1400" b="1">
                <a:solidFill>
                  <a:schemeClr val="tx1"/>
                </a:solidFill>
              </a:rPr>
              <a:t>div</a:t>
            </a:r>
            <a:r>
              <a:rPr kumimoji="1" lang="en-US" altLang="ja-JP" sz="1400">
                <a:solidFill>
                  <a:schemeClr val="tx1"/>
                </a:solidFill>
              </a:rPr>
              <a:t>&gt;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7BF1E608-172F-4EFD-BCF5-146232FCED20}"/>
              </a:ext>
            </a:extLst>
          </p:cNvPr>
          <p:cNvSpPr txBox="1">
            <a:spLocks/>
          </p:cNvSpPr>
          <p:nvPr/>
        </p:nvSpPr>
        <p:spPr>
          <a:xfrm>
            <a:off x="2107157" y="3177360"/>
            <a:ext cx="1636454" cy="32060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/>
              <a:t>タグ工場</a:t>
            </a:r>
            <a:endParaRPr lang="en-US" altLang="ja-JP" sz="140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28091D46-BEE9-44F6-AB5C-EE21150791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65" y="2148422"/>
            <a:ext cx="1033305" cy="960497"/>
          </a:xfrm>
          <a:prstGeom prst="rect">
            <a:avLst/>
          </a:prstGeom>
        </p:spPr>
      </p:pic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2F6B9F2C-B4FA-44B8-AC37-032EBB3B728D}"/>
              </a:ext>
            </a:extLst>
          </p:cNvPr>
          <p:cNvSpPr txBox="1">
            <a:spLocks/>
          </p:cNvSpPr>
          <p:nvPr/>
        </p:nvSpPr>
        <p:spPr>
          <a:xfrm>
            <a:off x="490264" y="3171332"/>
            <a:ext cx="1110505" cy="291556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Web</a:t>
            </a:r>
            <a:r>
              <a:rPr lang="ja-JP" altLang="en-US" sz="1400"/>
              <a:t>ページ</a:t>
            </a:r>
            <a:endParaRPr lang="en-US" altLang="ja-JP" sz="1400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62BB67D2-8054-48E7-BE6C-20B46988FB23}"/>
              </a:ext>
            </a:extLst>
          </p:cNvPr>
          <p:cNvSpPr/>
          <p:nvPr/>
        </p:nvSpPr>
        <p:spPr>
          <a:xfrm>
            <a:off x="3543516" y="2450225"/>
            <a:ext cx="681851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/>
              <a:t>生産</a:t>
            </a:r>
            <a:endParaRPr kumimoji="1" lang="ja-JP" altLang="en-US" sz="1400"/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50153EC0-2226-4B2B-BB04-F4E619E30A1E}"/>
              </a:ext>
            </a:extLst>
          </p:cNvPr>
          <p:cNvSpPr txBox="1">
            <a:spLocks/>
          </p:cNvSpPr>
          <p:nvPr/>
        </p:nvSpPr>
        <p:spPr>
          <a:xfrm>
            <a:off x="4917428" y="3172071"/>
            <a:ext cx="1180331" cy="30835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/>
              <a:t>最初のタグ</a:t>
            </a:r>
            <a:endParaRPr lang="en-US" altLang="ja-JP" sz="1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B288B38-5507-47C0-8CE8-AF0EC8151254}"/>
              </a:ext>
            </a:extLst>
          </p:cNvPr>
          <p:cNvSpPr/>
          <p:nvPr/>
        </p:nvSpPr>
        <p:spPr>
          <a:xfrm>
            <a:off x="7453951" y="2561673"/>
            <a:ext cx="2171410" cy="286824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>
                <a:solidFill>
                  <a:schemeClr val="tx1"/>
                </a:solidFill>
              </a:rPr>
              <a:t>&lt;p&gt;</a:t>
            </a:r>
            <a:r>
              <a:rPr lang="ja-JP" altLang="en-US" sz="1400">
                <a:solidFill>
                  <a:schemeClr val="tx1"/>
                </a:solidFill>
              </a:rPr>
              <a:t>ミライアカリ</a:t>
            </a:r>
            <a:r>
              <a:rPr lang="en-US" altLang="ja-JP" sz="1400">
                <a:solidFill>
                  <a:schemeClr val="tx1"/>
                </a:solidFill>
              </a:rPr>
              <a:t>&lt;/p&gt;</a:t>
            </a:r>
          </a:p>
        </p:txBody>
      </p:sp>
      <p:sp>
        <p:nvSpPr>
          <p:cNvPr id="34" name="コンテンツ プレースホルダー 2">
            <a:extLst>
              <a:ext uri="{FF2B5EF4-FFF2-40B4-BE49-F238E27FC236}">
                <a16:creationId xmlns:a16="http://schemas.microsoft.com/office/drawing/2014/main" id="{986806A0-5012-4080-BB21-310CC556E733}"/>
              </a:ext>
            </a:extLst>
          </p:cNvPr>
          <p:cNvSpPr txBox="1">
            <a:spLocks/>
          </p:cNvSpPr>
          <p:nvPr/>
        </p:nvSpPr>
        <p:spPr>
          <a:xfrm>
            <a:off x="376550" y="4027479"/>
            <a:ext cx="8925712" cy="226512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タグ工場は</a:t>
            </a:r>
            <a:r>
              <a:rPr lang="en-US" altLang="ja-JP" sz="1400"/>
              <a:t>Web</a:t>
            </a:r>
            <a:r>
              <a:rPr lang="ja-JP" altLang="en-US" sz="1400"/>
              <a:t>ページから「最初のタグ」を生産します。</a:t>
            </a:r>
            <a:endParaRPr lang="en-US" altLang="ja-JP" sz="1400"/>
          </a:p>
          <a:p>
            <a:r>
              <a:rPr lang="ja-JP" altLang="en-US" sz="1400"/>
              <a:t>見つけたい</a:t>
            </a:r>
            <a:r>
              <a:rPr lang="en-US" altLang="ja-JP" sz="1400"/>
              <a:t>HTML</a:t>
            </a:r>
            <a:r>
              <a:rPr lang="ja-JP" altLang="en-US" sz="1400"/>
              <a:t>タグを指定すると、タグが生産されます。</a:t>
            </a:r>
            <a:endParaRPr lang="en-US" altLang="ja-JP" sz="1400"/>
          </a:p>
          <a:p>
            <a:r>
              <a:rPr lang="ja-JP" altLang="en-US" sz="1400"/>
              <a:t>（例）</a:t>
            </a:r>
            <a:r>
              <a:rPr lang="en-US" altLang="ja-JP" sz="1400"/>
              <a:t>HTML</a:t>
            </a:r>
            <a:r>
              <a:rPr lang="ja-JP" altLang="en-US" sz="1400"/>
              <a:t>タグ</a:t>
            </a:r>
            <a:r>
              <a:rPr lang="en-US" altLang="ja-JP" sz="1400"/>
              <a:t>=div</a:t>
            </a:r>
            <a:r>
              <a:rPr lang="ja-JP" altLang="en-US" sz="1400"/>
              <a:t>、属性</a:t>
            </a:r>
            <a:r>
              <a:rPr lang="en-US" altLang="ja-JP" sz="1400"/>
              <a:t>class = box_office</a:t>
            </a:r>
          </a:p>
          <a:p>
            <a:endParaRPr lang="en-US" altLang="ja-JP" sz="1400"/>
          </a:p>
          <a:p>
            <a:r>
              <a:rPr lang="ja-JP" altLang="en-US" sz="1400"/>
              <a:t>見つかったタグはさらに自身の</a:t>
            </a:r>
            <a:r>
              <a:rPr lang="en-US" altLang="ja-JP" sz="1400"/>
              <a:t>HTML</a:t>
            </a:r>
            <a:r>
              <a:rPr lang="ja-JP" altLang="en-US" sz="1400"/>
              <a:t>構造から特定のタグを抽出して、新しいタグを生産します。</a:t>
            </a:r>
            <a:endParaRPr lang="en-US" altLang="ja-JP" sz="1400"/>
          </a:p>
          <a:p>
            <a:r>
              <a:rPr lang="ja-JP" altLang="en-US" sz="1400"/>
              <a:t>（例）</a:t>
            </a:r>
            <a:r>
              <a:rPr lang="en-US" altLang="ja-JP" sz="1400"/>
              <a:t>HTML</a:t>
            </a:r>
            <a:r>
              <a:rPr lang="ja-JP" altLang="en-US" sz="1400"/>
              <a:t>タグ</a:t>
            </a:r>
            <a:r>
              <a:rPr lang="en-US" altLang="ja-JP" sz="1400"/>
              <a:t>=p</a:t>
            </a:r>
          </a:p>
        </p:txBody>
      </p: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49DE9DEF-94E0-4332-8E9E-74D1370C9992}"/>
              </a:ext>
            </a:extLst>
          </p:cNvPr>
          <p:cNvSpPr txBox="1">
            <a:spLocks/>
          </p:cNvSpPr>
          <p:nvPr/>
        </p:nvSpPr>
        <p:spPr>
          <a:xfrm>
            <a:off x="7903690" y="3177433"/>
            <a:ext cx="1180331" cy="41783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/>
              <a:t>新しいタグ</a:t>
            </a:r>
            <a:endParaRPr lang="en-US" altLang="ja-JP" sz="140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45907087-91F9-4767-B326-77C07B438774}"/>
              </a:ext>
            </a:extLst>
          </p:cNvPr>
          <p:cNvSpPr/>
          <p:nvPr/>
        </p:nvSpPr>
        <p:spPr>
          <a:xfrm>
            <a:off x="6772100" y="2458152"/>
            <a:ext cx="681851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/>
              <a:t>生産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86485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ランキング：入出力</a:t>
            </a:r>
            <a:endParaRPr lang="en-US" altLang="ja-JP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DB83A95-0B5C-4FD4-8BEF-198F1E04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3"/>
            <a:ext cx="9152899" cy="602173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タグ工場を保持するランキングスクレイパーにランキングページを入力すると、</a:t>
            </a:r>
            <a:endParaRPr lang="en-US" altLang="ja-JP" sz="1400"/>
          </a:p>
          <a:p>
            <a:r>
              <a:rPr lang="ja-JP" altLang="en-US" sz="1400"/>
              <a:t>ランキング情報を出力します。</a:t>
            </a:r>
            <a:endParaRPr lang="en-US" altLang="ja-JP" sz="140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DACCE0B-AC33-494B-86AB-D4BD97B3ED0E}"/>
              </a:ext>
            </a:extLst>
          </p:cNvPr>
          <p:cNvSpPr/>
          <p:nvPr/>
        </p:nvSpPr>
        <p:spPr>
          <a:xfrm>
            <a:off x="2493381" y="2820410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28091D46-BEE9-44F6-AB5C-EE21150791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39" y="2509793"/>
            <a:ext cx="1033305" cy="960497"/>
          </a:xfrm>
          <a:prstGeom prst="rect">
            <a:avLst/>
          </a:prstGeom>
        </p:spPr>
      </p:pic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2F6B9F2C-B4FA-44B8-AC37-032EBB3B728D}"/>
              </a:ext>
            </a:extLst>
          </p:cNvPr>
          <p:cNvSpPr txBox="1">
            <a:spLocks/>
          </p:cNvSpPr>
          <p:nvPr/>
        </p:nvSpPr>
        <p:spPr>
          <a:xfrm>
            <a:off x="648399" y="3630837"/>
            <a:ext cx="1684368" cy="291556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ランキングページ</a:t>
            </a:r>
            <a:endParaRPr lang="en-US" altLang="ja-JP" sz="1400"/>
          </a:p>
        </p:txBody>
      </p:sp>
      <p:sp>
        <p:nvSpPr>
          <p:cNvPr id="5" name="フローチャート: カード 4">
            <a:extLst>
              <a:ext uri="{FF2B5EF4-FFF2-40B4-BE49-F238E27FC236}">
                <a16:creationId xmlns:a16="http://schemas.microsoft.com/office/drawing/2014/main" id="{33E88BF9-B09D-4171-B3D0-A4EF570301D7}"/>
              </a:ext>
            </a:extLst>
          </p:cNvPr>
          <p:cNvSpPr/>
          <p:nvPr/>
        </p:nvSpPr>
        <p:spPr>
          <a:xfrm>
            <a:off x="3370385" y="2177885"/>
            <a:ext cx="1918421" cy="1942777"/>
          </a:xfrm>
          <a:prstGeom prst="flowChartPunchedCard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工場">
            <a:extLst>
              <a:ext uri="{FF2B5EF4-FFF2-40B4-BE49-F238E27FC236}">
                <a16:creationId xmlns:a16="http://schemas.microsoft.com/office/drawing/2014/main" id="{715E3644-42F8-47E6-881A-98C5492F9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1341" y="2317633"/>
            <a:ext cx="1154092" cy="1313204"/>
          </a:xfrm>
          <a:prstGeom prst="rect">
            <a:avLst/>
          </a:prstGeom>
        </p:spPr>
      </p:pic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EE4CFF5B-B1E2-4AF3-94BB-CB0888C13816}"/>
              </a:ext>
            </a:extLst>
          </p:cNvPr>
          <p:cNvSpPr txBox="1">
            <a:spLocks/>
          </p:cNvSpPr>
          <p:nvPr/>
        </p:nvSpPr>
        <p:spPr>
          <a:xfrm>
            <a:off x="3321917" y="4175387"/>
            <a:ext cx="2239108" cy="44169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ランキングスクレイパー</a:t>
            </a:r>
            <a:endParaRPr lang="en-US" altLang="ja-JP" sz="140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DCF1F69-DBA0-4C54-BC01-E3C34C3693CD}"/>
              </a:ext>
            </a:extLst>
          </p:cNvPr>
          <p:cNvSpPr/>
          <p:nvPr/>
        </p:nvSpPr>
        <p:spPr>
          <a:xfrm>
            <a:off x="5679736" y="2820410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D16D00A5-297B-4829-8EF1-8F73FA6F6B46}"/>
              </a:ext>
            </a:extLst>
          </p:cNvPr>
          <p:cNvSpPr/>
          <p:nvPr/>
        </p:nvSpPr>
        <p:spPr>
          <a:xfrm>
            <a:off x="6382876" y="2551395"/>
            <a:ext cx="2831463" cy="1215268"/>
          </a:xfrm>
          <a:prstGeom prst="foldedCorner">
            <a:avLst>
              <a:gd name="adj" fmla="val 10236"/>
            </a:avLst>
          </a:prstGeom>
          <a:solidFill>
            <a:schemeClr val="bg1"/>
          </a:solidFill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>
                <a:solidFill>
                  <a:schemeClr val="tx1"/>
                </a:solidFill>
              </a:rPr>
              <a:t>1</a:t>
            </a:r>
            <a:r>
              <a:rPr kumimoji="1" lang="ja-JP" altLang="en-US" sz="1400">
                <a:solidFill>
                  <a:schemeClr val="tx1"/>
                </a:solidFill>
              </a:rPr>
              <a:t>位：キズナアイ</a:t>
            </a:r>
            <a:r>
              <a:rPr kumimoji="1" lang="en-US" altLang="ja-JP" sz="1400">
                <a:solidFill>
                  <a:schemeClr val="tx1"/>
                </a:solidFill>
              </a:rPr>
              <a:t>(upd8) </a:t>
            </a:r>
          </a:p>
          <a:p>
            <a:r>
              <a:rPr lang="en-US" altLang="ja-JP" sz="1400">
                <a:solidFill>
                  <a:schemeClr val="tx1"/>
                </a:solidFill>
              </a:rPr>
              <a:t>2</a:t>
            </a:r>
            <a:r>
              <a:rPr lang="ja-JP" altLang="en-US" sz="1400">
                <a:solidFill>
                  <a:schemeClr val="tx1"/>
                </a:solidFill>
              </a:rPr>
              <a:t>位：輝夜月</a:t>
            </a:r>
            <a:r>
              <a:rPr lang="en-US" altLang="ja-JP" sz="1400">
                <a:solidFill>
                  <a:schemeClr val="tx1"/>
                </a:solidFill>
              </a:rPr>
              <a:t>(vic) </a:t>
            </a:r>
          </a:p>
          <a:p>
            <a:r>
              <a:rPr kumimoji="1" lang="en-US" altLang="ja-JP" sz="1400">
                <a:solidFill>
                  <a:schemeClr val="tx1"/>
                </a:solidFill>
              </a:rPr>
              <a:t>3</a:t>
            </a:r>
            <a:r>
              <a:rPr kumimoji="1" lang="ja-JP" altLang="en-US" sz="1400">
                <a:solidFill>
                  <a:schemeClr val="tx1"/>
                </a:solidFill>
              </a:rPr>
              <a:t>位：ミライアカリ</a:t>
            </a:r>
            <a:r>
              <a:rPr kumimoji="1" lang="en-US" altLang="ja-JP" sz="1400">
                <a:solidFill>
                  <a:schemeClr val="tx1"/>
                </a:solidFill>
              </a:rPr>
              <a:t>(</a:t>
            </a:r>
            <a:r>
              <a:rPr kumimoji="1" lang="ja-JP" altLang="en-US" sz="1400">
                <a:solidFill>
                  <a:schemeClr val="tx1"/>
                </a:solidFill>
              </a:rPr>
              <a:t>元</a:t>
            </a:r>
            <a:r>
              <a:rPr kumimoji="1" lang="en-US" altLang="ja-JP" sz="1400">
                <a:solidFill>
                  <a:schemeClr val="tx1"/>
                </a:solidFill>
              </a:rPr>
              <a:t>ENTUM) </a:t>
            </a:r>
          </a:p>
          <a:p>
            <a:r>
              <a:rPr lang="ja-JP" altLang="en-US" sz="1400">
                <a:solidFill>
                  <a:schemeClr val="tx1"/>
                </a:solidFill>
              </a:rPr>
              <a:t>・・・</a:t>
            </a:r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2D7329E-66D1-4408-8829-C5E1EFF87D37}"/>
              </a:ext>
            </a:extLst>
          </p:cNvPr>
          <p:cNvSpPr txBox="1">
            <a:spLocks/>
          </p:cNvSpPr>
          <p:nvPr/>
        </p:nvSpPr>
        <p:spPr>
          <a:xfrm>
            <a:off x="3820399" y="3497641"/>
            <a:ext cx="915975" cy="27897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タグ工場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99722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はじめに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Autofit/>
          </a:bodyPr>
          <a:lstStyle/>
          <a:p>
            <a:r>
              <a:rPr lang="ja-JP" altLang="en-US" sz="1400"/>
              <a:t>本講習では</a:t>
            </a:r>
            <a:r>
              <a:rPr lang="en-US" altLang="ja-JP" sz="1400"/>
              <a:t>python</a:t>
            </a:r>
            <a:r>
              <a:rPr lang="ja-JP" altLang="en-US" sz="1400"/>
              <a:t>を扱います。</a:t>
            </a:r>
            <a:endParaRPr lang="en-US" altLang="ja-JP" sz="1400"/>
          </a:p>
          <a:p>
            <a:r>
              <a:rPr lang="en-US" altLang="ja-JP" sz="1400"/>
              <a:t>python</a:t>
            </a:r>
            <a:r>
              <a:rPr lang="ja-JP" altLang="en-US" sz="1400"/>
              <a:t>言語はコードを、シンプルかつ直感的、かつ短く表現することを目指しており、</a:t>
            </a:r>
            <a:endParaRPr lang="en-US" altLang="ja-JP" sz="1400"/>
          </a:p>
          <a:p>
            <a:r>
              <a:rPr lang="ja-JP" altLang="en-US" sz="1400"/>
              <a:t>これに沿ったコードを </a:t>
            </a:r>
            <a:r>
              <a:rPr lang="en-US" altLang="ja-JP" sz="1400" b="1"/>
              <a:t>pythonic</a:t>
            </a:r>
            <a:r>
              <a:rPr lang="ja-JP" altLang="en-US" sz="1400" b="1"/>
              <a:t>だ</a:t>
            </a:r>
            <a:r>
              <a:rPr lang="en-US" altLang="ja-JP" sz="1400"/>
              <a:t>(python</a:t>
            </a:r>
            <a:r>
              <a:rPr lang="ja-JP" altLang="en-US" sz="1400"/>
              <a:t>らしいコーディングだ</a:t>
            </a:r>
            <a:r>
              <a:rPr lang="en-US" altLang="ja-JP" sz="1400"/>
              <a:t>)</a:t>
            </a:r>
            <a:r>
              <a:rPr lang="ja-JP" altLang="en-US" sz="1400"/>
              <a:t>と表現しているほどです。</a:t>
            </a:r>
            <a:endParaRPr lang="en-US" altLang="ja-JP" sz="1400"/>
          </a:p>
          <a:p>
            <a:r>
              <a:rPr lang="ja-JP" altLang="en-US" sz="1400"/>
              <a:t>この</a:t>
            </a:r>
            <a:r>
              <a:rPr lang="en-US" altLang="ja-JP" sz="1400"/>
              <a:t>pythonic</a:t>
            </a:r>
            <a:r>
              <a:rPr lang="ja-JP" altLang="en-US" sz="1400"/>
              <a:t>な文化が好まれて、</a:t>
            </a:r>
            <a:r>
              <a:rPr lang="en-US" altLang="ja-JP" sz="1400"/>
              <a:t>python</a:t>
            </a:r>
            <a:r>
              <a:rPr lang="ja-JP" altLang="en-US" sz="1400"/>
              <a:t>には多様なライブラリ、フレームワーク、ラッパーが存在します。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200"/>
              <a:t>　数学演算系</a:t>
            </a:r>
            <a:r>
              <a:rPr lang="en-US" altLang="ja-JP" sz="1200"/>
              <a:t>(</a:t>
            </a:r>
            <a:r>
              <a:rPr lang="en-US" altLang="ja-JP" sz="1200" err="1"/>
              <a:t>numpy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　機械学習</a:t>
            </a:r>
            <a:r>
              <a:rPr lang="en-US" altLang="ja-JP" sz="1200"/>
              <a:t>(</a:t>
            </a:r>
            <a:r>
              <a:rPr lang="en-US" altLang="ja-JP" sz="1200" err="1"/>
              <a:t>pytorch</a:t>
            </a:r>
            <a:r>
              <a:rPr lang="en-US" altLang="ja-JP" sz="1200"/>
              <a:t>, </a:t>
            </a:r>
            <a:r>
              <a:rPr lang="en-US" altLang="ja-JP" sz="1200" err="1"/>
              <a:t>scikit</a:t>
            </a:r>
            <a:r>
              <a:rPr lang="en-US" altLang="ja-JP" sz="1200"/>
              <a:t>-learn)</a:t>
            </a:r>
          </a:p>
          <a:p>
            <a:r>
              <a:rPr lang="ja-JP" altLang="en-US" sz="1200"/>
              <a:t>　</a:t>
            </a:r>
            <a:r>
              <a:rPr lang="ja-JP" altLang="en-US" sz="1200" b="1"/>
              <a:t>ロボットの制御フレームワーク</a:t>
            </a:r>
            <a:r>
              <a:rPr lang="en-US" altLang="ja-JP" sz="1200" b="1"/>
              <a:t>(</a:t>
            </a:r>
            <a:r>
              <a:rPr lang="en-US" altLang="ja-JP" sz="1200" b="1" err="1"/>
              <a:t>ros</a:t>
            </a:r>
            <a:r>
              <a:rPr lang="en-US" altLang="ja-JP" sz="1200" b="1"/>
              <a:t>)</a:t>
            </a:r>
          </a:p>
          <a:p>
            <a:r>
              <a:rPr lang="ja-JP" altLang="en-US" sz="1200"/>
              <a:t>　組込み系の通信制御</a:t>
            </a:r>
            <a:r>
              <a:rPr lang="en-US" altLang="ja-JP" sz="1200"/>
              <a:t>(</a:t>
            </a:r>
            <a:r>
              <a:rPr lang="ja-JP" altLang="en-US" sz="1200"/>
              <a:t>シリアル通信、</a:t>
            </a:r>
            <a:r>
              <a:rPr lang="en-US" altLang="ja-JP" sz="1200"/>
              <a:t>USB</a:t>
            </a:r>
            <a:r>
              <a:rPr lang="ja-JP" altLang="en-US" sz="1200"/>
              <a:t>通信等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　ゲーム開発 </a:t>
            </a:r>
            <a:r>
              <a:rPr lang="en-US" altLang="ja-JP" sz="1200"/>
              <a:t>(</a:t>
            </a:r>
            <a:r>
              <a:rPr lang="en-US" altLang="ja-JP" sz="1200" err="1"/>
              <a:t>pygame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　</a:t>
            </a:r>
            <a:r>
              <a:rPr lang="ja-JP" altLang="en-US" sz="1200" b="1"/>
              <a:t>クラウド</a:t>
            </a:r>
            <a:r>
              <a:rPr lang="en-US" altLang="ja-JP" sz="1200" b="1"/>
              <a:t>API</a:t>
            </a:r>
            <a:r>
              <a:rPr lang="ja-JP" altLang="en-US" sz="1200" b="1"/>
              <a:t> </a:t>
            </a:r>
            <a:r>
              <a:rPr lang="en-US" altLang="ja-JP" sz="1200" b="1"/>
              <a:t>(google/</a:t>
            </a:r>
            <a:r>
              <a:rPr lang="en-US" altLang="ja-JP" sz="1200" b="1" err="1"/>
              <a:t>twiter</a:t>
            </a:r>
            <a:r>
              <a:rPr lang="ja-JP" altLang="en-US" sz="1200" b="1"/>
              <a:t>等</a:t>
            </a:r>
            <a:r>
              <a:rPr lang="en-US" altLang="ja-JP" sz="1200" b="1"/>
              <a:t>)</a:t>
            </a:r>
          </a:p>
          <a:p>
            <a:r>
              <a:rPr lang="ja-JP" altLang="en-US" sz="1200"/>
              <a:t>　</a:t>
            </a:r>
            <a:r>
              <a:rPr lang="ja-JP" altLang="en-US" sz="1200" b="1"/>
              <a:t>データベース </a:t>
            </a:r>
            <a:r>
              <a:rPr lang="en-US" altLang="ja-JP" sz="1200" b="1"/>
              <a:t>(sqlite3/</a:t>
            </a:r>
            <a:r>
              <a:rPr lang="en-US" altLang="ja-JP" sz="1200" b="1" err="1"/>
              <a:t>mysql</a:t>
            </a:r>
            <a:r>
              <a:rPr lang="en-US" altLang="ja-JP" sz="1200" b="1"/>
              <a:t>/</a:t>
            </a:r>
            <a:r>
              <a:rPr lang="en-US" altLang="ja-JP" sz="1200" b="1" err="1"/>
              <a:t>sqlserver</a:t>
            </a:r>
            <a:r>
              <a:rPr lang="ja-JP" altLang="en-US" sz="1200" b="1"/>
              <a:t>等</a:t>
            </a:r>
            <a:r>
              <a:rPr lang="en-US" altLang="ja-JP" sz="1200" b="1"/>
              <a:t>)</a:t>
            </a:r>
          </a:p>
          <a:p>
            <a:r>
              <a:rPr lang="ja-JP" altLang="en-US" sz="1200"/>
              <a:t>　</a:t>
            </a:r>
            <a:r>
              <a:rPr lang="ja-JP" altLang="en-US" sz="1200" b="1"/>
              <a:t>データ分析 </a:t>
            </a:r>
            <a:r>
              <a:rPr lang="en-US" altLang="ja-JP" sz="1200" b="1"/>
              <a:t>(pandas)</a:t>
            </a:r>
          </a:p>
          <a:p>
            <a:r>
              <a:rPr lang="ja-JP" altLang="en-US" sz="1200"/>
              <a:t>　</a:t>
            </a:r>
            <a:r>
              <a:rPr lang="ja-JP" altLang="en-US" sz="1200" b="1"/>
              <a:t>スクレイピング</a:t>
            </a:r>
            <a:r>
              <a:rPr lang="en-US" altLang="ja-JP" sz="1200" b="1"/>
              <a:t>(</a:t>
            </a:r>
            <a:r>
              <a:rPr lang="en-US" altLang="ja-JP" sz="1200" b="1" err="1"/>
              <a:t>beautifulsoup</a:t>
            </a:r>
            <a:r>
              <a:rPr lang="en-US" altLang="ja-JP" sz="1200" b="1"/>
              <a:t>/</a:t>
            </a:r>
            <a:r>
              <a:rPr lang="en-US" altLang="ja-JP" sz="1200" b="1" err="1"/>
              <a:t>scrapy</a:t>
            </a:r>
            <a:r>
              <a:rPr lang="en-US" altLang="ja-JP" sz="1200" b="1"/>
              <a:t>)</a:t>
            </a:r>
          </a:p>
          <a:p>
            <a:r>
              <a:rPr lang="ja-JP" altLang="en-US" sz="1200"/>
              <a:t>　</a:t>
            </a:r>
            <a:r>
              <a:rPr lang="ja-JP" altLang="en-US" sz="1200" b="1"/>
              <a:t>グラフ描画</a:t>
            </a:r>
            <a:r>
              <a:rPr lang="en-US" altLang="ja-JP" sz="1200" b="1"/>
              <a:t>(matplotlib)</a:t>
            </a:r>
          </a:p>
          <a:p>
            <a:r>
              <a:rPr lang="ja-JP" altLang="en-US" sz="1200"/>
              <a:t>　サーバサイド</a:t>
            </a:r>
            <a:r>
              <a:rPr lang="en-US" altLang="ja-JP" sz="1200"/>
              <a:t>Web(flask)</a:t>
            </a:r>
          </a:p>
          <a:p>
            <a:r>
              <a:rPr lang="ja-JP" altLang="en-US" sz="1200"/>
              <a:t>　デスクトップ</a:t>
            </a:r>
            <a:r>
              <a:rPr lang="en-US" altLang="ja-JP" sz="1200"/>
              <a:t>UI(qt)</a:t>
            </a:r>
          </a:p>
          <a:p>
            <a:endParaRPr lang="en-US" altLang="ja-JP" sz="1400"/>
          </a:p>
          <a:p>
            <a:r>
              <a:rPr lang="ja-JP" altLang="en-US" sz="1400"/>
              <a:t>「何かしよう」と思った際に必要な道具を探すと大抵、</a:t>
            </a:r>
            <a:r>
              <a:rPr lang="en-US" altLang="ja-JP" sz="1400"/>
              <a:t>python</a:t>
            </a:r>
            <a:r>
              <a:rPr lang="ja-JP" altLang="en-US" sz="1400"/>
              <a:t>で道具そのものが提供されたり、</a:t>
            </a:r>
            <a:endParaRPr lang="en-US" altLang="ja-JP" sz="1400"/>
          </a:p>
          <a:p>
            <a:r>
              <a:rPr lang="ja-JP" altLang="en-US" sz="1400"/>
              <a:t>あるいは道具を使いやすく包んだ</a:t>
            </a:r>
            <a:r>
              <a:rPr lang="en-US" altLang="ja-JP" sz="1400"/>
              <a:t>python</a:t>
            </a:r>
            <a:r>
              <a:rPr lang="ja-JP" altLang="en-US" sz="1400"/>
              <a:t>ラッパーが見つかります。</a:t>
            </a:r>
            <a:endParaRPr lang="en-US" altLang="ja-JP" sz="1400"/>
          </a:p>
          <a:p>
            <a:r>
              <a:rPr lang="ja-JP" altLang="en-US" sz="1400"/>
              <a:t>自分で一から組むより、これらの道具を使用した方が圧倒的に「ものづくり」の速度は速いです。</a:t>
            </a:r>
            <a:endParaRPr lang="en-US" altLang="ja-JP" sz="1400"/>
          </a:p>
          <a:p>
            <a:r>
              <a:rPr lang="en-US" altLang="ja-JP" sz="1400"/>
              <a:t>(</a:t>
            </a:r>
            <a:r>
              <a:rPr lang="ja-JP" altLang="en-US" sz="1400"/>
              <a:t>リアルタイム処理等、常に</a:t>
            </a:r>
            <a:r>
              <a:rPr lang="en-US" altLang="ja-JP" sz="1400"/>
              <a:t>python</a:t>
            </a:r>
            <a:r>
              <a:rPr lang="ja-JP" altLang="en-US" sz="1400"/>
              <a:t>がその現場の最適解とは限らない）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120280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ランキング：モジュールの使い方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434937" y="2501985"/>
            <a:ext cx="8832156" cy="103252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from </a:t>
            </a:r>
            <a:r>
              <a:rPr lang="en-US" altLang="ja-JP" sz="1400" err="1"/>
              <a:t>scraper.ranking_scraper</a:t>
            </a:r>
            <a:r>
              <a:rPr lang="en-US" altLang="ja-JP" sz="1400"/>
              <a:t> import </a:t>
            </a:r>
            <a:r>
              <a:rPr lang="en-US" altLang="ja-JP" sz="1400" b="1" err="1"/>
              <a:t>RankingScraper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vtubers = </a:t>
            </a:r>
            <a:r>
              <a:rPr lang="en-US" altLang="ja-JP" sz="1400" b="1" err="1"/>
              <a:t>RankingScraper</a:t>
            </a:r>
            <a:r>
              <a:rPr lang="en-US" altLang="ja-JP" sz="1400"/>
              <a:t>().</a:t>
            </a:r>
            <a:r>
              <a:rPr lang="en-US" altLang="ja-JP" sz="1400" err="1"/>
              <a:t>get_ranking_data</a:t>
            </a:r>
            <a:r>
              <a:rPr lang="en-US" altLang="ja-JP" sz="1400"/>
              <a:t>(3)</a:t>
            </a:r>
          </a:p>
          <a:p>
            <a:r>
              <a:rPr lang="en-US" altLang="ja-JP" sz="1400"/>
              <a:t>print(vtubers)</a:t>
            </a: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C81A256-E670-4692-A77F-CB565355B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02619"/>
              </p:ext>
            </p:extLst>
          </p:nvPr>
        </p:nvGraphicFramePr>
        <p:xfrm>
          <a:off x="492369" y="966112"/>
          <a:ext cx="840544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695">
                  <a:extLst>
                    <a:ext uri="{9D8B030D-6E8A-4147-A177-3AD203B41FA5}">
                      <a16:colId xmlns:a16="http://schemas.microsoft.com/office/drawing/2014/main" val="2306185684"/>
                    </a:ext>
                  </a:extLst>
                </a:gridCol>
                <a:gridCol w="4350751">
                  <a:extLst>
                    <a:ext uri="{9D8B030D-6E8A-4147-A177-3AD203B41FA5}">
                      <a16:colId xmlns:a16="http://schemas.microsoft.com/office/drawing/2014/main" val="749638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モジュール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2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RankingScraper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VTuber</a:t>
                      </a:r>
                      <a:r>
                        <a:rPr kumimoji="1" lang="ja-JP" altLang="en-US" sz="1400"/>
                        <a:t>のランキングサイトから各種パラメータ</a:t>
                      </a:r>
                      <a:r>
                        <a:rPr kumimoji="1" lang="en-US" altLang="ja-JP" sz="1400"/>
                        <a:t>(</a:t>
                      </a:r>
                      <a:r>
                        <a:rPr kumimoji="1" lang="ja-JP" altLang="en-US" sz="1400"/>
                        <a:t>順位、名前、フォロワー数、</a:t>
                      </a:r>
                      <a:r>
                        <a:rPr kumimoji="1" lang="en-US" altLang="ja-JP" sz="1400"/>
                        <a:t>Twitter</a:t>
                      </a:r>
                      <a:r>
                        <a:rPr kumimoji="1" lang="ja-JP" altLang="en-US" sz="1400"/>
                        <a:t>アカウント等</a:t>
                      </a:r>
                      <a:r>
                        <a:rPr kumimoji="1" lang="en-US" altLang="ja-JP" sz="1400"/>
                        <a:t>)</a:t>
                      </a:r>
                      <a:r>
                        <a:rPr kumimoji="1" lang="ja-JP" altLang="en-US" sz="1400"/>
                        <a:t>をスクレイピングする。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92161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4E6F560-66CD-49D1-A5C0-F5327AE29733}"/>
              </a:ext>
            </a:extLst>
          </p:cNvPr>
          <p:cNvSpPr txBox="1">
            <a:spLocks/>
          </p:cNvSpPr>
          <p:nvPr/>
        </p:nvSpPr>
        <p:spPr>
          <a:xfrm>
            <a:off x="492369" y="3824498"/>
            <a:ext cx="8832156" cy="1425246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実行結果</a:t>
            </a:r>
            <a:endParaRPr lang="en-US" altLang="ja-JP" sz="1400" b="1"/>
          </a:p>
          <a:p>
            <a:endParaRPr lang="en-US" altLang="ja-JP" sz="1400" b="1"/>
          </a:p>
          <a:p>
            <a:r>
              <a:rPr lang="en-US" altLang="ja-JP" sz="1400"/>
              <a:t>[{‘office’: ‘upd8’, ‘twitter’: ‘https://twitter.com/aichan_nel’, ‘youtube’: ‘https://t.co/ZptRaeE7SB’, ‘name’: ‘</a:t>
            </a:r>
            <a:r>
              <a:rPr lang="ja-JP" altLang="en-US" sz="1400" b="1"/>
              <a:t>キズナアイ</a:t>
            </a:r>
            <a:r>
              <a:rPr lang="en-US" altLang="ja-JP" sz="1400"/>
              <a:t>’, ‘rank’: ‘1</a:t>
            </a:r>
            <a:r>
              <a:rPr lang="ja-JP" altLang="en-US" sz="1400"/>
              <a:t>位</a:t>
            </a:r>
            <a:r>
              <a:rPr lang="en-US" altLang="ja-JP" sz="1400"/>
              <a:t>’, ‘follower’: 2680000, ‘view’: 278446128}, </a:t>
            </a:r>
          </a:p>
          <a:p>
            <a:endParaRPr lang="en-US" altLang="ja-JP" sz="1400"/>
          </a:p>
          <a:p>
            <a:r>
              <a:rPr lang="en-US" altLang="ja-JP" sz="1400"/>
              <a:t>{‘office’: ‘VIC’, ‘twitter’: ‘https://twitter.com/_KaguyaLuna’, ‘youtube’: ‘https://t.co/sLLbajn9Wu’, ‘name’: ‘</a:t>
            </a:r>
            <a:r>
              <a:rPr lang="ja-JP" altLang="en-US" sz="1400" b="1"/>
              <a:t>輝夜月</a:t>
            </a:r>
            <a:r>
              <a:rPr lang="en-US" altLang="ja-JP" sz="1400"/>
              <a:t>’, ‘rank’: ‘3</a:t>
            </a:r>
            <a:r>
              <a:rPr lang="ja-JP" altLang="en-US" sz="1400"/>
              <a:t>位</a:t>
            </a:r>
            <a:r>
              <a:rPr lang="en-US" altLang="ja-JP" sz="1400"/>
              <a:t>’, ‘follower’: 1000000, ‘view’: 98329327}, </a:t>
            </a:r>
          </a:p>
          <a:p>
            <a:endParaRPr lang="en-US" altLang="ja-JP" sz="1400"/>
          </a:p>
          <a:p>
            <a:r>
              <a:rPr lang="en-US" altLang="ja-JP" sz="1400"/>
              <a:t>{‘office’: ‘</a:t>
            </a:r>
            <a:r>
              <a:rPr lang="ja-JP" altLang="en-US" sz="1400"/>
              <a:t>元</a:t>
            </a:r>
            <a:r>
              <a:rPr lang="en-US" altLang="ja-JP" sz="1400"/>
              <a:t>ENTUM’, ‘twitter’: ‘https://twitter.com/MiraiAkari_prj’, ‘youtube’: ‘https://t.co/bo2Gf1zqQV’, ‘name’: ‘</a:t>
            </a:r>
            <a:r>
              <a:rPr lang="ja-JP" altLang="en-US" sz="1400" b="1"/>
              <a:t>ミライアカリ</a:t>
            </a:r>
            <a:r>
              <a:rPr lang="en-US" altLang="ja-JP" sz="1400"/>
              <a:t>’, ‘rank’: ‘4</a:t>
            </a:r>
            <a:r>
              <a:rPr lang="ja-JP" altLang="en-US" sz="1400"/>
              <a:t>位</a:t>
            </a:r>
            <a:r>
              <a:rPr lang="en-US" altLang="ja-JP" sz="1400"/>
              <a:t>’, ‘follower’: 739000, ‘view’: 65331435},</a:t>
            </a:r>
            <a:r>
              <a:rPr lang="ja-JP" altLang="en-US" sz="1400"/>
              <a:t>・・・</a:t>
            </a:r>
            <a:r>
              <a:rPr lang="en-US" altLang="ja-JP" sz="14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30856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9CFB9A8E-41C8-4239-B7DD-739E1F9D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4" y="1027885"/>
            <a:ext cx="5926807" cy="371757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Vtuber</a:t>
            </a:r>
            <a:r>
              <a:rPr lang="ja-JP" altLang="en-US"/>
              <a:t>順位：ページ構造</a:t>
            </a:r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6925726" y="1687580"/>
            <a:ext cx="2583792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①全ランキングを格納する表</a:t>
            </a:r>
            <a:endParaRPr lang="en-US" altLang="ja-JP" sz="1400"/>
          </a:p>
          <a:p>
            <a:r>
              <a:rPr lang="en-US" altLang="ja-JP" sz="1400"/>
              <a:t>   HTML</a:t>
            </a:r>
            <a:r>
              <a:rPr lang="ja-JP" altLang="en-US" sz="1400"/>
              <a:t>タグ：</a:t>
            </a:r>
            <a:r>
              <a:rPr lang="en-US" altLang="ja-JP" sz="1400"/>
              <a:t>table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3821341" y="2032744"/>
            <a:ext cx="2501138" cy="24384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6322480" y="1932794"/>
            <a:ext cx="603247" cy="22187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AEF2B1E-DF5C-4AA0-AF47-8D8C6E42A20C}"/>
              </a:ext>
            </a:extLst>
          </p:cNvPr>
          <p:cNvSpPr/>
          <p:nvPr/>
        </p:nvSpPr>
        <p:spPr>
          <a:xfrm>
            <a:off x="3940213" y="2374469"/>
            <a:ext cx="2501138" cy="237099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2" name="直線矢印コネクタ 6">
            <a:extLst>
              <a:ext uri="{FF2B5EF4-FFF2-40B4-BE49-F238E27FC236}">
                <a16:creationId xmlns:a16="http://schemas.microsoft.com/office/drawing/2014/main" id="{01AADC7E-E7C6-4F95-B923-B40B04D8BD7A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rot="10800000" flipV="1">
            <a:off x="6441352" y="2525146"/>
            <a:ext cx="484375" cy="10348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5C5DACF7-FFB4-46B3-8D8B-24C0745647D1}"/>
              </a:ext>
            </a:extLst>
          </p:cNvPr>
          <p:cNvSpPr txBox="1">
            <a:spLocks/>
          </p:cNvSpPr>
          <p:nvPr/>
        </p:nvSpPr>
        <p:spPr>
          <a:xfrm>
            <a:off x="6925726" y="2279933"/>
            <a:ext cx="2066599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②各</a:t>
            </a:r>
            <a:r>
              <a:rPr lang="en-US" altLang="ja-JP" sz="1400" err="1"/>
              <a:t>Vtuber</a:t>
            </a:r>
            <a:r>
              <a:rPr lang="ja-JP" altLang="en-US" sz="1400"/>
              <a:t>の情報</a:t>
            </a:r>
            <a:endParaRPr lang="en-US" altLang="ja-JP" sz="1400"/>
          </a:p>
          <a:p>
            <a:r>
              <a:rPr lang="en-US" altLang="ja-JP" sz="1400"/>
              <a:t>   HTML</a:t>
            </a:r>
            <a:r>
              <a:rPr lang="ja-JP" altLang="en-US" sz="1400"/>
              <a:t>タグ：</a:t>
            </a:r>
            <a:r>
              <a:rPr lang="en-US" altLang="ja-JP" sz="1400"/>
              <a:t>tr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F4CD3A-4B63-4645-9892-4EAA2B3D2C3C}"/>
              </a:ext>
            </a:extLst>
          </p:cNvPr>
          <p:cNvSpPr/>
          <p:nvPr/>
        </p:nvSpPr>
        <p:spPr>
          <a:xfrm>
            <a:off x="4242339" y="2822175"/>
            <a:ext cx="1513212" cy="1920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9C6E54AD-9DA8-4E08-B81D-6F389D0D124E}"/>
              </a:ext>
            </a:extLst>
          </p:cNvPr>
          <p:cNvSpPr txBox="1">
            <a:spLocks/>
          </p:cNvSpPr>
          <p:nvPr/>
        </p:nvSpPr>
        <p:spPr>
          <a:xfrm>
            <a:off x="6925726" y="2898605"/>
            <a:ext cx="2066599" cy="751255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③名前</a:t>
            </a:r>
            <a:endParaRPr lang="en-US" altLang="ja-JP" sz="1400"/>
          </a:p>
          <a:p>
            <a:r>
              <a:rPr lang="en-US" altLang="ja-JP" sz="1400"/>
              <a:t>   HTML</a:t>
            </a:r>
            <a:r>
              <a:rPr lang="ja-JP" altLang="en-US" sz="1400"/>
              <a:t>タグ：</a:t>
            </a:r>
            <a:r>
              <a:rPr lang="en-US" altLang="ja-JP" sz="1400"/>
              <a:t>img</a:t>
            </a:r>
          </a:p>
          <a:p>
            <a:r>
              <a:rPr lang="ja-JP" altLang="en-US" sz="1400"/>
              <a:t>　属性：</a:t>
            </a:r>
            <a:r>
              <a:rPr lang="en-US" altLang="ja-JP" sz="1400"/>
              <a:t>alt</a:t>
            </a:r>
          </a:p>
        </p:txBody>
      </p: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02EB84D1-E7B2-4583-9EBE-5B82DA8CA474}"/>
              </a:ext>
            </a:extLst>
          </p:cNvPr>
          <p:cNvCxnSpPr>
            <a:cxnSpLocks/>
            <a:stCxn id="47" idx="1"/>
            <a:endCxn id="45" idx="3"/>
          </p:cNvCxnSpPr>
          <p:nvPr/>
        </p:nvCxnSpPr>
        <p:spPr>
          <a:xfrm rot="10800000">
            <a:off x="5755552" y="2918187"/>
            <a:ext cx="1170175" cy="3560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17B36D1-DE77-446B-AFF5-B17CAA2DDB69}"/>
              </a:ext>
            </a:extLst>
          </p:cNvPr>
          <p:cNvSpPr/>
          <p:nvPr/>
        </p:nvSpPr>
        <p:spPr>
          <a:xfrm>
            <a:off x="4241610" y="3773654"/>
            <a:ext cx="855573" cy="1920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6925726" y="3761826"/>
            <a:ext cx="2147936" cy="52474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④順位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HTML</a:t>
            </a:r>
            <a:r>
              <a:rPr lang="ja-JP" altLang="en-US" sz="1400"/>
              <a:t>タグ：</a:t>
            </a:r>
            <a:r>
              <a:rPr lang="en-US" altLang="ja-JP" sz="1400"/>
              <a:t>strong</a:t>
            </a:r>
          </a:p>
        </p:txBody>
      </p:sp>
      <p:cxnSp>
        <p:nvCxnSpPr>
          <p:cNvPr id="64" name="直線矢印コネクタ 6">
            <a:extLst>
              <a:ext uri="{FF2B5EF4-FFF2-40B4-BE49-F238E27FC236}">
                <a16:creationId xmlns:a16="http://schemas.microsoft.com/office/drawing/2014/main" id="{B88FC2BA-4644-4465-8E97-5888B4223649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rot="10800000">
            <a:off x="5097184" y="3869667"/>
            <a:ext cx="1828543" cy="15453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391017FC-A949-40E8-8BCA-8707EEB1E256}"/>
              </a:ext>
            </a:extLst>
          </p:cNvPr>
          <p:cNvSpPr txBox="1">
            <a:spLocks/>
          </p:cNvSpPr>
          <p:nvPr/>
        </p:nvSpPr>
        <p:spPr>
          <a:xfrm>
            <a:off x="364452" y="5055162"/>
            <a:ext cx="8968785" cy="120158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説明</a:t>
            </a:r>
            <a:endParaRPr lang="en-US" altLang="ja-JP" sz="1400" b="1"/>
          </a:p>
          <a:p>
            <a:r>
              <a:rPr lang="ja-JP" altLang="en-US" sz="1400"/>
              <a:t>ランキングを格納するテーブル</a:t>
            </a:r>
            <a:r>
              <a:rPr lang="en-US" altLang="ja-JP" sz="1400"/>
              <a:t>(table)</a:t>
            </a:r>
            <a:r>
              <a:rPr lang="ja-JP" altLang="en-US" sz="1400"/>
              <a:t>を見つけ、その中の各レコード</a:t>
            </a:r>
            <a:r>
              <a:rPr lang="en-US" altLang="ja-JP" sz="1400"/>
              <a:t>(tr)</a:t>
            </a:r>
            <a:r>
              <a:rPr lang="ja-JP" altLang="en-US" sz="1400"/>
              <a:t>を一つずつ</a:t>
            </a:r>
            <a:endParaRPr lang="en-US" altLang="ja-JP" sz="1400"/>
          </a:p>
          <a:p>
            <a:r>
              <a:rPr lang="ja-JP" altLang="en-US" sz="1400"/>
              <a:t>解析していきます。レコード内にあるイメージ</a:t>
            </a:r>
            <a:r>
              <a:rPr lang="en-US" altLang="ja-JP" sz="1400"/>
              <a:t>(</a:t>
            </a:r>
            <a:r>
              <a:rPr lang="en-US" altLang="ja-JP" sz="1400" err="1"/>
              <a:t>img</a:t>
            </a:r>
            <a:r>
              <a:rPr lang="en-US" altLang="ja-JP" sz="1400"/>
              <a:t>)</a:t>
            </a:r>
            <a:r>
              <a:rPr lang="ja-JP" altLang="en-US" sz="1400"/>
              <a:t>の属性</a:t>
            </a:r>
            <a:r>
              <a:rPr lang="en-US" altLang="ja-JP" sz="1400"/>
              <a:t>alt</a:t>
            </a:r>
            <a:r>
              <a:rPr lang="ja-JP" altLang="en-US" sz="1400"/>
              <a:t>に</a:t>
            </a:r>
            <a:r>
              <a:rPr lang="en-US" altLang="ja-JP" sz="1400" err="1"/>
              <a:t>Vtuber</a:t>
            </a:r>
            <a:r>
              <a:rPr lang="ja-JP" altLang="en-US" sz="1400"/>
              <a:t>の名称が格納されているので</a:t>
            </a:r>
            <a:endParaRPr lang="en-US" altLang="ja-JP" sz="1400"/>
          </a:p>
          <a:p>
            <a:r>
              <a:rPr lang="ja-JP" altLang="en-US" sz="1400"/>
              <a:t>取得します。レコード内の強調文字</a:t>
            </a:r>
            <a:r>
              <a:rPr lang="en-US" altLang="ja-JP" sz="1400"/>
              <a:t>(strong)</a:t>
            </a:r>
            <a:r>
              <a:rPr lang="ja-JP" altLang="en-US" sz="1400"/>
              <a:t>が順位を示しているので、これも取得します。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078248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順位：</a:t>
            </a:r>
            <a:r>
              <a:rPr lang="en-US" altLang="ja-JP"/>
              <a:t>RankingScraper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03865" y="1759903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4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308436" y="3159370"/>
            <a:ext cx="9289127" cy="340859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■</a:t>
            </a:r>
            <a:r>
              <a:rPr lang="en-US" altLang="ja-JP" sz="1400"/>
              <a:t>TagFactory</a:t>
            </a:r>
            <a:r>
              <a:rPr lang="ja-JP" altLang="en-US" sz="1400"/>
              <a:t>の構造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　初期化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html = requests.get(url).text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self._BS = </a:t>
            </a:r>
            <a:r>
              <a:rPr lang="en-US" altLang="ja-JP" sz="1400" b="1"/>
              <a:t>BeautifulSoup</a:t>
            </a:r>
            <a:r>
              <a:rPr lang="en-US" altLang="ja-JP" sz="1400"/>
              <a:t>(html, ‘html.parser’)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により指定ページの構造解析。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tag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return BSTag(self._BS.</a:t>
            </a:r>
            <a:r>
              <a:rPr lang="en-US" altLang="ja-JP" sz="1400" b="1"/>
              <a:t>find</a:t>
            </a:r>
            <a:r>
              <a:rPr lang="en-US" altLang="ja-JP" sz="1400"/>
              <a:t>(tag_name))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により、指定された</a:t>
            </a:r>
            <a:r>
              <a:rPr lang="en-US" altLang="ja-JP" sz="1400"/>
              <a:t>HTML</a:t>
            </a:r>
            <a:r>
              <a:rPr lang="ja-JP" altLang="en-US" sz="1400"/>
              <a:t>タグを探して、「タグ」として返す。</a:t>
            </a:r>
            <a:endParaRPr lang="en-US" altLang="ja-JP" sz="140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034AFCD-1546-46D2-95CF-635D74A5E27E}"/>
              </a:ext>
            </a:extLst>
          </p:cNvPr>
          <p:cNvSpPr txBox="1">
            <a:spLocks/>
          </p:cNvSpPr>
          <p:nvPr/>
        </p:nvSpPr>
        <p:spPr>
          <a:xfrm>
            <a:off x="303865" y="843378"/>
            <a:ext cx="9152899" cy="183305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RankingScraper</a:t>
            </a:r>
            <a:r>
              <a:rPr lang="ja-JP" altLang="en-US" sz="1400"/>
              <a:t>による「</a:t>
            </a:r>
            <a:r>
              <a:rPr lang="en-US" altLang="ja-JP" sz="1400"/>
              <a:t>Vtuber</a:t>
            </a:r>
            <a:r>
              <a:rPr lang="ja-JP" altLang="en-US" sz="1400"/>
              <a:t>名、順位」のスクレイピング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factory = </a:t>
            </a:r>
            <a:r>
              <a:rPr lang="en-US" altLang="ja-JP" sz="1400" b="1"/>
              <a:t>TagFactory</a:t>
            </a:r>
            <a:r>
              <a:rPr lang="en-US" altLang="ja-JP" sz="1400"/>
              <a:t>(RANKING_URL.format(p + 1))</a:t>
            </a:r>
            <a:r>
              <a:rPr lang="ja-JP" altLang="en-US" sz="1400"/>
              <a:t> 　 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en-US" altLang="ja-JP" sz="1400"/>
              <a:t>tag = factory.</a:t>
            </a:r>
            <a:r>
              <a:rPr lang="en-US" altLang="ja-JP" sz="1400" b="1"/>
              <a:t>tag</a:t>
            </a:r>
            <a:r>
              <a:rPr lang="en-US" altLang="ja-JP" sz="1400"/>
              <a:t>(‘table’, {‘class’:‘table-ranking’})</a:t>
            </a:r>
            <a:r>
              <a:rPr lang="ja-JP" altLang="en-US" sz="1400"/>
              <a:t>　　　 タグ参照</a:t>
            </a:r>
            <a:r>
              <a:rPr lang="en-US" altLang="ja-JP" sz="1400"/>
              <a:t>(</a:t>
            </a:r>
            <a:r>
              <a:rPr lang="ja-JP" altLang="en-US" sz="1400"/>
              <a:t>ランキングテーブル</a:t>
            </a:r>
            <a:r>
              <a:rPr lang="en-US" altLang="ja-JP" sz="1400"/>
              <a:t>)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</a:t>
            </a:r>
            <a:r>
              <a:rPr lang="en-US" altLang="ja-JP" sz="1400"/>
              <a:t>for tr in tag.each(‘tr‘):</a:t>
            </a:r>
            <a:r>
              <a:rPr lang="ja-JP" altLang="en-US" sz="1400"/>
              <a:t> 　　　　　　　　　　　　　　    タグ参照</a:t>
            </a:r>
            <a:r>
              <a:rPr lang="en-US" altLang="ja-JP" sz="1400"/>
              <a:t>(</a:t>
            </a:r>
            <a:r>
              <a:rPr lang="ja-JP" altLang="en-US" sz="1400"/>
              <a:t>テーブルレコード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　</a:t>
            </a:r>
            <a:r>
              <a:rPr lang="en-US" altLang="ja-JP" sz="1400"/>
              <a:t>name = tr.child(‘img’).alt().split(‘(’)[0] </a:t>
            </a:r>
            <a:r>
              <a:rPr lang="ja-JP" altLang="en-US" sz="1400"/>
              <a:t>　　　　　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rank = tr.strong() 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416789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順位：</a:t>
            </a:r>
            <a:r>
              <a:rPr lang="en-US" altLang="ja-JP"/>
              <a:t>RankingScraper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03865" y="1759903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4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313008" y="3042139"/>
            <a:ext cx="9289127" cy="3408598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■</a:t>
            </a:r>
            <a:r>
              <a:rPr lang="en-US" altLang="ja-JP" sz="1400"/>
              <a:t>BSTag</a:t>
            </a:r>
            <a:r>
              <a:rPr lang="ja-JP" altLang="en-US" sz="1400"/>
              <a:t>の構造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　初期化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self._tag = beautifulsoup_tag</a:t>
            </a:r>
          </a:p>
          <a:p>
            <a:endParaRPr lang="en-US" altLang="ja-JP" sz="1400"/>
          </a:p>
          <a:p>
            <a:r>
              <a:rPr lang="ja-JP" altLang="en-US" sz="1400"/>
              <a:t>　引数で渡された</a:t>
            </a:r>
            <a:r>
              <a:rPr lang="en-US" altLang="ja-JP" sz="1400"/>
              <a:t>beautifulsoup</a:t>
            </a:r>
            <a:r>
              <a:rPr lang="ja-JP" altLang="en-US" sz="1400"/>
              <a:t>のタグを保存。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each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tag_list = self._tag.find_all(tag_name)</a:t>
            </a:r>
          </a:p>
          <a:p>
            <a:r>
              <a:rPr lang="en-US" altLang="ja-JP" sz="1400"/>
              <a:t>   </a:t>
            </a:r>
            <a:r>
              <a:rPr lang="ja-JP" altLang="en-US" sz="1400"/>
              <a:t>　</a:t>
            </a:r>
            <a:r>
              <a:rPr lang="en-US" altLang="ja-JP" sz="1400"/>
              <a:t>for tag in tag_list:</a:t>
            </a:r>
          </a:p>
          <a:p>
            <a:r>
              <a:rPr lang="en-US" altLang="ja-JP" sz="1400"/>
              <a:t>      </a:t>
            </a:r>
            <a:r>
              <a:rPr lang="ja-JP" altLang="en-US" sz="1400"/>
              <a:t>　</a:t>
            </a:r>
            <a:r>
              <a:rPr lang="en-US" altLang="ja-JP" sz="1400"/>
              <a:t>yield BSTag(tag) 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により、現在の</a:t>
            </a:r>
            <a:r>
              <a:rPr lang="en-US" altLang="ja-JP" sz="1400"/>
              <a:t>HTML</a:t>
            </a:r>
            <a:r>
              <a:rPr lang="ja-JP" altLang="en-US" sz="1400"/>
              <a:t>タグの子</a:t>
            </a:r>
            <a:r>
              <a:rPr lang="en-US" altLang="ja-JP" sz="1400"/>
              <a:t>HTML</a:t>
            </a:r>
            <a:r>
              <a:rPr lang="ja-JP" altLang="en-US" sz="1400"/>
              <a:t>タグの中から、指定された</a:t>
            </a:r>
            <a:r>
              <a:rPr lang="en-US" altLang="ja-JP" sz="1400"/>
              <a:t>HTML</a:t>
            </a:r>
            <a:r>
              <a:rPr lang="ja-JP" altLang="en-US" sz="1400"/>
              <a:t>タグを全検索して</a:t>
            </a:r>
            <a:endParaRPr lang="en-US" altLang="ja-JP" sz="1400"/>
          </a:p>
          <a:p>
            <a:r>
              <a:rPr lang="ja-JP" altLang="en-US" sz="1400"/>
              <a:t>　一つずつ</a:t>
            </a:r>
            <a:r>
              <a:rPr lang="en-US" altLang="ja-JP" sz="1400"/>
              <a:t>BSTag</a:t>
            </a:r>
            <a:r>
              <a:rPr lang="ja-JP" altLang="en-US" sz="1400"/>
              <a:t>型に包んで返す。</a:t>
            </a:r>
            <a:endParaRPr lang="en-US" altLang="ja-JP" sz="140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034AFCD-1546-46D2-95CF-635D74A5E27E}"/>
              </a:ext>
            </a:extLst>
          </p:cNvPr>
          <p:cNvSpPr txBox="1">
            <a:spLocks/>
          </p:cNvSpPr>
          <p:nvPr/>
        </p:nvSpPr>
        <p:spPr>
          <a:xfrm>
            <a:off x="303865" y="843378"/>
            <a:ext cx="9152899" cy="183305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RankingScraper</a:t>
            </a:r>
            <a:r>
              <a:rPr lang="ja-JP" altLang="en-US" sz="1400"/>
              <a:t>による「</a:t>
            </a:r>
            <a:r>
              <a:rPr lang="en-US" altLang="ja-JP" sz="1400"/>
              <a:t>Vtuber</a:t>
            </a:r>
            <a:r>
              <a:rPr lang="ja-JP" altLang="en-US" sz="1400"/>
              <a:t>名、順位」のスクレイピング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factory = TagFactory(RANKING_URL.format(p + 1))</a:t>
            </a:r>
            <a:r>
              <a:rPr lang="ja-JP" altLang="en-US" sz="1400"/>
              <a:t> 　 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en-US" altLang="ja-JP" sz="1400"/>
              <a:t>tag = factory.tag(‘table’, {‘class’:‘table-ranking’})</a:t>
            </a:r>
            <a:r>
              <a:rPr lang="ja-JP" altLang="en-US" sz="1400"/>
              <a:t>　　　 タグ参照</a:t>
            </a:r>
            <a:r>
              <a:rPr lang="en-US" altLang="ja-JP" sz="1400"/>
              <a:t>(</a:t>
            </a:r>
            <a:r>
              <a:rPr lang="ja-JP" altLang="en-US" sz="1400"/>
              <a:t>ランキングテーブル</a:t>
            </a:r>
            <a:r>
              <a:rPr lang="en-US" altLang="ja-JP" sz="1400"/>
              <a:t>)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</a:t>
            </a:r>
            <a:r>
              <a:rPr lang="en-US" altLang="ja-JP" sz="1400"/>
              <a:t>for tr in tag.</a:t>
            </a:r>
            <a:r>
              <a:rPr lang="en-US" altLang="ja-JP" sz="1400" b="1"/>
              <a:t>each</a:t>
            </a:r>
            <a:r>
              <a:rPr lang="en-US" altLang="ja-JP" sz="1400"/>
              <a:t>(‘tr‘):</a:t>
            </a:r>
            <a:r>
              <a:rPr lang="ja-JP" altLang="en-US" sz="1400"/>
              <a:t> 　　　　　　　　　　　　　　   タグ参照</a:t>
            </a:r>
            <a:r>
              <a:rPr lang="en-US" altLang="ja-JP" sz="1400"/>
              <a:t>(</a:t>
            </a:r>
            <a:r>
              <a:rPr lang="ja-JP" altLang="en-US" sz="1400"/>
              <a:t>テーブルレコード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　</a:t>
            </a:r>
            <a:r>
              <a:rPr lang="en-US" altLang="ja-JP" sz="1400"/>
              <a:t>name = tr.child(‘img’).alt().split(‘(’)[0] </a:t>
            </a:r>
            <a:r>
              <a:rPr lang="ja-JP" altLang="en-US" sz="1400"/>
              <a:t>　　　　　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rank = tr.strong()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1560506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順位：</a:t>
            </a:r>
            <a:r>
              <a:rPr lang="en-US" altLang="ja-JP"/>
              <a:t>RankingScraper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614C5BDF-0DF3-4A0E-9E52-47DD0C261E4D}"/>
              </a:ext>
            </a:extLst>
          </p:cNvPr>
          <p:cNvSpPr txBox="1">
            <a:spLocks/>
          </p:cNvSpPr>
          <p:nvPr/>
        </p:nvSpPr>
        <p:spPr>
          <a:xfrm>
            <a:off x="309726" y="1030278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RankingScraper</a:t>
            </a:r>
            <a:r>
              <a:rPr lang="ja-JP" altLang="en-US" sz="1400"/>
              <a:t>による「</a:t>
            </a:r>
            <a:r>
              <a:rPr lang="en-US" altLang="ja-JP" sz="1400"/>
              <a:t>Vtuber</a:t>
            </a:r>
            <a:r>
              <a:rPr lang="ja-JP" altLang="en-US" sz="1400"/>
              <a:t>名、順位」のスクレイピング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factory = TagFactory(RANKING_URL.format(p + 1))</a:t>
            </a:r>
            <a:r>
              <a:rPr lang="ja-JP" altLang="en-US" sz="1400"/>
              <a:t> 　 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en-US" altLang="ja-JP" sz="1400"/>
              <a:t>tag = factory.tag(‘table’, {‘class’:‘table-ranking’})</a:t>
            </a:r>
            <a:r>
              <a:rPr lang="ja-JP" altLang="en-US" sz="1400"/>
              <a:t>　　　 タグ参照</a:t>
            </a:r>
            <a:r>
              <a:rPr lang="en-US" altLang="ja-JP" sz="1400"/>
              <a:t>(</a:t>
            </a:r>
            <a:r>
              <a:rPr lang="ja-JP" altLang="en-US" sz="1400"/>
              <a:t>ランキングテーブル</a:t>
            </a:r>
            <a:r>
              <a:rPr lang="en-US" altLang="ja-JP" sz="1400"/>
              <a:t>)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</a:t>
            </a:r>
            <a:r>
              <a:rPr lang="en-US" altLang="ja-JP" sz="1400"/>
              <a:t>for tr in tag.each(‘tr‘):</a:t>
            </a:r>
            <a:r>
              <a:rPr lang="ja-JP" altLang="en-US" sz="1400"/>
              <a:t> 　　　　　　　　　　　　　　   タグ参照</a:t>
            </a:r>
            <a:r>
              <a:rPr lang="en-US" altLang="ja-JP" sz="1400"/>
              <a:t>(</a:t>
            </a:r>
            <a:r>
              <a:rPr lang="ja-JP" altLang="en-US" sz="1400"/>
              <a:t>テーブルレコード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　</a:t>
            </a:r>
            <a:r>
              <a:rPr lang="en-US" altLang="ja-JP" sz="1400"/>
              <a:t>name = tr.</a:t>
            </a:r>
            <a:r>
              <a:rPr lang="en-US" altLang="ja-JP" sz="1400" b="1"/>
              <a:t>child</a:t>
            </a:r>
            <a:r>
              <a:rPr lang="en-US" altLang="ja-JP" sz="1400"/>
              <a:t>(‘img’).</a:t>
            </a:r>
            <a:r>
              <a:rPr lang="en-US" altLang="ja-JP" sz="1400" b="1"/>
              <a:t>alt</a:t>
            </a:r>
            <a:r>
              <a:rPr lang="en-US" altLang="ja-JP" sz="1400"/>
              <a:t>().split(‘(’)[0] </a:t>
            </a:r>
            <a:r>
              <a:rPr lang="ja-JP" altLang="en-US" sz="1400"/>
              <a:t>　　　　　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rank = tr.strong()  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17748EC-92E3-4E3C-B1AC-0880F981D0EE}"/>
              </a:ext>
            </a:extLst>
          </p:cNvPr>
          <p:cNvSpPr txBox="1">
            <a:spLocks/>
          </p:cNvSpPr>
          <p:nvPr/>
        </p:nvSpPr>
        <p:spPr>
          <a:xfrm>
            <a:off x="364452" y="3294185"/>
            <a:ext cx="9289127" cy="2983522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■</a:t>
            </a:r>
            <a:r>
              <a:rPr lang="en-US" altLang="ja-JP" sz="1400"/>
              <a:t>BSTag</a:t>
            </a:r>
            <a:r>
              <a:rPr lang="ja-JP" altLang="en-US" sz="1400"/>
              <a:t>の構造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child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return BSTag(self._tag.</a:t>
            </a:r>
            <a:r>
              <a:rPr lang="en-US" altLang="ja-JP" sz="1400" b="1"/>
              <a:t>find</a:t>
            </a:r>
            <a:r>
              <a:rPr lang="en-US" altLang="ja-JP" sz="1400"/>
              <a:t>(tag_name))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により、現在の</a:t>
            </a:r>
            <a:r>
              <a:rPr lang="en-US" altLang="ja-JP" sz="1400"/>
              <a:t>HTML</a:t>
            </a:r>
            <a:r>
              <a:rPr lang="ja-JP" altLang="en-US" sz="1400"/>
              <a:t>タグの子</a:t>
            </a:r>
            <a:r>
              <a:rPr lang="en-US" altLang="ja-JP" sz="1400"/>
              <a:t>HTML</a:t>
            </a:r>
            <a:r>
              <a:rPr lang="ja-JP" altLang="en-US" sz="1400"/>
              <a:t>タグの中から指定された</a:t>
            </a:r>
            <a:r>
              <a:rPr lang="en-US" altLang="ja-JP" sz="1400"/>
              <a:t>HTML</a:t>
            </a:r>
            <a:r>
              <a:rPr lang="ja-JP" altLang="en-US" sz="1400"/>
              <a:t>タグを検索して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BSTag</a:t>
            </a:r>
            <a:r>
              <a:rPr lang="ja-JP" altLang="en-US" sz="1400"/>
              <a:t>型に包んで返す。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alt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return self._ta</a:t>
            </a:r>
            <a:r>
              <a:rPr lang="ja-JP" altLang="en-US" sz="1400"/>
              <a:t>ｓ</a:t>
            </a:r>
            <a:r>
              <a:rPr lang="en-US" altLang="ja-JP" sz="1400"/>
              <a:t>g['alt’]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により、現在の</a:t>
            </a:r>
            <a:r>
              <a:rPr lang="en-US" altLang="ja-JP" sz="1400"/>
              <a:t>HTML</a:t>
            </a:r>
            <a:r>
              <a:rPr lang="ja-JP" altLang="en-US" sz="1400"/>
              <a:t>タグの </a:t>
            </a:r>
            <a:r>
              <a:rPr lang="en-US" altLang="ja-JP" sz="1400"/>
              <a:t>alt </a:t>
            </a:r>
            <a:r>
              <a:rPr lang="ja-JP" altLang="en-US" sz="1400"/>
              <a:t>属性を取得して返す。</a:t>
            </a:r>
            <a:endParaRPr lang="en-US" altLang="ja-JP" sz="1400"/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328261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順位：</a:t>
            </a:r>
            <a:r>
              <a:rPr lang="en-US" altLang="ja-JP"/>
              <a:t>RankingScraper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614C5BDF-0DF3-4A0E-9E52-47DD0C261E4D}"/>
              </a:ext>
            </a:extLst>
          </p:cNvPr>
          <p:cNvSpPr txBox="1">
            <a:spLocks/>
          </p:cNvSpPr>
          <p:nvPr/>
        </p:nvSpPr>
        <p:spPr>
          <a:xfrm>
            <a:off x="356619" y="927566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RankingScraper</a:t>
            </a:r>
            <a:r>
              <a:rPr lang="ja-JP" altLang="en-US" sz="1400"/>
              <a:t>による「</a:t>
            </a:r>
            <a:r>
              <a:rPr lang="en-US" altLang="ja-JP" sz="1400"/>
              <a:t>Vtuber</a:t>
            </a:r>
            <a:r>
              <a:rPr lang="ja-JP" altLang="en-US" sz="1400"/>
              <a:t>名、順位」のスクレイピング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factory = TagFactory(RANKING_URL.format(p + 1))</a:t>
            </a:r>
            <a:r>
              <a:rPr lang="ja-JP" altLang="en-US" sz="1400"/>
              <a:t> 　タグ工場生成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en-US" altLang="ja-JP" sz="1400"/>
              <a:t>tag = factory.tag(‘table’, {‘class’:‘table-ranking’})</a:t>
            </a:r>
            <a:r>
              <a:rPr lang="ja-JP" altLang="en-US" sz="1400"/>
              <a:t>　　　タグ参照</a:t>
            </a:r>
            <a:r>
              <a:rPr lang="en-US" altLang="ja-JP" sz="1400"/>
              <a:t>(</a:t>
            </a:r>
            <a:r>
              <a:rPr lang="ja-JP" altLang="en-US" sz="1400"/>
              <a:t>ランキングテーブル</a:t>
            </a:r>
            <a:r>
              <a:rPr lang="en-US" altLang="ja-JP" sz="1400"/>
              <a:t>)</a:t>
            </a:r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400"/>
              <a:t>　</a:t>
            </a:r>
            <a:r>
              <a:rPr lang="en-US" altLang="ja-JP" sz="1400"/>
              <a:t>for tr in tag.each(‘tr‘):</a:t>
            </a:r>
            <a:r>
              <a:rPr lang="ja-JP" altLang="en-US" sz="1400"/>
              <a:t> 　　　　　　　　　　　　　　  タグ参照</a:t>
            </a:r>
            <a:r>
              <a:rPr lang="en-US" altLang="ja-JP" sz="1400"/>
              <a:t>(</a:t>
            </a:r>
            <a:r>
              <a:rPr lang="ja-JP" altLang="en-US" sz="1400"/>
              <a:t>テーブルレコード</a:t>
            </a:r>
            <a:r>
              <a:rPr lang="en-US" altLang="ja-JP" sz="1400"/>
              <a:t>)</a:t>
            </a:r>
          </a:p>
          <a:p>
            <a:r>
              <a:rPr lang="ja-JP" altLang="en-US" sz="1400"/>
              <a:t>　　</a:t>
            </a:r>
            <a:r>
              <a:rPr lang="en-US" altLang="ja-JP" sz="1400"/>
              <a:t>name = tr.child(‘img’).alt().split(‘(’)[0] </a:t>
            </a:r>
            <a:r>
              <a:rPr lang="ja-JP" altLang="en-US" sz="1400"/>
              <a:t>　　　　　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(VTuber</a:t>
            </a:r>
            <a:r>
              <a:rPr lang="ja-JP" altLang="en-US" sz="1400">
                <a:sym typeface="Wingdings" panose="05000000000000000000" pitchFamily="2" charset="2"/>
              </a:rPr>
              <a:t>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rank = tr.</a:t>
            </a:r>
            <a:r>
              <a:rPr lang="en-US" altLang="ja-JP" sz="1400" b="1"/>
              <a:t>strong</a:t>
            </a:r>
            <a:r>
              <a:rPr lang="en-US" altLang="ja-JP" sz="1400"/>
              <a:t>()                                               </a:t>
            </a:r>
            <a:r>
              <a:rPr lang="ja-JP" altLang="en-US" sz="1400">
                <a:sym typeface="Wingdings" panose="05000000000000000000" pitchFamily="2" charset="2"/>
              </a:rPr>
              <a:t>テキスト</a:t>
            </a:r>
            <a:r>
              <a:rPr lang="en-US" altLang="ja-JP" sz="1400">
                <a:sym typeface="Wingdings" panose="05000000000000000000" pitchFamily="2" charset="2"/>
              </a:rPr>
              <a:t>(</a:t>
            </a:r>
            <a:r>
              <a:rPr lang="ja-JP" altLang="en-US" sz="1400">
                <a:sym typeface="Wingdings" panose="05000000000000000000" pitchFamily="2" charset="2"/>
              </a:rPr>
              <a:t>順位</a:t>
            </a:r>
            <a:r>
              <a:rPr lang="en-US" altLang="ja-JP" sz="1400">
                <a:sym typeface="Wingdings" panose="05000000000000000000" pitchFamily="2" charset="2"/>
              </a:rPr>
              <a:t>)</a:t>
            </a:r>
            <a:r>
              <a:rPr lang="ja-JP" altLang="en-US" sz="1400">
                <a:sym typeface="Wingdings" panose="05000000000000000000" pitchFamily="2" charset="2"/>
              </a:rPr>
              <a:t>抽出</a:t>
            </a:r>
            <a:endParaRPr lang="en-US" altLang="ja-JP" sz="1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17748EC-92E3-4E3C-B1AC-0880F981D0EE}"/>
              </a:ext>
            </a:extLst>
          </p:cNvPr>
          <p:cNvSpPr txBox="1">
            <a:spLocks/>
          </p:cNvSpPr>
          <p:nvPr/>
        </p:nvSpPr>
        <p:spPr>
          <a:xfrm>
            <a:off x="356619" y="3429000"/>
            <a:ext cx="9289127" cy="1425672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■</a:t>
            </a:r>
            <a:r>
              <a:rPr lang="en-US" altLang="ja-JP" sz="1400"/>
              <a:t>BSTag</a:t>
            </a:r>
            <a:r>
              <a:rPr lang="ja-JP" altLang="en-US" sz="1400"/>
              <a:t>の構造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strong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return self._tag.strong.text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により、現在の</a:t>
            </a:r>
            <a:r>
              <a:rPr lang="en-US" altLang="ja-JP" sz="1400"/>
              <a:t>HTML</a:t>
            </a:r>
            <a:r>
              <a:rPr lang="ja-JP" altLang="en-US" sz="1400"/>
              <a:t>タグの子</a:t>
            </a:r>
            <a:r>
              <a:rPr lang="en-US" altLang="ja-JP" sz="1400"/>
              <a:t>HTML</a:t>
            </a:r>
            <a:r>
              <a:rPr lang="ja-JP" altLang="en-US" sz="1400"/>
              <a:t>の中から</a:t>
            </a:r>
            <a:r>
              <a:rPr lang="en-US" altLang="ja-JP" sz="1400"/>
              <a:t>strong</a:t>
            </a:r>
            <a:r>
              <a:rPr lang="ja-JP" altLang="en-US" sz="1400"/>
              <a:t>タグのテキストを抽出して返す。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195780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556E126-8A63-4D51-8B84-1858566C7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20" y="976529"/>
            <a:ext cx="6439719" cy="440783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Vtuber</a:t>
            </a:r>
            <a:r>
              <a:rPr lang="ja-JP" altLang="en-US"/>
              <a:t>詳細：ページ構造</a:t>
            </a:r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7035855" y="3001618"/>
            <a:ext cx="2526299" cy="70153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③ファン数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</a:t>
            </a:r>
            <a:r>
              <a:rPr lang="ja-JP" altLang="en-US" sz="1200"/>
              <a:t>タグ：</a:t>
            </a:r>
            <a:r>
              <a:rPr lang="en-US" altLang="ja-JP" sz="1200"/>
              <a:t>div</a:t>
            </a:r>
          </a:p>
          <a:p>
            <a:r>
              <a:rPr lang="ja-JP" altLang="en-US" sz="1200"/>
              <a:t>　属性：</a:t>
            </a:r>
            <a:r>
              <a:rPr lang="en-US" altLang="ja-JP" sz="1200"/>
              <a:t>class=“channel-stat”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4944332" y="3179059"/>
            <a:ext cx="1888212" cy="578329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>
            <a:off x="6832544" y="3352388"/>
            <a:ext cx="203311" cy="115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AEF2B1E-DF5C-4AA0-AF47-8D8C6E42A20C}"/>
              </a:ext>
            </a:extLst>
          </p:cNvPr>
          <p:cNvSpPr/>
          <p:nvPr/>
        </p:nvSpPr>
        <p:spPr>
          <a:xfrm>
            <a:off x="4944332" y="3830454"/>
            <a:ext cx="1809835" cy="59850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2" name="直線矢印コネクタ 6">
            <a:extLst>
              <a:ext uri="{FF2B5EF4-FFF2-40B4-BE49-F238E27FC236}">
                <a16:creationId xmlns:a16="http://schemas.microsoft.com/office/drawing/2014/main" id="{01AADC7E-E7C6-4F95-B923-B40B04D8BD7A}"/>
              </a:ext>
            </a:extLst>
          </p:cNvPr>
          <p:cNvCxnSpPr>
            <a:cxnSpLocks/>
            <a:stCxn id="35" idx="1"/>
            <a:endCxn id="25" idx="3"/>
          </p:cNvCxnSpPr>
          <p:nvPr/>
        </p:nvCxnSpPr>
        <p:spPr>
          <a:xfrm flipH="1" flipV="1">
            <a:off x="6754167" y="4129706"/>
            <a:ext cx="281687" cy="179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コンテンツ プレースホルダー 2">
            <a:extLst>
              <a:ext uri="{FF2B5EF4-FFF2-40B4-BE49-F238E27FC236}">
                <a16:creationId xmlns:a16="http://schemas.microsoft.com/office/drawing/2014/main" id="{5C5DACF7-FFB4-46B3-8D8B-24C0745647D1}"/>
              </a:ext>
            </a:extLst>
          </p:cNvPr>
          <p:cNvSpPr txBox="1">
            <a:spLocks/>
          </p:cNvSpPr>
          <p:nvPr/>
        </p:nvSpPr>
        <p:spPr>
          <a:xfrm>
            <a:off x="7035854" y="3800872"/>
            <a:ext cx="2684489" cy="69357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④総再生回数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</a:t>
            </a:r>
            <a:r>
              <a:rPr lang="ja-JP" altLang="en-US" sz="1200"/>
              <a:t>タグ：</a:t>
            </a:r>
            <a:r>
              <a:rPr lang="en-US" altLang="ja-JP" sz="1200"/>
              <a:t>div</a:t>
            </a:r>
          </a:p>
          <a:p>
            <a:r>
              <a:rPr lang="ja-JP" altLang="en-US" sz="1200"/>
              <a:t>　属性：</a:t>
            </a:r>
            <a:r>
              <a:rPr lang="en-US" altLang="ja-JP" sz="1200"/>
              <a:t>class=“channel-stat”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5F4CD3A-4B63-4645-9892-4EAA2B3D2C3C}"/>
              </a:ext>
            </a:extLst>
          </p:cNvPr>
          <p:cNvSpPr/>
          <p:nvPr/>
        </p:nvSpPr>
        <p:spPr>
          <a:xfrm>
            <a:off x="4944333" y="4472910"/>
            <a:ext cx="1809835" cy="91780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9C6E54AD-9DA8-4E08-B81D-6F389D0D124E}"/>
              </a:ext>
            </a:extLst>
          </p:cNvPr>
          <p:cNvSpPr txBox="1">
            <a:spLocks/>
          </p:cNvSpPr>
          <p:nvPr/>
        </p:nvSpPr>
        <p:spPr>
          <a:xfrm>
            <a:off x="7035854" y="4592161"/>
            <a:ext cx="2438495" cy="697765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⑤</a:t>
            </a:r>
            <a:r>
              <a:rPr lang="en-US" altLang="ja-JP" sz="1200"/>
              <a:t>Twitter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HTML</a:t>
            </a:r>
            <a:r>
              <a:rPr lang="ja-JP" altLang="en-US" sz="1200"/>
              <a:t>タグ：</a:t>
            </a:r>
            <a:r>
              <a:rPr lang="en-US" altLang="ja-JP" sz="1200"/>
              <a:t>div</a:t>
            </a:r>
          </a:p>
          <a:p>
            <a:r>
              <a:rPr lang="ja-JP" altLang="en-US" sz="1200"/>
              <a:t>　属性：</a:t>
            </a:r>
            <a:r>
              <a:rPr lang="en-US" altLang="ja-JP" sz="1200"/>
              <a:t>class=“channel-stat”</a:t>
            </a:r>
          </a:p>
        </p:txBody>
      </p:sp>
      <p:cxnSp>
        <p:nvCxnSpPr>
          <p:cNvPr id="48" name="直線矢印コネクタ 6">
            <a:extLst>
              <a:ext uri="{FF2B5EF4-FFF2-40B4-BE49-F238E27FC236}">
                <a16:creationId xmlns:a16="http://schemas.microsoft.com/office/drawing/2014/main" id="{02EB84D1-E7B2-4583-9EBE-5B82DA8CA474}"/>
              </a:ext>
            </a:extLst>
          </p:cNvPr>
          <p:cNvCxnSpPr>
            <a:cxnSpLocks/>
            <a:stCxn id="47" idx="1"/>
            <a:endCxn id="45" idx="3"/>
          </p:cNvCxnSpPr>
          <p:nvPr/>
        </p:nvCxnSpPr>
        <p:spPr>
          <a:xfrm flipH="1" flipV="1">
            <a:off x="6754168" y="4931811"/>
            <a:ext cx="281686" cy="92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id="{B58F0FC9-AC67-4A54-872A-A8F768FD79F9}"/>
              </a:ext>
            </a:extLst>
          </p:cNvPr>
          <p:cNvSpPr txBox="1">
            <a:spLocks/>
          </p:cNvSpPr>
          <p:nvPr/>
        </p:nvSpPr>
        <p:spPr>
          <a:xfrm>
            <a:off x="459939" y="5569762"/>
            <a:ext cx="8968785" cy="105334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説明</a:t>
            </a:r>
            <a:endParaRPr lang="en-US" altLang="ja-JP" sz="1400" b="1"/>
          </a:p>
          <a:p>
            <a:r>
              <a:rPr lang="ja-JP" altLang="en-US" sz="1400"/>
              <a:t>チャンネル情報全体を格納するコンテナ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を見つけ、そのコンテナ内にオフィス名を示す</a:t>
            </a:r>
            <a:endParaRPr lang="en-US" altLang="ja-JP" sz="1400"/>
          </a:p>
          <a:p>
            <a:r>
              <a:rPr lang="ja-JP" altLang="en-US" sz="1400"/>
              <a:t>イメージ</a:t>
            </a:r>
            <a:r>
              <a:rPr lang="en-US" altLang="ja-JP" sz="1400"/>
              <a:t>(</a:t>
            </a:r>
            <a:r>
              <a:rPr lang="en-US" altLang="ja-JP" sz="1400" err="1"/>
              <a:t>img</a:t>
            </a:r>
            <a:r>
              <a:rPr lang="en-US" altLang="ja-JP" sz="1400"/>
              <a:t>)</a:t>
            </a:r>
            <a:r>
              <a:rPr lang="ja-JP" altLang="en-US" sz="1400"/>
              <a:t>、 ファン数、総再生回数、</a:t>
            </a:r>
            <a:r>
              <a:rPr lang="en-US" altLang="ja-JP" sz="1400"/>
              <a:t>Twitter</a:t>
            </a:r>
            <a:r>
              <a:rPr lang="ja-JP" altLang="en-US" sz="1400"/>
              <a:t>アカウントを格納するコンテナ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を抽出して</a:t>
            </a:r>
            <a:endParaRPr lang="en-US" altLang="ja-JP" sz="1400"/>
          </a:p>
          <a:p>
            <a:r>
              <a:rPr lang="ja-JP" altLang="en-US" sz="1400"/>
              <a:t>必要な値を集めます。</a:t>
            </a:r>
            <a:endParaRPr lang="en-US" altLang="ja-JP" sz="14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DBFA2E8-D147-44CE-8146-499D6181C6B5}"/>
              </a:ext>
            </a:extLst>
          </p:cNvPr>
          <p:cNvSpPr/>
          <p:nvPr/>
        </p:nvSpPr>
        <p:spPr>
          <a:xfrm>
            <a:off x="4511709" y="1108463"/>
            <a:ext cx="2416630" cy="440783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2" name="コンテンツ プレースホルダー 2">
            <a:extLst>
              <a:ext uri="{FF2B5EF4-FFF2-40B4-BE49-F238E27FC236}">
                <a16:creationId xmlns:a16="http://schemas.microsoft.com/office/drawing/2014/main" id="{973FD7E0-63E1-4FE9-AEBA-D98229E69540}"/>
              </a:ext>
            </a:extLst>
          </p:cNvPr>
          <p:cNvSpPr txBox="1">
            <a:spLocks/>
          </p:cNvSpPr>
          <p:nvPr/>
        </p:nvSpPr>
        <p:spPr>
          <a:xfrm>
            <a:off x="6983030" y="1097372"/>
            <a:ext cx="2737314" cy="69357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①チャンネル情報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</a:t>
            </a:r>
            <a:r>
              <a:rPr lang="ja-JP" altLang="en-US" sz="1200"/>
              <a:t>タグ：</a:t>
            </a:r>
            <a:r>
              <a:rPr lang="en-US" altLang="ja-JP" sz="1200"/>
              <a:t>div</a:t>
            </a:r>
          </a:p>
          <a:p>
            <a:r>
              <a:rPr lang="ja-JP" altLang="en-US" sz="1200"/>
              <a:t>　属性：</a:t>
            </a:r>
            <a:r>
              <a:rPr lang="en-US" altLang="ja-JP" sz="1200"/>
              <a:t>class=“box-channel-info”</a:t>
            </a:r>
          </a:p>
        </p:txBody>
      </p:sp>
      <p:cxnSp>
        <p:nvCxnSpPr>
          <p:cNvPr id="66" name="直線矢印コネクタ 6">
            <a:extLst>
              <a:ext uri="{FF2B5EF4-FFF2-40B4-BE49-F238E27FC236}">
                <a16:creationId xmlns:a16="http://schemas.microsoft.com/office/drawing/2014/main" id="{0B35D9EC-A01F-46FC-B20E-EDAA2E1A9916}"/>
              </a:ext>
            </a:extLst>
          </p:cNvPr>
          <p:cNvCxnSpPr>
            <a:cxnSpLocks/>
            <a:stCxn id="62" idx="0"/>
            <a:endCxn id="60" idx="0"/>
          </p:cNvCxnSpPr>
          <p:nvPr/>
        </p:nvCxnSpPr>
        <p:spPr>
          <a:xfrm rot="16200000" flipH="1" flipV="1">
            <a:off x="7030310" y="-212915"/>
            <a:ext cx="11091" cy="2631663"/>
          </a:xfrm>
          <a:prstGeom prst="bentConnector3">
            <a:avLst>
              <a:gd name="adj1" fmla="val -206113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97BA8B0-1319-4143-8CC5-A1F9156A2EBF}"/>
              </a:ext>
            </a:extLst>
          </p:cNvPr>
          <p:cNvSpPr/>
          <p:nvPr/>
        </p:nvSpPr>
        <p:spPr>
          <a:xfrm>
            <a:off x="5177916" y="2064010"/>
            <a:ext cx="1576251" cy="74273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159B338F-89EE-452B-8DA7-876A721CECB4}"/>
              </a:ext>
            </a:extLst>
          </p:cNvPr>
          <p:cNvSpPr txBox="1">
            <a:spLocks/>
          </p:cNvSpPr>
          <p:nvPr/>
        </p:nvSpPr>
        <p:spPr>
          <a:xfrm>
            <a:off x="7035855" y="2036759"/>
            <a:ext cx="2293940" cy="70153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②オフィス名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HTML</a:t>
            </a:r>
            <a:r>
              <a:rPr lang="ja-JP" altLang="en-US" sz="1200"/>
              <a:t>タグ：</a:t>
            </a:r>
            <a:r>
              <a:rPr lang="en-US" altLang="ja-JP" sz="1200"/>
              <a:t>img</a:t>
            </a:r>
          </a:p>
          <a:p>
            <a:r>
              <a:rPr lang="ja-JP" altLang="en-US" sz="1200"/>
              <a:t>　属性：</a:t>
            </a:r>
            <a:r>
              <a:rPr lang="en-US" altLang="ja-JP" sz="1200"/>
              <a:t>alt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2A4BCFB7-CCCF-4D21-B4EF-3CC0B0628D1A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flipH="1">
            <a:off x="6754167" y="2387529"/>
            <a:ext cx="281688" cy="478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41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VTuber</a:t>
            </a:r>
            <a:r>
              <a:rPr lang="ja-JP" altLang="en-US"/>
              <a:t>詳細：</a:t>
            </a:r>
            <a:r>
              <a:rPr lang="en-US" altLang="ja-JP"/>
              <a:t>RankingScraper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03865" y="1759903"/>
            <a:ext cx="9152899" cy="183304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4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292421" y="4903880"/>
            <a:ext cx="9289127" cy="112754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40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034AFCD-1546-46D2-95CF-635D74A5E27E}"/>
              </a:ext>
            </a:extLst>
          </p:cNvPr>
          <p:cNvSpPr txBox="1">
            <a:spLocks/>
          </p:cNvSpPr>
          <p:nvPr/>
        </p:nvSpPr>
        <p:spPr>
          <a:xfrm>
            <a:off x="303865" y="843377"/>
            <a:ext cx="9298270" cy="3963085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RankingScraper</a:t>
            </a:r>
            <a:r>
              <a:rPr lang="ja-JP" altLang="en-US" sz="1400"/>
              <a:t>では以下のように「</a:t>
            </a:r>
            <a:r>
              <a:rPr lang="en-US" altLang="ja-JP" sz="1400"/>
              <a:t>VTuber</a:t>
            </a:r>
            <a:r>
              <a:rPr lang="ja-JP" altLang="en-US" sz="1400"/>
              <a:t>詳細情報」をスクレイピングしています。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factory = </a:t>
            </a:r>
            <a:r>
              <a:rPr lang="en-US" altLang="ja-JP" sz="1400" b="1"/>
              <a:t>TagFactory</a:t>
            </a:r>
            <a:r>
              <a:rPr lang="en-US" altLang="ja-JP" sz="1400"/>
              <a:t>(BASE_URL + tr.url()) </a:t>
            </a:r>
            <a:r>
              <a:rPr lang="ja-JP" altLang="en-US" sz="1400"/>
              <a:t>　　　　　　　　タグ工場生成</a:t>
            </a:r>
            <a:endParaRPr lang="en-US" altLang="ja-JP" sz="1400"/>
          </a:p>
          <a:p>
            <a:r>
              <a:rPr lang="en-US" altLang="ja-JP" sz="1400"/>
              <a:t>tag = factory.</a:t>
            </a:r>
            <a:r>
              <a:rPr lang="en-US" altLang="ja-JP" sz="1400" b="1"/>
              <a:t>tag</a:t>
            </a:r>
            <a:r>
              <a:rPr lang="en-US" altLang="ja-JP" sz="1400"/>
              <a:t>(‘div’, {‘class’: ‘box-channel-info‘})</a:t>
            </a:r>
            <a:r>
              <a:rPr lang="ja-JP" altLang="en-US" sz="1400"/>
              <a:t>　　　　 タグ参照</a:t>
            </a:r>
            <a:r>
              <a:rPr lang="en-US" altLang="ja-JP" sz="1400"/>
              <a:t>(</a:t>
            </a:r>
            <a:r>
              <a:rPr lang="ja-JP" altLang="en-US" sz="1400"/>
              <a:t>チャンネル情報</a:t>
            </a:r>
            <a:r>
              <a:rPr lang="en-US" altLang="ja-JP" sz="1400"/>
              <a:t>)</a:t>
            </a:r>
          </a:p>
          <a:p>
            <a:endParaRPr lang="en-US" altLang="ja-JP" sz="1400"/>
          </a:p>
          <a:p>
            <a:r>
              <a:rPr lang="en-US" altLang="ja-JP" sz="1400"/>
              <a:t>office = tag.</a:t>
            </a:r>
            <a:r>
              <a:rPr lang="en-US" altLang="ja-JP" sz="1400" b="1"/>
              <a:t>child</a:t>
            </a:r>
            <a:r>
              <a:rPr lang="en-US" altLang="ja-JP" sz="1400"/>
              <a:t>(‘img’).</a:t>
            </a:r>
            <a:r>
              <a:rPr lang="en-US" altLang="ja-JP" sz="1400" b="1"/>
              <a:t>alt</a:t>
            </a:r>
            <a:r>
              <a:rPr lang="en-US" altLang="ja-JP" sz="1400"/>
              <a:t>().split(‘(’)[0]</a:t>
            </a:r>
            <a:r>
              <a:rPr lang="ja-JP" altLang="en-US" sz="1400"/>
              <a:t>　　　　　　　　　  テキスト抽出</a:t>
            </a:r>
            <a:r>
              <a:rPr lang="en-US" altLang="ja-JP" sz="1400"/>
              <a:t>(</a:t>
            </a:r>
            <a:r>
              <a:rPr lang="ja-JP" altLang="en-US" sz="1400"/>
              <a:t>所属オフィス</a:t>
            </a:r>
            <a:r>
              <a:rPr lang="en-US" altLang="ja-JP" sz="1400"/>
              <a:t>)</a:t>
            </a:r>
          </a:p>
          <a:p>
            <a:endParaRPr lang="en-US" altLang="ja-JP" sz="1400"/>
          </a:p>
          <a:p>
            <a:r>
              <a:rPr lang="en-US" altLang="ja-JP" sz="1400"/>
              <a:t>for tag in tag.</a:t>
            </a:r>
            <a:r>
              <a:rPr lang="en-US" altLang="ja-JP" sz="1400" b="1"/>
              <a:t>each</a:t>
            </a:r>
            <a:r>
              <a:rPr lang="en-US" altLang="ja-JP" sz="1400"/>
              <a:t>(‘div’, {‘class’: ‘channel-stat’}):</a:t>
            </a:r>
            <a:r>
              <a:rPr lang="ja-JP" altLang="en-US" sz="1400"/>
              <a:t>　　　　　 タグ参照 </a:t>
            </a:r>
            <a:r>
              <a:rPr lang="en-US" altLang="ja-JP" sz="1400"/>
              <a:t>(</a:t>
            </a:r>
            <a:r>
              <a:rPr lang="ja-JP" altLang="en-US" sz="1400"/>
              <a:t>個々のチャンネル情報）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params = [tag for tag in tag.</a:t>
            </a:r>
            <a:r>
              <a:rPr lang="en-US" altLang="ja-JP" sz="1400" b="1"/>
              <a:t>text</a:t>
            </a:r>
            <a:r>
              <a:rPr lang="en-US" altLang="ja-JP" sz="1400"/>
              <a:t>().split(‘\n’) if tag]</a:t>
            </a:r>
            <a:r>
              <a:rPr lang="ja-JP" altLang="en-US" sz="1400"/>
              <a:t>　　　 テキスト抽出</a:t>
            </a:r>
            <a:r>
              <a:rPr lang="en-US" altLang="ja-JP" sz="1400"/>
              <a:t>(</a:t>
            </a:r>
            <a:r>
              <a:rPr lang="ja-JP" altLang="en-US" sz="1400"/>
              <a:t>ファン数、総再生回数、</a:t>
            </a:r>
            <a:r>
              <a:rPr lang="en-US" altLang="ja-JP" sz="1400"/>
              <a:t>Twitter)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if params[0] == '</a:t>
            </a:r>
            <a:r>
              <a:rPr lang="ja-JP" altLang="en-US" sz="1400"/>
              <a:t>ファン数</a:t>
            </a:r>
            <a:r>
              <a:rPr lang="en-US" altLang="ja-JP" sz="1400"/>
              <a:t>‘:</a:t>
            </a:r>
          </a:p>
          <a:p>
            <a:r>
              <a:rPr lang="ja-JP" altLang="en-US" sz="1400"/>
              <a:t>　　</a:t>
            </a:r>
            <a:r>
              <a:rPr lang="en-US" altLang="ja-JP" sz="1400"/>
              <a:t>follower = util.kanji_numeric(params[1], '</a:t>
            </a:r>
            <a:r>
              <a:rPr lang="ja-JP" altLang="en-US" sz="1400"/>
              <a:t>人</a:t>
            </a:r>
            <a:r>
              <a:rPr lang="en-US" altLang="ja-JP" sz="1400"/>
              <a:t>’)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if params[0] == '</a:t>
            </a:r>
            <a:r>
              <a:rPr lang="ja-JP" altLang="en-US" sz="1400"/>
              <a:t>総再生回数</a:t>
            </a:r>
            <a:r>
              <a:rPr lang="en-US" altLang="ja-JP" sz="1400"/>
              <a:t>‘:</a:t>
            </a:r>
          </a:p>
          <a:p>
            <a:r>
              <a:rPr lang="ja-JP" altLang="en-US" sz="1400"/>
              <a:t>　　</a:t>
            </a:r>
            <a:r>
              <a:rPr lang="en-US" altLang="ja-JP" sz="1400"/>
              <a:t>view = util.kanji_numeric(params[1], '</a:t>
            </a:r>
            <a:r>
              <a:rPr lang="ja-JP" altLang="en-US" sz="1400"/>
              <a:t>回</a:t>
            </a:r>
            <a:r>
              <a:rPr lang="en-US" altLang="ja-JP" sz="1400"/>
              <a:t>‘)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if params[0] == 'Twitter‘:</a:t>
            </a:r>
          </a:p>
          <a:p>
            <a:r>
              <a:rPr lang="ja-JP" altLang="en-US" sz="1400"/>
              <a:t>　　</a:t>
            </a:r>
            <a:r>
              <a:rPr lang="en-US" altLang="ja-JP" sz="1400"/>
              <a:t>twitter = 'https://twitter.com/' + params[1].replace('@', ‘’)</a:t>
            </a:r>
          </a:p>
        </p:txBody>
      </p:sp>
    </p:spTree>
    <p:extLst>
      <p:ext uri="{BB962C8B-B14F-4D97-AF65-F5344CB8AC3E}">
        <p14:creationId xmlns:p14="http://schemas.microsoft.com/office/powerpoint/2010/main" val="3603293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スクレイピング：にじさんじ：概要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621437"/>
          </a:xfrm>
        </p:spPr>
        <p:txBody>
          <a:bodyPr bIns="0">
            <a:noAutofit/>
          </a:bodyPr>
          <a:lstStyle/>
          <a:p>
            <a:r>
              <a:rPr lang="en-US" altLang="ja-JP" sz="1400" err="1"/>
              <a:t>Vtuber</a:t>
            </a:r>
            <a:r>
              <a:rPr lang="ja-JP" altLang="en-US" sz="1400"/>
              <a:t>ランキングサイトではわからない、</a:t>
            </a:r>
            <a:r>
              <a:rPr lang="en-US" altLang="ja-JP" sz="1400" err="1"/>
              <a:t>Vtuber</a:t>
            </a:r>
            <a:r>
              <a:rPr lang="ja-JP" altLang="en-US" sz="1400"/>
              <a:t>のプロフィールを非公式</a:t>
            </a:r>
            <a:r>
              <a:rPr lang="en-US" altLang="ja-JP" sz="1400"/>
              <a:t>Wiki</a:t>
            </a:r>
            <a:r>
              <a:rPr lang="ja-JP" altLang="en-US" sz="1400"/>
              <a:t>等でスクレイピングします。</a:t>
            </a:r>
            <a:endParaRPr lang="en-US" altLang="ja-JP" sz="1400"/>
          </a:p>
          <a:p>
            <a:r>
              <a:rPr lang="ja-JP" altLang="en-US" sz="1400"/>
              <a:t>以下はにじさんじ非公式</a:t>
            </a:r>
            <a:r>
              <a:rPr lang="en-US" altLang="ja-JP" sz="1400"/>
              <a:t>Wiki</a:t>
            </a:r>
            <a:r>
              <a:rPr lang="ja-JP" altLang="en-US" sz="1400"/>
              <a:t>の例です。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sp>
        <p:nvSpPr>
          <p:cNvPr id="11" name="矢印: 折線 10">
            <a:extLst>
              <a:ext uri="{FF2B5EF4-FFF2-40B4-BE49-F238E27FC236}">
                <a16:creationId xmlns:a16="http://schemas.microsoft.com/office/drawing/2014/main" id="{6B5DDAD3-B564-4510-991D-4C38BE838295}"/>
              </a:ext>
            </a:extLst>
          </p:cNvPr>
          <p:cNvSpPr/>
          <p:nvPr/>
        </p:nvSpPr>
        <p:spPr>
          <a:xfrm rot="5400000">
            <a:off x="5273560" y="2186878"/>
            <a:ext cx="780290" cy="960120"/>
          </a:xfrm>
          <a:prstGeom prst="bentArrow">
            <a:avLst>
              <a:gd name="adj1" fmla="val 16798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F9423948-F958-48DF-A0E9-BFA22592F71D}"/>
              </a:ext>
            </a:extLst>
          </p:cNvPr>
          <p:cNvSpPr txBox="1">
            <a:spLocks/>
          </p:cNvSpPr>
          <p:nvPr/>
        </p:nvSpPr>
        <p:spPr>
          <a:xfrm>
            <a:off x="6325338" y="2073787"/>
            <a:ext cx="2970248" cy="75365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メニューから見つけた</a:t>
            </a:r>
            <a:r>
              <a:rPr lang="en-US" altLang="ja-JP" sz="1400" err="1"/>
              <a:t>VTuber</a:t>
            </a:r>
            <a:r>
              <a:rPr lang="ja-JP" altLang="en-US" sz="1400"/>
              <a:t>の</a:t>
            </a:r>
            <a:endParaRPr lang="en-US" altLang="ja-JP" sz="1400"/>
          </a:p>
          <a:p>
            <a:r>
              <a:rPr lang="ja-JP" altLang="en-US" sz="1400"/>
              <a:t>詳細ページにジャンプし、</a:t>
            </a:r>
            <a:endParaRPr lang="en-US" altLang="ja-JP" sz="1400"/>
          </a:p>
          <a:p>
            <a:r>
              <a:rPr lang="ja-JP" altLang="en-US" sz="1400"/>
              <a:t>年齢等をスクレイピングします。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08DC122-CFB0-4146-BF96-E87DB683D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5" y="1870782"/>
            <a:ext cx="4116516" cy="226036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546125" y="3047537"/>
            <a:ext cx="830833" cy="1477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458414" y="4474230"/>
            <a:ext cx="2380579" cy="621436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Top</a:t>
            </a:r>
            <a:r>
              <a:rPr lang="ja-JP" altLang="en-US" sz="1400"/>
              <a:t>ページのメニューから</a:t>
            </a:r>
            <a:endParaRPr lang="en-US" altLang="ja-JP" sz="1400"/>
          </a:p>
          <a:p>
            <a:r>
              <a:rPr lang="ja-JP" altLang="en-US" sz="1400"/>
              <a:t>対象の</a:t>
            </a:r>
            <a:r>
              <a:rPr lang="en-US" altLang="ja-JP" sz="1400" err="1"/>
              <a:t>VTuber</a:t>
            </a:r>
            <a:r>
              <a:rPr lang="ja-JP" altLang="en-US" sz="1400"/>
              <a:t>を探します。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ECF9AED-43CF-4421-9825-6E06F19C0F22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961542" y="3195304"/>
            <a:ext cx="687162" cy="1278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90A1B95A-52A2-4A93-BFF3-53DD4059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31" y="3231211"/>
            <a:ext cx="5010996" cy="226036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CDD647-603B-4280-99F8-F92BAAFEA2A5}"/>
              </a:ext>
            </a:extLst>
          </p:cNvPr>
          <p:cNvSpPr/>
          <p:nvPr/>
        </p:nvSpPr>
        <p:spPr>
          <a:xfrm>
            <a:off x="5701837" y="4155266"/>
            <a:ext cx="2406960" cy="9404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BEE7F6B-744F-40DF-84E6-E068CAF754C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6905317" y="2827437"/>
            <a:ext cx="905145" cy="1327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21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</a:t>
            </a:r>
            <a:r>
              <a:rPr lang="ja-JP" altLang="en-US"/>
              <a:t>にじさんじ：入出力</a:t>
            </a:r>
            <a:endParaRPr lang="en-US" altLang="ja-JP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DB83A95-0B5C-4FD4-8BEF-198F1E04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3"/>
            <a:ext cx="9152899" cy="602173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タグ工場を保持するにじさんじスクレイパーににじさんじ非公式</a:t>
            </a:r>
            <a:r>
              <a:rPr lang="en-US" altLang="ja-JP" sz="1400"/>
              <a:t>wiki</a:t>
            </a:r>
            <a:r>
              <a:rPr lang="ja-JP" altLang="en-US" sz="1400"/>
              <a:t>のページを入力すると、</a:t>
            </a:r>
            <a:endParaRPr lang="en-US" altLang="ja-JP" sz="1400"/>
          </a:p>
          <a:p>
            <a:r>
              <a:rPr lang="en-US" altLang="ja-JP" sz="1400"/>
              <a:t>VTuber</a:t>
            </a:r>
            <a:r>
              <a:rPr lang="ja-JP" altLang="en-US" sz="1400"/>
              <a:t>詳細情報を出力します。</a:t>
            </a:r>
            <a:endParaRPr lang="en-US" altLang="ja-JP" sz="140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DACCE0B-AC33-494B-86AB-D4BD97B3ED0E}"/>
              </a:ext>
            </a:extLst>
          </p:cNvPr>
          <p:cNvSpPr/>
          <p:nvPr/>
        </p:nvSpPr>
        <p:spPr>
          <a:xfrm>
            <a:off x="2904319" y="2919280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2F6B9F2C-B4FA-44B8-AC37-032EBB3B728D}"/>
              </a:ext>
            </a:extLst>
          </p:cNvPr>
          <p:cNvSpPr txBox="1">
            <a:spLocks/>
          </p:cNvSpPr>
          <p:nvPr/>
        </p:nvSpPr>
        <p:spPr>
          <a:xfrm>
            <a:off x="773332" y="4175387"/>
            <a:ext cx="1684368" cy="291556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にじさんじページ</a:t>
            </a:r>
            <a:endParaRPr lang="en-US" altLang="ja-JP" sz="1400"/>
          </a:p>
        </p:txBody>
      </p:sp>
      <p:sp>
        <p:nvSpPr>
          <p:cNvPr id="5" name="フローチャート: カード 4">
            <a:extLst>
              <a:ext uri="{FF2B5EF4-FFF2-40B4-BE49-F238E27FC236}">
                <a16:creationId xmlns:a16="http://schemas.microsoft.com/office/drawing/2014/main" id="{33E88BF9-B09D-4171-B3D0-A4EF570301D7}"/>
              </a:ext>
            </a:extLst>
          </p:cNvPr>
          <p:cNvSpPr/>
          <p:nvPr/>
        </p:nvSpPr>
        <p:spPr>
          <a:xfrm>
            <a:off x="3586663" y="2177885"/>
            <a:ext cx="1918421" cy="1942777"/>
          </a:xfrm>
          <a:prstGeom prst="flowChartPunchedCard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工場">
            <a:extLst>
              <a:ext uri="{FF2B5EF4-FFF2-40B4-BE49-F238E27FC236}">
                <a16:creationId xmlns:a16="http://schemas.microsoft.com/office/drawing/2014/main" id="{715E3644-42F8-47E6-881A-98C5492F9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7619" y="2317633"/>
            <a:ext cx="1154092" cy="1313204"/>
          </a:xfrm>
          <a:prstGeom prst="rect">
            <a:avLst/>
          </a:prstGeom>
        </p:spPr>
      </p:pic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EE4CFF5B-B1E2-4AF3-94BB-CB0888C13816}"/>
              </a:ext>
            </a:extLst>
          </p:cNvPr>
          <p:cNvSpPr txBox="1">
            <a:spLocks/>
          </p:cNvSpPr>
          <p:nvPr/>
        </p:nvSpPr>
        <p:spPr>
          <a:xfrm>
            <a:off x="3491303" y="4227211"/>
            <a:ext cx="2239108" cy="602172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にじさんじスクレイパー</a:t>
            </a:r>
            <a:endParaRPr lang="en-US" altLang="ja-JP" sz="1400"/>
          </a:p>
          <a:p>
            <a:r>
              <a:rPr lang="ja-JP" altLang="en-US" sz="1400"/>
              <a:t>（</a:t>
            </a:r>
            <a:r>
              <a:rPr lang="en-US" altLang="ja-JP" sz="1400"/>
              <a:t>NijisanjiScraper)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DCF1F69-DBA0-4C54-BC01-E3C34C3693CD}"/>
              </a:ext>
            </a:extLst>
          </p:cNvPr>
          <p:cNvSpPr/>
          <p:nvPr/>
        </p:nvSpPr>
        <p:spPr>
          <a:xfrm>
            <a:off x="5777303" y="2820410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D16D00A5-297B-4829-8EF1-8F73FA6F6B46}"/>
              </a:ext>
            </a:extLst>
          </p:cNvPr>
          <p:cNvSpPr/>
          <p:nvPr/>
        </p:nvSpPr>
        <p:spPr>
          <a:xfrm>
            <a:off x="6480443" y="2551395"/>
            <a:ext cx="1582955" cy="988974"/>
          </a:xfrm>
          <a:prstGeom prst="foldedCorner">
            <a:avLst>
              <a:gd name="adj" fmla="val 10236"/>
            </a:avLst>
          </a:prstGeom>
          <a:solidFill>
            <a:schemeClr val="bg1"/>
          </a:solidFill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>
                <a:solidFill>
                  <a:schemeClr val="tx1"/>
                </a:solidFill>
              </a:rPr>
              <a:t>名前：月ノ美兎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年齢：</a:t>
            </a:r>
            <a:r>
              <a:rPr lang="en-US" altLang="ja-JP" sz="1400">
                <a:solidFill>
                  <a:schemeClr val="tx1"/>
                </a:solidFill>
              </a:rPr>
              <a:t>16</a:t>
            </a:r>
            <a:r>
              <a:rPr lang="ja-JP" altLang="en-US" sz="1400">
                <a:solidFill>
                  <a:schemeClr val="tx1"/>
                </a:solidFill>
              </a:rPr>
              <a:t>歳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身長：</a:t>
            </a:r>
            <a:r>
              <a:rPr lang="en-US" altLang="ja-JP" sz="1400">
                <a:solidFill>
                  <a:schemeClr val="tx1"/>
                </a:solidFill>
              </a:rPr>
              <a:t>151cm</a:t>
            </a:r>
          </a:p>
          <a:p>
            <a:r>
              <a:rPr lang="ja-JP" altLang="en-US" sz="1400">
                <a:solidFill>
                  <a:schemeClr val="tx1"/>
                </a:solidFill>
              </a:rPr>
              <a:t>誕生日：</a:t>
            </a:r>
            <a:r>
              <a:rPr lang="en-US" altLang="ja-JP" sz="1400">
                <a:solidFill>
                  <a:schemeClr val="tx1"/>
                </a:solidFill>
              </a:rPr>
              <a:t>9/24</a:t>
            </a:r>
          </a:p>
          <a:p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2D7329E-66D1-4408-8829-C5E1EFF87D37}"/>
              </a:ext>
            </a:extLst>
          </p:cNvPr>
          <p:cNvSpPr txBox="1">
            <a:spLocks/>
          </p:cNvSpPr>
          <p:nvPr/>
        </p:nvSpPr>
        <p:spPr>
          <a:xfrm>
            <a:off x="4036677" y="3497641"/>
            <a:ext cx="915975" cy="27897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タグ工場</a:t>
            </a:r>
            <a:endParaRPr lang="en-US" altLang="ja-JP" sz="140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CD2FD95-3FE7-4E14-B8BE-44635E6E6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9" y="2177885"/>
            <a:ext cx="2321595" cy="1884736"/>
          </a:xfrm>
          <a:prstGeom prst="rect">
            <a:avLst/>
          </a:prstGeom>
        </p:spPr>
      </p:pic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806654A7-1DF2-4F8A-BE6D-CAD9030B7D0A}"/>
              </a:ext>
            </a:extLst>
          </p:cNvPr>
          <p:cNvSpPr txBox="1">
            <a:spLocks/>
          </p:cNvSpPr>
          <p:nvPr/>
        </p:nvSpPr>
        <p:spPr>
          <a:xfrm>
            <a:off x="6480443" y="4175387"/>
            <a:ext cx="1684368" cy="31867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VTuber</a:t>
            </a:r>
            <a:r>
              <a:rPr lang="ja-JP" altLang="en-US" sz="1400"/>
              <a:t>詳細情報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409521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講座で紹介する機能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  <a:noFill/>
        </p:spPr>
        <p:txBody>
          <a:bodyPr bIns="0">
            <a:noAutofit/>
          </a:bodyPr>
          <a:lstStyle/>
          <a:p>
            <a:r>
              <a:rPr lang="ja-JP" altLang="en-US" sz="1400"/>
              <a:t>本講習では「スクレイピング」を中心に、以下の機能を紹介していきます。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スクレイピング</a:t>
            </a:r>
            <a:endParaRPr lang="en-US" altLang="ja-JP" sz="1400" b="1"/>
          </a:p>
          <a:p>
            <a:r>
              <a:rPr lang="ja-JP" altLang="en-US" sz="1400"/>
              <a:t>　スクレイピングとは</a:t>
            </a:r>
            <a:r>
              <a:rPr lang="en-US" altLang="ja-JP" sz="1400"/>
              <a:t>Web</a:t>
            </a:r>
            <a:r>
              <a:rPr lang="ja-JP" altLang="en-US" sz="1400"/>
              <a:t>サイトを解析して、自分の求めるデータを収集することです。</a:t>
            </a:r>
            <a:endParaRPr lang="en-US" altLang="ja-JP" sz="1400"/>
          </a:p>
          <a:p>
            <a:r>
              <a:rPr lang="ja-JP" altLang="en-US" sz="1400"/>
              <a:t>　主な作業は「</a:t>
            </a:r>
            <a:r>
              <a:rPr lang="en-US" altLang="ja-JP" sz="1400"/>
              <a:t>HTML</a:t>
            </a:r>
            <a:r>
              <a:rPr lang="ja-JP" altLang="en-US" sz="1400"/>
              <a:t>構造の解析」と「テキストの抽出」です。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本講習では</a:t>
            </a:r>
            <a:r>
              <a:rPr lang="en-US" altLang="ja-JP" sz="1400"/>
              <a:t>beautifulsoup</a:t>
            </a:r>
            <a:r>
              <a:rPr lang="ja-JP" altLang="en-US" sz="1400"/>
              <a:t>といライブラリを使用します。簡単にスクレイピングできる</a:t>
            </a:r>
            <a:r>
              <a:rPr lang="en-US" altLang="ja-JP" sz="1400" err="1"/>
              <a:t>scrapy</a:t>
            </a:r>
            <a:r>
              <a:rPr lang="ja-JP" altLang="en-US" sz="1400"/>
              <a:t>という</a:t>
            </a:r>
            <a:endParaRPr lang="en-US" altLang="ja-JP" sz="1400"/>
          </a:p>
          <a:p>
            <a:r>
              <a:rPr lang="ja-JP" altLang="en-US" sz="1400"/>
              <a:t>　フレームワークもありますが、直接スクレイピングを手書きするにはこちらが良いです。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クラウド</a:t>
            </a:r>
            <a:r>
              <a:rPr lang="en-US" altLang="ja-JP" sz="1400" b="1"/>
              <a:t>API</a:t>
            </a:r>
          </a:p>
          <a:p>
            <a:r>
              <a:rPr lang="ja-JP" altLang="en-US" sz="1400"/>
              <a:t>　</a:t>
            </a:r>
            <a:r>
              <a:rPr lang="en-US" altLang="ja-JP" sz="1400" err="1"/>
              <a:t>Youtube</a:t>
            </a:r>
            <a:r>
              <a:rPr lang="ja-JP" altLang="en-US" sz="1400"/>
              <a:t>には</a:t>
            </a:r>
            <a:r>
              <a:rPr lang="en-US" altLang="ja-JP" sz="1400"/>
              <a:t>YoutubAPI</a:t>
            </a:r>
            <a:r>
              <a:rPr lang="ja-JP" altLang="en-US" sz="1400"/>
              <a:t>が、</a:t>
            </a:r>
            <a:r>
              <a:rPr lang="en-US" altLang="ja-JP" sz="1400"/>
              <a:t>Twitter</a:t>
            </a:r>
            <a:r>
              <a:rPr lang="ja-JP" altLang="en-US" sz="1400"/>
              <a:t>には</a:t>
            </a:r>
            <a:r>
              <a:rPr lang="en-US" altLang="ja-JP" sz="1400" err="1"/>
              <a:t>TwitterAPI</a:t>
            </a:r>
            <a:r>
              <a:rPr lang="ja-JP" altLang="en-US" sz="1400"/>
              <a:t>が存在します。</a:t>
            </a:r>
            <a:endParaRPr lang="en-US" altLang="ja-JP" sz="1400"/>
          </a:p>
          <a:p>
            <a:r>
              <a:rPr lang="ja-JP" altLang="en-US" sz="1400"/>
              <a:t>　いずれも自社のサーバ機能を外部向けに公開しているものですが、</a:t>
            </a:r>
            <a:endParaRPr lang="en-US" altLang="ja-JP" sz="1400"/>
          </a:p>
          <a:p>
            <a:r>
              <a:rPr lang="ja-JP" altLang="en-US" sz="1400"/>
              <a:t>　主に「自社サービスへの協力」のために展開されています。例えば人気動画や、フォロー</a:t>
            </a:r>
            <a:r>
              <a:rPr lang="en-US" altLang="ja-JP" sz="1400"/>
              <a:t>/</a:t>
            </a:r>
            <a:r>
              <a:rPr lang="ja-JP" altLang="en-US" sz="1400"/>
              <a:t>リツイート等を</a:t>
            </a:r>
            <a:endParaRPr lang="en-US" altLang="ja-JP" sz="1400"/>
          </a:p>
          <a:p>
            <a:r>
              <a:rPr lang="ja-JP" altLang="en-US" sz="1400"/>
              <a:t>　様々なサイトに埋め込んで宣伝してもらうためです。</a:t>
            </a:r>
            <a:endParaRPr lang="en-US" altLang="ja-JP" sz="1400"/>
          </a:p>
          <a:p>
            <a:r>
              <a:rPr lang="ja-JP" altLang="en-US" sz="1400"/>
              <a:t>　</a:t>
            </a:r>
            <a:endParaRPr lang="en-US" altLang="ja-JP" sz="1400"/>
          </a:p>
          <a:p>
            <a:r>
              <a:rPr lang="ja-JP" altLang="en-US" sz="1400"/>
              <a:t>　これらのクラウド</a:t>
            </a:r>
            <a:r>
              <a:rPr lang="en-US" altLang="ja-JP" sz="1400"/>
              <a:t>API</a:t>
            </a:r>
            <a:r>
              <a:rPr lang="ja-JP" altLang="en-US" sz="1400"/>
              <a:t>でほしい情報を取得することができます。</a:t>
            </a:r>
            <a:r>
              <a:rPr lang="en-US" altLang="ja-JP" sz="1400"/>
              <a:t>twitter</a:t>
            </a:r>
            <a:r>
              <a:rPr lang="ja-JP" altLang="en-US" sz="1400"/>
              <a:t>の各アカウントも</a:t>
            </a:r>
            <a:endParaRPr lang="en-US" altLang="ja-JP" sz="1400"/>
          </a:p>
          <a:p>
            <a:r>
              <a:rPr lang="ja-JP" altLang="en-US" sz="1400"/>
              <a:t>　スクレイピングによってプロフィール、ツイート等を取得したりできますが、そもそも</a:t>
            </a:r>
            <a:r>
              <a:rPr lang="en-US" altLang="ja-JP" sz="1400"/>
              <a:t>twitter</a:t>
            </a:r>
            <a:r>
              <a:rPr lang="ja-JP" altLang="en-US" sz="1400"/>
              <a:t>社が</a:t>
            </a:r>
            <a:endParaRPr lang="en-US" altLang="ja-JP" sz="1400"/>
          </a:p>
          <a:p>
            <a:r>
              <a:rPr lang="ja-JP" altLang="en-US" sz="1400"/>
              <a:t>　スクレイピングを禁止しています。（ツイートをきりなくスクレイピングされるとサーバ負荷があがるため</a:t>
            </a:r>
            <a:r>
              <a:rPr lang="en-US" altLang="ja-JP" sz="1400"/>
              <a:t>)</a:t>
            </a:r>
          </a:p>
          <a:p>
            <a:endParaRPr lang="en-US" altLang="ja-JP" sz="1400"/>
          </a:p>
          <a:p>
            <a:r>
              <a:rPr lang="ja-JP" altLang="en-US" sz="1400"/>
              <a:t>　本講習ではこのような「スクレイピングできないサイト」のためにクラウド</a:t>
            </a:r>
            <a:r>
              <a:rPr lang="en-US" altLang="ja-JP" sz="1400"/>
              <a:t>API</a:t>
            </a:r>
            <a:r>
              <a:rPr lang="ja-JP" altLang="en-US" sz="1400"/>
              <a:t>の使用例を紹介します。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  ※twitterAPI</a:t>
            </a:r>
            <a:r>
              <a:rPr lang="ja-JP" altLang="en-US" sz="1400"/>
              <a:t>はやる気次第で無償利用できますが、</a:t>
            </a:r>
            <a:r>
              <a:rPr lang="en-US" altLang="ja-JP" sz="1400"/>
              <a:t>YoutubeAPI</a:t>
            </a:r>
            <a:r>
              <a:rPr lang="ja-JP" altLang="en-US" sz="1400"/>
              <a:t>は実質有償です。</a:t>
            </a:r>
            <a:r>
              <a:rPr lang="en-US" altLang="ja-JP" sz="1400"/>
              <a:t>(</a:t>
            </a:r>
            <a:r>
              <a:rPr lang="ja-JP" altLang="en-US" sz="1400"/>
              <a:t>無償版は即上限に達する</a:t>
            </a:r>
            <a:r>
              <a:rPr lang="en-US" altLang="ja-JP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763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 </a:t>
            </a:r>
            <a:r>
              <a:rPr lang="ja-JP" altLang="en-US"/>
              <a:t>にじさんじ：モジュールの使い方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434937" y="2501985"/>
            <a:ext cx="8832156" cy="103252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from </a:t>
            </a:r>
            <a:r>
              <a:rPr lang="en-US" altLang="ja-JP" sz="1400" err="1"/>
              <a:t>scraper.ranking_scraper</a:t>
            </a:r>
            <a:r>
              <a:rPr lang="en-US" altLang="ja-JP" sz="1400"/>
              <a:t> import </a:t>
            </a:r>
            <a:r>
              <a:rPr lang="en-US" altLang="ja-JP" sz="1400" b="1"/>
              <a:t>NijisanjiScraper</a:t>
            </a:r>
          </a:p>
          <a:p>
            <a:endParaRPr lang="en-US" altLang="ja-JP" sz="1400"/>
          </a:p>
          <a:p>
            <a:r>
              <a:rPr lang="en-US" altLang="ja-JP" sz="1400"/>
              <a:t>profile = </a:t>
            </a:r>
            <a:r>
              <a:rPr lang="en-US" altLang="ja-JP" sz="1400" b="1"/>
              <a:t>NijisanjiScraper</a:t>
            </a:r>
            <a:r>
              <a:rPr lang="en-US" altLang="ja-JP" sz="1400"/>
              <a:t>(‘</a:t>
            </a:r>
            <a:r>
              <a:rPr lang="ja-JP" altLang="en-US" sz="1400"/>
              <a:t>月ノ美兎</a:t>
            </a:r>
            <a:r>
              <a:rPr lang="en-US" altLang="ja-JP" sz="1400"/>
              <a:t>’).profile()</a:t>
            </a:r>
          </a:p>
          <a:p>
            <a:r>
              <a:rPr lang="en-US" altLang="ja-JP" sz="1400"/>
              <a:t>print(profile)</a:t>
            </a: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C81A256-E670-4692-A77F-CB565355B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253381"/>
              </p:ext>
            </p:extLst>
          </p:nvPr>
        </p:nvGraphicFramePr>
        <p:xfrm>
          <a:off x="492369" y="966112"/>
          <a:ext cx="8405446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695">
                  <a:extLst>
                    <a:ext uri="{9D8B030D-6E8A-4147-A177-3AD203B41FA5}">
                      <a16:colId xmlns:a16="http://schemas.microsoft.com/office/drawing/2014/main" val="2306185684"/>
                    </a:ext>
                  </a:extLst>
                </a:gridCol>
                <a:gridCol w="4350751">
                  <a:extLst>
                    <a:ext uri="{9D8B030D-6E8A-4147-A177-3AD203B41FA5}">
                      <a16:colId xmlns:a16="http://schemas.microsoft.com/office/drawing/2014/main" val="749638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モジュール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2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NijisanjiScraper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VTuber</a:t>
                      </a:r>
                      <a:r>
                        <a:rPr kumimoji="1" lang="ja-JP" altLang="en-US" sz="1400"/>
                        <a:t>名</a:t>
                      </a:r>
                      <a:r>
                        <a:rPr kumimoji="1" lang="en-US" altLang="ja-JP" sz="1400"/>
                        <a:t>(“</a:t>
                      </a:r>
                      <a:r>
                        <a:rPr kumimoji="1" lang="ja-JP" altLang="en-US" sz="1400"/>
                        <a:t>月ノ美兎</a:t>
                      </a:r>
                      <a:r>
                        <a:rPr kumimoji="1" lang="en-US" altLang="ja-JP" sz="1400"/>
                        <a:t>”</a:t>
                      </a:r>
                      <a:r>
                        <a:rPr kumimoji="1" lang="ja-JP" altLang="en-US" sz="1400"/>
                        <a:t>等</a:t>
                      </a:r>
                      <a:r>
                        <a:rPr kumimoji="1" lang="en-US" altLang="ja-JP" sz="1400"/>
                        <a:t>)</a:t>
                      </a:r>
                      <a:r>
                        <a:rPr kumimoji="1" lang="ja-JP" altLang="en-US" sz="1400"/>
                        <a:t>を入力すると、にじさんじ非公式</a:t>
                      </a:r>
                      <a:r>
                        <a:rPr kumimoji="1" lang="en-US" altLang="ja-JP" sz="1400"/>
                        <a:t>wiki</a:t>
                      </a:r>
                      <a:r>
                        <a:rPr kumimoji="1" lang="ja-JP" altLang="en-US" sz="1400"/>
                        <a:t>サイトをスクレイピングして、</a:t>
                      </a:r>
                      <a:r>
                        <a:rPr kumimoji="1" lang="en-US" altLang="ja-JP" sz="1400"/>
                        <a:t>Vtuber</a:t>
                      </a:r>
                      <a:r>
                        <a:rPr kumimoji="1" lang="ja-JP" altLang="en-US" sz="1400"/>
                        <a:t>の詳細情報を出力する。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92161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4E6F560-66CD-49D1-A5C0-F5327AE29733}"/>
              </a:ext>
            </a:extLst>
          </p:cNvPr>
          <p:cNvSpPr txBox="1">
            <a:spLocks/>
          </p:cNvSpPr>
          <p:nvPr/>
        </p:nvSpPr>
        <p:spPr>
          <a:xfrm>
            <a:off x="492369" y="3824498"/>
            <a:ext cx="8832156" cy="85887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実行結果</a:t>
            </a:r>
            <a:endParaRPr lang="en-US" altLang="ja-JP" sz="1400" b="1"/>
          </a:p>
          <a:p>
            <a:endParaRPr lang="en-US" altLang="ja-JP" sz="1400" b="1"/>
          </a:p>
          <a:p>
            <a:r>
              <a:rPr lang="en-US" altLang="ja-JP" sz="1400"/>
              <a:t>{'name': '</a:t>
            </a:r>
            <a:r>
              <a:rPr lang="ja-JP" altLang="en-US" sz="1400"/>
              <a:t>月ノ美兎</a:t>
            </a:r>
            <a:r>
              <a:rPr lang="en-US" altLang="ja-JP" sz="1400"/>
              <a:t>', 'age': 16, 'height': 151, 'birthday': '9/24'}</a:t>
            </a:r>
          </a:p>
        </p:txBody>
      </p:sp>
    </p:spTree>
    <p:extLst>
      <p:ext uri="{BB962C8B-B14F-4D97-AF65-F5344CB8AC3E}">
        <p14:creationId xmlns:p14="http://schemas.microsoft.com/office/powerpoint/2010/main" val="2637659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スクレイピング：にじさんじメニュー：ページ構造</a:t>
            </a:r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6472821" y="1345885"/>
            <a:ext cx="2200711" cy="80336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①メニュー</a:t>
            </a:r>
            <a:endParaRPr lang="en-US" altLang="ja-JP" sz="1400"/>
          </a:p>
          <a:p>
            <a:r>
              <a:rPr lang="en-US" altLang="ja-JP" sz="1400"/>
              <a:t>   HTML</a:t>
            </a:r>
            <a:r>
              <a:rPr lang="ja-JP" altLang="en-US" sz="1400"/>
              <a:t>タグ：</a:t>
            </a:r>
            <a:r>
              <a:rPr lang="en-US" altLang="ja-JP" sz="1400"/>
              <a:t>div</a:t>
            </a:r>
          </a:p>
          <a:p>
            <a:r>
              <a:rPr lang="ja-JP" altLang="en-US" sz="1400"/>
              <a:t>　属性：</a:t>
            </a:r>
            <a:r>
              <a:rPr lang="en-US" altLang="ja-JP" sz="1400"/>
              <a:t>id=“menubar”</a:t>
            </a: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6426529" y="2819366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②出身カテゴリ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HTML</a:t>
            </a:r>
            <a:r>
              <a:rPr lang="ja-JP" altLang="en-US" sz="1400"/>
              <a:t>タグ：</a:t>
            </a:r>
            <a:r>
              <a:rPr lang="en-US" altLang="ja-JP" sz="1400"/>
              <a:t>strong</a:t>
            </a:r>
          </a:p>
        </p:txBody>
      </p:sp>
      <p:sp>
        <p:nvSpPr>
          <p:cNvPr id="69" name="コンテンツ プレースホルダー 2">
            <a:extLst>
              <a:ext uri="{FF2B5EF4-FFF2-40B4-BE49-F238E27FC236}">
                <a16:creationId xmlns:a16="http://schemas.microsoft.com/office/drawing/2014/main" id="{755E4C5C-0BC6-421E-B1A0-C40FA1A09B41}"/>
              </a:ext>
            </a:extLst>
          </p:cNvPr>
          <p:cNvSpPr txBox="1">
            <a:spLocks/>
          </p:cNvSpPr>
          <p:nvPr/>
        </p:nvSpPr>
        <p:spPr>
          <a:xfrm>
            <a:off x="307793" y="5150969"/>
            <a:ext cx="8968785" cy="120158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メニューを格納するコンテナ</a:t>
            </a:r>
            <a:r>
              <a:rPr lang="en-US" altLang="ja-JP" sz="1400"/>
              <a:t>(div)</a:t>
            </a:r>
            <a:r>
              <a:rPr lang="ja-JP" altLang="en-US" sz="1400"/>
              <a:t>を見つけ、その中から「一期生」等の強調文字</a:t>
            </a:r>
            <a:r>
              <a:rPr lang="en-US" altLang="ja-JP" sz="1400"/>
              <a:t>(</a:t>
            </a:r>
            <a:r>
              <a:rPr lang="en-US" altLang="ja-JP" sz="1400" err="1"/>
              <a:t>storong</a:t>
            </a:r>
            <a:r>
              <a:rPr lang="en-US" altLang="ja-JP" sz="1400"/>
              <a:t>)</a:t>
            </a:r>
            <a:r>
              <a:rPr lang="ja-JP" altLang="en-US" sz="1400"/>
              <a:t>を</a:t>
            </a:r>
            <a:endParaRPr lang="en-US" altLang="ja-JP" sz="1400"/>
          </a:p>
          <a:p>
            <a:r>
              <a:rPr lang="ja-JP" altLang="en-US" sz="1400"/>
              <a:t>　探します。この強調文字を子</a:t>
            </a:r>
            <a:r>
              <a:rPr lang="en-US" altLang="ja-JP" sz="1400"/>
              <a:t>HTML</a:t>
            </a:r>
            <a:r>
              <a:rPr lang="ja-JP" altLang="en-US" sz="1400"/>
              <a:t>タグに持つ段落</a:t>
            </a:r>
            <a:r>
              <a:rPr lang="en-US" altLang="ja-JP" sz="1400"/>
              <a:t>(p)</a:t>
            </a:r>
            <a:r>
              <a:rPr lang="ja-JP" altLang="en-US" sz="1400"/>
              <a:t>が、各</a:t>
            </a:r>
            <a:r>
              <a:rPr lang="en-US" altLang="ja-JP" sz="1400"/>
              <a:t>VTuber</a:t>
            </a:r>
            <a:r>
              <a:rPr lang="ja-JP" altLang="en-US" sz="1400"/>
              <a:t>の詳細ページを示す</a:t>
            </a:r>
            <a:endParaRPr lang="en-US" altLang="ja-JP" sz="1400"/>
          </a:p>
          <a:p>
            <a:r>
              <a:rPr lang="ja-JP" altLang="en-US" sz="1400"/>
              <a:t>　リンク</a:t>
            </a:r>
            <a:r>
              <a:rPr lang="en-US" altLang="ja-JP" sz="1400"/>
              <a:t>(a)</a:t>
            </a:r>
            <a:r>
              <a:rPr lang="ja-JP" altLang="en-US" sz="1400"/>
              <a:t>一覧を格納しているので、名前の一致する</a:t>
            </a:r>
            <a:r>
              <a:rPr lang="en-US" altLang="ja-JP" sz="1400"/>
              <a:t>VTuber</a:t>
            </a:r>
            <a:r>
              <a:rPr lang="ja-JP" altLang="en-US" sz="1400"/>
              <a:t>のリンク</a:t>
            </a:r>
            <a:r>
              <a:rPr lang="en-US" altLang="ja-JP" sz="1400"/>
              <a:t>URL(</a:t>
            </a:r>
            <a:r>
              <a:rPr lang="en-US" altLang="ja-JP" sz="1400" err="1"/>
              <a:t>href</a:t>
            </a:r>
            <a:r>
              <a:rPr lang="ja-JP" altLang="en-US" sz="1400"/>
              <a:t>属性</a:t>
            </a:r>
            <a:r>
              <a:rPr lang="en-US" altLang="ja-JP" sz="1400"/>
              <a:t>)</a:t>
            </a:r>
            <a:r>
              <a:rPr lang="ja-JP" altLang="en-US" sz="1400"/>
              <a:t>を取得します。</a:t>
            </a:r>
            <a:endParaRPr lang="en-US" altLang="ja-JP" sz="1400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686427DE-F788-45C0-B2CB-8AA24CC86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2" y="3263611"/>
            <a:ext cx="5660638" cy="92710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CB2AD74B-95DA-4710-B945-35EE07642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4" y="1007578"/>
            <a:ext cx="5660638" cy="1254423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4238794" y="1896371"/>
            <a:ext cx="1652941" cy="36563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5891735" y="1747570"/>
            <a:ext cx="581086" cy="33161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D20E43E-2B5A-4613-B648-1C75C0CC4D36}"/>
              </a:ext>
            </a:extLst>
          </p:cNvPr>
          <p:cNvSpPr/>
          <p:nvPr/>
        </p:nvSpPr>
        <p:spPr>
          <a:xfrm>
            <a:off x="4792186" y="3361656"/>
            <a:ext cx="1168021" cy="1489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3B506471-5FBD-4837-9DFC-1152A162ED4B}"/>
              </a:ext>
            </a:extLst>
          </p:cNvPr>
          <p:cNvCxnSpPr>
            <a:cxnSpLocks/>
            <a:stCxn id="57" idx="1"/>
            <a:endCxn id="52" idx="3"/>
          </p:cNvCxnSpPr>
          <p:nvPr/>
        </p:nvCxnSpPr>
        <p:spPr>
          <a:xfrm rot="10800000" flipV="1">
            <a:off x="5960207" y="3064580"/>
            <a:ext cx="466322" cy="37155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C8A4932-CC50-4690-B840-DF973A388913}"/>
              </a:ext>
            </a:extLst>
          </p:cNvPr>
          <p:cNvSpPr/>
          <p:nvPr/>
        </p:nvSpPr>
        <p:spPr>
          <a:xfrm>
            <a:off x="4756788" y="3587094"/>
            <a:ext cx="1221442" cy="45159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8" name="コンテンツ プレースホルダー 2">
            <a:extLst>
              <a:ext uri="{FF2B5EF4-FFF2-40B4-BE49-F238E27FC236}">
                <a16:creationId xmlns:a16="http://schemas.microsoft.com/office/drawing/2014/main" id="{47DFDAF1-9787-41D7-903A-3296AB3CCECC}"/>
              </a:ext>
            </a:extLst>
          </p:cNvPr>
          <p:cNvSpPr txBox="1">
            <a:spLocks/>
          </p:cNvSpPr>
          <p:nvPr/>
        </p:nvSpPr>
        <p:spPr>
          <a:xfrm>
            <a:off x="6426529" y="3409684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③ライバー一覧</a:t>
            </a:r>
            <a:endParaRPr lang="en-US" altLang="ja-JP" sz="1400"/>
          </a:p>
          <a:p>
            <a:r>
              <a:rPr lang="en-US" altLang="ja-JP" sz="1400"/>
              <a:t>   HTML</a:t>
            </a:r>
            <a:r>
              <a:rPr lang="ja-JP" altLang="en-US" sz="1400"/>
              <a:t>タグ：</a:t>
            </a:r>
            <a:r>
              <a:rPr lang="en-US" altLang="ja-JP" sz="1400"/>
              <a:t>p</a:t>
            </a:r>
          </a:p>
        </p:txBody>
      </p:sp>
      <p:cxnSp>
        <p:nvCxnSpPr>
          <p:cNvPr id="59" name="直線矢印コネクタ 6">
            <a:extLst>
              <a:ext uri="{FF2B5EF4-FFF2-40B4-BE49-F238E27FC236}">
                <a16:creationId xmlns:a16="http://schemas.microsoft.com/office/drawing/2014/main" id="{D923307B-C018-4420-B118-46105A964573}"/>
              </a:ext>
            </a:extLst>
          </p:cNvPr>
          <p:cNvCxnSpPr>
            <a:cxnSpLocks/>
            <a:stCxn id="58" idx="1"/>
            <a:endCxn id="21" idx="3"/>
          </p:cNvCxnSpPr>
          <p:nvPr/>
        </p:nvCxnSpPr>
        <p:spPr>
          <a:xfrm rot="10800000">
            <a:off x="5846401" y="3273458"/>
            <a:ext cx="580128" cy="38144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DB9BF2A-77CE-4332-8A17-E67172FDC473}"/>
              </a:ext>
            </a:extLst>
          </p:cNvPr>
          <p:cNvSpPr/>
          <p:nvPr/>
        </p:nvSpPr>
        <p:spPr>
          <a:xfrm>
            <a:off x="4678380" y="3198975"/>
            <a:ext cx="1168021" cy="14896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4CCB573F-DB19-4CAF-A310-96ECFE788EEC}"/>
              </a:ext>
            </a:extLst>
          </p:cNvPr>
          <p:cNvSpPr txBox="1">
            <a:spLocks/>
          </p:cNvSpPr>
          <p:nvPr/>
        </p:nvSpPr>
        <p:spPr>
          <a:xfrm>
            <a:off x="6426529" y="3964719"/>
            <a:ext cx="2200711" cy="735639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④</a:t>
            </a:r>
            <a:r>
              <a:rPr lang="en-US" altLang="ja-JP" sz="1400"/>
              <a:t>VTuber</a:t>
            </a:r>
            <a:r>
              <a:rPr lang="ja-JP" altLang="en-US" sz="1400"/>
              <a:t>詳細リンク</a:t>
            </a:r>
            <a:endParaRPr lang="en-US" altLang="ja-JP" sz="1400"/>
          </a:p>
          <a:p>
            <a:r>
              <a:rPr lang="en-US" altLang="ja-JP" sz="1400"/>
              <a:t>   HTML</a:t>
            </a:r>
            <a:r>
              <a:rPr lang="ja-JP" altLang="en-US" sz="1400"/>
              <a:t>タグ：</a:t>
            </a:r>
            <a:r>
              <a:rPr lang="en-US" altLang="ja-JP" sz="1400"/>
              <a:t>a</a:t>
            </a:r>
          </a:p>
          <a:p>
            <a:r>
              <a:rPr lang="ja-JP" altLang="en-US" sz="1400"/>
              <a:t>　属性：</a:t>
            </a:r>
            <a:r>
              <a:rPr lang="en-US" altLang="ja-JP" sz="1400"/>
              <a:t>href</a:t>
            </a:r>
          </a:p>
          <a:p>
            <a:r>
              <a:rPr lang="ja-JP" altLang="en-US" sz="1400"/>
              <a:t>　</a:t>
            </a:r>
            <a:endParaRPr lang="en-US" altLang="ja-JP" sz="1400"/>
          </a:p>
        </p:txBody>
      </p:sp>
      <p:cxnSp>
        <p:nvCxnSpPr>
          <p:cNvPr id="29" name="直線矢印コネクタ 6">
            <a:extLst>
              <a:ext uri="{FF2B5EF4-FFF2-40B4-BE49-F238E27FC236}">
                <a16:creationId xmlns:a16="http://schemas.microsoft.com/office/drawing/2014/main" id="{4C608209-6E8B-4D11-BE4B-07C5B9AEF499}"/>
              </a:ext>
            </a:extLst>
          </p:cNvPr>
          <p:cNvCxnSpPr>
            <a:cxnSpLocks/>
            <a:stCxn id="24" idx="1"/>
            <a:endCxn id="40" idx="3"/>
          </p:cNvCxnSpPr>
          <p:nvPr/>
        </p:nvCxnSpPr>
        <p:spPr>
          <a:xfrm rot="10800000">
            <a:off x="5978231" y="3812893"/>
            <a:ext cx="448299" cy="51964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03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スクレイピング：にじさんじメニュー：</a:t>
            </a:r>
            <a:r>
              <a:rPr lang="en-US" altLang="ja-JP"/>
              <a:t>NijisanjiScraper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32565" y="955402"/>
            <a:ext cx="9152899" cy="184933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NijisanjiScraper</a:t>
            </a:r>
            <a:r>
              <a:rPr lang="ja-JP" altLang="en-US" sz="1200"/>
              <a:t>による「</a:t>
            </a:r>
            <a:r>
              <a:rPr lang="en-US" altLang="ja-JP" sz="1200"/>
              <a:t>VTuber</a:t>
            </a:r>
            <a:r>
              <a:rPr lang="ja-JP" altLang="en-US" sz="1200"/>
              <a:t>詳細ページの</a:t>
            </a:r>
            <a:r>
              <a:rPr lang="en-US" altLang="ja-JP" sz="1200"/>
              <a:t>URL</a:t>
            </a:r>
            <a:r>
              <a:rPr lang="ja-JP" altLang="en-US" sz="1200"/>
              <a:t>」のスクレイピング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factory = </a:t>
            </a:r>
            <a:r>
              <a:rPr lang="en-US" altLang="ja-JP" sz="1200" b="1" err="1"/>
              <a:t>TagFactory</a:t>
            </a:r>
            <a:r>
              <a:rPr lang="en-US" altLang="ja-JP" sz="1200"/>
              <a:t>(‘https://wikiwiki.jp/</a:t>
            </a:r>
            <a:r>
              <a:rPr lang="en-US" altLang="ja-JP" sz="1200" err="1"/>
              <a:t>nijisanji</a:t>
            </a:r>
            <a:r>
              <a:rPr lang="en-US" altLang="ja-JP" sz="1200"/>
              <a:t>/’)</a:t>
            </a:r>
            <a:r>
              <a:rPr lang="ja-JP" altLang="en-US" sz="1200"/>
              <a:t>　　　　　　　　　タグ工場生成</a:t>
            </a:r>
            <a:endParaRPr lang="en-US" altLang="ja-JP" sz="1200"/>
          </a:p>
          <a:p>
            <a:r>
              <a:rPr lang="en-US" altLang="ja-JP" sz="1200"/>
              <a:t>tag = factory.</a:t>
            </a:r>
            <a:r>
              <a:rPr lang="en-US" altLang="ja-JP" sz="1200" b="1"/>
              <a:t>id</a:t>
            </a:r>
            <a:r>
              <a:rPr lang="en-US" altLang="ja-JP" sz="1200"/>
              <a:t>(‘</a:t>
            </a:r>
            <a:r>
              <a:rPr lang="en-US" altLang="ja-JP" sz="1200" err="1"/>
              <a:t>menubar</a:t>
            </a:r>
            <a:r>
              <a:rPr lang="en-US" altLang="ja-JP" sz="1200"/>
              <a:t>’).</a:t>
            </a:r>
            <a:r>
              <a:rPr lang="en-US" altLang="ja-JP" sz="1200" b="1"/>
              <a:t>keyword</a:t>
            </a:r>
            <a:r>
              <a:rPr lang="en-US" altLang="ja-JP" sz="1200"/>
              <a:t>(‘strong’, </a:t>
            </a:r>
            <a:r>
              <a:rPr lang="ja-JP" altLang="en-US" sz="1200"/>
              <a:t>‘一期生</a:t>
            </a:r>
            <a:r>
              <a:rPr lang="en-US" altLang="ja-JP" sz="1200"/>
              <a:t>’).</a:t>
            </a:r>
            <a:r>
              <a:rPr lang="en-US" altLang="ja-JP" sz="1200" b="1"/>
              <a:t>parent</a:t>
            </a:r>
            <a:r>
              <a:rPr lang="en-US" altLang="ja-JP" sz="1200"/>
              <a:t>()</a:t>
            </a:r>
            <a:r>
              <a:rPr lang="ja-JP" altLang="en-US" sz="1200"/>
              <a:t>　　　タグ参照</a:t>
            </a:r>
            <a:r>
              <a:rPr lang="en-US" altLang="ja-JP" sz="1200"/>
              <a:t>(VTuber</a:t>
            </a:r>
            <a:r>
              <a:rPr lang="ja-JP" altLang="en-US" sz="1200"/>
              <a:t>名段落</a:t>
            </a:r>
            <a:r>
              <a:rPr lang="en-US" altLang="ja-JP" sz="1200"/>
              <a:t>)</a:t>
            </a:r>
          </a:p>
          <a:p>
            <a:endParaRPr lang="en-US" altLang="ja-JP" sz="1200"/>
          </a:p>
          <a:p>
            <a:r>
              <a:rPr lang="en-US" altLang="ja-JP" sz="1200"/>
              <a:t>for a in </a:t>
            </a:r>
            <a:r>
              <a:rPr lang="en-US" altLang="ja-JP" sz="1200" err="1"/>
              <a:t>tag.</a:t>
            </a:r>
            <a:r>
              <a:rPr lang="en-US" altLang="ja-JP" sz="1200" b="1" err="1"/>
              <a:t>each</a:t>
            </a:r>
            <a:r>
              <a:rPr lang="en-US" altLang="ja-JP" sz="1200"/>
              <a:t>(‘a‘):</a:t>
            </a:r>
            <a:r>
              <a:rPr lang="ja-JP" altLang="en-US" sz="1200"/>
              <a:t>　　　　　　　　　　　　　　　　　　　　　　　　タグ参照</a:t>
            </a:r>
            <a:r>
              <a:rPr lang="en-US" altLang="ja-JP" sz="1200"/>
              <a:t>(VTuber</a:t>
            </a:r>
            <a:r>
              <a:rPr lang="ja-JP" altLang="en-US" sz="1200"/>
              <a:t>詳細ページリンク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if </a:t>
            </a:r>
            <a:r>
              <a:rPr lang="en-US" altLang="ja-JP" sz="1200" err="1"/>
              <a:t>a.text</a:t>
            </a:r>
            <a:r>
              <a:rPr lang="en-US" altLang="ja-JP" sz="1200"/>
              <a:t>() == self._</a:t>
            </a:r>
            <a:r>
              <a:rPr lang="en-US" altLang="ja-JP" sz="1200" err="1"/>
              <a:t>vtuber_name</a:t>
            </a:r>
            <a:r>
              <a:rPr lang="en-US" altLang="ja-JP" sz="1200"/>
              <a:t>:</a:t>
            </a:r>
            <a:r>
              <a:rPr lang="ja-JP" altLang="en-US" sz="1200"/>
              <a:t>　　　　　　　　　　　　　　　　　テキスト</a:t>
            </a:r>
            <a:r>
              <a:rPr lang="en-US" altLang="ja-JP" sz="1200"/>
              <a:t>(VTuber</a:t>
            </a:r>
            <a:r>
              <a:rPr lang="ja-JP" altLang="en-US" sz="1200"/>
              <a:t>名称</a:t>
            </a:r>
            <a:r>
              <a:rPr lang="en-US" altLang="ja-JP" sz="1200"/>
              <a:t>)</a:t>
            </a:r>
            <a:r>
              <a:rPr lang="ja-JP" altLang="en-US" sz="1200"/>
              <a:t>が探してる</a:t>
            </a:r>
            <a:r>
              <a:rPr lang="en-US" altLang="ja-JP" sz="1200"/>
              <a:t>VTuber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return </a:t>
            </a:r>
            <a:r>
              <a:rPr lang="en-US" altLang="ja-JP" sz="1200" err="1"/>
              <a:t>a.</a:t>
            </a:r>
            <a:r>
              <a:rPr lang="en-US" altLang="ja-JP" sz="1200" b="1" err="1"/>
              <a:t>href</a:t>
            </a:r>
            <a:r>
              <a:rPr lang="en-US" altLang="ja-JP" sz="1200"/>
              <a:t>()</a:t>
            </a:r>
            <a:r>
              <a:rPr lang="ja-JP" altLang="en-US" sz="1200"/>
              <a:t>　　　　　　　　　　　　　　　　　　　　　　　　　テキスト</a:t>
            </a:r>
            <a:r>
              <a:rPr lang="en-US" altLang="ja-JP" sz="1200"/>
              <a:t>(</a:t>
            </a:r>
            <a:r>
              <a:rPr lang="ja-JP" altLang="en-US" sz="1200"/>
              <a:t>詳細ページの</a:t>
            </a:r>
            <a:r>
              <a:rPr lang="en-US" altLang="ja-JP" sz="1200"/>
              <a:t>URL)</a:t>
            </a:r>
            <a:r>
              <a:rPr lang="ja-JP" altLang="en-US" sz="1200"/>
              <a:t>抽出</a:t>
            </a:r>
            <a:endParaRPr lang="en-US" altLang="ja-JP" sz="120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4AC72C96-8B10-4CA8-A73B-DF3BE229B217}"/>
              </a:ext>
            </a:extLst>
          </p:cNvPr>
          <p:cNvSpPr txBox="1">
            <a:spLocks/>
          </p:cNvSpPr>
          <p:nvPr/>
        </p:nvSpPr>
        <p:spPr>
          <a:xfrm>
            <a:off x="364452" y="3078681"/>
            <a:ext cx="9289127" cy="3692770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■</a:t>
            </a:r>
            <a:r>
              <a:rPr lang="en-US" altLang="ja-JP" sz="1400"/>
              <a:t>TagFactory</a:t>
            </a:r>
            <a:r>
              <a:rPr lang="ja-JP" altLang="en-US" sz="1400"/>
              <a:t>の構造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id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tag = self._BS.</a:t>
            </a:r>
            <a:r>
              <a:rPr lang="en-US" altLang="ja-JP" sz="1400" b="1"/>
              <a:t>find</a:t>
            </a:r>
            <a:r>
              <a:rPr lang="en-US" altLang="ja-JP" sz="1400"/>
              <a:t>(id=id)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return BSTag(tag)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により、指定された</a:t>
            </a:r>
            <a:r>
              <a:rPr lang="en-US" altLang="ja-JP" sz="1400"/>
              <a:t>id</a:t>
            </a:r>
            <a:r>
              <a:rPr lang="ja-JP" altLang="en-US" sz="1400"/>
              <a:t>属性が一致する</a:t>
            </a:r>
            <a:r>
              <a:rPr lang="en-US" altLang="ja-JP" sz="1400"/>
              <a:t>HTML</a:t>
            </a:r>
            <a:r>
              <a:rPr lang="ja-JP" altLang="en-US" sz="1400"/>
              <a:t>タグを検索して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BSTag</a:t>
            </a:r>
            <a:r>
              <a:rPr lang="ja-JP" altLang="en-US" sz="1400"/>
              <a:t>型に包んで返す。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■</a:t>
            </a:r>
            <a:r>
              <a:rPr lang="en-US" altLang="ja-JP" sz="1400"/>
              <a:t>BSTag</a:t>
            </a:r>
            <a:r>
              <a:rPr lang="ja-JP" altLang="en-US" sz="1400"/>
              <a:t>の構造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keyword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tag = [tag for tag in self._BS.</a:t>
            </a:r>
            <a:r>
              <a:rPr lang="en-US" altLang="ja-JP" sz="1400" b="1"/>
              <a:t>find_all</a:t>
            </a:r>
            <a:r>
              <a:rPr lang="en-US" altLang="ja-JP" sz="1400"/>
              <a:t>(keyword_tag_name) if keyword in tag.text]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return BSTag(tag[0])</a:t>
            </a:r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により、現在の</a:t>
            </a:r>
            <a:r>
              <a:rPr lang="en-US" altLang="ja-JP" sz="1400"/>
              <a:t>HTML</a:t>
            </a:r>
            <a:r>
              <a:rPr lang="ja-JP" altLang="en-US" sz="1400"/>
              <a:t>タグの子</a:t>
            </a:r>
            <a:r>
              <a:rPr lang="en-US" altLang="ja-JP" sz="1400"/>
              <a:t>HTML</a:t>
            </a:r>
            <a:r>
              <a:rPr lang="ja-JP" altLang="en-US" sz="1400"/>
              <a:t>タグの中から、キーワードに一致する</a:t>
            </a:r>
            <a:r>
              <a:rPr lang="en-US" altLang="ja-JP" sz="1400"/>
              <a:t>HTML</a:t>
            </a:r>
            <a:r>
              <a:rPr lang="ja-JP" altLang="en-US" sz="1400"/>
              <a:t>タグを全検索して</a:t>
            </a:r>
            <a:endParaRPr lang="en-US" altLang="ja-JP" sz="1400"/>
          </a:p>
          <a:p>
            <a:r>
              <a:rPr lang="ja-JP" altLang="en-US" sz="1400"/>
              <a:t>　その先頭データを</a:t>
            </a:r>
            <a:r>
              <a:rPr lang="en-US" altLang="ja-JP" sz="1400"/>
              <a:t>BSTag</a:t>
            </a:r>
            <a:r>
              <a:rPr lang="ja-JP" altLang="en-US" sz="1400"/>
              <a:t>型に包んで返す。</a:t>
            </a:r>
            <a:endParaRPr lang="en-US" altLang="ja-JP" sz="1400"/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809152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2CA661-6625-4DE5-B81C-C11D423FC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2" y="1771275"/>
            <a:ext cx="6455073" cy="24952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スクレイピング：にじさんじ詳細：ページ構造</a:t>
            </a:r>
            <a:endParaRPr lang="en-US" altLang="ja-JP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3BB6F960-6286-4226-8349-35004AC12268}"/>
              </a:ext>
            </a:extLst>
          </p:cNvPr>
          <p:cNvSpPr txBox="1">
            <a:spLocks/>
          </p:cNvSpPr>
          <p:nvPr/>
        </p:nvSpPr>
        <p:spPr>
          <a:xfrm>
            <a:off x="7228717" y="1777067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①プロフィール見出し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HTML</a:t>
            </a:r>
            <a:r>
              <a:rPr lang="ja-JP" altLang="en-US" sz="1400"/>
              <a:t>タグ：</a:t>
            </a:r>
            <a:r>
              <a:rPr lang="en-US" altLang="ja-JP" sz="1400"/>
              <a:t>h3</a:t>
            </a:r>
          </a:p>
        </p:txBody>
      </p:sp>
      <p:sp>
        <p:nvSpPr>
          <p:cNvPr id="57" name="コンテンツ プレースホルダー 2">
            <a:extLst>
              <a:ext uri="{FF2B5EF4-FFF2-40B4-BE49-F238E27FC236}">
                <a16:creationId xmlns:a16="http://schemas.microsoft.com/office/drawing/2014/main" id="{B1FFDBDD-BF51-4A6B-AF87-789D0F256806}"/>
              </a:ext>
            </a:extLst>
          </p:cNvPr>
          <p:cNvSpPr txBox="1">
            <a:spLocks/>
          </p:cNvSpPr>
          <p:nvPr/>
        </p:nvSpPr>
        <p:spPr>
          <a:xfrm>
            <a:off x="7228717" y="3481768"/>
            <a:ext cx="2200711" cy="490427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②詳細データ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HTML</a:t>
            </a:r>
            <a:r>
              <a:rPr lang="ja-JP" altLang="en-US" sz="1400"/>
              <a:t>タグ：</a:t>
            </a:r>
            <a:r>
              <a:rPr lang="en-US" altLang="ja-JP" sz="1400"/>
              <a:t>p</a:t>
            </a:r>
          </a:p>
          <a:p>
            <a:endParaRPr lang="en-US" altLang="ja-JP" sz="1400"/>
          </a:p>
        </p:txBody>
      </p:sp>
      <p:sp>
        <p:nvSpPr>
          <p:cNvPr id="69" name="コンテンツ プレースホルダー 2">
            <a:extLst>
              <a:ext uri="{FF2B5EF4-FFF2-40B4-BE49-F238E27FC236}">
                <a16:creationId xmlns:a16="http://schemas.microsoft.com/office/drawing/2014/main" id="{755E4C5C-0BC6-421E-B1A0-C40FA1A09B41}"/>
              </a:ext>
            </a:extLst>
          </p:cNvPr>
          <p:cNvSpPr txBox="1">
            <a:spLocks/>
          </p:cNvSpPr>
          <p:nvPr/>
        </p:nvSpPr>
        <p:spPr>
          <a:xfrm>
            <a:off x="525266" y="5086725"/>
            <a:ext cx="6607054" cy="110892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/>
              <a:t>HTML</a:t>
            </a:r>
            <a:r>
              <a:rPr lang="ja-JP" altLang="en-US" sz="1400" b="1"/>
              <a:t>的な説明</a:t>
            </a:r>
            <a:endParaRPr lang="en-US" altLang="ja-JP" sz="1400" b="1"/>
          </a:p>
          <a:p>
            <a:r>
              <a:rPr lang="ja-JP" altLang="en-US" sz="1400"/>
              <a:t>　テキストが「プロフィール」である見出し </a:t>
            </a:r>
            <a:r>
              <a:rPr lang="en-US" altLang="ja-JP" sz="1400"/>
              <a:t>(h3)</a:t>
            </a:r>
            <a:r>
              <a:rPr lang="ja-JP" altLang="en-US" sz="1400"/>
              <a:t>を探し出し、 </a:t>
            </a:r>
            <a:endParaRPr lang="en-US" altLang="ja-JP" sz="1400"/>
          </a:p>
          <a:p>
            <a:r>
              <a:rPr lang="ja-JP" altLang="en-US" sz="1400"/>
              <a:t>　その次の</a:t>
            </a:r>
            <a:r>
              <a:rPr lang="en-US" altLang="ja-JP" sz="1400"/>
              <a:t>HTML</a:t>
            </a:r>
            <a:r>
              <a:rPr lang="ja-JP" altLang="en-US" sz="1400"/>
              <a:t>タグである段落</a:t>
            </a:r>
            <a:r>
              <a:rPr lang="en-US" altLang="ja-JP" sz="1400"/>
              <a:t>(p)</a:t>
            </a:r>
            <a:r>
              <a:rPr lang="ja-JP" altLang="en-US" sz="1400"/>
              <a:t>を見つけて、そのテキストから</a:t>
            </a:r>
            <a:endParaRPr lang="en-US" altLang="ja-JP" sz="1400"/>
          </a:p>
          <a:p>
            <a:r>
              <a:rPr lang="ja-JP" altLang="en-US" sz="1400"/>
              <a:t>　詳細データを取得します。</a:t>
            </a:r>
            <a:endParaRPr lang="en-US" altLang="ja-JP" sz="1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51BCF-DF57-403E-9660-9AFFBA30C0D1}"/>
              </a:ext>
            </a:extLst>
          </p:cNvPr>
          <p:cNvSpPr/>
          <p:nvPr/>
        </p:nvSpPr>
        <p:spPr>
          <a:xfrm>
            <a:off x="5101922" y="1885935"/>
            <a:ext cx="1652941" cy="34055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9DAE4A8-BAB6-4776-BD19-9471F67FC482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rot="10800000" flipV="1">
            <a:off x="6754863" y="2022280"/>
            <a:ext cx="473854" cy="3393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D20E43E-2B5A-4613-B648-1C75C0CC4D36}"/>
              </a:ext>
            </a:extLst>
          </p:cNvPr>
          <p:cNvSpPr/>
          <p:nvPr/>
        </p:nvSpPr>
        <p:spPr>
          <a:xfrm>
            <a:off x="5137320" y="3358875"/>
            <a:ext cx="1652941" cy="90763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41" name="直線矢印コネクタ 6">
            <a:extLst>
              <a:ext uri="{FF2B5EF4-FFF2-40B4-BE49-F238E27FC236}">
                <a16:creationId xmlns:a16="http://schemas.microsoft.com/office/drawing/2014/main" id="{3B506471-5FBD-4837-9DFC-1152A162ED4B}"/>
              </a:ext>
            </a:extLst>
          </p:cNvPr>
          <p:cNvCxnSpPr>
            <a:cxnSpLocks/>
            <a:stCxn id="57" idx="1"/>
            <a:endCxn id="52" idx="3"/>
          </p:cNvCxnSpPr>
          <p:nvPr/>
        </p:nvCxnSpPr>
        <p:spPr>
          <a:xfrm rot="10800000" flipV="1">
            <a:off x="6790261" y="3726982"/>
            <a:ext cx="438456" cy="8571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34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スクレイピング：にじさんじ詳細：</a:t>
            </a:r>
            <a:r>
              <a:rPr lang="en-US" altLang="ja-JP"/>
              <a:t>NijisanjiScraper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765895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NijisanjiScraper</a:t>
            </a:r>
            <a:r>
              <a:rPr lang="ja-JP" altLang="en-US" sz="1200"/>
              <a:t>による「</a:t>
            </a:r>
            <a:r>
              <a:rPr lang="en-US" altLang="ja-JP" sz="1200"/>
              <a:t> VTuber</a:t>
            </a:r>
            <a:r>
              <a:rPr lang="ja-JP" altLang="en-US" sz="1200"/>
              <a:t>詳細」のスクレイピング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factory = </a:t>
            </a:r>
            <a:r>
              <a:rPr lang="en-US" altLang="ja-JP" sz="1200" b="1" err="1"/>
              <a:t>TagFactory</a:t>
            </a:r>
            <a:r>
              <a:rPr lang="en-US" altLang="ja-JP" sz="1200"/>
              <a:t>(‘https://wikiwiki.jp/’ + </a:t>
            </a:r>
            <a:r>
              <a:rPr lang="en-US" altLang="ja-JP" sz="1200" err="1"/>
              <a:t>url</a:t>
            </a:r>
            <a:r>
              <a:rPr lang="en-US" altLang="ja-JP" sz="1200"/>
              <a:t>) </a:t>
            </a:r>
            <a:r>
              <a:rPr lang="ja-JP" altLang="en-US" sz="1200"/>
              <a:t>　タグ工場生成</a:t>
            </a:r>
            <a:r>
              <a:rPr lang="en-US" altLang="ja-JP" sz="1200"/>
              <a:t>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altLang="ja-JP" sz="1200"/>
          </a:p>
          <a:p>
            <a:r>
              <a:rPr lang="en-US" altLang="ja-JP" sz="1200"/>
              <a:t>tag = </a:t>
            </a:r>
            <a:r>
              <a:rPr lang="en-US" altLang="ja-JP" sz="1200" err="1"/>
              <a:t>factory.</a:t>
            </a:r>
            <a:r>
              <a:rPr lang="en-US" altLang="ja-JP" sz="1200" b="1" err="1"/>
              <a:t>keyword</a:t>
            </a:r>
            <a:r>
              <a:rPr lang="en-US" altLang="ja-JP" sz="1200"/>
              <a:t>(‘h3’, ‘</a:t>
            </a:r>
            <a:r>
              <a:rPr lang="ja-JP" altLang="en-US" sz="1200"/>
              <a:t>プロフィール</a:t>
            </a:r>
            <a:r>
              <a:rPr lang="en-US" altLang="ja-JP" sz="1200"/>
              <a:t>’) </a:t>
            </a:r>
            <a:r>
              <a:rPr lang="ja-JP" altLang="en-US" sz="1200"/>
              <a:t>　　　　タグ参照</a:t>
            </a:r>
            <a:r>
              <a:rPr lang="en-US" altLang="ja-JP" sz="1200"/>
              <a:t>(</a:t>
            </a:r>
            <a:r>
              <a:rPr lang="ja-JP" altLang="en-US" sz="1200"/>
              <a:t>プロフィール見出し</a:t>
            </a:r>
            <a:r>
              <a:rPr lang="en-US" altLang="ja-JP" sz="1200"/>
              <a:t>)</a:t>
            </a:r>
          </a:p>
          <a:p>
            <a:r>
              <a:rPr lang="en-US" altLang="ja-JP" sz="1200"/>
              <a:t>tag = </a:t>
            </a:r>
            <a:r>
              <a:rPr lang="en-US" altLang="ja-JP" sz="1200" err="1"/>
              <a:t>tag.</a:t>
            </a:r>
            <a:r>
              <a:rPr lang="en-US" altLang="ja-JP" sz="1200" b="1" err="1"/>
              <a:t>next</a:t>
            </a:r>
            <a:r>
              <a:rPr lang="en-US" altLang="ja-JP" sz="1200"/>
              <a:t>() </a:t>
            </a:r>
            <a:r>
              <a:rPr lang="ja-JP" altLang="en-US" sz="1200"/>
              <a:t>　　　　　　　　　　　　　　　　  タグ参照</a:t>
            </a:r>
            <a:r>
              <a:rPr lang="en-US" altLang="ja-JP" sz="1200"/>
              <a:t>(</a:t>
            </a:r>
            <a:r>
              <a:rPr lang="ja-JP" altLang="en-US" sz="1200"/>
              <a:t>見出しの次のタグ</a:t>
            </a:r>
            <a:r>
              <a:rPr lang="en-US" altLang="ja-JP" sz="1200"/>
              <a:t>)</a:t>
            </a:r>
          </a:p>
          <a:p>
            <a:r>
              <a:rPr lang="en-US" altLang="ja-JP" sz="1200" err="1"/>
              <a:t>data_sets</a:t>
            </a:r>
            <a:r>
              <a:rPr lang="en-US" altLang="ja-JP" sz="1200"/>
              <a:t> = </a:t>
            </a:r>
            <a:r>
              <a:rPr lang="en-US" altLang="ja-JP" sz="1200" err="1"/>
              <a:t>tag.</a:t>
            </a:r>
            <a:r>
              <a:rPr lang="en-US" altLang="ja-JP" sz="1200" b="1" err="1"/>
              <a:t>param</a:t>
            </a:r>
            <a:r>
              <a:rPr lang="en-US" altLang="ja-JP" sz="1200"/>
              <a:t>() </a:t>
            </a:r>
            <a:r>
              <a:rPr lang="ja-JP" altLang="en-US" sz="1200"/>
              <a:t>　　　　　　　　　　　　 テキスト抽出</a:t>
            </a:r>
            <a:r>
              <a:rPr lang="en-US" altLang="ja-JP" sz="1200"/>
              <a:t>(</a:t>
            </a:r>
            <a:r>
              <a:rPr lang="ja-JP" altLang="en-US" sz="1200"/>
              <a:t>年齢、身長等</a:t>
            </a:r>
            <a:r>
              <a:rPr lang="en-US" altLang="ja-JP" sz="1200"/>
              <a:t>)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568F5E2-A9C7-4B5D-9805-4A1D557B9432}"/>
              </a:ext>
            </a:extLst>
          </p:cNvPr>
          <p:cNvSpPr txBox="1">
            <a:spLocks/>
          </p:cNvSpPr>
          <p:nvPr/>
        </p:nvSpPr>
        <p:spPr>
          <a:xfrm>
            <a:off x="445442" y="2786976"/>
            <a:ext cx="9289127" cy="3187504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■</a:t>
            </a:r>
            <a:r>
              <a:rPr lang="en-US" altLang="ja-JP" sz="1400"/>
              <a:t>BSTag</a:t>
            </a:r>
            <a:r>
              <a:rPr lang="ja-JP" altLang="en-US" sz="1400"/>
              <a:t>の構造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 b="1"/>
              <a:t>param</a:t>
            </a:r>
            <a:r>
              <a:rPr lang="ja-JP" altLang="en-US" sz="1400" b="1"/>
              <a:t>メソッド</a:t>
            </a:r>
            <a:endParaRPr lang="en-US" altLang="ja-JP" sz="1400" b="1"/>
          </a:p>
          <a:p>
            <a:r>
              <a:rPr lang="ja-JP" altLang="en-US" sz="1400"/>
              <a:t>　</a:t>
            </a:r>
            <a:r>
              <a:rPr lang="en-US" altLang="ja-JP" sz="1400"/>
              <a:t>data_sets = []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for param in self</a:t>
            </a:r>
            <a:r>
              <a:rPr lang="en-US" altLang="ja-JP" sz="1400" b="1"/>
              <a:t>._param_iterator</a:t>
            </a:r>
            <a:r>
              <a:rPr lang="en-US" altLang="ja-JP" sz="1400"/>
              <a:t>():</a:t>
            </a:r>
            <a:r>
              <a:rPr lang="ja-JP" altLang="en-US" sz="1400"/>
              <a:t> 　           </a:t>
            </a:r>
            <a:r>
              <a:rPr lang="en-US" altLang="ja-JP" sz="1400">
                <a:sym typeface="Wingdings" panose="05000000000000000000" pitchFamily="2" charset="2"/>
              </a:rPr>
              <a:t></a:t>
            </a:r>
            <a:r>
              <a:rPr lang="ja-JP" altLang="en-US" sz="1400">
                <a:sym typeface="Wingdings" panose="05000000000000000000" pitchFamily="2" charset="2"/>
              </a:rPr>
              <a:t> パラメータを一つずつ抽出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if param.startswith(‘</a:t>
            </a:r>
            <a:r>
              <a:rPr lang="ja-JP" altLang="en-US" sz="1400"/>
              <a:t>年齢</a:t>
            </a:r>
            <a:r>
              <a:rPr lang="en-US" altLang="ja-JP" sz="1400"/>
              <a:t>’) :</a:t>
            </a:r>
          </a:p>
          <a:p>
            <a:r>
              <a:rPr lang="ja-JP" altLang="en-US" sz="1400"/>
              <a:t>　　　</a:t>
            </a:r>
            <a:r>
              <a:rPr lang="en-US" altLang="ja-JP" sz="1400"/>
              <a:t>data_sets.append((‘</a:t>
            </a:r>
            <a:r>
              <a:rPr lang="ja-JP" altLang="en-US" sz="1400"/>
              <a:t>年齢</a:t>
            </a:r>
            <a:r>
              <a:rPr lang="en-US" altLang="ja-JP" sz="1400"/>
              <a:t>’, age(param)))  </a:t>
            </a:r>
            <a:r>
              <a:rPr lang="ja-JP" altLang="en-US" sz="1400"/>
              <a:t>　  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「年齢」データを成形してデータセットへ追加</a:t>
            </a:r>
            <a:endParaRPr lang="en-US" altLang="ja-JP" sz="1400"/>
          </a:p>
          <a:p>
            <a:r>
              <a:rPr lang="ja-JP" altLang="en-US" sz="1400"/>
              <a:t>　　</a:t>
            </a:r>
            <a:r>
              <a:rPr lang="en-US" altLang="ja-JP" sz="1400"/>
              <a:t>elif param.startswith('</a:t>
            </a:r>
            <a:r>
              <a:rPr lang="ja-JP" altLang="en-US" sz="1400"/>
              <a:t>身長</a:t>
            </a:r>
            <a:r>
              <a:rPr lang="en-US" altLang="ja-JP" sz="1400"/>
              <a:t>‘):</a:t>
            </a:r>
          </a:p>
          <a:p>
            <a:r>
              <a:rPr lang="ja-JP" altLang="en-US" sz="1400"/>
              <a:t>　　　</a:t>
            </a:r>
            <a:r>
              <a:rPr lang="en-US" altLang="ja-JP" sz="1400"/>
              <a:t>data_sets.append((‘</a:t>
            </a:r>
            <a:r>
              <a:rPr lang="ja-JP" altLang="en-US" sz="1400"/>
              <a:t>身長</a:t>
            </a:r>
            <a:r>
              <a:rPr lang="en-US" altLang="ja-JP" sz="1400"/>
              <a:t>’, height(param)))</a:t>
            </a:r>
            <a:r>
              <a:rPr lang="ja-JP" altLang="en-US" sz="1400"/>
              <a:t>　</a:t>
            </a:r>
            <a:r>
              <a:rPr lang="en-US" altLang="ja-JP" sz="1400">
                <a:sym typeface="Wingdings" panose="05000000000000000000" pitchFamily="2" charset="2"/>
              </a:rPr>
              <a:t> </a:t>
            </a:r>
            <a:r>
              <a:rPr lang="ja-JP" altLang="en-US" sz="1400">
                <a:sym typeface="Wingdings" panose="05000000000000000000" pitchFamily="2" charset="2"/>
              </a:rPr>
              <a:t>「身長」データを成形してデータセットへ追加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return data_sets</a:t>
            </a:r>
            <a:r>
              <a:rPr lang="ja-JP" altLang="en-US" sz="1400"/>
              <a:t>　　　　　　　　　　　　　　　  </a:t>
            </a:r>
            <a:r>
              <a:rPr lang="en-US" altLang="ja-JP" sz="1400">
                <a:sym typeface="Wingdings" panose="05000000000000000000" pitchFamily="2" charset="2"/>
              </a:rPr>
              <a:t>  </a:t>
            </a:r>
            <a:r>
              <a:rPr lang="ja-JP" altLang="en-US" sz="1400">
                <a:sym typeface="Wingdings" panose="05000000000000000000" pitchFamily="2" charset="2"/>
              </a:rPr>
              <a:t>データセットを返す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beautifulsoup</a:t>
            </a:r>
            <a:r>
              <a:rPr lang="ja-JP" altLang="en-US" sz="1400"/>
              <a:t>により、現在の</a:t>
            </a:r>
            <a:r>
              <a:rPr lang="en-US" altLang="ja-JP" sz="1400"/>
              <a:t>HTML</a:t>
            </a:r>
            <a:r>
              <a:rPr lang="ja-JP" altLang="en-US" sz="1400"/>
              <a:t>タグの子</a:t>
            </a:r>
            <a:r>
              <a:rPr lang="en-US" altLang="ja-JP" sz="1400"/>
              <a:t>HTML</a:t>
            </a:r>
            <a:r>
              <a:rPr lang="ja-JP" altLang="en-US" sz="1400"/>
              <a:t>タグの中から、複数のデータセットを抽出して返す。</a:t>
            </a:r>
            <a:endParaRPr lang="en-US" altLang="ja-JP" sz="1400"/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778244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スクレイピング：にじさんじ詳細：</a:t>
            </a:r>
            <a:r>
              <a:rPr lang="en-US" altLang="ja-JP"/>
              <a:t>NijisanjiScraper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DB7ADAC-3025-4D01-B16C-A5B008BAD0B7}"/>
              </a:ext>
            </a:extLst>
          </p:cNvPr>
          <p:cNvSpPr txBox="1">
            <a:spLocks/>
          </p:cNvSpPr>
          <p:nvPr/>
        </p:nvSpPr>
        <p:spPr>
          <a:xfrm>
            <a:off x="364452" y="1044794"/>
            <a:ext cx="9289127" cy="4424021"/>
          </a:xfrm>
          <a:prstGeom prst="rect">
            <a:avLst/>
          </a:prstGeom>
        </p:spPr>
        <p:txBody>
          <a:bodyPr vert="horz" lIns="91440" tIns="45720" rIns="91440" bIns="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BSTag</a:t>
            </a:r>
            <a:r>
              <a:rPr lang="ja-JP" altLang="en-US" sz="1400"/>
              <a:t>の内部メソッド、イテレータ</a:t>
            </a:r>
            <a:r>
              <a:rPr lang="en-US" altLang="ja-JP" sz="1400"/>
              <a:t>(</a:t>
            </a:r>
            <a:r>
              <a:rPr lang="en-US" altLang="ja-JP" sz="1400" b="1"/>
              <a:t>_param_iterator</a:t>
            </a:r>
            <a:r>
              <a:rPr lang="en-US" altLang="ja-JP" sz="1400"/>
              <a:t>)</a:t>
            </a:r>
            <a:r>
              <a:rPr lang="ja-JP" altLang="en-US" sz="1400"/>
              <a:t>は</a:t>
            </a:r>
            <a:r>
              <a:rPr lang="en-US" altLang="ja-JP" sz="1400"/>
              <a:t>HTML</a:t>
            </a:r>
            <a:r>
              <a:rPr lang="ja-JP" altLang="en-US" sz="1400"/>
              <a:t>構造が指すリスト構造を</a:t>
            </a:r>
            <a:endParaRPr lang="en-US" altLang="ja-JP" sz="1400"/>
          </a:p>
          <a:p>
            <a:r>
              <a:rPr lang="ja-JP" altLang="en-US" sz="1400"/>
              <a:t>一つずつバラシて取り出します。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def _param_iterator(self):</a:t>
            </a:r>
          </a:p>
          <a:p>
            <a:endParaRPr lang="en-US" altLang="ja-JP" sz="1400"/>
          </a:p>
          <a:p>
            <a:r>
              <a:rPr lang="ja-JP" altLang="en-US" sz="1400"/>
              <a:t>　　自身の</a:t>
            </a:r>
            <a:r>
              <a:rPr lang="en-US" altLang="ja-JP" sz="1400"/>
              <a:t>HTML</a:t>
            </a:r>
            <a:r>
              <a:rPr lang="ja-JP" altLang="en-US" sz="1400"/>
              <a:t>タグが</a:t>
            </a:r>
            <a:r>
              <a:rPr lang="en-US" altLang="ja-JP" sz="1400" b="1"/>
              <a:t>ul</a:t>
            </a:r>
            <a:r>
              <a:rPr lang="ja-JP" altLang="en-US" sz="1400"/>
              <a:t>、</a:t>
            </a:r>
            <a:r>
              <a:rPr lang="en-US" altLang="ja-JP" sz="1400" b="1"/>
              <a:t>p </a:t>
            </a:r>
            <a:r>
              <a:rPr lang="en-US" altLang="ja-JP" sz="1400">
                <a:sym typeface="Wingdings" panose="05000000000000000000" pitchFamily="2" charset="2"/>
              </a:rPr>
              <a:t></a:t>
            </a:r>
            <a:r>
              <a:rPr lang="ja-JP" altLang="en-US" sz="1400"/>
              <a:t> テキストを一括で取得し、行単位にバラす。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/>
              <a:t>      if self._tag.name == </a:t>
            </a:r>
            <a:r>
              <a:rPr lang="en-US" altLang="ja-JP" sz="1400" b="1"/>
              <a:t>'ul</a:t>
            </a:r>
            <a:r>
              <a:rPr lang="en-US" altLang="ja-JP" sz="1400"/>
              <a:t>' or self._tag.name == </a:t>
            </a:r>
            <a:r>
              <a:rPr lang="en-US" altLang="ja-JP" sz="1400" b="1"/>
              <a:t>'p</a:t>
            </a:r>
            <a:r>
              <a:rPr lang="en-US" altLang="ja-JP" sz="1400"/>
              <a:t>':</a:t>
            </a:r>
          </a:p>
          <a:p>
            <a:r>
              <a:rPr lang="en-US" altLang="ja-JP" sz="1400"/>
              <a:t>          for line in self._tag.text.splitlines():</a:t>
            </a:r>
          </a:p>
          <a:p>
            <a:r>
              <a:rPr lang="en-US" altLang="ja-JP" sz="1400"/>
              <a:t>              yield line</a:t>
            </a:r>
          </a:p>
          <a:p>
            <a:endParaRPr lang="en-US" altLang="ja-JP" sz="1400"/>
          </a:p>
          <a:p>
            <a:r>
              <a:rPr lang="ja-JP" altLang="en-US" sz="1400"/>
              <a:t>　　自身の</a:t>
            </a:r>
            <a:r>
              <a:rPr lang="en-US" altLang="ja-JP" sz="1400"/>
              <a:t>HTML</a:t>
            </a:r>
            <a:r>
              <a:rPr lang="ja-JP" altLang="en-US" sz="1400"/>
              <a:t>タグが</a:t>
            </a:r>
            <a:r>
              <a:rPr lang="en-US" altLang="ja-JP" sz="1400" b="1"/>
              <a:t>div</a:t>
            </a:r>
            <a:r>
              <a:rPr lang="ja-JP" altLang="en-US" sz="1400"/>
              <a:t>なら、各レコード単位</a:t>
            </a:r>
            <a:r>
              <a:rPr lang="en-US" altLang="ja-JP" sz="1400"/>
              <a:t>(</a:t>
            </a:r>
            <a:r>
              <a:rPr lang="en-US" altLang="ja-JP" sz="1400" b="1"/>
              <a:t>tr</a:t>
            </a:r>
            <a:r>
              <a:rPr lang="en-US" altLang="ja-JP" sz="1400"/>
              <a:t>)</a:t>
            </a:r>
            <a:r>
              <a:rPr lang="ja-JP" altLang="en-US" sz="1400"/>
              <a:t>にバラす。</a:t>
            </a:r>
            <a:endParaRPr lang="en-US" altLang="ja-JP" sz="1400"/>
          </a:p>
          <a:p>
            <a:endParaRPr lang="en-US" altLang="ja-JP" sz="1400" b="1"/>
          </a:p>
          <a:p>
            <a:r>
              <a:rPr lang="en-US" altLang="ja-JP" sz="1400"/>
              <a:t>      elif self._tag.name == </a:t>
            </a:r>
            <a:r>
              <a:rPr lang="en-US" altLang="ja-JP" sz="1400" b="1"/>
              <a:t>'div</a:t>
            </a:r>
            <a:r>
              <a:rPr lang="en-US" altLang="ja-JP" sz="1400"/>
              <a:t>':</a:t>
            </a:r>
          </a:p>
          <a:p>
            <a:r>
              <a:rPr lang="en-US" altLang="ja-JP" sz="1400"/>
              <a:t>          for tr in self._tag.find_all(</a:t>
            </a:r>
            <a:r>
              <a:rPr lang="en-US" altLang="ja-JP" sz="1400" b="1"/>
              <a:t>'tr</a:t>
            </a:r>
            <a:r>
              <a:rPr lang="en-US" altLang="ja-JP" sz="1400"/>
              <a:t>'):</a:t>
            </a:r>
          </a:p>
          <a:p>
            <a:r>
              <a:rPr lang="en-US" altLang="ja-JP" sz="1400"/>
              <a:t>              yield tr.text</a:t>
            </a:r>
          </a:p>
          <a:p>
            <a:endParaRPr lang="en-US" altLang="ja-JP" sz="1400"/>
          </a:p>
          <a:p>
            <a:r>
              <a:rPr lang="en-US" altLang="ja-JP" sz="1400"/>
              <a:t>      </a:t>
            </a:r>
            <a:r>
              <a:rPr lang="ja-JP" altLang="en-US" sz="1400"/>
              <a:t>自身の</a:t>
            </a:r>
            <a:r>
              <a:rPr lang="en-US" altLang="ja-JP" sz="1400"/>
              <a:t>HTML</a:t>
            </a:r>
            <a:r>
              <a:rPr lang="ja-JP" altLang="en-US" sz="1400"/>
              <a:t>タグが</a:t>
            </a:r>
            <a:r>
              <a:rPr lang="en-US" altLang="ja-JP" sz="1400" b="1"/>
              <a:t>table</a:t>
            </a:r>
            <a:r>
              <a:rPr lang="ja-JP" altLang="en-US" sz="1400"/>
              <a:t>なら、各レコード単位</a:t>
            </a:r>
            <a:r>
              <a:rPr lang="en-US" altLang="ja-JP" sz="1400"/>
              <a:t>(</a:t>
            </a:r>
            <a:r>
              <a:rPr lang="en-US" altLang="ja-JP" sz="1400" b="1"/>
              <a:t>tr</a:t>
            </a:r>
            <a:r>
              <a:rPr lang="en-US" altLang="ja-JP" sz="1400"/>
              <a:t>)</a:t>
            </a:r>
            <a:r>
              <a:rPr lang="ja-JP" altLang="en-US" sz="1400"/>
              <a:t>にバラす。</a:t>
            </a:r>
            <a:endParaRPr lang="en-US" altLang="ja-JP" sz="1400"/>
          </a:p>
          <a:p>
            <a:endParaRPr lang="en-US" altLang="ja-JP" sz="1400" b="1"/>
          </a:p>
          <a:p>
            <a:r>
              <a:rPr lang="en-US" altLang="ja-JP" sz="1400"/>
              <a:t>      elif self._tag.name == </a:t>
            </a:r>
            <a:r>
              <a:rPr lang="en-US" altLang="ja-JP" sz="1400" b="1"/>
              <a:t>'table</a:t>
            </a:r>
            <a:r>
              <a:rPr lang="en-US" altLang="ja-JP" sz="1400"/>
              <a:t>':</a:t>
            </a:r>
          </a:p>
          <a:p>
            <a:r>
              <a:rPr lang="en-US" altLang="ja-JP" sz="1400"/>
              <a:t>          for tr in self._tag.find_all(</a:t>
            </a:r>
            <a:r>
              <a:rPr lang="en-US" altLang="ja-JP" sz="1400" b="1"/>
              <a:t>'tr</a:t>
            </a:r>
            <a:r>
              <a:rPr lang="en-US" altLang="ja-JP" sz="1400"/>
              <a:t>'):</a:t>
            </a:r>
          </a:p>
          <a:p>
            <a:r>
              <a:rPr lang="en-US" altLang="ja-JP" sz="1400"/>
              <a:t>              yield tr.text</a:t>
            </a:r>
          </a:p>
        </p:txBody>
      </p:sp>
    </p:spTree>
    <p:extLst>
      <p:ext uri="{BB962C8B-B14F-4D97-AF65-F5344CB8AC3E}">
        <p14:creationId xmlns:p14="http://schemas.microsoft.com/office/powerpoint/2010/main" val="1423871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スクレイピング：にじさんじ詳細：</a:t>
            </a:r>
            <a:r>
              <a:rPr lang="en-US" altLang="ja-JP"/>
              <a:t>NijisanjiScraper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DB7ADAC-3025-4D01-B16C-A5B008BAD0B7}"/>
              </a:ext>
            </a:extLst>
          </p:cNvPr>
          <p:cNvSpPr txBox="1">
            <a:spLocks/>
          </p:cNvSpPr>
          <p:nvPr/>
        </p:nvSpPr>
        <p:spPr>
          <a:xfrm>
            <a:off x="364452" y="1044794"/>
            <a:ext cx="9289127" cy="371477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補足</a:t>
            </a:r>
            <a:endParaRPr lang="en-US" altLang="ja-JP" sz="1400" b="1"/>
          </a:p>
          <a:p>
            <a:endParaRPr lang="en-US" altLang="ja-JP" sz="1400"/>
          </a:p>
          <a:p>
            <a:r>
              <a:rPr lang="en-US" altLang="ja-JP" sz="1400"/>
              <a:t>beautifulSoup</a:t>
            </a:r>
            <a:r>
              <a:rPr lang="ja-JP" altLang="en-US" sz="1400"/>
              <a:t>は</a:t>
            </a:r>
            <a:r>
              <a:rPr lang="en-US" altLang="ja-JP" sz="1400"/>
              <a:t>ul</a:t>
            </a:r>
            <a:r>
              <a:rPr lang="ja-JP" altLang="en-US" sz="1400"/>
              <a:t>、</a:t>
            </a:r>
            <a:r>
              <a:rPr lang="en-US" altLang="ja-JP" sz="1400"/>
              <a:t>p</a:t>
            </a:r>
            <a:r>
              <a:rPr lang="ja-JP" altLang="en-US" sz="1400"/>
              <a:t>タグについて</a:t>
            </a:r>
            <a:r>
              <a:rPr lang="en-US" altLang="ja-JP" sz="1400"/>
              <a:t>text</a:t>
            </a:r>
            <a:r>
              <a:rPr lang="ja-JP" altLang="en-US" sz="1400"/>
              <a:t>メソッドをコールすると、</a:t>
            </a:r>
            <a:endParaRPr lang="en-US" altLang="ja-JP" sz="1400"/>
          </a:p>
          <a:p>
            <a:r>
              <a:rPr lang="ja-JP" altLang="en-US" sz="1400"/>
              <a:t>改行で区切られた以下のデータを返してくれる。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年齢：</a:t>
            </a:r>
            <a:r>
              <a:rPr lang="en-US" altLang="ja-JP" sz="1400"/>
              <a:t>16</a:t>
            </a:r>
            <a:r>
              <a:rPr lang="ja-JP" altLang="en-US" sz="1400"/>
              <a:t>歳</a:t>
            </a:r>
          </a:p>
          <a:p>
            <a:r>
              <a:rPr lang="ja-JP" altLang="en-US" sz="1400"/>
              <a:t>身長：</a:t>
            </a:r>
            <a:r>
              <a:rPr lang="en-US" altLang="ja-JP" sz="1400"/>
              <a:t>151cm*8</a:t>
            </a:r>
          </a:p>
          <a:p>
            <a:r>
              <a:rPr lang="ja-JP" altLang="en-US" sz="1400"/>
              <a:t>出身地：バーチャル東京</a:t>
            </a:r>
          </a:p>
          <a:p>
            <a:r>
              <a:rPr lang="ja-JP" altLang="en-US" sz="1400"/>
              <a:t>誕生日：</a:t>
            </a:r>
            <a:r>
              <a:rPr lang="en-US" altLang="ja-JP" sz="1400"/>
              <a:t>9</a:t>
            </a:r>
            <a:r>
              <a:rPr lang="ja-JP" altLang="en-US" sz="1400"/>
              <a:t>月</a:t>
            </a:r>
            <a:r>
              <a:rPr lang="en-US" altLang="ja-JP" sz="1400"/>
              <a:t>24</a:t>
            </a:r>
            <a:r>
              <a:rPr lang="ja-JP" altLang="en-US" sz="1400"/>
              <a:t>日（</a:t>
            </a:r>
            <a:r>
              <a:rPr lang="en-US" altLang="ja-JP" sz="1400"/>
              <a:t>2018</a:t>
            </a:r>
            <a:r>
              <a:rPr lang="ja-JP" altLang="en-US" sz="1400"/>
              <a:t>年の旧暦八月十五夜*</a:t>
            </a:r>
            <a:r>
              <a:rPr lang="en-US" altLang="ja-JP" sz="1400"/>
              <a:t>9</a:t>
            </a:r>
            <a:r>
              <a:rPr lang="ja-JP" altLang="en-US" sz="1400"/>
              <a:t>）</a:t>
            </a:r>
          </a:p>
          <a:p>
            <a:r>
              <a:rPr lang="ja-JP" altLang="en-US" sz="1400"/>
              <a:t>血液型：</a:t>
            </a:r>
            <a:r>
              <a:rPr lang="en-US" altLang="ja-JP" sz="1400"/>
              <a:t>B</a:t>
            </a:r>
            <a:r>
              <a:rPr lang="ja-JP" altLang="en-US" sz="1400"/>
              <a:t>型*</a:t>
            </a:r>
            <a:r>
              <a:rPr lang="en-US" altLang="ja-JP" sz="1400"/>
              <a:t>10</a:t>
            </a:r>
          </a:p>
          <a:p>
            <a:r>
              <a:rPr lang="ja-JP" altLang="en-US" sz="1400"/>
              <a:t>座右の銘：「自分を嫌いになることはしない*</a:t>
            </a:r>
            <a:r>
              <a:rPr lang="en-US" altLang="ja-JP" sz="1400"/>
              <a:t>11</a:t>
            </a:r>
            <a:r>
              <a:rPr lang="ja-JP" altLang="en-US" sz="1400"/>
              <a:t>」、「好きなことで、生きていく*</a:t>
            </a:r>
            <a:r>
              <a:rPr lang="en-US" altLang="ja-JP" sz="1400"/>
              <a:t>12</a:t>
            </a:r>
            <a:r>
              <a:rPr lang="ja-JP" altLang="en-US" sz="1400"/>
              <a:t>」</a:t>
            </a:r>
          </a:p>
          <a:p>
            <a:r>
              <a:rPr lang="ja-JP" altLang="en-US" sz="1400"/>
              <a:t>イメージカラー：赤（</a:t>
            </a:r>
            <a:r>
              <a:rPr lang="en-US" altLang="ja-JP" sz="1400"/>
              <a:t>#E43F3B)*13]</a:t>
            </a:r>
          </a:p>
          <a:p>
            <a:endParaRPr lang="en-US" altLang="ja-JP" sz="1400"/>
          </a:p>
          <a:p>
            <a:r>
              <a:rPr lang="ja-JP" altLang="en-US" sz="1400"/>
              <a:t>イテレータはこのデータを「一行ずつ」区切って返している。</a:t>
            </a:r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235729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/>
              <a:t>Twitter API</a:t>
            </a:r>
            <a:r>
              <a:rPr lang="ja-JP" altLang="en-US" sz="1400"/>
              <a:t>は</a:t>
            </a:r>
            <a:r>
              <a:rPr lang="en-US" altLang="ja-JP" sz="1400"/>
              <a:t>Twitter</a:t>
            </a:r>
            <a:r>
              <a:rPr lang="ja-JP" altLang="en-US" sz="1400"/>
              <a:t>社が外部公開している</a:t>
            </a:r>
            <a:r>
              <a:rPr lang="en-US" altLang="ja-JP" sz="1400"/>
              <a:t>WebAPI(</a:t>
            </a:r>
            <a:r>
              <a:rPr lang="ja-JP" altLang="en-US" sz="1400"/>
              <a:t>クラウド</a:t>
            </a:r>
            <a:r>
              <a:rPr lang="en-US" altLang="ja-JP" sz="1400"/>
              <a:t>API)</a:t>
            </a:r>
            <a:r>
              <a:rPr lang="ja-JP" altLang="en-US" sz="1400"/>
              <a:t>サービスです。</a:t>
            </a:r>
            <a:endParaRPr lang="en-US" altLang="ja-JP" sz="1400"/>
          </a:p>
          <a:p>
            <a:r>
              <a:rPr lang="en-US" altLang="ja-JP" sz="1400"/>
              <a:t>Twitter</a:t>
            </a:r>
            <a:r>
              <a:rPr lang="ja-JP" altLang="en-US" sz="1400"/>
              <a:t>社に申請すると、</a:t>
            </a:r>
            <a:r>
              <a:rPr lang="en-US" altLang="ja-JP" sz="1400"/>
              <a:t>TwitterAPI</a:t>
            </a:r>
            <a:r>
              <a:rPr lang="ja-JP" altLang="en-US" sz="1400"/>
              <a:t>を使用するためのアカウント情報が提供されます。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申請手順は以下のサイトを参照ください。承認されれば無料で使えます。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>
                <a:hlinkClick r:id="rId2"/>
              </a:rPr>
              <a:t>https://qiita.com/kngsym2018/items/2524d21455aac111cdee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因みに私は</a:t>
            </a:r>
            <a:r>
              <a:rPr lang="en-US" altLang="ja-JP" sz="1400"/>
              <a:t>Twitter</a:t>
            </a:r>
            <a:r>
              <a:rPr lang="ja-JP" altLang="en-US" sz="1400"/>
              <a:t>社と「申請の説明が足りないですよ、どんなことに</a:t>
            </a:r>
            <a:r>
              <a:rPr lang="en-US" altLang="ja-JP" sz="1400"/>
              <a:t>API</a:t>
            </a:r>
            <a:r>
              <a:rPr lang="ja-JP" altLang="en-US" sz="1400"/>
              <a:t>を使うのですか？」というメールを３回ほどやりとりして承認もらいました。まあまあ大変。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申請に成功すると、アカウントキー等が配布されるのでそれを使って</a:t>
            </a:r>
            <a:r>
              <a:rPr lang="en-US" altLang="ja-JP" sz="1400"/>
              <a:t>python</a:t>
            </a:r>
            <a:r>
              <a:rPr lang="ja-JP" altLang="en-US" sz="1400"/>
              <a:t>コードを実装します。</a:t>
            </a:r>
            <a:endParaRPr lang="en-US" altLang="ja-JP" sz="1400"/>
          </a:p>
          <a:p>
            <a:endParaRPr lang="en-US" altLang="ja-JP" sz="12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17AD101-019A-45AD-8E06-CA1F483A1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5" y="4137215"/>
            <a:ext cx="3546230" cy="18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56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/>
              <a:t>VTuber</a:t>
            </a:r>
            <a:r>
              <a:rPr lang="ja-JP" altLang="en-US" sz="1400"/>
              <a:t>ランキングサイトでは </a:t>
            </a:r>
            <a:r>
              <a:rPr lang="en-US" altLang="ja-JP" sz="1400"/>
              <a:t>Twitter</a:t>
            </a:r>
            <a:r>
              <a:rPr lang="ja-JP" altLang="en-US" sz="1400"/>
              <a:t>アカウントまではわかるのですが、</a:t>
            </a:r>
            <a:endParaRPr lang="en-US" altLang="ja-JP" sz="1400"/>
          </a:p>
          <a:p>
            <a:r>
              <a:rPr lang="en-US" altLang="ja-JP" sz="1400"/>
              <a:t>Youtube</a:t>
            </a:r>
            <a:r>
              <a:rPr lang="ja-JP" altLang="en-US" sz="1400"/>
              <a:t>アカウントが取得できない</a:t>
            </a:r>
            <a:r>
              <a:rPr lang="en-US" altLang="ja-JP" sz="1400"/>
              <a:t>(</a:t>
            </a:r>
            <a:r>
              <a:rPr lang="ja-JP" altLang="en-US" sz="1400"/>
              <a:t>わかりやすくサイトに明示されていない</a:t>
            </a:r>
            <a:r>
              <a:rPr lang="en-US" altLang="ja-JP" sz="1400"/>
              <a:t>)</a:t>
            </a:r>
            <a:r>
              <a:rPr lang="ja-JP" altLang="en-US" sz="1400"/>
              <a:t>ため、</a:t>
            </a:r>
            <a:endParaRPr lang="en-US" altLang="ja-JP" sz="1400"/>
          </a:p>
          <a:p>
            <a:r>
              <a:rPr lang="en-US" altLang="ja-JP" sz="1400"/>
              <a:t>Twitter API</a:t>
            </a:r>
            <a:r>
              <a:rPr lang="ja-JP" altLang="en-US" sz="1400"/>
              <a:t>を使って</a:t>
            </a:r>
            <a:r>
              <a:rPr lang="en-US" altLang="ja-JP" sz="1400"/>
              <a:t>Twitter</a:t>
            </a:r>
            <a:r>
              <a:rPr lang="ja-JP" altLang="en-US" sz="1400"/>
              <a:t>のプロフィールから</a:t>
            </a:r>
            <a:r>
              <a:rPr lang="en-US" altLang="ja-JP" sz="1400"/>
              <a:t>Youtube</a:t>
            </a:r>
            <a:r>
              <a:rPr lang="ja-JP" altLang="en-US" sz="1400"/>
              <a:t>アカウントを抽出します。</a:t>
            </a:r>
            <a:endParaRPr lang="en-US" altLang="ja-JP" sz="140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DD43AA3-9B2F-4983-822A-C1A928AD6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47" y="2127738"/>
            <a:ext cx="3325957" cy="3548429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C4419ED-03B3-4D3E-BB27-40A0A65D5A26}"/>
              </a:ext>
            </a:extLst>
          </p:cNvPr>
          <p:cNvSpPr/>
          <p:nvPr/>
        </p:nvSpPr>
        <p:spPr>
          <a:xfrm>
            <a:off x="1532475" y="3956537"/>
            <a:ext cx="1187280" cy="193431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196D0F2-25EB-49D1-BC74-CE7975FD87D4}"/>
              </a:ext>
            </a:extLst>
          </p:cNvPr>
          <p:cNvSpPr txBox="1">
            <a:spLocks/>
          </p:cNvSpPr>
          <p:nvPr/>
        </p:nvSpPr>
        <p:spPr>
          <a:xfrm>
            <a:off x="4545042" y="3903289"/>
            <a:ext cx="2200711" cy="299928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こいつを抜き出します。</a:t>
            </a:r>
            <a:endParaRPr lang="en-US" altLang="ja-JP" sz="1400"/>
          </a:p>
        </p:txBody>
      </p:sp>
      <p:cxnSp>
        <p:nvCxnSpPr>
          <p:cNvPr id="9" name="直線矢印コネクタ 6">
            <a:extLst>
              <a:ext uri="{FF2B5EF4-FFF2-40B4-BE49-F238E27FC236}">
                <a16:creationId xmlns:a16="http://schemas.microsoft.com/office/drawing/2014/main" id="{BAE3B932-E0BC-4BDF-B2EA-CB485A76947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719755" y="4053253"/>
            <a:ext cx="18252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66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</a:t>
            </a:r>
            <a:r>
              <a:rPr lang="en-US" altLang="ja-JP"/>
              <a:t>Twitter API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445442" y="883520"/>
            <a:ext cx="9152899" cy="1323231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12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AB8F80-66F0-4A89-B5FF-C5BA5F325A0F}"/>
              </a:ext>
            </a:extLst>
          </p:cNvPr>
          <p:cNvSpPr/>
          <p:nvPr/>
        </p:nvSpPr>
        <p:spPr>
          <a:xfrm>
            <a:off x="650596" y="2051040"/>
            <a:ext cx="801275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import tweepy</a:t>
            </a:r>
          </a:p>
          <a:p>
            <a:endParaRPr lang="en-US" altLang="ja-JP" sz="1200"/>
          </a:p>
          <a:p>
            <a:r>
              <a:rPr lang="en-US" altLang="ja-JP" sz="1200"/>
              <a:t># Twitter</a:t>
            </a:r>
            <a:r>
              <a:rPr lang="ja-JP" altLang="en-US" sz="1200"/>
              <a:t>の</a:t>
            </a:r>
            <a:r>
              <a:rPr lang="en-US" altLang="ja-JP" sz="1200"/>
              <a:t>URL</a:t>
            </a:r>
            <a:r>
              <a:rPr lang="ja-JP" altLang="en-US" sz="1200"/>
              <a:t>から</a:t>
            </a:r>
            <a:r>
              <a:rPr lang="en-US" altLang="ja-JP" sz="1200"/>
              <a:t>Twitter</a:t>
            </a:r>
            <a:r>
              <a:rPr lang="ja-JP" altLang="en-US" sz="1200"/>
              <a:t>アカウント名を切出し</a:t>
            </a:r>
            <a:endParaRPr lang="en-US" altLang="ja-JP" sz="1200"/>
          </a:p>
          <a:p>
            <a:r>
              <a:rPr lang="en-US" altLang="ja-JP" sz="1200"/>
              <a:t>name = twitter_url[twitter_url.rfind(‘/’) + 1 : ] </a:t>
            </a:r>
          </a:p>
          <a:p>
            <a:endParaRPr lang="en-US" altLang="ja-JP" sz="1200"/>
          </a:p>
          <a:p>
            <a:r>
              <a:rPr lang="en-US" altLang="ja-JP" sz="1200"/>
              <a:t># twitterAPI</a:t>
            </a:r>
            <a:r>
              <a:rPr lang="ja-JP" altLang="en-US" sz="1200"/>
              <a:t>の開発者アカウントをセット</a:t>
            </a:r>
            <a:endParaRPr lang="en-US" altLang="ja-JP" sz="1200"/>
          </a:p>
          <a:p>
            <a:r>
              <a:rPr lang="en-US" altLang="ja-JP" sz="1200"/>
              <a:t>auth = tweepy.OAuthHandler(CONSUMER_KEY, CONSUMER_SECRET)</a:t>
            </a:r>
          </a:p>
          <a:p>
            <a:r>
              <a:rPr lang="en-US" altLang="ja-JP" sz="1200"/>
              <a:t>auth.set_access_token(ACCESS_TOKEN, ACCESS_TOKEN_SECRET)</a:t>
            </a:r>
          </a:p>
          <a:p>
            <a:endParaRPr lang="en-US" altLang="ja-JP" sz="1200"/>
          </a:p>
          <a:p>
            <a:r>
              <a:rPr lang="en-US" altLang="ja-JP" sz="1200" b="1"/>
              <a:t># API</a:t>
            </a:r>
            <a:r>
              <a:rPr lang="ja-JP" altLang="en-US" sz="1200" b="1"/>
              <a:t>をコールするためのインスタンスを取得</a:t>
            </a:r>
            <a:endParaRPr lang="en-US" altLang="ja-JP" sz="1200" b="1"/>
          </a:p>
          <a:p>
            <a:r>
              <a:rPr lang="en-US" altLang="ja-JP" sz="1200" b="1"/>
              <a:t>api = tweepy.API(auth , wait_on_rate_limit = True)</a:t>
            </a:r>
          </a:p>
          <a:p>
            <a:endParaRPr lang="en-US" altLang="ja-JP" sz="1200"/>
          </a:p>
          <a:p>
            <a:r>
              <a:rPr lang="en-US" altLang="ja-JP" sz="1200"/>
              <a:t># twitter</a:t>
            </a:r>
            <a:r>
              <a:rPr lang="ja-JP" altLang="en-US" sz="1200"/>
              <a:t>のユーザプロフィールを</a:t>
            </a:r>
            <a:r>
              <a:rPr lang="en-US" altLang="ja-JP" sz="1200"/>
              <a:t>API</a:t>
            </a:r>
            <a:r>
              <a:rPr lang="ja-JP" altLang="en-US" sz="1200"/>
              <a:t>から取得</a:t>
            </a:r>
            <a:endParaRPr lang="en-US" altLang="ja-JP" sz="1200"/>
          </a:p>
          <a:p>
            <a:r>
              <a:rPr lang="en-US" altLang="ja-JP" sz="1200"/>
              <a:t>user = api.</a:t>
            </a:r>
            <a:r>
              <a:rPr lang="en-US" altLang="ja-JP" sz="1200" b="1"/>
              <a:t>get_user</a:t>
            </a:r>
            <a:r>
              <a:rPr lang="en-US" altLang="ja-JP" sz="1200"/>
              <a:t>(screen_name=name)</a:t>
            </a:r>
          </a:p>
          <a:p>
            <a:endParaRPr lang="en-US" altLang="ja-JP" sz="1200"/>
          </a:p>
          <a:p>
            <a:r>
              <a:rPr lang="en-US" altLang="ja-JP" sz="1200"/>
              <a:t># </a:t>
            </a:r>
            <a:r>
              <a:rPr lang="ja-JP" altLang="en-US" sz="1200"/>
              <a:t>取得したユーザ情報から</a:t>
            </a:r>
            <a:r>
              <a:rPr lang="en-US" altLang="ja-JP" sz="1200"/>
              <a:t>Youtube</a:t>
            </a:r>
            <a:r>
              <a:rPr lang="ja-JP" altLang="en-US" sz="1200"/>
              <a:t>アカウント</a:t>
            </a:r>
            <a:r>
              <a:rPr lang="en-US" altLang="ja-JP" sz="1200"/>
              <a:t>(URL)</a:t>
            </a:r>
            <a:r>
              <a:rPr lang="ja-JP" altLang="en-US" sz="1200"/>
              <a:t>を取得</a:t>
            </a:r>
            <a:endParaRPr lang="en-US" altLang="ja-JP" sz="1200"/>
          </a:p>
          <a:p>
            <a:r>
              <a:rPr lang="en-US" altLang="ja-JP" sz="1200"/>
              <a:t>youtube = user.</a:t>
            </a:r>
            <a:r>
              <a:rPr lang="en-US" altLang="ja-JP" sz="1200" b="1"/>
              <a:t>entities</a:t>
            </a:r>
            <a:r>
              <a:rPr lang="en-US" altLang="ja-JP" sz="1200"/>
              <a:t>['description']['urls'][0]['url']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19CBB8-08E8-4CD8-A7C0-EE2D77E5C235}"/>
              </a:ext>
            </a:extLst>
          </p:cNvPr>
          <p:cNvSpPr/>
          <p:nvPr/>
        </p:nvSpPr>
        <p:spPr>
          <a:xfrm>
            <a:off x="445442" y="940658"/>
            <a:ext cx="8012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/>
              <a:t>API</a:t>
            </a:r>
            <a:r>
              <a:rPr lang="ja-JP" altLang="en-US" sz="1200"/>
              <a:t>は直接ゴリゴリ叩くこともできるのですが、</a:t>
            </a:r>
            <a:r>
              <a:rPr lang="en-US" altLang="ja-JP" sz="1200"/>
              <a:t>python</a:t>
            </a:r>
            <a:r>
              <a:rPr lang="ja-JP" altLang="en-US" sz="1200"/>
              <a:t>の</a:t>
            </a:r>
            <a:r>
              <a:rPr lang="en-US" altLang="ja-JP" sz="1200"/>
              <a:t>Twitter API</a:t>
            </a:r>
            <a:r>
              <a:rPr lang="ja-JP" altLang="en-US" sz="1200"/>
              <a:t>ライブラリが</a:t>
            </a:r>
            <a:endParaRPr lang="en-US" altLang="ja-JP" sz="1200"/>
          </a:p>
          <a:p>
            <a:r>
              <a:rPr lang="ja-JP" altLang="en-US" sz="1200"/>
              <a:t>世の中にいくつかあるのでそれを使います。ここでは </a:t>
            </a:r>
            <a:r>
              <a:rPr lang="en-US" altLang="ja-JP" sz="1200"/>
              <a:t>tweepy</a:t>
            </a:r>
            <a:r>
              <a:rPr lang="ja-JP" altLang="en-US" sz="1200"/>
              <a:t>というライブラリを使います。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TwitterAPI</a:t>
            </a:r>
            <a:r>
              <a:rPr lang="ja-JP" altLang="en-US" sz="1200"/>
              <a:t>を使って、</a:t>
            </a:r>
            <a:r>
              <a:rPr lang="en-US" altLang="ja-JP" sz="1200"/>
              <a:t>Twitter</a:t>
            </a:r>
            <a:r>
              <a:rPr lang="ja-JP" altLang="en-US" sz="1200"/>
              <a:t>のユーザ情報から</a:t>
            </a:r>
            <a:r>
              <a:rPr lang="en-US" altLang="ja-JP" sz="1200"/>
              <a:t>Youtube</a:t>
            </a:r>
            <a:r>
              <a:rPr lang="ja-JP" altLang="en-US" sz="1200"/>
              <a:t>アカウント</a:t>
            </a:r>
            <a:r>
              <a:rPr lang="en-US" altLang="ja-JP" sz="1200"/>
              <a:t>(URL)</a:t>
            </a:r>
            <a:r>
              <a:rPr lang="ja-JP" altLang="en-US" sz="1200"/>
              <a:t>を取得する</a:t>
            </a:r>
            <a:r>
              <a:rPr lang="en-US" altLang="ja-JP" sz="1200"/>
              <a:t>python</a:t>
            </a:r>
            <a:r>
              <a:rPr lang="ja-JP" altLang="en-US" sz="1200"/>
              <a:t>コードは以下です。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73704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講座で紹介する機能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スクレイピング結果保存</a:t>
            </a:r>
            <a:endParaRPr lang="en-US" altLang="ja-JP" sz="1400" b="1"/>
          </a:p>
          <a:p>
            <a:r>
              <a:rPr lang="ja-JP" altLang="en-US" sz="1400"/>
              <a:t>　スクレイピングで収集したデータは一旦、</a:t>
            </a:r>
            <a:r>
              <a:rPr lang="en-US" altLang="ja-JP" sz="1400"/>
              <a:t>DB</a:t>
            </a:r>
            <a:r>
              <a:rPr lang="ja-JP" altLang="en-US" sz="1400"/>
              <a:t>の形で保存します。</a:t>
            </a:r>
            <a:endParaRPr lang="en-US" altLang="ja-JP" sz="1400"/>
          </a:p>
          <a:p>
            <a:r>
              <a:rPr lang="ja-JP" altLang="en-US" sz="1400"/>
              <a:t>　データはそのままでは数字の羅列に過ぎず、統計を取ったり、グラフ表示するためには</a:t>
            </a:r>
            <a:endParaRPr lang="en-US" altLang="ja-JP" sz="1400"/>
          </a:p>
          <a:p>
            <a:r>
              <a:rPr lang="ja-JP" altLang="en-US" sz="1400"/>
              <a:t>　一旦データをどこかへ保存するのが望ましいからです。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python</a:t>
            </a:r>
            <a:r>
              <a:rPr lang="ja-JP" altLang="en-US" sz="1400"/>
              <a:t>は</a:t>
            </a:r>
            <a:r>
              <a:rPr lang="en-US" altLang="ja-JP" sz="1400"/>
              <a:t>sqlite3, </a:t>
            </a:r>
            <a:r>
              <a:rPr lang="en-US" altLang="ja-JP" sz="1400" err="1"/>
              <a:t>mysql</a:t>
            </a:r>
            <a:r>
              <a:rPr lang="en-US" altLang="ja-JP" sz="1400"/>
              <a:t>, </a:t>
            </a:r>
            <a:r>
              <a:rPr lang="en-US" altLang="ja-JP" sz="1400" err="1"/>
              <a:t>sqlserver</a:t>
            </a:r>
            <a:r>
              <a:rPr lang="en-US" altLang="ja-JP" sz="1400"/>
              <a:t>, </a:t>
            </a:r>
            <a:r>
              <a:rPr lang="en-US" altLang="ja-JP" sz="1400" err="1"/>
              <a:t>mongodb</a:t>
            </a:r>
            <a:r>
              <a:rPr lang="ja-JP" altLang="en-US" sz="1400"/>
              <a:t>等様々な</a:t>
            </a:r>
            <a:r>
              <a:rPr lang="en-US" altLang="ja-JP" sz="1400"/>
              <a:t>DB</a:t>
            </a:r>
            <a:r>
              <a:rPr lang="ja-JP" altLang="en-US" sz="1400"/>
              <a:t>を扱えますが、</a:t>
            </a:r>
            <a:endParaRPr lang="en-US" altLang="ja-JP" sz="1400"/>
          </a:p>
          <a:p>
            <a:r>
              <a:rPr lang="ja-JP" altLang="en-US" sz="1400"/>
              <a:t>　標準ライブラリで対応している</a:t>
            </a:r>
            <a:r>
              <a:rPr lang="en-US" altLang="ja-JP" sz="1400"/>
              <a:t>sqlite3</a:t>
            </a:r>
            <a:r>
              <a:rPr lang="ja-JP" altLang="en-US" sz="1400"/>
              <a:t>を使用します。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スクレイピング結果分析</a:t>
            </a:r>
            <a:endParaRPr lang="en-US" altLang="ja-JP" sz="1400" b="1"/>
          </a:p>
          <a:p>
            <a:r>
              <a:rPr lang="ja-JP" altLang="en-US" sz="1400"/>
              <a:t>　スクレイピングで収集したデータを頑張って「このカラムの合計出して、平均値出して・・・」とかできますが、</a:t>
            </a:r>
            <a:endParaRPr lang="en-US" altLang="ja-JP" sz="1400"/>
          </a:p>
          <a:p>
            <a:r>
              <a:rPr lang="ja-JP" altLang="en-US" sz="1400"/>
              <a:t>　そもそも、そういったことを自動でやってくれるデータ分析ライブラリ</a:t>
            </a:r>
            <a:r>
              <a:rPr lang="en-US" altLang="ja-JP" sz="1400"/>
              <a:t>pandas</a:t>
            </a:r>
            <a:r>
              <a:rPr lang="ja-JP" altLang="en-US" sz="1400"/>
              <a:t>があるのでそちらを使います。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pandas</a:t>
            </a:r>
            <a:r>
              <a:rPr lang="ja-JP" altLang="en-US" sz="1400"/>
              <a:t>は</a:t>
            </a:r>
            <a:r>
              <a:rPr lang="en-US" altLang="ja-JP" sz="1400"/>
              <a:t>json</a:t>
            </a:r>
            <a:r>
              <a:rPr lang="ja-JP" altLang="en-US" sz="1400"/>
              <a:t>、</a:t>
            </a:r>
            <a:r>
              <a:rPr lang="en-US" altLang="ja-JP" sz="1400"/>
              <a:t>csv</a:t>
            </a:r>
            <a:r>
              <a:rPr lang="ja-JP" altLang="en-US" sz="1400"/>
              <a:t>、データベースファイル等の様々なデータストリームを解析して様々な値を集計してくれます。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スクレイピング結果表示</a:t>
            </a:r>
            <a:endParaRPr lang="en-US" altLang="ja-JP" sz="1400"/>
          </a:p>
          <a:p>
            <a:r>
              <a:rPr lang="ja-JP" altLang="en-US" sz="1400"/>
              <a:t>　解析したデータを視覚化すると、より一層データの傾向が掴みやすくなります。</a:t>
            </a:r>
            <a:endParaRPr lang="en-US" altLang="ja-JP" sz="1400"/>
          </a:p>
          <a:p>
            <a:r>
              <a:rPr lang="ja-JP" altLang="en-US" sz="1400"/>
              <a:t>　このデータをグラフにプロット（描画）するため、よく使用される</a:t>
            </a:r>
            <a:r>
              <a:rPr lang="en-US" altLang="ja-JP" sz="1400"/>
              <a:t>matplotlib</a:t>
            </a:r>
            <a:r>
              <a:rPr lang="ja-JP" altLang="en-US" sz="1400"/>
              <a:t>を使用します。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1815659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データベース：概要</a:t>
            </a:r>
            <a:endParaRPr lang="en-US" altLang="ja-JP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896CE204-DA30-4001-95AC-A0043B895AE3}"/>
              </a:ext>
            </a:extLst>
          </p:cNvPr>
          <p:cNvSpPr/>
          <p:nvPr/>
        </p:nvSpPr>
        <p:spPr>
          <a:xfrm>
            <a:off x="821780" y="2067628"/>
            <a:ext cx="2146546" cy="2436016"/>
          </a:xfrm>
          <a:prstGeom prst="foldedCorner">
            <a:avLst>
              <a:gd name="adj" fmla="val 10236"/>
            </a:avLst>
          </a:prstGeom>
          <a:solidFill>
            <a:schemeClr val="bg1"/>
          </a:solidFill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１位：キズナアイ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２位：輝夜月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３位：ミライアカリ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　　　・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7</a:t>
            </a:r>
            <a:r>
              <a:rPr lang="ja-JP" altLang="en-US" sz="1400">
                <a:solidFill>
                  <a:schemeClr val="tx1"/>
                </a:solidFill>
              </a:rPr>
              <a:t>位：月ノ美兎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12</a:t>
            </a:r>
            <a:r>
              <a:rPr lang="ja-JP" altLang="en-US" sz="1400">
                <a:solidFill>
                  <a:schemeClr val="tx1"/>
                </a:solidFill>
              </a:rPr>
              <a:t>位：白上フブキ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   </a:t>
            </a: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6F8A18B3-32B1-41CD-BB79-76C08C2B81F7}"/>
              </a:ext>
            </a:extLst>
          </p:cNvPr>
          <p:cNvSpPr/>
          <p:nvPr/>
        </p:nvSpPr>
        <p:spPr>
          <a:xfrm>
            <a:off x="1805044" y="4519748"/>
            <a:ext cx="298022" cy="417463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353DF6-2B2F-4606-8E15-A4622935D5B2}"/>
              </a:ext>
            </a:extLst>
          </p:cNvPr>
          <p:cNvSpPr txBox="1"/>
          <p:nvPr/>
        </p:nvSpPr>
        <p:spPr>
          <a:xfrm>
            <a:off x="808657" y="1627844"/>
            <a:ext cx="2426368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kumimoji="1" lang="en-US" altLang="ja-JP" sz="1400" b="1" err="1">
                <a:latin typeface="+mn-ea"/>
                <a:ea typeface="+mn-ea"/>
              </a:rPr>
              <a:t>Vtuber</a:t>
            </a:r>
            <a:r>
              <a:rPr kumimoji="1" lang="ja-JP" altLang="en-US" sz="1400" b="1">
                <a:latin typeface="+mn-ea"/>
                <a:ea typeface="+mn-ea"/>
              </a:rPr>
              <a:t>ランキングサイト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508C02-F41A-4EF8-96F5-09928AF90F89}"/>
              </a:ext>
            </a:extLst>
          </p:cNvPr>
          <p:cNvSpPr txBox="1"/>
          <p:nvPr/>
        </p:nvSpPr>
        <p:spPr>
          <a:xfrm>
            <a:off x="2103065" y="4412302"/>
            <a:ext cx="1708484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ja-JP" altLang="en-US" sz="1400" b="1">
                <a:latin typeface="+mn-ea"/>
              </a:rPr>
              <a:t>スクレイピング</a:t>
            </a:r>
            <a:endParaRPr kumimoji="1" lang="ja-JP" altLang="en-US" sz="1400" b="1">
              <a:latin typeface="+mn-ea"/>
              <a:ea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D706F9D-7BEB-4850-BC0B-59995B9FC5D1}"/>
              </a:ext>
            </a:extLst>
          </p:cNvPr>
          <p:cNvSpPr/>
          <p:nvPr/>
        </p:nvSpPr>
        <p:spPr>
          <a:xfrm>
            <a:off x="882849" y="3127093"/>
            <a:ext cx="1239253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57C0C98-5594-454D-847A-FD2C786E355D}"/>
              </a:ext>
            </a:extLst>
          </p:cNvPr>
          <p:cNvGrpSpPr/>
          <p:nvPr/>
        </p:nvGrpSpPr>
        <p:grpSpPr>
          <a:xfrm>
            <a:off x="3838408" y="2833773"/>
            <a:ext cx="2073340" cy="1337569"/>
            <a:chOff x="3916330" y="1674044"/>
            <a:chExt cx="2073340" cy="1337569"/>
          </a:xfrm>
        </p:grpSpPr>
        <p:sp>
          <p:nvSpPr>
            <p:cNvPr id="13" name="四角形: メモ 12">
              <a:extLst>
                <a:ext uri="{FF2B5EF4-FFF2-40B4-BE49-F238E27FC236}">
                  <a16:creationId xmlns:a16="http://schemas.microsoft.com/office/drawing/2014/main" id="{46D0CBF3-550F-4DD7-8987-B0F51D6EE389}"/>
                </a:ext>
              </a:extLst>
            </p:cNvPr>
            <p:cNvSpPr/>
            <p:nvPr/>
          </p:nvSpPr>
          <p:spPr>
            <a:xfrm>
              <a:off x="3991567" y="2086410"/>
              <a:ext cx="1890835" cy="925203"/>
            </a:xfrm>
            <a:prstGeom prst="foldedCorner">
              <a:avLst>
                <a:gd name="adj" fmla="val 10236"/>
              </a:avLst>
            </a:prstGeom>
            <a:solidFill>
              <a:schemeClr val="bg1"/>
            </a:solidFill>
            <a:ln w="285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</a:rPr>
                <a:t>月ノ美兎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年齢：</a:t>
              </a:r>
              <a:r>
                <a:rPr lang="en-US" altLang="ja-JP" sz="1400">
                  <a:solidFill>
                    <a:srgbClr val="FF0000"/>
                  </a:solidFill>
                </a:rPr>
                <a:t>16</a:t>
              </a:r>
              <a:r>
                <a:rPr lang="ja-JP" altLang="en-US" sz="1400">
                  <a:solidFill>
                    <a:schemeClr val="tx1"/>
                  </a:solidFill>
                </a:rPr>
                <a:t>歳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身長：</a:t>
              </a:r>
              <a:r>
                <a:rPr lang="en-US" altLang="ja-JP" sz="1400">
                  <a:solidFill>
                    <a:srgbClr val="FF0000"/>
                  </a:solidFill>
                </a:rPr>
                <a:t>151</a:t>
              </a:r>
              <a:r>
                <a:rPr lang="en-US" altLang="ja-JP" sz="1400">
                  <a:solidFill>
                    <a:schemeClr val="tx1"/>
                  </a:solidFill>
                </a:rPr>
                <a:t>cm</a:t>
              </a: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誕生日：</a:t>
              </a:r>
              <a:r>
                <a:rPr lang="en-US" altLang="ja-JP" sz="1400">
                  <a:solidFill>
                    <a:srgbClr val="FF0000"/>
                  </a:solidFill>
                </a:rPr>
                <a:t>9</a:t>
              </a:r>
              <a:r>
                <a:rPr lang="ja-JP" altLang="en-US" sz="1400">
                  <a:solidFill>
                    <a:schemeClr val="tx1"/>
                  </a:solidFill>
                </a:rPr>
                <a:t>月</a:t>
              </a:r>
              <a:r>
                <a:rPr lang="en-US" altLang="ja-JP" sz="1400">
                  <a:solidFill>
                    <a:srgbClr val="FF0000"/>
                  </a:solidFill>
                </a:rPr>
                <a:t>24</a:t>
              </a:r>
              <a:r>
                <a:rPr lang="ja-JP" altLang="en-US" sz="1400">
                  <a:solidFill>
                    <a:schemeClr val="tx1"/>
                  </a:solidFill>
                </a:rPr>
                <a:t>日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9228B24-1094-4A10-A777-2BE1F715368C}"/>
                </a:ext>
              </a:extLst>
            </p:cNvPr>
            <p:cNvSpPr txBox="1"/>
            <p:nvPr/>
          </p:nvSpPr>
          <p:spPr>
            <a:xfrm>
              <a:off x="3916330" y="1674044"/>
              <a:ext cx="2073340" cy="57751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ja-JP" altLang="en-US" sz="1400" b="1">
                  <a:latin typeface="+mn-ea"/>
                </a:rPr>
                <a:t>にじさんじ非公式</a:t>
              </a:r>
              <a:r>
                <a:rPr lang="en-US" altLang="ja-JP" sz="1400" b="1">
                  <a:latin typeface="+mn-ea"/>
                </a:rPr>
                <a:t>Wiki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BDB4D5B-31AF-4D1E-8889-BA3EBD661088}"/>
              </a:ext>
            </a:extLst>
          </p:cNvPr>
          <p:cNvGrpSpPr/>
          <p:nvPr/>
        </p:nvGrpSpPr>
        <p:grpSpPr>
          <a:xfrm>
            <a:off x="1254000" y="5109123"/>
            <a:ext cx="1534609" cy="1327484"/>
            <a:chOff x="1254000" y="5109123"/>
            <a:chExt cx="1534609" cy="1327484"/>
          </a:xfrm>
        </p:grpSpPr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56459387-B9CB-4327-B602-1D61D804E49E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FE84E81-3D53-4A0A-A813-7640B7C1DF42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36E36BB4-C2DD-43B9-9567-4D9CEA4F8DAD}"/>
              </a:ext>
            </a:extLst>
          </p:cNvPr>
          <p:cNvGrpSpPr/>
          <p:nvPr/>
        </p:nvGrpSpPr>
        <p:grpSpPr>
          <a:xfrm>
            <a:off x="5618293" y="5240483"/>
            <a:ext cx="1534610" cy="1327484"/>
            <a:chOff x="5327146" y="5301806"/>
            <a:chExt cx="1534610" cy="1327484"/>
          </a:xfrm>
        </p:grpSpPr>
        <p:sp>
          <p:nvSpPr>
            <p:cNvPr id="24" name="円柱 23">
              <a:extLst>
                <a:ext uri="{FF2B5EF4-FFF2-40B4-BE49-F238E27FC236}">
                  <a16:creationId xmlns:a16="http://schemas.microsoft.com/office/drawing/2014/main" id="{D138E12E-290A-4064-BBF9-33F4AC8D8BCC}"/>
                </a:ext>
              </a:extLst>
            </p:cNvPr>
            <p:cNvSpPr/>
            <p:nvPr/>
          </p:nvSpPr>
          <p:spPr>
            <a:xfrm>
              <a:off x="5327146" y="5301806"/>
              <a:ext cx="1534610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Vtuber_profile</a:t>
              </a:r>
              <a:endParaRPr kumimoji="1" lang="ja-JP" altLang="en-US" sz="140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2CDAF1F-2F0A-4FF0-B815-EBA9488BBE17}"/>
                </a:ext>
              </a:extLst>
            </p:cNvPr>
            <p:cNvSpPr txBox="1"/>
            <p:nvPr/>
          </p:nvSpPr>
          <p:spPr>
            <a:xfrm>
              <a:off x="5867856" y="5319221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A386B24C-BCE2-4BA0-A070-78C2D1B9819E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V="1">
            <a:off x="2122102" y="2833773"/>
            <a:ext cx="2752976" cy="415984"/>
          </a:xfrm>
          <a:prstGeom prst="bentConnector4">
            <a:avLst>
              <a:gd name="adj1" fmla="val 41052"/>
              <a:gd name="adj2" fmla="val 1549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9E53AB9-BC2E-499D-9CE2-5781A1C96182}"/>
              </a:ext>
            </a:extLst>
          </p:cNvPr>
          <p:cNvSpPr/>
          <p:nvPr/>
        </p:nvSpPr>
        <p:spPr>
          <a:xfrm>
            <a:off x="867213" y="3797432"/>
            <a:ext cx="1575378" cy="2453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ln w="28575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E63C0639-F88D-4169-AA81-C0F2EE64E103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 flipV="1">
            <a:off x="2442591" y="2413868"/>
            <a:ext cx="4897612" cy="1506228"/>
          </a:xfrm>
          <a:prstGeom prst="bentConnector4">
            <a:avLst>
              <a:gd name="adj1" fmla="val 20038"/>
              <a:gd name="adj2" fmla="val 11517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D70AE66-9CE2-4082-9F2B-44F31244E7F8}"/>
              </a:ext>
            </a:extLst>
          </p:cNvPr>
          <p:cNvGrpSpPr/>
          <p:nvPr/>
        </p:nvGrpSpPr>
        <p:grpSpPr>
          <a:xfrm>
            <a:off x="6303533" y="2413868"/>
            <a:ext cx="2073340" cy="2089776"/>
            <a:chOff x="6645495" y="1628082"/>
            <a:chExt cx="2073340" cy="1676193"/>
          </a:xfrm>
        </p:grpSpPr>
        <p:sp>
          <p:nvSpPr>
            <p:cNvPr id="29" name="四角形: メモ 28">
              <a:extLst>
                <a:ext uri="{FF2B5EF4-FFF2-40B4-BE49-F238E27FC236}">
                  <a16:creationId xmlns:a16="http://schemas.microsoft.com/office/drawing/2014/main" id="{45096E13-C891-4BE9-953E-35FC52FFC340}"/>
                </a:ext>
              </a:extLst>
            </p:cNvPr>
            <p:cNvSpPr/>
            <p:nvPr/>
          </p:nvSpPr>
          <p:spPr>
            <a:xfrm>
              <a:off x="6736748" y="2072026"/>
              <a:ext cx="1890835" cy="1232249"/>
            </a:xfrm>
            <a:prstGeom prst="foldedCorner">
              <a:avLst>
                <a:gd name="adj" fmla="val 10236"/>
              </a:avLst>
            </a:prstGeom>
            <a:solidFill>
              <a:schemeClr val="bg1"/>
            </a:solidFill>
            <a:ln w="28575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400">
                  <a:solidFill>
                    <a:schemeClr val="tx1"/>
                  </a:solidFill>
                </a:rPr>
                <a:t>白上フブキ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身長：</a:t>
              </a:r>
              <a:r>
                <a:rPr lang="en-US" altLang="ja-JP" sz="1400">
                  <a:solidFill>
                    <a:srgbClr val="FF0000"/>
                  </a:solidFill>
                </a:rPr>
                <a:t>160</a:t>
              </a:r>
              <a:r>
                <a:rPr lang="en-US" altLang="ja-JP" sz="1400">
                  <a:solidFill>
                    <a:schemeClr val="tx1"/>
                  </a:solidFill>
                </a:rPr>
                <a:t>cm</a:t>
              </a:r>
            </a:p>
            <a:p>
              <a:r>
                <a:rPr lang="ja-JP" altLang="en-US" sz="1400">
                  <a:solidFill>
                    <a:schemeClr val="tx1"/>
                  </a:solidFill>
                </a:rPr>
                <a:t>誕生日：</a:t>
              </a:r>
              <a:r>
                <a:rPr lang="en-US" altLang="ja-JP" sz="1400">
                  <a:solidFill>
                    <a:srgbClr val="FF0000"/>
                  </a:solidFill>
                </a:rPr>
                <a:t>10</a:t>
              </a:r>
              <a:r>
                <a:rPr lang="ja-JP" altLang="en-US" sz="1400">
                  <a:solidFill>
                    <a:schemeClr val="tx1"/>
                  </a:solidFill>
                </a:rPr>
                <a:t>月</a:t>
              </a:r>
              <a:r>
                <a:rPr lang="en-US" altLang="ja-JP" sz="1400">
                  <a:solidFill>
                    <a:srgbClr val="FF0000"/>
                  </a:solidFill>
                </a:rPr>
                <a:t>5</a:t>
              </a:r>
              <a:r>
                <a:rPr lang="ja-JP" altLang="en-US" sz="1400">
                  <a:solidFill>
                    <a:schemeClr val="tx1"/>
                  </a:solidFill>
                </a:rPr>
                <a:t>日</a:t>
              </a:r>
              <a:endParaRPr lang="en-US" altLang="ja-JP" sz="1400">
                <a:solidFill>
                  <a:schemeClr val="tx1"/>
                </a:solidFill>
              </a:endParaRPr>
            </a:p>
            <a:p>
              <a:endParaRPr kumimoji="1" lang="en-US" altLang="ja-JP" sz="1400">
                <a:solidFill>
                  <a:schemeClr val="tx1"/>
                </a:solidFill>
              </a:endParaRPr>
            </a:p>
            <a:p>
              <a:r>
                <a:rPr kumimoji="1" lang="ja-JP" altLang="en-US" sz="1400">
                  <a:solidFill>
                    <a:schemeClr val="tx1"/>
                  </a:solidFill>
                </a:rPr>
                <a:t>公式紹介文</a:t>
              </a:r>
              <a:endParaRPr kumimoji="1" lang="en-US" altLang="ja-JP" sz="1400">
                <a:solidFill>
                  <a:schemeClr val="tx1"/>
                </a:solidFill>
              </a:endParaRPr>
            </a:p>
            <a:p>
              <a:r>
                <a:rPr kumimoji="1" lang="ja-JP" altLang="en-US" sz="1400">
                  <a:solidFill>
                    <a:schemeClr val="tx1"/>
                  </a:solidFill>
                </a:rPr>
                <a:t>白髪ケモミミの</a:t>
              </a:r>
              <a:r>
                <a:rPr kumimoji="1" lang="ja-JP" altLang="en-US" sz="1400">
                  <a:ln>
                    <a:solidFill>
                      <a:srgbClr val="FF0000"/>
                    </a:solidFill>
                  </a:ln>
                  <a:solidFill>
                    <a:schemeClr val="tx1"/>
                  </a:solidFill>
                </a:rPr>
                <a:t>女子高生</a:t>
              </a:r>
              <a:r>
                <a:rPr kumimoji="1" lang="ja-JP" altLang="en-US" sz="1400">
                  <a:solidFill>
                    <a:schemeClr val="tx1"/>
                  </a:solidFill>
                </a:rPr>
                <a:t>。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8378E45-BC04-46FA-A817-C2FD219E4532}"/>
                </a:ext>
              </a:extLst>
            </p:cNvPr>
            <p:cNvSpPr txBox="1"/>
            <p:nvPr/>
          </p:nvSpPr>
          <p:spPr>
            <a:xfrm>
              <a:off x="6645495" y="1628082"/>
              <a:ext cx="2073340" cy="57751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ja-JP" altLang="en-US" sz="1400" b="1">
                  <a:latin typeface="+mn-ea"/>
                </a:rPr>
                <a:t>ホロライブ非公式</a:t>
              </a:r>
              <a:r>
                <a:rPr lang="en-US" altLang="ja-JP" sz="1400" b="1">
                  <a:latin typeface="+mn-ea"/>
                </a:rPr>
                <a:t>Wiki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sp>
        <p:nvSpPr>
          <p:cNvPr id="26" name="矢印: 下 25">
            <a:extLst>
              <a:ext uri="{FF2B5EF4-FFF2-40B4-BE49-F238E27FC236}">
                <a16:creationId xmlns:a16="http://schemas.microsoft.com/office/drawing/2014/main" id="{416F2441-F4C7-44A5-9C1D-DA9D7041F050}"/>
              </a:ext>
            </a:extLst>
          </p:cNvPr>
          <p:cNvSpPr/>
          <p:nvPr/>
        </p:nvSpPr>
        <p:spPr>
          <a:xfrm>
            <a:off x="6173878" y="4627194"/>
            <a:ext cx="298022" cy="417463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C9176D7-CE4C-48F2-A815-9DB435E368FF}"/>
              </a:ext>
            </a:extLst>
          </p:cNvPr>
          <p:cNvSpPr txBox="1"/>
          <p:nvPr/>
        </p:nvSpPr>
        <p:spPr>
          <a:xfrm>
            <a:off x="6471899" y="4519748"/>
            <a:ext cx="1708484" cy="5775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ja-JP" altLang="en-US" sz="1400" b="1">
                <a:latin typeface="+mn-ea"/>
              </a:rPr>
              <a:t>スクレイピング</a:t>
            </a:r>
            <a:endParaRPr kumimoji="1" lang="ja-JP" altLang="en-US" sz="1400" b="1">
              <a:latin typeface="+mn-ea"/>
              <a:ea typeface="+mn-ea"/>
            </a:endParaRP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236E9AC1-2CC5-4641-BE00-C908FA31D404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スクレイピングしたデータは一旦データベースに格納します。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7963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データベース：テーブル構造</a:t>
            </a:r>
            <a:r>
              <a:rPr lang="en-US" altLang="ja-JP"/>
              <a:t> : </a:t>
            </a:r>
            <a:r>
              <a:rPr lang="ja-JP" altLang="en-US"/>
              <a:t>ランキング情報</a:t>
            </a:r>
            <a:endParaRPr lang="en-US" altLang="ja-JP"/>
          </a:p>
        </p:txBody>
      </p:sp>
      <p:graphicFrame>
        <p:nvGraphicFramePr>
          <p:cNvPr id="15" name="表 17">
            <a:extLst>
              <a:ext uri="{FF2B5EF4-FFF2-40B4-BE49-F238E27FC236}">
                <a16:creationId xmlns:a16="http://schemas.microsoft.com/office/drawing/2014/main" id="{21C7DF6A-1BBD-495B-A3FA-1E117CD6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48796"/>
              </p:ext>
            </p:extLst>
          </p:nvPr>
        </p:nvGraphicFramePr>
        <p:xfrm>
          <a:off x="625087" y="2072398"/>
          <a:ext cx="827011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28">
                  <a:extLst>
                    <a:ext uri="{9D8B030D-6E8A-4147-A177-3AD203B41FA5}">
                      <a16:colId xmlns:a16="http://schemas.microsoft.com/office/drawing/2014/main" val="2174930026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3473646219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2668663452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560882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フィールド名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name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vtuber</a:t>
                      </a:r>
                      <a:r>
                        <a:rPr kumimoji="1" lang="ja-JP" altLang="en-US" sz="160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office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所属オフィス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8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rank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7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follower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登録者数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のチャンネル登録者数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2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view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視聴数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の総視聴数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5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Twitter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ツイッターアカウント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8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Youtube</a:t>
                      </a:r>
                      <a:r>
                        <a:rPr kumimoji="1" lang="ja-JP" altLang="en-US" sz="1600"/>
                        <a:t>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73318"/>
                  </a:ext>
                </a:extLst>
              </a:tr>
            </a:tbl>
          </a:graphicData>
        </a:graphic>
      </p:graphicFrame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93B4816-EF7D-4548-BE49-BB4EC35ED585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ランキングテーブル</a:t>
            </a:r>
            <a:endParaRPr lang="en-US" altLang="ja-JP" sz="1400" b="1"/>
          </a:p>
          <a:p>
            <a:r>
              <a:rPr lang="ja-JP" altLang="en-US" sz="1400"/>
              <a:t>ランキングサイトからスクレイピングした各種データを保持します。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40978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データベース：テーブル構造：</a:t>
            </a:r>
            <a:r>
              <a:rPr lang="en-US" altLang="ja-JP" err="1"/>
              <a:t>Vtuber</a:t>
            </a:r>
            <a:r>
              <a:rPr lang="ja-JP" altLang="en-US"/>
              <a:t>プロフィール</a:t>
            </a:r>
            <a:endParaRPr lang="en-US" altLang="ja-JP"/>
          </a:p>
        </p:txBody>
      </p:sp>
      <p:graphicFrame>
        <p:nvGraphicFramePr>
          <p:cNvPr id="15" name="表 17">
            <a:extLst>
              <a:ext uri="{FF2B5EF4-FFF2-40B4-BE49-F238E27FC236}">
                <a16:creationId xmlns:a16="http://schemas.microsoft.com/office/drawing/2014/main" id="{21C7DF6A-1BBD-495B-A3FA-1E117CD6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601342"/>
              </p:ext>
            </p:extLst>
          </p:nvPr>
        </p:nvGraphicFramePr>
        <p:xfrm>
          <a:off x="494458" y="1976604"/>
          <a:ext cx="82701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28">
                  <a:extLst>
                    <a:ext uri="{9D8B030D-6E8A-4147-A177-3AD203B41FA5}">
                      <a16:colId xmlns:a16="http://schemas.microsoft.com/office/drawing/2014/main" val="2174930026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3473646219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2668663452"/>
                    </a:ext>
                  </a:extLst>
                </a:gridCol>
                <a:gridCol w="2067528">
                  <a:extLst>
                    <a:ext uri="{9D8B030D-6E8A-4147-A177-3AD203B41FA5}">
                      <a16:colId xmlns:a16="http://schemas.microsoft.com/office/drawing/2014/main" val="560882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フィールド名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name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vtuber</a:t>
                      </a:r>
                      <a:r>
                        <a:rPr kumimoji="1" lang="ja-JP" altLang="en-US" sz="160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9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age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年齢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8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height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身長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INTEGER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7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Birthday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誕生日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TEXT</a:t>
                      </a:r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12/3</a:t>
                      </a:r>
                      <a:r>
                        <a:rPr kumimoji="1" lang="ja-JP" altLang="en-US" sz="1600"/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25352"/>
                  </a:ext>
                </a:extLst>
              </a:tr>
            </a:tbl>
          </a:graphicData>
        </a:graphic>
      </p:graphicFrame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341152" y="980546"/>
            <a:ext cx="9152899" cy="5656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プロフィールテーブル</a:t>
            </a:r>
            <a:endParaRPr lang="en-US" altLang="ja-JP" sz="1400" b="1"/>
          </a:p>
          <a:p>
            <a:r>
              <a:rPr lang="ja-JP" altLang="en-US" sz="1400"/>
              <a:t>非公式</a:t>
            </a:r>
            <a:r>
              <a:rPr lang="en-US" altLang="ja-JP" sz="1400"/>
              <a:t>Wiki</a:t>
            </a:r>
            <a:r>
              <a:rPr lang="ja-JP" altLang="en-US" sz="1400"/>
              <a:t>等からスクレイピングした、</a:t>
            </a:r>
            <a:r>
              <a:rPr lang="en-US" altLang="ja-JP" sz="1400"/>
              <a:t>VTuber</a:t>
            </a:r>
            <a:r>
              <a:rPr lang="ja-JP" altLang="en-US" sz="1400"/>
              <a:t>の詳細データを保持します。</a:t>
            </a:r>
            <a:endParaRPr lang="en-US" altLang="ja-JP" sz="1400"/>
          </a:p>
          <a:p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4452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</a:t>
            </a:r>
            <a:r>
              <a:rPr lang="en-US" altLang="ja-JP"/>
              <a:t> </a:t>
            </a:r>
            <a:r>
              <a:rPr lang="ja-JP" altLang="en-US"/>
              <a:t>データベース制御の概要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76550" y="4008994"/>
            <a:ext cx="9152899" cy="1436375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データベースの制御は以下のステップで実現します。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1400" b="1">
                <a:solidFill>
                  <a:prstClr val="black"/>
                </a:solidFill>
                <a:latin typeface="メイリオ"/>
                <a:ea typeface="メイリオ"/>
              </a:rPr>
              <a:t>SQL</a:t>
            </a:r>
            <a:r>
              <a:rPr lang="ja-JP" altLang="en-US" sz="1400" b="1">
                <a:solidFill>
                  <a:prstClr val="black"/>
                </a:solidFill>
                <a:latin typeface="メイリオ"/>
                <a:ea typeface="メイリオ"/>
              </a:rPr>
              <a:t>文を書いて、データベースエンジンに食わせる。</a:t>
            </a:r>
            <a:endParaRPr lang="en-US" altLang="ja-JP" sz="1400" b="1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 b="1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おおむねどんなデータベースエンジンを選んでも、やることはこれだけです。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データベースのテーブル構造を組み立てて、</a:t>
            </a:r>
            <a:r>
              <a:rPr lang="en-US" altLang="ja-JP" sz="1400">
                <a:solidFill>
                  <a:prstClr val="black"/>
                </a:solidFill>
                <a:latin typeface="メイリオ"/>
                <a:ea typeface="メイリオ"/>
              </a:rPr>
              <a:t>SQL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文でデータを追加、削除、更新する。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09D723-2C4C-4599-99AB-1F7303B12F49}"/>
              </a:ext>
            </a:extLst>
          </p:cNvPr>
          <p:cNvSpPr txBox="1">
            <a:spLocks/>
          </p:cNvSpPr>
          <p:nvPr/>
        </p:nvSpPr>
        <p:spPr>
          <a:xfrm>
            <a:off x="1310967" y="3367927"/>
            <a:ext cx="781810" cy="28859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SQL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文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AD30C4-92CB-4DCA-A1BE-56B3BD4A53C3}"/>
              </a:ext>
            </a:extLst>
          </p:cNvPr>
          <p:cNvSpPr/>
          <p:nvPr/>
        </p:nvSpPr>
        <p:spPr>
          <a:xfrm>
            <a:off x="524905" y="1947748"/>
            <a:ext cx="2353935" cy="10685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>
                <a:solidFill>
                  <a:schemeClr val="tx1"/>
                </a:solidFill>
              </a:rPr>
              <a:t>INSERT INTO vtuber_rank(name, rank) VALUES(“</a:t>
            </a:r>
            <a:r>
              <a:rPr lang="ja-JP" altLang="en-US" sz="1200">
                <a:solidFill>
                  <a:schemeClr val="tx1"/>
                </a:solidFill>
              </a:rPr>
              <a:t>ミライアカリ</a:t>
            </a:r>
            <a:r>
              <a:rPr lang="en-US" altLang="ja-JP" sz="1200">
                <a:solidFill>
                  <a:schemeClr val="tx1"/>
                </a:solidFill>
              </a:rPr>
              <a:t>”, 4);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AFA95CC1-A138-493D-A220-1D5B3CFB12ED}"/>
              </a:ext>
            </a:extLst>
          </p:cNvPr>
          <p:cNvSpPr/>
          <p:nvPr/>
        </p:nvSpPr>
        <p:spPr>
          <a:xfrm>
            <a:off x="3845553" y="1817231"/>
            <a:ext cx="2006995" cy="1329603"/>
          </a:xfrm>
          <a:prstGeom prst="plus">
            <a:avLst>
              <a:gd name="adj" fmla="val 15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/>
              <a:t>sqlite3</a:t>
            </a:r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50B4A36B-0281-4EE0-B5CB-B9DA5F6E2A69}"/>
              </a:ext>
            </a:extLst>
          </p:cNvPr>
          <p:cNvSpPr/>
          <p:nvPr/>
        </p:nvSpPr>
        <p:spPr>
          <a:xfrm>
            <a:off x="3149925" y="2240366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7F018FCB-BB98-4FA8-8160-9331C3DB90C9}"/>
              </a:ext>
            </a:extLst>
          </p:cNvPr>
          <p:cNvSpPr txBox="1">
            <a:spLocks/>
          </p:cNvSpPr>
          <p:nvPr/>
        </p:nvSpPr>
        <p:spPr>
          <a:xfrm>
            <a:off x="3845554" y="3386759"/>
            <a:ext cx="2006994" cy="28859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データベースエンジン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DEF640BF-6AA1-4F6F-9841-55552BBF35D5}"/>
              </a:ext>
            </a:extLst>
          </p:cNvPr>
          <p:cNvSpPr/>
          <p:nvPr/>
        </p:nvSpPr>
        <p:spPr>
          <a:xfrm>
            <a:off x="6162756" y="2240366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6A5873B-C728-4D01-ADBB-D3D0FC3D7D5B}"/>
              </a:ext>
            </a:extLst>
          </p:cNvPr>
          <p:cNvGrpSpPr/>
          <p:nvPr/>
        </p:nvGrpSpPr>
        <p:grpSpPr>
          <a:xfrm>
            <a:off x="7060424" y="1843684"/>
            <a:ext cx="1534609" cy="1327484"/>
            <a:chOff x="1254000" y="5109123"/>
            <a:chExt cx="1534609" cy="1327484"/>
          </a:xfrm>
        </p:grpSpPr>
        <p:sp>
          <p:nvSpPr>
            <p:cNvPr id="17" name="円柱 16">
              <a:extLst>
                <a:ext uri="{FF2B5EF4-FFF2-40B4-BE49-F238E27FC236}">
                  <a16:creationId xmlns:a16="http://schemas.microsoft.com/office/drawing/2014/main" id="{7BCB54DD-76DA-4244-8298-05DA8A3655EA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B8485A7-AD86-4669-BC9D-F794A4984890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847E859E-C298-478B-BFFB-34E8EAB201F8}"/>
              </a:ext>
            </a:extLst>
          </p:cNvPr>
          <p:cNvSpPr txBox="1">
            <a:spLocks/>
          </p:cNvSpPr>
          <p:nvPr/>
        </p:nvSpPr>
        <p:spPr>
          <a:xfrm>
            <a:off x="7173762" y="3381998"/>
            <a:ext cx="1307932" cy="28859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データベース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5861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</a:t>
            </a:r>
            <a:r>
              <a:rPr lang="en-US" altLang="ja-JP"/>
              <a:t> SQL</a:t>
            </a:r>
            <a:r>
              <a:rPr lang="ja-JP" altLang="en-US"/>
              <a:t>文：テーブル作成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DFF3ED-9ED5-4479-83BE-0F4223D8D8CC}"/>
              </a:ext>
            </a:extLst>
          </p:cNvPr>
          <p:cNvSpPr txBox="1">
            <a:spLocks/>
          </p:cNvSpPr>
          <p:nvPr/>
        </p:nvSpPr>
        <p:spPr>
          <a:xfrm>
            <a:off x="376550" y="1836428"/>
            <a:ext cx="9152899" cy="291141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CREATE TABLE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テーブル名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テーブル構造</a:t>
            </a:r>
            <a:endParaRPr kumimoji="1" lang="en-US" altLang="ja-JP" sz="14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1400" b="1">
                <a:solidFill>
                  <a:prstClr val="black"/>
                </a:solidFill>
                <a:latin typeface="メイリオ"/>
                <a:ea typeface="メイリオ"/>
              </a:rPr>
              <a:t>TEXT</a:t>
            </a:r>
            <a:r>
              <a:rPr lang="ja-JP" altLang="en-US" sz="1400" b="1">
                <a:solidFill>
                  <a:prstClr val="black"/>
                </a:solidFill>
                <a:latin typeface="メイリオ"/>
                <a:ea typeface="メイリオ"/>
              </a:rPr>
              <a:t>　         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対象の列は文字列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1400" b="1">
                <a:solidFill>
                  <a:prstClr val="black"/>
                </a:solidFill>
                <a:latin typeface="メイリオ"/>
                <a:ea typeface="メイリオ"/>
              </a:rPr>
              <a:t>INTEGER</a:t>
            </a:r>
            <a:r>
              <a:rPr lang="ja-JP" altLang="en-US" sz="1400" b="1">
                <a:solidFill>
                  <a:prstClr val="black"/>
                </a:solidFill>
                <a:latin typeface="メイリオ"/>
                <a:ea typeface="メイリオ"/>
              </a:rPr>
              <a:t>　  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対象の列は整数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lvl="0">
              <a:defRPr/>
            </a:pPr>
            <a:endParaRPr lang="en-US" altLang="ja-JP" sz="1400" b="1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ja-JP" sz="1400" b="1">
                <a:solidFill>
                  <a:prstClr val="black"/>
                </a:solidFill>
              </a:rPr>
              <a:t>NOT NULL</a:t>
            </a:r>
            <a:r>
              <a:rPr lang="ja-JP" altLang="en-US" sz="1400" b="1">
                <a:solidFill>
                  <a:prstClr val="black"/>
                </a:solidFill>
              </a:rPr>
              <a:t>　</a:t>
            </a:r>
            <a:r>
              <a:rPr lang="ja-JP" altLang="en-US" sz="1400">
                <a:solidFill>
                  <a:prstClr val="black"/>
                </a:solidFill>
              </a:rPr>
              <a:t>省略</a:t>
            </a:r>
            <a:r>
              <a:rPr lang="en-US" altLang="ja-JP" sz="1400">
                <a:solidFill>
                  <a:prstClr val="black"/>
                </a:solidFill>
              </a:rPr>
              <a:t>(</a:t>
            </a:r>
            <a:r>
              <a:rPr lang="ja-JP" altLang="en-US" sz="1400">
                <a:solidFill>
                  <a:prstClr val="black"/>
                </a:solidFill>
              </a:rPr>
              <a:t>無効</a:t>
            </a:r>
            <a:r>
              <a:rPr lang="en-US" altLang="ja-JP" sz="1400">
                <a:solidFill>
                  <a:prstClr val="black"/>
                </a:solidFill>
              </a:rPr>
              <a:t>)</a:t>
            </a:r>
            <a:r>
              <a:rPr lang="ja-JP" altLang="en-US" sz="1400">
                <a:solidFill>
                  <a:prstClr val="black"/>
                </a:solidFill>
              </a:rPr>
              <a:t>を許可しない。</a:t>
            </a:r>
            <a:endParaRPr lang="en-US" altLang="ja-JP" sz="140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ja-JP" altLang="en-US" sz="1400">
                <a:solidFill>
                  <a:prstClr val="black"/>
                </a:solidFill>
              </a:rPr>
              <a:t>　</a:t>
            </a:r>
            <a:r>
              <a:rPr lang="en-US" altLang="ja-JP" sz="1400">
                <a:solidFill>
                  <a:prstClr val="black"/>
                </a:solidFill>
              </a:rPr>
              <a:t>Vtuber</a:t>
            </a:r>
            <a:r>
              <a:rPr lang="ja-JP" altLang="en-US" sz="1400">
                <a:solidFill>
                  <a:prstClr val="black"/>
                </a:solidFill>
              </a:rPr>
              <a:t>名称、順位ともに「必ず値を持つもの」であり、省略できません。</a:t>
            </a:r>
            <a:endParaRPr lang="en-US" altLang="ja-JP" sz="140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ja-JP" sz="140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1400" b="1">
                <a:solidFill>
                  <a:prstClr val="black"/>
                </a:solidFill>
                <a:latin typeface="メイリオ"/>
                <a:ea typeface="メイリオ"/>
              </a:rPr>
              <a:t>NOT UNIQUE</a:t>
            </a:r>
            <a:r>
              <a:rPr lang="ja-JP" altLang="en-US" sz="1400" b="1">
                <a:solidFill>
                  <a:prstClr val="black"/>
                </a:solidFill>
                <a:latin typeface="メイリオ"/>
                <a:ea typeface="メイリオ"/>
              </a:rPr>
              <a:t>　</a:t>
            </a:r>
            <a:r>
              <a:rPr lang="ja-JP" altLang="en-US" sz="1400">
                <a:solidFill>
                  <a:prstClr val="black"/>
                </a:solidFill>
                <a:latin typeface="メイリオ"/>
                <a:ea typeface="メイリオ"/>
              </a:rPr>
              <a:t>データの重複を許可しない。</a:t>
            </a:r>
            <a:endParaRPr lang="en-US" altLang="ja-JP" sz="1400">
              <a:solidFill>
                <a:prstClr val="black"/>
              </a:solidFill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データベースは基本的に「何も考えず機械的に」データを追加するだけのエンジンです。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この指定をしないと、データベース内に何人も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”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ミライアカリ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”</a:t>
            </a: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が登録されてしまいます。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FC425B-2018-4A1E-B6D0-2EA3CA1C51FC}"/>
              </a:ext>
            </a:extLst>
          </p:cNvPr>
          <p:cNvSpPr/>
          <p:nvPr/>
        </p:nvSpPr>
        <p:spPr>
          <a:xfrm>
            <a:off x="431120" y="982578"/>
            <a:ext cx="8624957" cy="4559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>
                <a:solidFill>
                  <a:schemeClr val="tx1"/>
                </a:solidFill>
              </a:rPr>
              <a:t>CREATE TABLE</a:t>
            </a:r>
            <a:r>
              <a:rPr lang="en-US" altLang="ja-JP" sz="1400">
                <a:solidFill>
                  <a:schemeClr val="tx1"/>
                </a:solidFill>
              </a:rPr>
              <a:t> vtuber_rank(name </a:t>
            </a:r>
            <a:r>
              <a:rPr lang="en-US" altLang="ja-JP" sz="1400" b="1">
                <a:solidFill>
                  <a:schemeClr val="tx1"/>
                </a:solidFill>
              </a:rPr>
              <a:t>TEXT NOT NULL UNIQUE</a:t>
            </a:r>
            <a:r>
              <a:rPr lang="en-US" altLang="ja-JP" sz="1400">
                <a:solidFill>
                  <a:schemeClr val="tx1"/>
                </a:solidFill>
              </a:rPr>
              <a:t>, rank </a:t>
            </a:r>
            <a:r>
              <a:rPr lang="en-US" altLang="ja-JP" sz="1400" b="1">
                <a:solidFill>
                  <a:schemeClr val="tx1"/>
                </a:solidFill>
              </a:rPr>
              <a:t>INTEGER NOT NULL</a:t>
            </a:r>
            <a:r>
              <a:rPr lang="en-US" altLang="ja-JP" sz="1400">
                <a:solidFill>
                  <a:schemeClr val="tx1"/>
                </a:solidFill>
              </a:rPr>
              <a:t>);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250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</a:t>
            </a:r>
            <a:r>
              <a:rPr lang="en-US" altLang="ja-JP"/>
              <a:t> SQL</a:t>
            </a:r>
            <a:r>
              <a:rPr lang="ja-JP" altLang="en-US"/>
              <a:t>文：データ追加、データ検索</a:t>
            </a:r>
            <a:endParaRPr lang="en-US" altLang="ja-JP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EFC425B-2018-4A1E-B6D0-2EA3CA1C51FC}"/>
              </a:ext>
            </a:extLst>
          </p:cNvPr>
          <p:cNvSpPr/>
          <p:nvPr/>
        </p:nvSpPr>
        <p:spPr>
          <a:xfrm>
            <a:off x="431120" y="980594"/>
            <a:ext cx="7089233" cy="291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>
                <a:solidFill>
                  <a:schemeClr val="tx1"/>
                </a:solidFill>
              </a:rPr>
              <a:t>INSERT INTO </a:t>
            </a:r>
            <a:r>
              <a:rPr lang="en-US" altLang="ja-JP" sz="1400">
                <a:solidFill>
                  <a:schemeClr val="tx1"/>
                </a:solidFill>
              </a:rPr>
              <a:t>vtuber_rank(name, rank) </a:t>
            </a:r>
            <a:r>
              <a:rPr lang="en-US" altLang="ja-JP" sz="1400" b="1">
                <a:solidFill>
                  <a:schemeClr val="tx1"/>
                </a:solidFill>
              </a:rPr>
              <a:t>VALUES</a:t>
            </a:r>
            <a:r>
              <a:rPr lang="en-US" altLang="ja-JP" sz="1400">
                <a:solidFill>
                  <a:schemeClr val="tx1"/>
                </a:solidFill>
              </a:rPr>
              <a:t>(“</a:t>
            </a:r>
            <a:r>
              <a:rPr lang="ja-JP" altLang="en-US" sz="1400">
                <a:solidFill>
                  <a:schemeClr val="tx1"/>
                </a:solidFill>
              </a:rPr>
              <a:t>ミライアカリ</a:t>
            </a:r>
            <a:r>
              <a:rPr lang="en-US" altLang="ja-JP" sz="1400">
                <a:solidFill>
                  <a:schemeClr val="tx1"/>
                </a:solidFill>
              </a:rPr>
              <a:t>”, 4);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E6808CB-1C24-44EE-9F38-99CA1A537990}"/>
              </a:ext>
            </a:extLst>
          </p:cNvPr>
          <p:cNvSpPr txBox="1">
            <a:spLocks/>
          </p:cNvSpPr>
          <p:nvPr/>
        </p:nvSpPr>
        <p:spPr>
          <a:xfrm>
            <a:off x="384383" y="1374776"/>
            <a:ext cx="9152899" cy="56927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INSERT INTO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テーブル名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カラム名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VALUES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値</a:t>
            </a:r>
            <a:endParaRPr kumimoji="1" lang="en-US" altLang="ja-JP" sz="14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>
              <a:defRPr/>
            </a:pPr>
            <a:r>
              <a:rPr lang="ja-JP" altLang="en-US" sz="1400">
                <a:solidFill>
                  <a:prstClr val="black"/>
                </a:solidFill>
              </a:rPr>
              <a:t>テーブル「</a:t>
            </a:r>
            <a:r>
              <a:rPr lang="en-US" altLang="ja-JP" sz="1400">
                <a:solidFill>
                  <a:prstClr val="black"/>
                </a:solidFill>
              </a:rPr>
              <a:t>vtuber_rank</a:t>
            </a:r>
            <a:r>
              <a:rPr lang="ja-JP" altLang="en-US" sz="1400">
                <a:solidFill>
                  <a:prstClr val="black"/>
                </a:solidFill>
              </a:rPr>
              <a:t>」に「ミライアカリ」を追加します。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DD7F416-3DD6-4ABB-AEEF-31960CB19B6F}"/>
              </a:ext>
            </a:extLst>
          </p:cNvPr>
          <p:cNvSpPr/>
          <p:nvPr/>
        </p:nvSpPr>
        <p:spPr>
          <a:xfrm>
            <a:off x="431119" y="2182642"/>
            <a:ext cx="7089233" cy="3269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>
                <a:solidFill>
                  <a:schemeClr val="tx1"/>
                </a:solidFill>
              </a:rPr>
              <a:t>SELECT </a:t>
            </a:r>
            <a:r>
              <a:rPr lang="en-US" altLang="ja-JP" sz="1400">
                <a:solidFill>
                  <a:schemeClr val="tx1"/>
                </a:solidFill>
              </a:rPr>
              <a:t>*</a:t>
            </a:r>
            <a:r>
              <a:rPr lang="en-US" altLang="ja-JP" sz="1400" b="1">
                <a:solidFill>
                  <a:schemeClr val="tx1"/>
                </a:solidFill>
              </a:rPr>
              <a:t> FROM </a:t>
            </a:r>
            <a:r>
              <a:rPr lang="en-US" altLang="ja-JP" sz="1400">
                <a:solidFill>
                  <a:schemeClr val="tx1"/>
                </a:solidFill>
              </a:rPr>
              <a:t>vtuber_rank;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3002238-4EA9-4B69-89F0-8AFC512F9064}"/>
              </a:ext>
            </a:extLst>
          </p:cNvPr>
          <p:cNvSpPr txBox="1">
            <a:spLocks/>
          </p:cNvSpPr>
          <p:nvPr/>
        </p:nvSpPr>
        <p:spPr>
          <a:xfrm>
            <a:off x="431119" y="2694297"/>
            <a:ext cx="9152899" cy="56927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SELECT </a:t>
            </a:r>
            <a:r>
              <a:rPr kumimoji="1" lang="ja-JP" altLang="en-US" sz="1400" b="0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カラム名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FROM</a:t>
            </a: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 </a:t>
            </a:r>
            <a:r>
              <a:rPr kumimoji="1" lang="ja-JP" altLang="en-US" sz="1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テーブル名</a:t>
            </a:r>
            <a:endParaRPr kumimoji="1" lang="en-US" altLang="ja-JP" sz="14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>
              <a:defRPr/>
            </a:pPr>
            <a:r>
              <a:rPr lang="ja-JP" altLang="en-US" sz="1400">
                <a:solidFill>
                  <a:prstClr val="black"/>
                </a:solidFill>
              </a:rPr>
              <a:t>テーブル「</a:t>
            </a:r>
            <a:r>
              <a:rPr lang="en-US" altLang="ja-JP" sz="1400">
                <a:solidFill>
                  <a:prstClr val="black"/>
                </a:solidFill>
              </a:rPr>
              <a:t>vtuber_rank</a:t>
            </a:r>
            <a:r>
              <a:rPr lang="ja-JP" altLang="en-US" sz="1400">
                <a:solidFill>
                  <a:prstClr val="black"/>
                </a:solidFill>
              </a:rPr>
              <a:t>」から全レコードを検索します。</a:t>
            </a:r>
            <a:endParaRPr kumimoji="1" lang="en-US" altLang="ja-JP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416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データベース：モジュール連携</a:t>
            </a:r>
            <a:endParaRPr lang="en-US" altLang="ja-JP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8C7D32A-C084-47BA-A1EC-FB132C1CEB95}"/>
              </a:ext>
            </a:extLst>
          </p:cNvPr>
          <p:cNvGrpSpPr/>
          <p:nvPr/>
        </p:nvGrpSpPr>
        <p:grpSpPr>
          <a:xfrm>
            <a:off x="7057258" y="2033235"/>
            <a:ext cx="1534609" cy="1327484"/>
            <a:chOff x="1254000" y="5109123"/>
            <a:chExt cx="1534609" cy="1327484"/>
          </a:xfrm>
        </p:grpSpPr>
        <p:sp>
          <p:nvSpPr>
            <p:cNvPr id="6" name="円柱 5">
              <a:extLst>
                <a:ext uri="{FF2B5EF4-FFF2-40B4-BE49-F238E27FC236}">
                  <a16:creationId xmlns:a16="http://schemas.microsoft.com/office/drawing/2014/main" id="{4D68DFFC-A1D9-4EE1-97CA-AE3339E3DE60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B0D37C8-11DC-4B65-98E2-525EC9FFF9E3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452B3A9-C166-4B66-97D8-E44FFD069F09}"/>
              </a:ext>
            </a:extLst>
          </p:cNvPr>
          <p:cNvGrpSpPr/>
          <p:nvPr/>
        </p:nvGrpSpPr>
        <p:grpSpPr>
          <a:xfrm>
            <a:off x="7031496" y="3765476"/>
            <a:ext cx="1534610" cy="1327484"/>
            <a:chOff x="5327146" y="5301806"/>
            <a:chExt cx="1534610" cy="1327484"/>
          </a:xfrm>
        </p:grpSpPr>
        <p:sp>
          <p:nvSpPr>
            <p:cNvPr id="9" name="円柱 8">
              <a:extLst>
                <a:ext uri="{FF2B5EF4-FFF2-40B4-BE49-F238E27FC236}">
                  <a16:creationId xmlns:a16="http://schemas.microsoft.com/office/drawing/2014/main" id="{F31D786F-38E8-4953-A313-3D8A9784A362}"/>
                </a:ext>
              </a:extLst>
            </p:cNvPr>
            <p:cNvSpPr/>
            <p:nvPr/>
          </p:nvSpPr>
          <p:spPr>
            <a:xfrm>
              <a:off x="5327146" y="5301806"/>
              <a:ext cx="1534610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Vtuber_profile</a:t>
              </a:r>
              <a:endParaRPr kumimoji="1" lang="ja-JP" altLang="en-US" sz="14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34B1A01-84F9-4360-B931-54C318474475}"/>
                </a:ext>
              </a:extLst>
            </p:cNvPr>
            <p:cNvSpPr txBox="1"/>
            <p:nvPr/>
          </p:nvSpPr>
          <p:spPr>
            <a:xfrm>
              <a:off x="5867856" y="5319221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46E0EC1-AF2A-4839-BBC0-D36B9CCC40BF}"/>
              </a:ext>
            </a:extLst>
          </p:cNvPr>
          <p:cNvGrpSpPr/>
          <p:nvPr/>
        </p:nvGrpSpPr>
        <p:grpSpPr>
          <a:xfrm>
            <a:off x="588384" y="2511795"/>
            <a:ext cx="2260360" cy="1834409"/>
            <a:chOff x="681629" y="886457"/>
            <a:chExt cx="2260360" cy="1834409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D61F16A-52D8-4D9C-9F53-A094699A1751}"/>
                </a:ext>
              </a:extLst>
            </p:cNvPr>
            <p:cNvSpPr/>
            <p:nvPr/>
          </p:nvSpPr>
          <p:spPr>
            <a:xfrm>
              <a:off x="681629" y="886457"/>
              <a:ext cx="2260360" cy="1834409"/>
            </a:xfrm>
            <a:prstGeom prst="rect">
              <a:avLst/>
            </a:prstGeom>
            <a:solidFill>
              <a:srgbClr val="92D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scraper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C75AF59-FE42-4E06-931A-A255FA261EC0}"/>
                </a:ext>
              </a:extLst>
            </p:cNvPr>
            <p:cNvSpPr/>
            <p:nvPr/>
          </p:nvSpPr>
          <p:spPr>
            <a:xfrm>
              <a:off x="77839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ranking_scraper.py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555ADEB-69C8-4D97-8066-286C1E9DFC2D}"/>
                </a:ext>
              </a:extLst>
            </p:cNvPr>
            <p:cNvSpPr/>
            <p:nvPr/>
          </p:nvSpPr>
          <p:spPr>
            <a:xfrm>
              <a:off x="77839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nijisanji_scraper.py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ABEEA13-02B1-4DA1-9009-2A1E8D97EC5E}"/>
                </a:ext>
              </a:extLst>
            </p:cNvPr>
            <p:cNvSpPr/>
            <p:nvPr/>
          </p:nvSpPr>
          <p:spPr>
            <a:xfrm>
              <a:off x="778397" y="2345675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hololive_scraper.py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25F23E8-6A88-47F3-8BFE-8108A1D03A7E}"/>
                </a:ext>
              </a:extLst>
            </p:cNvPr>
            <p:cNvSpPr/>
            <p:nvPr/>
          </p:nvSpPr>
          <p:spPr>
            <a:xfrm>
              <a:off x="77839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tag_factory.py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7" name="矢印: 右 16">
            <a:extLst>
              <a:ext uri="{FF2B5EF4-FFF2-40B4-BE49-F238E27FC236}">
                <a16:creationId xmlns:a16="http://schemas.microsoft.com/office/drawing/2014/main" id="{229299F3-021C-437A-A588-3C74E46D0F4D}"/>
              </a:ext>
            </a:extLst>
          </p:cNvPr>
          <p:cNvSpPr/>
          <p:nvPr/>
        </p:nvSpPr>
        <p:spPr>
          <a:xfrm>
            <a:off x="2945512" y="3255756"/>
            <a:ext cx="583243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EDB83A95-0B5C-4FD4-8BEF-198F1E04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291556"/>
          </a:xfrm>
        </p:spPr>
        <p:txBody>
          <a:bodyPr bIns="0">
            <a:normAutofit/>
          </a:bodyPr>
          <a:lstStyle/>
          <a:p>
            <a:r>
              <a:rPr lang="en-US" altLang="ja-JP" sz="1400"/>
              <a:t>scraper</a:t>
            </a:r>
            <a:r>
              <a:rPr lang="ja-JP" altLang="en-US" sz="1400"/>
              <a:t>モジュールによって収集したデータを</a:t>
            </a:r>
            <a:r>
              <a:rPr lang="en-US" altLang="ja-JP" sz="1400"/>
              <a:t>db</a:t>
            </a:r>
            <a:r>
              <a:rPr lang="ja-JP" altLang="en-US" sz="1400"/>
              <a:t>モジュール経由で各データベースに格納します。</a:t>
            </a:r>
            <a:endParaRPr lang="en-US" altLang="ja-JP"/>
          </a:p>
          <a:p>
            <a:endParaRPr lang="en-US" altLang="ja-JP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955D975-5BC0-42E7-B4BB-4532A8B29C66}"/>
              </a:ext>
            </a:extLst>
          </p:cNvPr>
          <p:cNvGrpSpPr/>
          <p:nvPr/>
        </p:nvGrpSpPr>
        <p:grpSpPr>
          <a:xfrm>
            <a:off x="3611141" y="2511794"/>
            <a:ext cx="2260360" cy="1834409"/>
            <a:chOff x="3452879" y="886457"/>
            <a:chExt cx="2260360" cy="1834409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66F776C-FC90-4A26-9953-AD0BCA6D313B}"/>
                </a:ext>
              </a:extLst>
            </p:cNvPr>
            <p:cNvSpPr/>
            <p:nvPr/>
          </p:nvSpPr>
          <p:spPr>
            <a:xfrm>
              <a:off x="3452879" y="886457"/>
              <a:ext cx="2260360" cy="183440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db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A41073C-5F36-47DE-92AD-C2783AF3E868}"/>
                </a:ext>
              </a:extLst>
            </p:cNvPr>
            <p:cNvSpPr/>
            <p:nvPr/>
          </p:nvSpPr>
          <p:spPr>
            <a:xfrm>
              <a:off x="354964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vtuber_rank_db.py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769E953-2C4A-453B-9C01-0AAC7F2CF3FF}"/>
                </a:ext>
              </a:extLst>
            </p:cNvPr>
            <p:cNvSpPr/>
            <p:nvPr/>
          </p:nvSpPr>
          <p:spPr>
            <a:xfrm>
              <a:off x="354964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vtuber_profile_db.py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E4301A4-3DD5-4FEB-ABA6-4DC11C605650}"/>
                </a:ext>
              </a:extLst>
            </p:cNvPr>
            <p:cNvSpPr/>
            <p:nvPr/>
          </p:nvSpPr>
          <p:spPr>
            <a:xfrm>
              <a:off x="354964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vtuber_db.py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DACCE0B-AC33-494B-86AB-D4BD97B3ED0E}"/>
              </a:ext>
            </a:extLst>
          </p:cNvPr>
          <p:cNvSpPr/>
          <p:nvPr/>
        </p:nvSpPr>
        <p:spPr>
          <a:xfrm>
            <a:off x="6143413" y="3181017"/>
            <a:ext cx="48607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427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データベース：モジュールの使い方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446661" y="2104293"/>
            <a:ext cx="8832156" cy="458372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300"/>
              <a:t>from </a:t>
            </a:r>
            <a:r>
              <a:rPr lang="en-US" altLang="ja-JP" sz="1300" err="1"/>
              <a:t>scraper.ranking_scraper</a:t>
            </a:r>
            <a:r>
              <a:rPr lang="en-US" altLang="ja-JP" sz="1300"/>
              <a:t> import </a:t>
            </a:r>
            <a:r>
              <a:rPr lang="en-US" altLang="ja-JP" sz="1300" b="1" err="1"/>
              <a:t>RankingScraper</a:t>
            </a:r>
            <a:endParaRPr lang="en-US" altLang="ja-JP" sz="1300" b="1"/>
          </a:p>
          <a:p>
            <a:r>
              <a:rPr lang="en-US" altLang="ja-JP" sz="1300"/>
              <a:t>from </a:t>
            </a:r>
            <a:r>
              <a:rPr lang="en-US" altLang="ja-JP" sz="1300" err="1"/>
              <a:t>db.vtuber_rank_db</a:t>
            </a:r>
            <a:r>
              <a:rPr lang="en-US" altLang="ja-JP" sz="1300"/>
              <a:t> import </a:t>
            </a:r>
            <a:r>
              <a:rPr lang="en-US" altLang="ja-JP" sz="1300" b="1" err="1"/>
              <a:t>VTuberRankDB</a:t>
            </a:r>
            <a:r>
              <a:rPr lang="en-US" altLang="ja-JP" sz="1300"/>
              <a:t>, </a:t>
            </a:r>
            <a:r>
              <a:rPr lang="en-US" altLang="ja-JP" sz="1300" err="1"/>
              <a:t>AlreadyExistDBError</a:t>
            </a:r>
            <a:endParaRPr lang="en-US" altLang="ja-JP" sz="1300"/>
          </a:p>
          <a:p>
            <a:endParaRPr lang="en-US" altLang="ja-JP" sz="1300"/>
          </a:p>
          <a:p>
            <a:r>
              <a:rPr lang="en-US" altLang="ja-JP" sz="1300"/>
              <a:t># scraper</a:t>
            </a:r>
            <a:r>
              <a:rPr lang="ja-JP" altLang="en-US" sz="1300"/>
              <a:t>モジュールで、</a:t>
            </a:r>
            <a:r>
              <a:rPr lang="en-US" altLang="ja-JP" sz="1300"/>
              <a:t>Vtuber</a:t>
            </a:r>
            <a:r>
              <a:rPr lang="ja-JP" altLang="en-US" sz="1300"/>
              <a:t>のランキングデータ収集</a:t>
            </a:r>
            <a:endParaRPr lang="en-US" altLang="ja-JP" sz="1300"/>
          </a:p>
          <a:p>
            <a:r>
              <a:rPr lang="en-US" altLang="ja-JP" sz="1300" err="1"/>
              <a:t>vtubers</a:t>
            </a:r>
            <a:r>
              <a:rPr lang="en-US" altLang="ja-JP" sz="1300"/>
              <a:t> = </a:t>
            </a:r>
            <a:r>
              <a:rPr lang="en-US" altLang="ja-JP" sz="1300" b="1" err="1"/>
              <a:t>RankingScraper</a:t>
            </a:r>
            <a:r>
              <a:rPr lang="en-US" altLang="ja-JP" sz="1300"/>
              <a:t>().</a:t>
            </a:r>
            <a:r>
              <a:rPr lang="en-US" altLang="ja-JP" sz="1300" err="1"/>
              <a:t>get_ranking_data</a:t>
            </a:r>
            <a:r>
              <a:rPr lang="en-US" altLang="ja-JP" sz="1300"/>
              <a:t>()</a:t>
            </a:r>
          </a:p>
          <a:p>
            <a:endParaRPr lang="en-US" altLang="ja-JP" sz="1300"/>
          </a:p>
          <a:p>
            <a:r>
              <a:rPr lang="en-US" altLang="ja-JP" sz="1300"/>
              <a:t># </a:t>
            </a:r>
            <a:r>
              <a:rPr lang="ja-JP" altLang="en-US" sz="1300"/>
              <a:t>データベース制御モジュール生成</a:t>
            </a:r>
            <a:endParaRPr lang="en-US" altLang="ja-JP" sz="1300"/>
          </a:p>
          <a:p>
            <a:r>
              <a:rPr lang="en-US" altLang="ja-JP" sz="1300" err="1"/>
              <a:t>db</a:t>
            </a:r>
            <a:r>
              <a:rPr lang="en-US" altLang="ja-JP" sz="1300"/>
              <a:t> = </a:t>
            </a:r>
            <a:r>
              <a:rPr lang="en-US" altLang="ja-JP" sz="1300" b="1" err="1"/>
              <a:t>VTuberRankDB</a:t>
            </a:r>
            <a:r>
              <a:rPr lang="en-US" altLang="ja-JP" sz="1300"/>
              <a:t>()</a:t>
            </a:r>
          </a:p>
          <a:p>
            <a:endParaRPr lang="en-US" altLang="ja-JP" sz="1300"/>
          </a:p>
          <a:p>
            <a:r>
              <a:rPr lang="en-US" altLang="ja-JP" sz="1300"/>
              <a:t># </a:t>
            </a:r>
            <a:r>
              <a:rPr lang="ja-JP" altLang="en-US" sz="1300"/>
              <a:t>スクレイピング結果をデータベースへ追加</a:t>
            </a:r>
            <a:endParaRPr lang="en-US" altLang="ja-JP" sz="1300"/>
          </a:p>
          <a:p>
            <a:r>
              <a:rPr lang="en-US" altLang="ja-JP" sz="1300"/>
              <a:t>for </a:t>
            </a:r>
            <a:r>
              <a:rPr lang="en-US" altLang="ja-JP" sz="1300" err="1"/>
              <a:t>vtuber</a:t>
            </a:r>
            <a:r>
              <a:rPr lang="en-US" altLang="ja-JP" sz="1300"/>
              <a:t> in </a:t>
            </a:r>
            <a:r>
              <a:rPr lang="en-US" altLang="ja-JP" sz="1300" err="1"/>
              <a:t>vtubers</a:t>
            </a:r>
            <a:r>
              <a:rPr lang="en-US" altLang="ja-JP" sz="1300"/>
              <a:t>: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db</a:t>
            </a:r>
            <a:r>
              <a:rPr lang="en-US" altLang="ja-JP" sz="1300" err="1"/>
              <a:t>.</a:t>
            </a:r>
            <a:r>
              <a:rPr lang="en-US" altLang="ja-JP" sz="1300" b="1" err="1"/>
              <a:t>insert</a:t>
            </a:r>
            <a:r>
              <a:rPr lang="en-US" altLang="ja-JP" sz="1300"/>
              <a:t>(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dbkey.VTUBER_NAME_KEY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dbkey.VTUBER_OFFICE_KEY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dbkey.VTUBER_RANK_KEY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dbkey.VTUBER_FOLLOWER_KEY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dbkey.VTUBER_VIEW_KEY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</a:t>
            </a:r>
            <a:r>
              <a:rPr lang="en-US" altLang="ja-JP" sz="1300" err="1"/>
              <a:t>vtuber</a:t>
            </a:r>
            <a:r>
              <a:rPr lang="en-US" altLang="ja-JP" sz="1300"/>
              <a:t>[</a:t>
            </a:r>
            <a:r>
              <a:rPr lang="en-US" altLang="ja-JP" sz="1300" err="1"/>
              <a:t>dbkey.VTUBER_TWITTER_KEY</a:t>
            </a:r>
            <a:r>
              <a:rPr lang="en-US" altLang="ja-JP" sz="1300"/>
              <a:t>],</a:t>
            </a:r>
          </a:p>
          <a:p>
            <a:r>
              <a:rPr lang="en-US" altLang="ja-JP" sz="1300"/>
              <a:t>        vtuber[dbkey.VTUBER_YOUTUBE_KEY])</a:t>
            </a:r>
          </a:p>
          <a:p>
            <a:endParaRPr lang="en-US" altLang="ja-JP" sz="1200"/>
          </a:p>
          <a:p>
            <a:endParaRPr lang="en-US" altLang="ja-JP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FB128064-33FA-434C-9567-22E888954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37714"/>
              </p:ext>
            </p:extLst>
          </p:nvPr>
        </p:nvGraphicFramePr>
        <p:xfrm>
          <a:off x="513862" y="1157329"/>
          <a:ext cx="660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96165981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615427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scraper</a:t>
                      </a:r>
                      <a:r>
                        <a:rPr kumimoji="1" lang="ja-JP" altLang="en-US" sz="1400"/>
                        <a:t>モジュール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db</a:t>
                      </a:r>
                      <a:r>
                        <a:rPr kumimoji="1" lang="ja-JP" altLang="en-US" sz="1400"/>
                        <a:t>モジュール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3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400"/>
                        <a:t>RankingScraper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/>
                        <a:t>VTuberRankDB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41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246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データベース：</a:t>
            </a:r>
            <a:r>
              <a:rPr lang="en-US" altLang="ja-JP"/>
              <a:t>VTuberRankDB</a:t>
            </a:r>
            <a:r>
              <a:rPr lang="ja-JP" altLang="en-US"/>
              <a:t>について</a:t>
            </a:r>
            <a:endParaRPr lang="en-US" altLang="ja-JP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B7BB2E-CE3F-4EE2-90F0-499AE8DC8777}"/>
              </a:ext>
            </a:extLst>
          </p:cNvPr>
          <p:cNvSpPr txBox="1">
            <a:spLocks/>
          </p:cNvSpPr>
          <p:nvPr/>
        </p:nvSpPr>
        <p:spPr>
          <a:xfrm>
            <a:off x="446661" y="943709"/>
            <a:ext cx="8832156" cy="4519246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CRT_TBL = '''CREATE TABLE vtuber_rank…’’’</a:t>
            </a:r>
          </a:p>
          <a:p>
            <a:r>
              <a:rPr lang="en-US" altLang="ja-JP" sz="1400"/>
              <a:t>INS_TBL = '''INSERT INTO vtuber_rank(…’’’</a:t>
            </a:r>
          </a:p>
          <a:p>
            <a:endParaRPr lang="en-US" altLang="ja-JP" sz="1400"/>
          </a:p>
          <a:p>
            <a:r>
              <a:rPr lang="en-US" altLang="ja-JP" sz="1400"/>
              <a:t>class </a:t>
            </a:r>
            <a:r>
              <a:rPr lang="en-US" altLang="ja-JP" sz="1400" b="1"/>
              <a:t>VTuberRankDB</a:t>
            </a:r>
            <a:r>
              <a:rPr lang="en-US" altLang="ja-JP" sz="1400"/>
              <a:t>(object):</a:t>
            </a:r>
          </a:p>
          <a:p>
            <a:r>
              <a:rPr lang="en-US" altLang="ja-JP" sz="1400"/>
              <a:t>    def __init__(self):</a:t>
            </a:r>
          </a:p>
          <a:p>
            <a:r>
              <a:rPr lang="en-US" altLang="ja-JP" sz="1400"/>
              <a:t>        self._con = sqlite3.</a:t>
            </a:r>
            <a:r>
              <a:rPr lang="en-US" altLang="ja-JP" sz="1400" b="1"/>
              <a:t>connect</a:t>
            </a:r>
            <a:r>
              <a:rPr lang="en-US" altLang="ja-JP" sz="1400"/>
              <a:t>('vtuber.db’)</a:t>
            </a:r>
          </a:p>
          <a:p>
            <a:r>
              <a:rPr lang="en-US" altLang="ja-JP" sz="1400"/>
              <a:t>        self._con.</a:t>
            </a:r>
            <a:r>
              <a:rPr lang="en-US" altLang="ja-JP" sz="1400" b="1"/>
              <a:t>execute</a:t>
            </a:r>
            <a:r>
              <a:rPr lang="en-US" altLang="ja-JP" sz="1400"/>
              <a:t>(CRT_TBL)</a:t>
            </a:r>
          </a:p>
          <a:p>
            <a:endParaRPr lang="ja-JP" altLang="en-US" sz="1400"/>
          </a:p>
          <a:p>
            <a:r>
              <a:rPr lang="ja-JP" altLang="en-US" sz="1400"/>
              <a:t>    </a:t>
            </a:r>
            <a:r>
              <a:rPr lang="en-US" altLang="ja-JP" sz="1400"/>
              <a:t>def insert(self, name, office, rank, follower, view, twitter, youtube):</a:t>
            </a:r>
          </a:p>
          <a:p>
            <a:r>
              <a:rPr lang="en-US" altLang="ja-JP" sz="1400"/>
              <a:t>        self._con.</a:t>
            </a:r>
            <a:r>
              <a:rPr lang="en-US" altLang="ja-JP" sz="1400" b="1"/>
              <a:t>execute</a:t>
            </a:r>
            <a:r>
              <a:rPr lang="en-US" altLang="ja-JP" sz="1400"/>
              <a:t>(INS_TBL, (name, office, rank, follower, view, twitter, youtube))</a:t>
            </a:r>
          </a:p>
          <a:p>
            <a:r>
              <a:rPr lang="en-US" altLang="ja-JP" sz="1400"/>
              <a:t>        self._con.</a:t>
            </a:r>
            <a:r>
              <a:rPr lang="en-US" altLang="ja-JP" sz="1400" b="1"/>
              <a:t>execute</a:t>
            </a:r>
            <a:r>
              <a:rPr lang="en-US" altLang="ja-JP" sz="1400"/>
              <a:t>('COMMIT;’)</a:t>
            </a:r>
          </a:p>
          <a:p>
            <a:endParaRPr lang="en-US" altLang="ja-JP" sz="1400"/>
          </a:p>
          <a:p>
            <a:r>
              <a:rPr lang="ja-JP" altLang="en-US" sz="1400"/>
              <a:t>前項で説明したように、基本的には</a:t>
            </a:r>
            <a:r>
              <a:rPr lang="en-US" altLang="ja-JP" sz="1400"/>
              <a:t>SQL</a:t>
            </a:r>
            <a:r>
              <a:rPr lang="ja-JP" altLang="en-US" sz="1400"/>
              <a:t>文を実行しているだけです。</a:t>
            </a:r>
            <a:endParaRPr lang="en-US" altLang="ja-JP" sz="1400"/>
          </a:p>
          <a:p>
            <a:endParaRPr lang="en-US" altLang="ja-JP" sz="1400"/>
          </a:p>
          <a:p>
            <a:r>
              <a:rPr lang="en-US" altLang="ja-JP" sz="1400" b="1"/>
              <a:t>sqlite3</a:t>
            </a:r>
            <a:r>
              <a:rPr lang="ja-JP" altLang="en-US" sz="1400" b="1"/>
              <a:t>機能</a:t>
            </a:r>
            <a:endParaRPr lang="en-US" altLang="ja-JP" sz="1400" b="1"/>
          </a:p>
          <a:p>
            <a:r>
              <a:rPr lang="en-US" altLang="ja-JP" sz="1400"/>
              <a:t>  connect … </a:t>
            </a:r>
            <a:r>
              <a:rPr lang="ja-JP" altLang="en-US" sz="1400"/>
              <a:t>データベースに</a:t>
            </a:r>
            <a:r>
              <a:rPr lang="ja-JP" altLang="en-US" sz="1400" b="1"/>
              <a:t>接続</a:t>
            </a:r>
            <a:r>
              <a:rPr lang="ja-JP" altLang="en-US" sz="1400"/>
              <a:t>します。</a:t>
            </a:r>
            <a:endParaRPr lang="en-US" altLang="ja-JP" sz="1400"/>
          </a:p>
          <a:p>
            <a:r>
              <a:rPr lang="en-US" altLang="ja-JP" sz="1400"/>
              <a:t>  execute…</a:t>
            </a:r>
            <a:r>
              <a:rPr lang="en-US" altLang="ja-JP" sz="1400" b="1"/>
              <a:t>SQL</a:t>
            </a:r>
            <a:r>
              <a:rPr lang="ja-JP" altLang="en-US" sz="1400" b="1"/>
              <a:t>文を実行</a:t>
            </a:r>
            <a:r>
              <a:rPr lang="ja-JP" altLang="en-US" sz="1400"/>
              <a:t>します。</a:t>
            </a:r>
            <a:endParaRPr lang="en-US" altLang="ja-JP" sz="1400"/>
          </a:p>
          <a:p>
            <a:endParaRPr lang="en-US" altLang="ja-JP" sz="1300"/>
          </a:p>
        </p:txBody>
      </p:sp>
    </p:spTree>
    <p:extLst>
      <p:ext uri="{BB962C8B-B14F-4D97-AF65-F5344CB8AC3E}">
        <p14:creationId xmlns:p14="http://schemas.microsoft.com/office/powerpoint/2010/main" val="3863478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データプロット：概要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621544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収集したデータからさまざまな値を集計して、プロット（円グラフや棒グラフを描画）します。</a:t>
            </a:r>
            <a:endParaRPr lang="en-US" altLang="ja-JP"/>
          </a:p>
          <a:p>
            <a:endParaRPr lang="en-US" altLang="ja-JP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6FD176DD-6013-4DD3-B979-CEDEC368D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002" y="2268416"/>
            <a:ext cx="3231183" cy="2846858"/>
          </a:xfrm>
          <a:prstGeom prst="rect">
            <a:avLst/>
          </a:prstGeom>
        </p:spPr>
      </p:pic>
      <p:sp>
        <p:nvSpPr>
          <p:cNvPr id="19" name="四角形: メモ 18">
            <a:extLst>
              <a:ext uri="{FF2B5EF4-FFF2-40B4-BE49-F238E27FC236}">
                <a16:creationId xmlns:a16="http://schemas.microsoft.com/office/drawing/2014/main" id="{31E4B230-3E8A-4B5F-B7C4-72C5E9AD7C8D}"/>
              </a:ext>
            </a:extLst>
          </p:cNvPr>
          <p:cNvSpPr/>
          <p:nvPr/>
        </p:nvSpPr>
        <p:spPr>
          <a:xfrm>
            <a:off x="587317" y="3117813"/>
            <a:ext cx="4441883" cy="1426617"/>
          </a:xfrm>
          <a:prstGeom prst="foldedCorner">
            <a:avLst>
              <a:gd name="adj" fmla="val 10236"/>
            </a:avLst>
          </a:prstGeom>
          <a:solidFill>
            <a:schemeClr val="bg1"/>
          </a:solidFill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キズナアイ：オフィス：</a:t>
            </a:r>
            <a:r>
              <a:rPr kumimoji="1" lang="en-US" altLang="ja-JP" sz="1400">
                <a:solidFill>
                  <a:schemeClr val="tx1"/>
                </a:solidFill>
              </a:rPr>
              <a:t>xxx</a:t>
            </a:r>
            <a:r>
              <a:rPr kumimoji="1" lang="ja-JP" altLang="en-US" sz="1400">
                <a:solidFill>
                  <a:schemeClr val="tx1"/>
                </a:solidFill>
              </a:rPr>
              <a:t>、フォロワー：</a:t>
            </a:r>
            <a:r>
              <a:rPr kumimoji="1" lang="en-US" altLang="ja-JP" sz="1400">
                <a:solidFill>
                  <a:schemeClr val="tx1"/>
                </a:solidFill>
              </a:rPr>
              <a:t>yyy</a:t>
            </a:r>
          </a:p>
          <a:p>
            <a:r>
              <a:rPr lang="ja-JP" altLang="en-US" sz="1400">
                <a:solidFill>
                  <a:schemeClr val="tx1"/>
                </a:solidFill>
              </a:rPr>
              <a:t>輝夜月</a:t>
            </a:r>
            <a:r>
              <a:rPr lang="en-US" altLang="ja-JP" sz="1400">
                <a:solidFill>
                  <a:schemeClr val="tx1"/>
                </a:solidFill>
              </a:rPr>
              <a:t>:</a:t>
            </a:r>
            <a:r>
              <a:rPr lang="ja-JP" altLang="en-US" sz="1400">
                <a:solidFill>
                  <a:schemeClr val="tx1"/>
                </a:solidFill>
              </a:rPr>
              <a:t>オフィス：</a:t>
            </a:r>
            <a:r>
              <a:rPr lang="en-US" altLang="ja-JP" sz="1400">
                <a:solidFill>
                  <a:schemeClr val="tx1"/>
                </a:solidFill>
              </a:rPr>
              <a:t>xxx</a:t>
            </a:r>
            <a:r>
              <a:rPr lang="ja-JP" altLang="en-US" sz="1400">
                <a:solidFill>
                  <a:schemeClr val="tx1"/>
                </a:solidFill>
              </a:rPr>
              <a:t>、フォロワー：</a:t>
            </a:r>
            <a:r>
              <a:rPr lang="en-US" altLang="ja-JP" sz="1400">
                <a:solidFill>
                  <a:schemeClr val="tx1"/>
                </a:solidFill>
              </a:rPr>
              <a:t>yyy</a:t>
            </a:r>
          </a:p>
          <a:p>
            <a:r>
              <a:rPr kumimoji="1" lang="ja-JP" altLang="en-US" sz="1400">
                <a:solidFill>
                  <a:schemeClr val="tx1"/>
                </a:solidFill>
              </a:rPr>
              <a:t>ミライアカリ：オフィス：</a:t>
            </a:r>
            <a:r>
              <a:rPr kumimoji="1" lang="en-US" altLang="ja-JP" sz="1400">
                <a:solidFill>
                  <a:schemeClr val="tx1"/>
                </a:solidFill>
              </a:rPr>
              <a:t>xxx</a:t>
            </a:r>
            <a:r>
              <a:rPr kumimoji="1" lang="ja-JP" altLang="en-US" sz="1400">
                <a:solidFill>
                  <a:schemeClr val="tx1"/>
                </a:solidFill>
              </a:rPr>
              <a:t>、</a:t>
            </a:r>
            <a:r>
              <a:rPr lang="ja-JP" altLang="en-US" sz="1400">
                <a:solidFill>
                  <a:schemeClr val="tx1"/>
                </a:solidFill>
              </a:rPr>
              <a:t>フォロワー：</a:t>
            </a:r>
            <a:r>
              <a:rPr lang="en-US" altLang="ja-JP" sz="1400">
                <a:solidFill>
                  <a:schemeClr val="tx1"/>
                </a:solidFill>
              </a:rPr>
              <a:t>yyy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　　　・</a:t>
            </a:r>
            <a:endParaRPr kumimoji="1" lang="en-US" altLang="ja-JP" sz="140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　　　・</a:t>
            </a:r>
            <a:endParaRPr lang="en-US" altLang="ja-JP" sz="1400">
              <a:solidFill>
                <a:schemeClr val="tx1"/>
              </a:solidFill>
            </a:endParaRPr>
          </a:p>
          <a:p>
            <a:r>
              <a:rPr lang="en-US" altLang="ja-JP" sz="1400">
                <a:solidFill>
                  <a:schemeClr val="tx1"/>
                </a:solidFill>
              </a:rPr>
              <a:t>   </a:t>
            </a: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lang="en-US" altLang="ja-JP" sz="1400">
              <a:solidFill>
                <a:schemeClr val="tx1"/>
              </a:solidFill>
            </a:endParaRPr>
          </a:p>
          <a:p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2FEF19E4-CC40-4B45-947B-0ACC0E3F7AA3}"/>
              </a:ext>
            </a:extLst>
          </p:cNvPr>
          <p:cNvSpPr/>
          <p:nvPr/>
        </p:nvSpPr>
        <p:spPr>
          <a:xfrm>
            <a:off x="5234354" y="3576261"/>
            <a:ext cx="602784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コンテンツ プレースホルダー 2">
            <a:extLst>
              <a:ext uri="{FF2B5EF4-FFF2-40B4-BE49-F238E27FC236}">
                <a16:creationId xmlns:a16="http://schemas.microsoft.com/office/drawing/2014/main" id="{C6A22753-B3C0-4824-A180-347F6E68D26F}"/>
              </a:ext>
            </a:extLst>
          </p:cNvPr>
          <p:cNvSpPr txBox="1">
            <a:spLocks/>
          </p:cNvSpPr>
          <p:nvPr/>
        </p:nvSpPr>
        <p:spPr>
          <a:xfrm>
            <a:off x="5315895" y="4259956"/>
            <a:ext cx="602784" cy="284474"/>
          </a:xfrm>
          <a:prstGeom prst="rect">
            <a:avLst/>
          </a:prstGeom>
        </p:spPr>
        <p:txBody>
          <a:bodyPr vert="horz" lIns="91440" tIns="45720" rIns="9144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集計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734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モジュール構成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60" y="2924908"/>
            <a:ext cx="9152899" cy="3827584"/>
          </a:xfrm>
          <a:noFill/>
        </p:spPr>
        <p:txBody>
          <a:bodyPr bIns="0">
            <a:normAutofit lnSpcReduction="10000"/>
          </a:bodyPr>
          <a:lstStyle/>
          <a:p>
            <a:r>
              <a:rPr lang="en-US" altLang="ja-JP" sz="1400" b="1"/>
              <a:t>scraper</a:t>
            </a:r>
          </a:p>
          <a:p>
            <a:r>
              <a:rPr lang="ja-JP" altLang="en-US" sz="1400"/>
              <a:t>　スクレイピング機能。</a:t>
            </a:r>
            <a:endParaRPr lang="en-US" altLang="ja-JP" sz="1400"/>
          </a:p>
          <a:p>
            <a:r>
              <a:rPr lang="ja-JP" altLang="en-US" sz="1400"/>
              <a:t>　タグ</a:t>
            </a:r>
            <a:r>
              <a:rPr lang="en-US" altLang="ja-JP" sz="1400"/>
              <a:t>(HTML</a:t>
            </a:r>
            <a:r>
              <a:rPr lang="ja-JP" altLang="en-US" sz="1400"/>
              <a:t>タグ</a:t>
            </a:r>
            <a:r>
              <a:rPr lang="en-US" altLang="ja-JP" sz="1400"/>
              <a:t>)</a:t>
            </a:r>
            <a:r>
              <a:rPr lang="ja-JP" altLang="en-US" sz="1400"/>
              <a:t> を包んだクラスモジュール群。タグはタグ工場</a:t>
            </a:r>
            <a:r>
              <a:rPr lang="en-US" altLang="ja-JP" sz="1400"/>
              <a:t>(tag_factory.py)</a:t>
            </a:r>
            <a:r>
              <a:rPr lang="ja-JP" altLang="en-US" sz="1400"/>
              <a:t>で生産される。</a:t>
            </a:r>
            <a:endParaRPr lang="en-US" altLang="ja-JP" sz="1400"/>
          </a:p>
          <a:p>
            <a:r>
              <a:rPr lang="ja-JP" altLang="en-US" sz="1400"/>
              <a:t>　ランキング、にじさんじ等のサイトを、このタグ工場の機能を使ってスクレイピングする。</a:t>
            </a:r>
            <a:endParaRPr lang="en-US" altLang="ja-JP" sz="1400"/>
          </a:p>
          <a:p>
            <a:r>
              <a:rPr lang="ja-JP" altLang="en-US" sz="1400"/>
              <a:t>　使用ライブラリ：</a:t>
            </a:r>
            <a:r>
              <a:rPr lang="en-US" altLang="ja-JP" sz="1400"/>
              <a:t>beautifulsoup</a:t>
            </a:r>
          </a:p>
          <a:p>
            <a:endParaRPr lang="en-US" altLang="ja-JP" sz="1400"/>
          </a:p>
          <a:p>
            <a:r>
              <a:rPr lang="en-US" altLang="ja-JP" sz="1400" b="1"/>
              <a:t>db</a:t>
            </a:r>
          </a:p>
          <a:p>
            <a:r>
              <a:rPr lang="ja-JP" altLang="en-US" sz="1400"/>
              <a:t>　データベース機能。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sqlite3</a:t>
            </a:r>
            <a:r>
              <a:rPr lang="ja-JP" altLang="en-US" sz="1400"/>
              <a:t>データベースに接続して、テーブルの作成、データの追加</a:t>
            </a:r>
            <a:r>
              <a:rPr lang="en-US" altLang="ja-JP" sz="1400"/>
              <a:t>/</a:t>
            </a:r>
            <a:r>
              <a:rPr lang="ja-JP" altLang="en-US" sz="1400"/>
              <a:t>削除</a:t>
            </a:r>
            <a:r>
              <a:rPr lang="en-US" altLang="ja-JP" sz="1400"/>
              <a:t>/</a:t>
            </a:r>
            <a:r>
              <a:rPr lang="ja-JP" altLang="en-US" sz="1400"/>
              <a:t>更新等を行う。</a:t>
            </a:r>
            <a:endParaRPr lang="en-US" altLang="ja-JP" sz="1400"/>
          </a:p>
          <a:p>
            <a:r>
              <a:rPr lang="ja-JP" altLang="en-US" sz="1400"/>
              <a:t>　使用ライブラリ：</a:t>
            </a:r>
            <a:r>
              <a:rPr lang="en-US" altLang="ja-JP" sz="1400"/>
              <a:t>sqlite3</a:t>
            </a:r>
          </a:p>
          <a:p>
            <a:endParaRPr lang="en-US" altLang="ja-JP" sz="1400"/>
          </a:p>
          <a:p>
            <a:r>
              <a:rPr lang="en-US" altLang="ja-JP" sz="1400" b="1"/>
              <a:t>Plotter</a:t>
            </a:r>
          </a:p>
          <a:p>
            <a:r>
              <a:rPr lang="ja-JP" altLang="en-US" sz="1400"/>
              <a:t>　グラフプロット機能。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sqlite3</a:t>
            </a:r>
            <a:r>
              <a:rPr lang="ja-JP" altLang="en-US" sz="1400"/>
              <a:t>データベースに接続して、取得したデータを集計、棒グラフや円グラフにプロットする。</a:t>
            </a:r>
            <a:endParaRPr lang="en-US" altLang="ja-JP" sz="1400"/>
          </a:p>
          <a:p>
            <a:r>
              <a:rPr lang="ja-JP" altLang="en-US" sz="1400"/>
              <a:t>　使用ライブラリ：</a:t>
            </a:r>
            <a:r>
              <a:rPr lang="en-US" altLang="ja-JP" sz="1400"/>
              <a:t>sqlite3, pandas, matplotlib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FD6C7A3-033C-47DD-982A-363C432039D5}"/>
              </a:ext>
            </a:extLst>
          </p:cNvPr>
          <p:cNvGrpSpPr/>
          <p:nvPr/>
        </p:nvGrpSpPr>
        <p:grpSpPr>
          <a:xfrm>
            <a:off x="681629" y="886457"/>
            <a:ext cx="2260360" cy="1834409"/>
            <a:chOff x="681629" y="886457"/>
            <a:chExt cx="2260360" cy="183440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2EE5FDA-170C-4A74-9224-DB5AB4833C08}"/>
                </a:ext>
              </a:extLst>
            </p:cNvPr>
            <p:cNvSpPr/>
            <p:nvPr/>
          </p:nvSpPr>
          <p:spPr>
            <a:xfrm>
              <a:off x="681629" y="886457"/>
              <a:ext cx="2260360" cy="1834409"/>
            </a:xfrm>
            <a:prstGeom prst="rect">
              <a:avLst/>
            </a:prstGeom>
            <a:solidFill>
              <a:srgbClr val="92D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scraper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ED701EE-3617-4697-A3DA-8917A5415DF5}"/>
                </a:ext>
              </a:extLst>
            </p:cNvPr>
            <p:cNvSpPr/>
            <p:nvPr/>
          </p:nvSpPr>
          <p:spPr>
            <a:xfrm>
              <a:off x="77839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ranking_scraper.py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BB8A7BD-31A4-4B31-AE87-C29E85EAD76B}"/>
                </a:ext>
              </a:extLst>
            </p:cNvPr>
            <p:cNvSpPr/>
            <p:nvPr/>
          </p:nvSpPr>
          <p:spPr>
            <a:xfrm>
              <a:off x="77839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nijisanji_scraper.py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8626EAA-E1CE-4AC8-90AD-8E822FB1676F}"/>
                </a:ext>
              </a:extLst>
            </p:cNvPr>
            <p:cNvSpPr/>
            <p:nvPr/>
          </p:nvSpPr>
          <p:spPr>
            <a:xfrm>
              <a:off x="778397" y="2345675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hololive_scraper.py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E6D0754-4D15-460F-B55A-BBF9901A5E55}"/>
                </a:ext>
              </a:extLst>
            </p:cNvPr>
            <p:cNvSpPr/>
            <p:nvPr/>
          </p:nvSpPr>
          <p:spPr>
            <a:xfrm>
              <a:off x="77839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tag_factory.py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11DCD35-234E-4022-972E-9325B08B5982}"/>
              </a:ext>
            </a:extLst>
          </p:cNvPr>
          <p:cNvGrpSpPr/>
          <p:nvPr/>
        </p:nvGrpSpPr>
        <p:grpSpPr>
          <a:xfrm>
            <a:off x="3452879" y="886457"/>
            <a:ext cx="2260360" cy="1834409"/>
            <a:chOff x="3452879" y="886457"/>
            <a:chExt cx="2260360" cy="1834409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820FF75-8DDB-4308-9AC2-D07B290323E9}"/>
                </a:ext>
              </a:extLst>
            </p:cNvPr>
            <p:cNvSpPr/>
            <p:nvPr/>
          </p:nvSpPr>
          <p:spPr>
            <a:xfrm>
              <a:off x="3452879" y="886457"/>
              <a:ext cx="2260360" cy="183440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db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CB746BE-3563-441F-9A17-21D746A6F0A5}"/>
                </a:ext>
              </a:extLst>
            </p:cNvPr>
            <p:cNvSpPr/>
            <p:nvPr/>
          </p:nvSpPr>
          <p:spPr>
            <a:xfrm>
              <a:off x="3549648" y="1619526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vtuber_rank_db.py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1622C2F5-C037-4295-A73C-7E4D2E5C4853}"/>
                </a:ext>
              </a:extLst>
            </p:cNvPr>
            <p:cNvSpPr/>
            <p:nvPr/>
          </p:nvSpPr>
          <p:spPr>
            <a:xfrm>
              <a:off x="3549647" y="1970519"/>
              <a:ext cx="2081206" cy="306167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>
                  <a:solidFill>
                    <a:schemeClr val="tx1"/>
                  </a:solidFill>
                </a:rPr>
                <a:t>vtuber_profile_db.py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032B886-4A5E-4C93-B486-C2E8AEC9CCB2}"/>
                </a:ext>
              </a:extLst>
            </p:cNvPr>
            <p:cNvSpPr/>
            <p:nvPr/>
          </p:nvSpPr>
          <p:spPr>
            <a:xfrm>
              <a:off x="3549647" y="1244370"/>
              <a:ext cx="2081206" cy="306167"/>
            </a:xfrm>
            <a:prstGeom prst="rect">
              <a:avLst/>
            </a:prstGeom>
            <a:solidFill>
              <a:srgbClr val="00B0F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</a:rPr>
                <a:t>vtuber_db.py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59CAB1-D445-4F0A-A85C-D1CF7BBDC0E2}"/>
              </a:ext>
            </a:extLst>
          </p:cNvPr>
          <p:cNvSpPr/>
          <p:nvPr/>
        </p:nvSpPr>
        <p:spPr>
          <a:xfrm>
            <a:off x="6224129" y="886457"/>
            <a:ext cx="2260360" cy="18344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plotter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4207EDD-3B62-4BF5-B331-3ECDA09E8882}"/>
              </a:ext>
            </a:extLst>
          </p:cNvPr>
          <p:cNvSpPr/>
          <p:nvPr/>
        </p:nvSpPr>
        <p:spPr>
          <a:xfrm>
            <a:off x="6320898" y="1619526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bar_plotter.py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FC8F193-1A4D-4B95-99D5-06AD3DACFEAB}"/>
              </a:ext>
            </a:extLst>
          </p:cNvPr>
          <p:cNvSpPr/>
          <p:nvPr/>
        </p:nvSpPr>
        <p:spPr>
          <a:xfrm>
            <a:off x="6320897" y="1970519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pie_plotter.py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8384850-A5D0-494E-9398-CA80623617EF}"/>
              </a:ext>
            </a:extLst>
          </p:cNvPr>
          <p:cNvSpPr/>
          <p:nvPr/>
        </p:nvSpPr>
        <p:spPr>
          <a:xfrm>
            <a:off x="6320897" y="1244370"/>
            <a:ext cx="2081206" cy="306167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12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データプロット：モジュール連携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5064"/>
            <a:ext cx="9152899" cy="621544"/>
          </a:xfrm>
        </p:spPr>
        <p:txBody>
          <a:bodyPr bIns="0">
            <a:normAutofit/>
          </a:bodyPr>
          <a:lstStyle/>
          <a:p>
            <a:r>
              <a:rPr lang="en-US" altLang="ja-JP" sz="1400" err="1"/>
              <a:t>VTuber</a:t>
            </a:r>
            <a:r>
              <a:rPr lang="ja-JP" altLang="en-US" sz="1400"/>
              <a:t>データベースを</a:t>
            </a:r>
            <a:r>
              <a:rPr lang="en-US" altLang="ja-JP" sz="1400"/>
              <a:t>plotter</a:t>
            </a:r>
            <a:r>
              <a:rPr lang="ja-JP" altLang="en-US" sz="1400"/>
              <a:t>モジュールに渡して、データをプロット（円グラフや棒グラフを描画）します。</a:t>
            </a:r>
            <a:endParaRPr lang="en-US" altLang="ja-JP"/>
          </a:p>
          <a:p>
            <a:endParaRPr lang="en-US" altLang="ja-JP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94C894-8707-45EC-B976-542242D5F928}"/>
              </a:ext>
            </a:extLst>
          </p:cNvPr>
          <p:cNvSpPr/>
          <p:nvPr/>
        </p:nvSpPr>
        <p:spPr>
          <a:xfrm>
            <a:off x="4829082" y="2786026"/>
            <a:ext cx="2260360" cy="18344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plotter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FDB635-502A-4243-B56E-BE13ACDAC497}"/>
              </a:ext>
            </a:extLst>
          </p:cNvPr>
          <p:cNvSpPr/>
          <p:nvPr/>
        </p:nvSpPr>
        <p:spPr>
          <a:xfrm>
            <a:off x="4925851" y="3519095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bar_plotter.py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1D97B4-5A10-4205-9876-9A2637CB130F}"/>
              </a:ext>
            </a:extLst>
          </p:cNvPr>
          <p:cNvSpPr/>
          <p:nvPr/>
        </p:nvSpPr>
        <p:spPr>
          <a:xfrm>
            <a:off x="4925850" y="3870088"/>
            <a:ext cx="2081206" cy="306167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</a:rPr>
              <a:t>pie_plotter.py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3FB5DE4-0299-475B-BED8-D6D3689BDC19}"/>
              </a:ext>
            </a:extLst>
          </p:cNvPr>
          <p:cNvSpPr/>
          <p:nvPr/>
        </p:nvSpPr>
        <p:spPr>
          <a:xfrm>
            <a:off x="4925850" y="3143939"/>
            <a:ext cx="2081206" cy="306167"/>
          </a:xfrm>
          <a:prstGeom prst="rect">
            <a:avLst/>
          </a:prstGeom>
          <a:solidFill>
            <a:srgbClr val="00B0F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>
                <a:solidFill>
                  <a:schemeClr val="tx1"/>
                </a:solidFill>
              </a:rPr>
              <a:t>plotter.py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CD4B730-FB87-498A-A685-3366322553A2}"/>
              </a:ext>
            </a:extLst>
          </p:cNvPr>
          <p:cNvGrpSpPr/>
          <p:nvPr/>
        </p:nvGrpSpPr>
        <p:grpSpPr>
          <a:xfrm>
            <a:off x="1353645" y="2412084"/>
            <a:ext cx="1534609" cy="1327484"/>
            <a:chOff x="1254000" y="5109123"/>
            <a:chExt cx="1534609" cy="1327484"/>
          </a:xfrm>
        </p:grpSpPr>
        <p:sp>
          <p:nvSpPr>
            <p:cNvPr id="12" name="円柱 11">
              <a:extLst>
                <a:ext uri="{FF2B5EF4-FFF2-40B4-BE49-F238E27FC236}">
                  <a16:creationId xmlns:a16="http://schemas.microsoft.com/office/drawing/2014/main" id="{10401136-131D-47FB-8D25-030E420CB906}"/>
                </a:ext>
              </a:extLst>
            </p:cNvPr>
            <p:cNvSpPr/>
            <p:nvPr/>
          </p:nvSpPr>
          <p:spPr>
            <a:xfrm>
              <a:off x="1254000" y="5109123"/>
              <a:ext cx="1534609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vtuber_rank</a:t>
              </a:r>
              <a:endParaRPr kumimoji="1" lang="ja-JP" altLang="en-US" sz="140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2565F20-F130-4D6B-8EA9-223689ED48BF}"/>
                </a:ext>
              </a:extLst>
            </p:cNvPr>
            <p:cNvSpPr txBox="1"/>
            <p:nvPr/>
          </p:nvSpPr>
          <p:spPr>
            <a:xfrm>
              <a:off x="1768949" y="5158108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5E506FB-B83F-4A0D-894D-CC8A2B3F8EED}"/>
              </a:ext>
            </a:extLst>
          </p:cNvPr>
          <p:cNvGrpSpPr/>
          <p:nvPr/>
        </p:nvGrpSpPr>
        <p:grpSpPr>
          <a:xfrm>
            <a:off x="1327883" y="4144325"/>
            <a:ext cx="1534610" cy="1327484"/>
            <a:chOff x="5327146" y="5301806"/>
            <a:chExt cx="1534610" cy="1327484"/>
          </a:xfrm>
        </p:grpSpPr>
        <p:sp>
          <p:nvSpPr>
            <p:cNvPr id="15" name="円柱 14">
              <a:extLst>
                <a:ext uri="{FF2B5EF4-FFF2-40B4-BE49-F238E27FC236}">
                  <a16:creationId xmlns:a16="http://schemas.microsoft.com/office/drawing/2014/main" id="{166E698B-176C-4526-8CB8-AEAAE1993BF6}"/>
                </a:ext>
              </a:extLst>
            </p:cNvPr>
            <p:cNvSpPr/>
            <p:nvPr/>
          </p:nvSpPr>
          <p:spPr>
            <a:xfrm>
              <a:off x="5327146" y="5301806"/>
              <a:ext cx="1534610" cy="1327484"/>
            </a:xfrm>
            <a:prstGeom prst="can">
              <a:avLst/>
            </a:prstGeom>
            <a:solidFill>
              <a:schemeClr val="accent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err="1"/>
                <a:t>Vtuber_profile</a:t>
              </a:r>
              <a:endParaRPr kumimoji="1" lang="ja-JP" altLang="en-US" sz="14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2FDA1BF-33C7-4259-A113-9F622B664986}"/>
                </a:ext>
              </a:extLst>
            </p:cNvPr>
            <p:cNvSpPr txBox="1"/>
            <p:nvPr/>
          </p:nvSpPr>
          <p:spPr>
            <a:xfrm>
              <a:off x="5867856" y="5319221"/>
              <a:ext cx="453189" cy="30205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en-US" altLang="ja-JP" sz="1400" b="1">
                  <a:latin typeface="+mn-ea"/>
                </a:rPr>
                <a:t>DB</a:t>
              </a:r>
              <a:endParaRPr kumimoji="1" lang="ja-JP" altLang="en-US" sz="1400" b="1">
                <a:latin typeface="+mn-ea"/>
                <a:ea typeface="+mn-ea"/>
              </a:endParaRPr>
            </a:p>
          </p:txBody>
        </p:sp>
      </p:grpSp>
      <p:sp>
        <p:nvSpPr>
          <p:cNvPr id="3" name="矢印: 右 2">
            <a:extLst>
              <a:ext uri="{FF2B5EF4-FFF2-40B4-BE49-F238E27FC236}">
                <a16:creationId xmlns:a16="http://schemas.microsoft.com/office/drawing/2014/main" id="{1432DBED-31BF-463A-8BCA-EA8BFF23D9AB}"/>
              </a:ext>
            </a:extLst>
          </p:cNvPr>
          <p:cNvSpPr/>
          <p:nvPr/>
        </p:nvSpPr>
        <p:spPr>
          <a:xfrm>
            <a:off x="3341076" y="3564049"/>
            <a:ext cx="1219200" cy="509720"/>
          </a:xfrm>
          <a:prstGeom prst="rightArrow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8076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データプロット：モジュールの使い方</a:t>
            </a:r>
            <a:endParaRPr lang="en-US" altLang="ja-JP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1B11648-DBC0-4096-9059-521D006BAD05}"/>
              </a:ext>
            </a:extLst>
          </p:cNvPr>
          <p:cNvSpPr txBox="1">
            <a:spLocks/>
          </p:cNvSpPr>
          <p:nvPr/>
        </p:nvSpPr>
        <p:spPr>
          <a:xfrm>
            <a:off x="356619" y="2310379"/>
            <a:ext cx="9152899" cy="467056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/>
          </a:p>
          <a:p>
            <a:r>
              <a:rPr lang="ja-JP" altLang="en-US" sz="1200" b="1"/>
              <a:t>円グラフのプロット</a:t>
            </a:r>
            <a:endParaRPr lang="en-US" altLang="ja-JP" sz="1200" b="1"/>
          </a:p>
          <a:p>
            <a:endParaRPr lang="en-US" altLang="ja-JP" sz="1200"/>
          </a:p>
          <a:p>
            <a:r>
              <a:rPr lang="en-US" altLang="ja-JP" sz="1200"/>
              <a:t>plotter = </a:t>
            </a:r>
            <a:r>
              <a:rPr lang="en-US" altLang="ja-JP" sz="1200" b="1"/>
              <a:t>PiePlotter</a:t>
            </a:r>
            <a:r>
              <a:rPr lang="en-US" altLang="ja-JP" sz="1200"/>
              <a:t>(‘./vtuber.db‘)</a:t>
            </a:r>
            <a:r>
              <a:rPr lang="ja-JP" altLang="en-US" sz="1200"/>
              <a:t>　 </a:t>
            </a:r>
            <a:r>
              <a:rPr lang="en-US" altLang="ja-JP" sz="1200"/>
              <a:t># </a:t>
            </a:r>
            <a:r>
              <a:rPr lang="ja-JP" altLang="en-US" sz="1200"/>
              <a:t>ランキングデータベースを読み込み、プロッタ生成</a:t>
            </a:r>
            <a:endParaRPr lang="en-US" altLang="ja-JP" sz="1200"/>
          </a:p>
          <a:p>
            <a:r>
              <a:rPr lang="en-US" altLang="ja-JP" sz="1200"/>
              <a:t>plotter.</a:t>
            </a:r>
            <a:r>
              <a:rPr lang="en-US" altLang="ja-JP" sz="1200" b="1"/>
              <a:t>plot</a:t>
            </a:r>
            <a:r>
              <a:rPr lang="en-US" altLang="ja-JP" sz="1200"/>
              <a:t>(‘office’, ‘</a:t>
            </a:r>
            <a:r>
              <a:rPr lang="ja-JP" altLang="en-US" sz="1200"/>
              <a:t>人</a:t>
            </a:r>
            <a:r>
              <a:rPr lang="en-US" altLang="ja-JP" sz="1200"/>
              <a:t>‘)</a:t>
            </a:r>
            <a:r>
              <a:rPr lang="ja-JP" altLang="en-US" sz="1200"/>
              <a:t>　　　　　　</a:t>
            </a:r>
            <a:r>
              <a:rPr lang="en-US" altLang="ja-JP" sz="1200"/>
              <a:t># Vtuber</a:t>
            </a:r>
            <a:r>
              <a:rPr lang="ja-JP" altLang="en-US" sz="1200"/>
              <a:t>の所属オフィス</a:t>
            </a:r>
            <a:endParaRPr lang="en-US" altLang="ja-JP" sz="1200"/>
          </a:p>
          <a:p>
            <a:r>
              <a:rPr lang="en-US" altLang="ja-JP" sz="1200"/>
              <a:t>plotter.</a:t>
            </a:r>
            <a:r>
              <a:rPr lang="en-US" altLang="ja-JP" sz="1200" b="1"/>
              <a:t>plot_by</a:t>
            </a:r>
            <a:r>
              <a:rPr lang="en-US" altLang="ja-JP" sz="1200"/>
              <a:t>(‘view’, ‘office’)</a:t>
            </a:r>
            <a:r>
              <a:rPr lang="ja-JP" altLang="en-US" sz="1200"/>
              <a:t>　　　＃ 所属オフィス毎の視聴数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 sz="1200"/>
          </a:p>
          <a:p>
            <a:r>
              <a:rPr lang="ja-JP" altLang="en-US" sz="1200" b="1"/>
              <a:t>棒グラフのプロット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plotter = </a:t>
            </a:r>
            <a:r>
              <a:rPr lang="en-US" altLang="ja-JP" sz="1200" b="1"/>
              <a:t>BarPlotter</a:t>
            </a:r>
            <a:r>
              <a:rPr lang="en-US" altLang="ja-JP" sz="1200"/>
              <a:t>(‘./vtuber.db‘) </a:t>
            </a:r>
            <a:r>
              <a:rPr lang="ja-JP" altLang="en-US" sz="1200"/>
              <a:t>　　　　　</a:t>
            </a:r>
            <a:r>
              <a:rPr lang="en-US" altLang="ja-JP" sz="1200"/>
              <a:t># </a:t>
            </a:r>
            <a:r>
              <a:rPr lang="ja-JP" altLang="en-US" sz="1200"/>
              <a:t>ランキングデータベースを読み込み、プロッタ生成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offices = ['</a:t>
            </a:r>
            <a:r>
              <a:rPr lang="ja-JP" altLang="en-US" sz="1200"/>
              <a:t>にじさんじ</a:t>
            </a:r>
            <a:r>
              <a:rPr lang="en-US" altLang="ja-JP" sz="1200"/>
              <a:t>', '</a:t>
            </a:r>
            <a:r>
              <a:rPr lang="ja-JP" altLang="en-US" sz="1200"/>
              <a:t>ホロライブ</a:t>
            </a:r>
            <a:r>
              <a:rPr lang="en-US" altLang="ja-JP" sz="1200"/>
              <a:t>', 'upd8', '.LIVE', 'unknown’]</a:t>
            </a:r>
          </a:p>
          <a:p>
            <a:r>
              <a:rPr lang="en-US" altLang="ja-JP" sz="1200"/>
              <a:t>for o in offices:</a:t>
            </a:r>
          </a:p>
          <a:p>
            <a:r>
              <a:rPr lang="ja-JP" altLang="en-US" sz="1200"/>
              <a:t> 　</a:t>
            </a:r>
            <a:r>
              <a:rPr lang="en-US" altLang="ja-JP" sz="1200"/>
              <a:t>plotter.</a:t>
            </a:r>
            <a:r>
              <a:rPr lang="en-US" altLang="ja-JP" sz="1200" b="1"/>
              <a:t>plot</a:t>
            </a:r>
            <a:r>
              <a:rPr lang="en-US" altLang="ja-JP" sz="1200"/>
              <a:t>(‘office’, k, ‘name’, ‘follower’)   # </a:t>
            </a:r>
            <a:r>
              <a:rPr lang="ja-JP" altLang="en-US" sz="1200"/>
              <a:t>各</a:t>
            </a:r>
            <a:r>
              <a:rPr lang="en-US" altLang="ja-JP" sz="1200"/>
              <a:t>Vtuber</a:t>
            </a:r>
            <a:r>
              <a:rPr lang="ja-JP" altLang="en-US" sz="1200"/>
              <a:t>のフォロワー数</a:t>
            </a:r>
            <a:endParaRPr lang="en-US" altLang="ja-JP" sz="1200"/>
          </a:p>
          <a:p>
            <a:r>
              <a:rPr lang="en-US" altLang="ja-JP" sz="1200"/>
              <a:t>    plotter.</a:t>
            </a:r>
            <a:r>
              <a:rPr lang="en-US" altLang="ja-JP" sz="1200" b="1"/>
              <a:t>plot</a:t>
            </a:r>
            <a:r>
              <a:rPr lang="en-US" altLang="ja-JP" sz="1200"/>
              <a:t>(‘office’, k, ‘name’, ‘view’)       # </a:t>
            </a:r>
            <a:r>
              <a:rPr lang="ja-JP" altLang="en-US" sz="1200"/>
              <a:t>各</a:t>
            </a:r>
            <a:r>
              <a:rPr lang="en-US" altLang="ja-JP" sz="1200"/>
              <a:t>Vtuber</a:t>
            </a:r>
            <a:r>
              <a:rPr lang="ja-JP" altLang="en-US" sz="1200"/>
              <a:t>の総視聴者数</a:t>
            </a:r>
            <a:endParaRPr lang="en-US" altLang="ja-JP" sz="1200"/>
          </a:p>
          <a:p>
            <a:endParaRPr lang="ja-JP" altLang="en-US" sz="1200"/>
          </a:p>
          <a:p>
            <a:r>
              <a:rPr lang="en-US" altLang="ja-JP" sz="1200"/>
              <a:t>plotter.</a:t>
            </a:r>
            <a:r>
              <a:rPr lang="en-US" altLang="ja-JP" sz="1200" b="1"/>
              <a:t>plot_top_n</a:t>
            </a:r>
            <a:r>
              <a:rPr lang="en-US" altLang="ja-JP" sz="1200"/>
              <a:t>(‘office’, offices, ‘name’, ‘view’, 10)            # </a:t>
            </a:r>
            <a:r>
              <a:rPr lang="ja-JP" altLang="en-US" sz="1200"/>
              <a:t>所属オフィス毎の</a:t>
            </a:r>
            <a:r>
              <a:rPr lang="en-US" altLang="ja-JP" sz="1200"/>
              <a:t>TOP</a:t>
            </a:r>
            <a:r>
              <a:rPr lang="ja-JP" altLang="en-US" sz="1200"/>
              <a:t>１０視聴数</a:t>
            </a:r>
            <a:endParaRPr lang="en-US" altLang="ja-JP" sz="1200"/>
          </a:p>
          <a:p>
            <a:r>
              <a:rPr lang="en-US" altLang="ja-JP" sz="1200"/>
              <a:t>plotter.</a:t>
            </a:r>
            <a:r>
              <a:rPr lang="en-US" altLang="ja-JP" sz="1200" b="1"/>
              <a:t>plot_top_n_sum</a:t>
            </a:r>
            <a:r>
              <a:rPr lang="en-US" altLang="ja-JP" sz="1200"/>
              <a:t>(‘office’, offices, ‘name’, ‘view’, 10) </a:t>
            </a:r>
            <a:r>
              <a:rPr lang="ja-JP" altLang="en-US" sz="1200"/>
              <a:t>　</a:t>
            </a:r>
            <a:r>
              <a:rPr lang="en-US" altLang="ja-JP" sz="1200"/>
              <a:t># </a:t>
            </a:r>
            <a:r>
              <a:rPr lang="ja-JP" altLang="en-US" sz="1200"/>
              <a:t>所属オフィス毎の</a:t>
            </a:r>
            <a:r>
              <a:rPr lang="en-US" altLang="ja-JP" sz="1200"/>
              <a:t>TOP</a:t>
            </a:r>
            <a:r>
              <a:rPr lang="ja-JP" altLang="en-US" sz="1200"/>
              <a:t>１０視聴数の総計</a:t>
            </a:r>
            <a:endParaRPr lang="en-US" altLang="ja-JP" sz="120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8C63484-F6AA-4EC5-90CE-15A4DA424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241764"/>
              </p:ext>
            </p:extLst>
          </p:nvPr>
        </p:nvGraphicFramePr>
        <p:xfrm>
          <a:off x="425939" y="1063544"/>
          <a:ext cx="660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96165981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615427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モジュール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3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400"/>
                        <a:t>PiePlotter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円グラフにプロットする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41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BarPlotter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棒グラフにぷろっとする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17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48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プロット例：オフィス分布 </a:t>
            </a:r>
            <a:r>
              <a:rPr lang="en-US" altLang="ja-JP"/>
              <a:t>(</a:t>
            </a:r>
            <a:r>
              <a:rPr lang="ja-JP" altLang="en-US"/>
              <a:t>上位</a:t>
            </a:r>
            <a:r>
              <a:rPr lang="en-US" altLang="ja-JP"/>
              <a:t>300</a:t>
            </a:r>
            <a:r>
              <a:rPr lang="ja-JP" altLang="en-US"/>
              <a:t>位まで</a:t>
            </a:r>
            <a:r>
              <a:rPr lang="en-US" altLang="ja-JP"/>
              <a:t>)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25" y="5607801"/>
            <a:ext cx="9152899" cy="617153"/>
          </a:xfrm>
        </p:spPr>
        <p:txBody>
          <a:bodyPr bIns="0">
            <a:normAutofit/>
          </a:bodyPr>
          <a:lstStyle/>
          <a:p>
            <a:r>
              <a:rPr lang="en-US" altLang="ja-JP"/>
              <a:t>※</a:t>
            </a:r>
            <a:r>
              <a:rPr lang="ja-JP" altLang="en-US"/>
              <a:t>本講習ではフォロワー数を基軸としているので、４＋</a:t>
            </a:r>
            <a:r>
              <a:rPr lang="en-US" altLang="ja-JP"/>
              <a:t>α</a:t>
            </a:r>
            <a:r>
              <a:rPr lang="ja-JP" altLang="en-US"/>
              <a:t>を定義したが、</a:t>
            </a:r>
            <a:endParaRPr lang="en-US" altLang="ja-JP"/>
          </a:p>
          <a:p>
            <a:r>
              <a:rPr lang="ja-JP" altLang="en-US"/>
              <a:t>　総視聴数（実用数）でいうと、</a:t>
            </a:r>
            <a:r>
              <a:rPr lang="en-US" altLang="ja-JP"/>
              <a:t>Unlimited</a:t>
            </a:r>
            <a:r>
              <a:rPr lang="ja-JP" altLang="en-US"/>
              <a:t>、元</a:t>
            </a:r>
            <a:r>
              <a:rPr lang="en-US" altLang="ja-JP"/>
              <a:t>ENTUM</a:t>
            </a:r>
            <a:r>
              <a:rPr lang="ja-JP" altLang="en-US"/>
              <a:t>も入れて</a:t>
            </a:r>
            <a:r>
              <a:rPr lang="en-US" altLang="ja-JP"/>
              <a:t>6</a:t>
            </a:r>
            <a:r>
              <a:rPr lang="ja-JP" altLang="en-US"/>
              <a:t>強＋</a:t>
            </a:r>
            <a:r>
              <a:rPr lang="en-US" altLang="ja-JP"/>
              <a:t>α</a:t>
            </a:r>
            <a:r>
              <a:rPr lang="ja-JP" altLang="en-US"/>
              <a:t>となる。</a:t>
            </a:r>
            <a:endParaRPr lang="en-US" altLang="ja-JP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DC7100-B4F1-4245-B8F7-2C60CE53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15" y="1424354"/>
            <a:ext cx="3649086" cy="32150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6F6FC2E-CE32-4249-9141-820854EA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354748"/>
            <a:ext cx="3925569" cy="3284660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E5BB898-738F-4D3F-9514-FD7B48852F3B}"/>
              </a:ext>
            </a:extLst>
          </p:cNvPr>
          <p:cNvSpPr txBox="1">
            <a:spLocks/>
          </p:cNvSpPr>
          <p:nvPr/>
        </p:nvSpPr>
        <p:spPr>
          <a:xfrm>
            <a:off x="586226" y="4700650"/>
            <a:ext cx="8444744" cy="61715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所属オフィスでいうと、だいたい、４＋</a:t>
            </a:r>
            <a:r>
              <a:rPr lang="en-US" altLang="ja-JP"/>
              <a:t>α</a:t>
            </a:r>
            <a:r>
              <a:rPr lang="ja-JP" altLang="en-US"/>
              <a:t>の勢力図であることがわかる。</a:t>
            </a:r>
            <a:endParaRPr lang="en-US" altLang="ja-JP"/>
          </a:p>
          <a:p>
            <a:r>
              <a:rPr lang="ja-JP" altLang="en-US"/>
              <a:t>にじさんじ、ホロライブ、</a:t>
            </a:r>
            <a:r>
              <a:rPr lang="en-US" altLang="ja-JP"/>
              <a:t>upd8</a:t>
            </a:r>
            <a:r>
              <a:rPr lang="ja-JP" altLang="en-US"/>
              <a:t>、</a:t>
            </a:r>
            <a:r>
              <a:rPr lang="en-US" altLang="ja-JP"/>
              <a:t>.LIVE</a:t>
            </a:r>
            <a:r>
              <a:rPr lang="ja-JP" altLang="en-US"/>
              <a:t> </a:t>
            </a:r>
            <a:r>
              <a:rPr lang="en-US" altLang="ja-JP"/>
              <a:t>+</a:t>
            </a:r>
            <a:r>
              <a:rPr lang="ja-JP" altLang="en-US"/>
              <a:t> </a:t>
            </a:r>
            <a:r>
              <a:rPr lang="en-US" altLang="ja-JP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2815622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</a:t>
            </a:r>
            <a:r>
              <a:rPr lang="ja-JP" altLang="en-US"/>
              <a:t>にじさんじ</a:t>
            </a:r>
            <a:r>
              <a:rPr lang="en-US" altLang="ja-JP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29825B-2B6C-4BFF-8EDD-1FC503E8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9" y="4178869"/>
            <a:ext cx="6666361" cy="230399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297AB27-D7FA-47B4-8B39-717792F72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04" y="1379879"/>
            <a:ext cx="6926289" cy="2563335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7C03021-2B00-4BAD-BC7A-99818B36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90" y="902666"/>
            <a:ext cx="8548141" cy="307911"/>
          </a:xfrm>
        </p:spPr>
        <p:txBody>
          <a:bodyPr bIns="0">
            <a:noAutofit/>
          </a:bodyPr>
          <a:lstStyle/>
          <a:p>
            <a:r>
              <a:rPr lang="ja-JP" altLang="en-US" sz="1400"/>
              <a:t>フォロワー数を指針とし、その順位グラフを表示して、それに対する視聴数を比較してみた。</a:t>
            </a:r>
            <a:endParaRPr lang="en-US" altLang="ja-JP" sz="140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EAAB069B-3178-4689-ABA5-7706EE52CD48}"/>
              </a:ext>
            </a:extLst>
          </p:cNvPr>
          <p:cNvSpPr txBox="1">
            <a:spLocks/>
          </p:cNvSpPr>
          <p:nvPr/>
        </p:nvSpPr>
        <p:spPr>
          <a:xfrm>
            <a:off x="7164593" y="4103078"/>
            <a:ext cx="2716549" cy="1758460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フォロワー数の傾向とは違う</a:t>
            </a:r>
            <a:endParaRPr lang="en-US" altLang="ja-JP" sz="1400"/>
          </a:p>
          <a:p>
            <a:r>
              <a:rPr lang="ja-JP" altLang="en-US" sz="1400"/>
              <a:t>視聴数の伸びがチラホラ</a:t>
            </a:r>
            <a:endParaRPr lang="en-US" altLang="ja-JP" sz="1400"/>
          </a:p>
          <a:p>
            <a:r>
              <a:rPr lang="ja-JP" altLang="en-US" sz="1400"/>
              <a:t>みられる。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「まず登録」の流れがあり、</a:t>
            </a:r>
            <a:endParaRPr lang="en-US" altLang="ja-JP" sz="1400"/>
          </a:p>
          <a:p>
            <a:r>
              <a:rPr lang="ja-JP" altLang="en-US" sz="1400"/>
              <a:t>実際にどのくらい視聴</a:t>
            </a:r>
            <a:endParaRPr lang="en-US" altLang="ja-JP" sz="1400"/>
          </a:p>
          <a:p>
            <a:r>
              <a:rPr lang="ja-JP" altLang="en-US" sz="1400"/>
              <a:t>するかは、それぞれの嗜好に</a:t>
            </a:r>
            <a:endParaRPr lang="en-US" altLang="ja-JP" sz="1400"/>
          </a:p>
          <a:p>
            <a:r>
              <a:rPr lang="ja-JP" altLang="en-US" sz="1400"/>
              <a:t>よるものと思われる。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6839700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</a:t>
            </a:r>
            <a:r>
              <a:rPr lang="ja-JP" altLang="en-US"/>
              <a:t>ホロライブ</a:t>
            </a:r>
            <a:r>
              <a:rPr lang="en-US" altLang="ja-JP"/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AB0955D-C3C8-4E7A-A8A7-60CD02F8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94" y="4134583"/>
            <a:ext cx="3333643" cy="27234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F50E4C-3F81-4633-81CA-7F3C0E39B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49" y="1010383"/>
            <a:ext cx="3443988" cy="272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146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(upd8)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34B6A7D-F396-48D5-93D5-1F2EEA96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89" y="3778575"/>
            <a:ext cx="3600235" cy="29778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F2C600C-5C0E-4CAF-9A61-3F33376D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33" y="847880"/>
            <a:ext cx="3652837" cy="2930695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58B37CDC-5B19-4F61-9DC3-AE8A0331F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663" y="3647097"/>
            <a:ext cx="2401015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極端な一強構造となっている。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8587840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(.LIVE)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FB376C5-ED59-477A-B3EC-1221C3EB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74" y="3911845"/>
            <a:ext cx="3380055" cy="279448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E6AEB84-6646-46EF-A411-450D629C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616" y="901325"/>
            <a:ext cx="3581172" cy="2794488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E7A68D0A-389F-4D10-B7ED-3565805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663" y="3564335"/>
            <a:ext cx="2401015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極端な一強構造となっている。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908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プロット例：フォロワー数</a:t>
            </a:r>
            <a:r>
              <a:rPr lang="en-US" altLang="ja-JP"/>
              <a:t>/</a:t>
            </a:r>
            <a:r>
              <a:rPr lang="ja-JP" altLang="en-US"/>
              <a:t>視聴数</a:t>
            </a:r>
            <a:r>
              <a:rPr lang="en-US" altLang="ja-JP"/>
              <a:t>(unknown)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DD917A3-3C09-4B50-A59D-F73AA132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8" y="3587262"/>
            <a:ext cx="6403825" cy="284284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6B7D5F4-D0D8-4F31-98DB-795D6CE7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36" y="943707"/>
            <a:ext cx="6403825" cy="239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652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プロット例：：各オフィス </a:t>
            </a:r>
            <a:r>
              <a:rPr lang="en-US" altLang="ja-JP"/>
              <a:t>Top10 View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D054A94-2167-4D1B-A9F7-D037B8A1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930582"/>
            <a:ext cx="6899030" cy="4036336"/>
          </a:xfrm>
          <a:prstGeom prst="rect">
            <a:avLst/>
          </a:prstGeom>
        </p:spPr>
      </p:pic>
      <p:sp>
        <p:nvSpPr>
          <p:cNvPr id="7" name="右中かっこ 6">
            <a:extLst>
              <a:ext uri="{FF2B5EF4-FFF2-40B4-BE49-F238E27FC236}">
                <a16:creationId xmlns:a16="http://schemas.microsoft.com/office/drawing/2014/main" id="{0F1DE321-3431-4056-B2CA-8F0775D7D659}"/>
              </a:ext>
            </a:extLst>
          </p:cNvPr>
          <p:cNvSpPr/>
          <p:nvPr/>
        </p:nvSpPr>
        <p:spPr>
          <a:xfrm rot="5400000">
            <a:off x="1507880" y="4163159"/>
            <a:ext cx="216876" cy="118696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427077A-37A7-4C5A-BEB9-E7803CF1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126" y="4966918"/>
            <a:ext cx="988384" cy="262955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にじさんじ</a:t>
            </a:r>
            <a:endParaRPr lang="en-US" altLang="ja-JP" sz="1200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4825AA10-7732-4FF3-84A8-8300B348EC0E}"/>
              </a:ext>
            </a:extLst>
          </p:cNvPr>
          <p:cNvSpPr/>
          <p:nvPr/>
        </p:nvSpPr>
        <p:spPr>
          <a:xfrm rot="5400000">
            <a:off x="2747596" y="4183674"/>
            <a:ext cx="216876" cy="114593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FF0B3E27-5251-4A21-BB2E-5B09D3440B19}"/>
              </a:ext>
            </a:extLst>
          </p:cNvPr>
          <p:cNvSpPr txBox="1">
            <a:spLocks/>
          </p:cNvSpPr>
          <p:nvPr/>
        </p:nvSpPr>
        <p:spPr>
          <a:xfrm>
            <a:off x="2361842" y="4966918"/>
            <a:ext cx="988384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ホロライブ</a:t>
            </a:r>
            <a:endParaRPr lang="en-US" altLang="ja-JP" sz="12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3D0D2E98-3E4F-4A28-BEA9-A6476993FB18}"/>
              </a:ext>
            </a:extLst>
          </p:cNvPr>
          <p:cNvSpPr/>
          <p:nvPr/>
        </p:nvSpPr>
        <p:spPr>
          <a:xfrm rot="5400000">
            <a:off x="3966797" y="4183675"/>
            <a:ext cx="216876" cy="1145931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D036F24B-21CA-4FA4-9D7A-A40135C13E18}"/>
              </a:ext>
            </a:extLst>
          </p:cNvPr>
          <p:cNvSpPr txBox="1">
            <a:spLocks/>
          </p:cNvSpPr>
          <p:nvPr/>
        </p:nvSpPr>
        <p:spPr>
          <a:xfrm>
            <a:off x="3767325" y="4963251"/>
            <a:ext cx="615819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upd8</a:t>
            </a:r>
          </a:p>
        </p:txBody>
      </p: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578B5F13-CE43-46C0-97F8-7916973779B5}"/>
              </a:ext>
            </a:extLst>
          </p:cNvPr>
          <p:cNvSpPr/>
          <p:nvPr/>
        </p:nvSpPr>
        <p:spPr>
          <a:xfrm rot="5400000">
            <a:off x="5185998" y="4183674"/>
            <a:ext cx="216876" cy="1145933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A9E4178-8F91-4392-980F-791290AA3660}"/>
              </a:ext>
            </a:extLst>
          </p:cNvPr>
          <p:cNvSpPr txBox="1">
            <a:spLocks/>
          </p:cNvSpPr>
          <p:nvPr/>
        </p:nvSpPr>
        <p:spPr>
          <a:xfrm>
            <a:off x="5007041" y="4963250"/>
            <a:ext cx="615819" cy="262955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.LIVE</a:t>
            </a:r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285586BB-3AEA-4763-AA6E-4A3CBFBD2022}"/>
              </a:ext>
            </a:extLst>
          </p:cNvPr>
          <p:cNvSpPr/>
          <p:nvPr/>
        </p:nvSpPr>
        <p:spPr>
          <a:xfrm rot="5400000">
            <a:off x="6368563" y="4183673"/>
            <a:ext cx="216876" cy="1145933"/>
          </a:xfrm>
          <a:prstGeom prst="rightBrace">
            <a:avLst>
              <a:gd name="adj1" fmla="val 380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9BD5D822-3740-4295-A9E9-939B9248FB41}"/>
              </a:ext>
            </a:extLst>
          </p:cNvPr>
          <p:cNvSpPr txBox="1">
            <a:spLocks/>
          </p:cNvSpPr>
          <p:nvPr/>
        </p:nvSpPr>
        <p:spPr>
          <a:xfrm>
            <a:off x="6039959" y="4963249"/>
            <a:ext cx="1110585" cy="262955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/>
              <a:t>unknown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A33529F4-2624-46FE-B858-8019F26D7E70}"/>
              </a:ext>
            </a:extLst>
          </p:cNvPr>
          <p:cNvSpPr txBox="1">
            <a:spLocks/>
          </p:cNvSpPr>
          <p:nvPr/>
        </p:nvSpPr>
        <p:spPr>
          <a:xfrm>
            <a:off x="949211" y="5750689"/>
            <a:ext cx="2401015" cy="262955"/>
          </a:xfrm>
          <a:prstGeom prst="rect">
            <a:avLst/>
          </a:prstGeom>
        </p:spPr>
        <p:txBody>
          <a:bodyPr vert="horz" lIns="91440" tIns="45720" rIns="91440" bIns="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upd8</a:t>
            </a:r>
            <a:r>
              <a:rPr lang="ja-JP" altLang="en-US" sz="1200"/>
              <a:t>の特定</a:t>
            </a:r>
            <a:r>
              <a:rPr lang="en-US" altLang="ja-JP" sz="1200"/>
              <a:t>Vtuber</a:t>
            </a:r>
            <a:r>
              <a:rPr lang="ja-JP" altLang="en-US" sz="1200"/>
              <a:t>が極端に強い。</a:t>
            </a:r>
            <a:endParaRPr lang="en-US" altLang="ja-JP" sz="120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FCDFCED2-1B73-4531-B4D8-37D299BD3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218" y="3822099"/>
            <a:ext cx="2141883" cy="1652203"/>
          </a:xfrm>
          <a:prstGeom prst="rect">
            <a:avLst/>
          </a:prstGeom>
        </p:spPr>
      </p:pic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562F5825-7EEC-4514-BD17-AE1CA8E99209}"/>
              </a:ext>
            </a:extLst>
          </p:cNvPr>
          <p:cNvSpPr txBox="1">
            <a:spLocks/>
          </p:cNvSpPr>
          <p:nvPr/>
        </p:nvSpPr>
        <p:spPr>
          <a:xfrm>
            <a:off x="7755279" y="5498938"/>
            <a:ext cx="1925874" cy="884277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/>
              <a:t>10</a:t>
            </a:r>
            <a:r>
              <a:rPr lang="ja-JP" altLang="en-US" sz="1200"/>
              <a:t>人の合計でも特定</a:t>
            </a:r>
            <a:r>
              <a:rPr lang="en-US" altLang="ja-JP" sz="1200"/>
              <a:t>Vtuber</a:t>
            </a:r>
            <a:r>
              <a:rPr lang="ja-JP" altLang="en-US" sz="1200"/>
              <a:t>のおかげで</a:t>
            </a:r>
            <a:endParaRPr lang="en-US" altLang="ja-JP" sz="1200"/>
          </a:p>
          <a:p>
            <a:r>
              <a:rPr lang="ja-JP" altLang="en-US" sz="1200"/>
              <a:t>他オフィスが</a:t>
            </a:r>
            <a:r>
              <a:rPr lang="en-US" altLang="ja-JP" sz="1200"/>
              <a:t>upd8</a:t>
            </a:r>
            <a:r>
              <a:rPr lang="ja-JP" altLang="en-US" sz="1200"/>
              <a:t>を凌駕できない。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6288856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プロット例：年齢分布</a:t>
            </a:r>
            <a:r>
              <a:rPr lang="en-US" altLang="ja-JP"/>
              <a:t>(</a:t>
            </a:r>
            <a:r>
              <a:rPr lang="ja-JP" altLang="en-US"/>
              <a:t>にじさんじ</a:t>
            </a:r>
            <a:r>
              <a:rPr lang="en-US" altLang="ja-JP"/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D0CE63C-9284-4B66-BDE6-D308D519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75" y="938287"/>
            <a:ext cx="7362119" cy="2940442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A9D9733-3548-4ACA-A336-B49FF05DF037}"/>
              </a:ext>
            </a:extLst>
          </p:cNvPr>
          <p:cNvSpPr txBox="1">
            <a:spLocks/>
          </p:cNvSpPr>
          <p:nvPr/>
        </p:nvSpPr>
        <p:spPr>
          <a:xfrm>
            <a:off x="3743659" y="4346568"/>
            <a:ext cx="4833266" cy="75297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一部突出したデータが混ざっているが、</a:t>
            </a:r>
            <a:endParaRPr lang="en-US" altLang="ja-JP" sz="1400"/>
          </a:p>
          <a:p>
            <a:r>
              <a:rPr lang="ja-JP" altLang="en-US" sz="1400"/>
              <a:t>概ね</a:t>
            </a:r>
            <a:r>
              <a:rPr lang="en-US" altLang="ja-JP" sz="1400"/>
              <a:t>10</a:t>
            </a:r>
            <a:r>
              <a:rPr lang="ja-JP" altLang="en-US" sz="1400"/>
              <a:t>代、</a:t>
            </a:r>
            <a:r>
              <a:rPr lang="en-US" altLang="ja-JP" sz="1400"/>
              <a:t>20</a:t>
            </a:r>
            <a:r>
              <a:rPr lang="ja-JP" altLang="en-US" sz="1400"/>
              <a:t>代に集中している。</a:t>
            </a:r>
            <a:endParaRPr lang="en-US" altLang="ja-JP" sz="14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562F93-C1A3-4734-BC4C-B7A2A82E5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11" y="4126431"/>
            <a:ext cx="3003074" cy="21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0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環境構築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225473"/>
          </a:xfrm>
        </p:spPr>
        <p:txBody>
          <a:bodyPr bIns="0">
            <a:normAutofit fontScale="85000" lnSpcReduction="20000"/>
          </a:bodyPr>
          <a:lstStyle/>
          <a:p>
            <a:r>
              <a:rPr lang="ja-JP" altLang="en-US"/>
              <a:t>環境は</a:t>
            </a:r>
            <a:r>
              <a:rPr lang="en-US" altLang="ja-JP"/>
              <a:t>Linux(Ubuntu</a:t>
            </a:r>
            <a:r>
              <a:rPr lang="ja-JP" altLang="en-US"/>
              <a:t>マシン</a:t>
            </a:r>
            <a:r>
              <a:rPr lang="en-US" altLang="ja-JP"/>
              <a:t>)</a:t>
            </a:r>
            <a:r>
              <a:rPr lang="ja-JP" altLang="en-US"/>
              <a:t>上に直接構築するのが一番好ましいですが、</a:t>
            </a:r>
            <a:endParaRPr lang="en-US" altLang="ja-JP"/>
          </a:p>
          <a:p>
            <a:r>
              <a:rPr lang="ja-JP" altLang="en-US"/>
              <a:t>講習マシンが</a:t>
            </a:r>
            <a:r>
              <a:rPr lang="en-US" altLang="ja-JP"/>
              <a:t>Windows</a:t>
            </a:r>
            <a:r>
              <a:rPr lang="ja-JP" altLang="en-US"/>
              <a:t>なので、</a:t>
            </a:r>
            <a:r>
              <a:rPr lang="en-US" altLang="ja-JP"/>
              <a:t>Windows10</a:t>
            </a:r>
            <a:r>
              <a:rPr lang="ja-JP" altLang="en-US"/>
              <a:t>で最近使えるようになった</a:t>
            </a:r>
            <a:r>
              <a:rPr lang="en-US" altLang="ja-JP"/>
              <a:t>WSL</a:t>
            </a:r>
            <a:r>
              <a:rPr lang="ja-JP" altLang="en-US"/>
              <a:t>を</a:t>
            </a:r>
            <a:endParaRPr lang="en-US" altLang="ja-JP"/>
          </a:p>
          <a:p>
            <a:r>
              <a:rPr lang="ja-JP" altLang="en-US"/>
              <a:t>使用して環境構築します。</a:t>
            </a:r>
            <a:r>
              <a:rPr lang="en-US" altLang="ja-JP"/>
              <a:t>(WSL: Windows Subsystem for Linux)</a:t>
            </a:r>
          </a:p>
          <a:p>
            <a:endParaRPr lang="en-US" altLang="ja-JP"/>
          </a:p>
          <a:p>
            <a:pPr marL="342900" indent="-342900">
              <a:buAutoNum type="arabicPeriod"/>
            </a:pPr>
            <a:r>
              <a:rPr kumimoji="1" lang="en-US" altLang="ja-JP"/>
              <a:t>Windows</a:t>
            </a:r>
            <a:r>
              <a:rPr kumimoji="1" lang="ja-JP" altLang="en-US"/>
              <a:t>上に</a:t>
            </a:r>
            <a:r>
              <a:rPr lang="en-US" altLang="ja-JP"/>
              <a:t>Ubuntu</a:t>
            </a:r>
            <a:r>
              <a:rPr lang="ja-JP" altLang="en-US"/>
              <a:t>用の</a:t>
            </a:r>
            <a:r>
              <a:rPr lang="en-US" altLang="ja-JP"/>
              <a:t>WSL</a:t>
            </a:r>
            <a:r>
              <a:rPr lang="ja-JP" altLang="en-US"/>
              <a:t>構築</a:t>
            </a:r>
            <a:br>
              <a:rPr lang="en-US" altLang="ja-JP"/>
            </a:br>
            <a:r>
              <a:rPr lang="ja-JP" altLang="en-US"/>
              <a:t>元々インストールされている</a:t>
            </a:r>
            <a:r>
              <a:rPr lang="en-US" altLang="ja-JP"/>
              <a:t>WSL</a:t>
            </a:r>
            <a:r>
              <a:rPr lang="ja-JP" altLang="en-US"/>
              <a:t>を有効にし、</a:t>
            </a:r>
            <a:br>
              <a:rPr lang="en-US" altLang="ja-JP"/>
            </a:br>
            <a:r>
              <a:rPr lang="en-US" altLang="ja-JP"/>
              <a:t>Microsoft Store</a:t>
            </a:r>
            <a:r>
              <a:rPr lang="ja-JP" altLang="en-US"/>
              <a:t>で</a:t>
            </a:r>
            <a:r>
              <a:rPr lang="en-US" altLang="ja-JP"/>
              <a:t>Ubuntu</a:t>
            </a:r>
            <a:r>
              <a:rPr lang="ja-JP" altLang="en-US"/>
              <a:t>をインストールする。</a:t>
            </a:r>
            <a:br>
              <a:rPr lang="en-US" altLang="ja-JP"/>
            </a:br>
            <a:r>
              <a:rPr lang="ja-JP" altLang="en-US"/>
              <a:t>参考：</a:t>
            </a:r>
            <a:r>
              <a:rPr lang="en-US" altLang="ja-JP">
                <a:hlinkClick r:id="rId2"/>
              </a:rPr>
              <a:t> https://www.pc-koubou.jp/magazine/21475</a:t>
            </a:r>
            <a:br>
              <a:rPr lang="en-US" altLang="ja-JP"/>
            </a:br>
            <a:endParaRPr lang="en-US" altLang="ja-JP"/>
          </a:p>
          <a:p>
            <a:pPr marL="342900" indent="-342900">
              <a:buAutoNum type="arabicPeriod"/>
            </a:pPr>
            <a:r>
              <a:rPr lang="en-US" altLang="ja-JP"/>
              <a:t>Ubuntu</a:t>
            </a:r>
            <a:r>
              <a:rPr lang="ja-JP" altLang="en-US"/>
              <a:t>アップデート＆日本語環境整備</a:t>
            </a:r>
            <a:br>
              <a:rPr lang="en-US" altLang="ja-JP"/>
            </a:br>
            <a:r>
              <a:rPr lang="en-US" altLang="ja-JP"/>
              <a:t>Ubuntu</a:t>
            </a:r>
            <a:r>
              <a:rPr lang="ja-JP" altLang="en-US"/>
              <a:t>を起動して以下の操作を行う。</a:t>
            </a:r>
            <a:br>
              <a:rPr lang="en-US" altLang="ja-JP"/>
            </a:br>
            <a:br>
              <a:rPr lang="en-US" altLang="ja-JP"/>
            </a:br>
            <a:r>
              <a:rPr lang="en-US" altLang="ja-JP"/>
              <a:t>【</a:t>
            </a:r>
            <a:r>
              <a:rPr lang="ja-JP" altLang="en-US"/>
              <a:t>アップデート</a:t>
            </a:r>
            <a:r>
              <a:rPr lang="en-US" altLang="ja-JP"/>
              <a:t>】</a:t>
            </a:r>
            <a:br>
              <a:rPr lang="en-US" altLang="ja-JP"/>
            </a:br>
            <a:r>
              <a:rPr lang="ja-JP" altLang="en-US"/>
              <a:t>　</a:t>
            </a:r>
            <a:r>
              <a:rPr lang="en-US" altLang="ja-JP" err="1"/>
              <a:t>sudo</a:t>
            </a:r>
            <a:r>
              <a:rPr lang="en-US" altLang="ja-JP"/>
              <a:t> apt update</a:t>
            </a:r>
            <a:br>
              <a:rPr lang="en-US" altLang="ja-JP"/>
            </a:br>
            <a:r>
              <a:rPr lang="ja-JP" altLang="en-US"/>
              <a:t>　</a:t>
            </a:r>
            <a:r>
              <a:rPr lang="en-US" altLang="ja-JP" err="1"/>
              <a:t>sudo</a:t>
            </a:r>
            <a:r>
              <a:rPr lang="en-US" altLang="ja-JP"/>
              <a:t> apt upgrade</a:t>
            </a:r>
            <a:br>
              <a:rPr lang="en-US" altLang="ja-JP"/>
            </a:br>
            <a:br>
              <a:rPr lang="en-US" altLang="ja-JP"/>
            </a:br>
            <a:r>
              <a:rPr lang="en-US" altLang="ja-JP"/>
              <a:t>【</a:t>
            </a:r>
            <a:r>
              <a:rPr lang="ja-JP" altLang="en-US"/>
              <a:t>日本語環境設定</a:t>
            </a:r>
            <a:r>
              <a:rPr lang="en-US" altLang="ja-JP"/>
              <a:t>】</a:t>
            </a:r>
            <a:br>
              <a:rPr lang="en-US" altLang="ja-JP"/>
            </a:br>
            <a:r>
              <a:rPr lang="ja-JP" altLang="en-US"/>
              <a:t>　</a:t>
            </a:r>
            <a:r>
              <a:rPr lang="en-US" altLang="ja-JP" err="1"/>
              <a:t>sudo</a:t>
            </a:r>
            <a:r>
              <a:rPr lang="en-US" altLang="ja-JP"/>
              <a:t> apt -y install language-pack-ja</a:t>
            </a:r>
            <a:br>
              <a:rPr lang="en-US" altLang="ja-JP"/>
            </a:br>
            <a:r>
              <a:rPr lang="ja-JP" altLang="en-US"/>
              <a:t>　</a:t>
            </a:r>
            <a:r>
              <a:rPr lang="en-US" altLang="ja-JP" err="1"/>
              <a:t>sudo</a:t>
            </a:r>
            <a:r>
              <a:rPr lang="en-US" altLang="ja-JP"/>
              <a:t> update-locale LANG=ja_JP.UTF8</a:t>
            </a:r>
            <a:br>
              <a:rPr lang="en-US" altLang="ja-JP"/>
            </a:br>
            <a:br>
              <a:rPr lang="en-US" altLang="ja-JP"/>
            </a:br>
            <a:r>
              <a:rPr lang="ja-JP" altLang="en-US"/>
              <a:t>　ここで</a:t>
            </a:r>
            <a:r>
              <a:rPr lang="en-US" altLang="ja-JP"/>
              <a:t>Ubuntu</a:t>
            </a:r>
            <a:r>
              <a:rPr lang="ja-JP" altLang="en-US"/>
              <a:t>再起動</a:t>
            </a:r>
            <a:br>
              <a:rPr lang="en-US" altLang="ja-JP"/>
            </a:br>
            <a:br>
              <a:rPr lang="en-US" altLang="ja-JP"/>
            </a:br>
            <a:r>
              <a:rPr lang="en-US" altLang="ja-JP"/>
              <a:t>【</a:t>
            </a:r>
            <a:r>
              <a:rPr lang="ja-JP" altLang="en-US"/>
              <a:t>タイムゾーンを「東京」にセット</a:t>
            </a:r>
            <a:r>
              <a:rPr lang="en-US" altLang="ja-JP"/>
              <a:t>】</a:t>
            </a:r>
            <a:br>
              <a:rPr lang="en-US" altLang="ja-JP"/>
            </a:br>
            <a:r>
              <a:rPr lang="ja-JP" altLang="en-US"/>
              <a:t>　</a:t>
            </a:r>
            <a:r>
              <a:rPr lang="en-US" altLang="ja-JP" err="1"/>
              <a:t>sudo</a:t>
            </a:r>
            <a:r>
              <a:rPr lang="en-US" altLang="ja-JP"/>
              <a:t> </a:t>
            </a:r>
            <a:r>
              <a:rPr lang="en-US" altLang="ja-JP" err="1"/>
              <a:t>dpkg</a:t>
            </a:r>
            <a:r>
              <a:rPr lang="en-US" altLang="ja-JP"/>
              <a:t>-reconfigure </a:t>
            </a:r>
            <a:r>
              <a:rPr lang="en-US" altLang="ja-JP" err="1"/>
              <a:t>tzdata</a:t>
            </a:r>
            <a:br>
              <a:rPr lang="en-US" altLang="ja-JP"/>
            </a:br>
            <a:br>
              <a:rPr lang="en-US" altLang="ja-JP"/>
            </a:br>
            <a:r>
              <a:rPr lang="en-US" altLang="ja-JP"/>
              <a:t>【Ubuntu</a:t>
            </a:r>
            <a:r>
              <a:rPr lang="ja-JP" altLang="en-US"/>
              <a:t>フォント設定</a:t>
            </a:r>
            <a:r>
              <a:rPr lang="en-US" altLang="ja-JP"/>
              <a:t>】</a:t>
            </a:r>
            <a:br>
              <a:rPr lang="en-US" altLang="ja-JP"/>
            </a:br>
            <a:r>
              <a:rPr lang="ja-JP" altLang="en-US"/>
              <a:t>　</a:t>
            </a:r>
            <a:r>
              <a:rPr lang="en-US" altLang="ja-JP"/>
              <a:t>Ubuntu</a:t>
            </a:r>
            <a:r>
              <a:rPr lang="ja-JP" altLang="en-US"/>
              <a:t>画面の左上のアイコンをクリック→メニューからプロパティを選択し、</a:t>
            </a:r>
            <a:br>
              <a:rPr lang="en-US" altLang="ja-JP"/>
            </a:br>
            <a:r>
              <a:rPr lang="ja-JP" altLang="en-US"/>
              <a:t>　フォントを</a:t>
            </a:r>
            <a:r>
              <a:rPr lang="en-US" altLang="ja-JP"/>
              <a:t>MS</a:t>
            </a:r>
            <a:r>
              <a:rPr lang="ja-JP" altLang="en-US"/>
              <a:t>ゴシックに設定</a:t>
            </a:r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3064868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プロット例：身長分布</a:t>
            </a:r>
            <a:r>
              <a:rPr lang="en-US" altLang="ja-JP"/>
              <a:t>(</a:t>
            </a:r>
            <a:r>
              <a:rPr lang="ja-JP" altLang="en-US"/>
              <a:t>にじさんじ</a:t>
            </a:r>
            <a:r>
              <a:rPr lang="en-US" altLang="ja-JP"/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052846-F00B-473F-A272-AE42D76C9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72" y="1474624"/>
            <a:ext cx="7731368" cy="2534667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A9D9733-3548-4ACA-A336-B49FF05DF037}"/>
              </a:ext>
            </a:extLst>
          </p:cNvPr>
          <p:cNvSpPr txBox="1">
            <a:spLocks/>
          </p:cNvSpPr>
          <p:nvPr/>
        </p:nvSpPr>
        <p:spPr>
          <a:xfrm>
            <a:off x="959428" y="4217614"/>
            <a:ext cx="5259981" cy="109294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年齢と異なり、身長については比較的、変動は大きくない。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※</a:t>
            </a:r>
            <a:r>
              <a:rPr lang="ja-JP" altLang="en-US" sz="1200"/>
              <a:t>最大、最小値等もここに表示したい。</a:t>
            </a:r>
            <a:r>
              <a:rPr lang="en-US" altLang="ja-JP" sz="1200"/>
              <a:t>Pandas</a:t>
            </a:r>
            <a:r>
              <a:rPr lang="ja-JP" altLang="en-US" sz="1200"/>
              <a:t>の</a:t>
            </a:r>
            <a:r>
              <a:rPr lang="en-US" altLang="ja-JP" sz="1200"/>
              <a:t>DF</a:t>
            </a:r>
            <a:r>
              <a:rPr lang="ja-JP" altLang="en-US" sz="1200"/>
              <a:t>機能使って。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1334653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715330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本講習のコードを読み解くために、いくつか</a:t>
            </a:r>
            <a:r>
              <a:rPr lang="en-US" altLang="ja-JP" sz="1400"/>
              <a:t>python</a:t>
            </a:r>
            <a:r>
              <a:rPr lang="ja-JP" altLang="en-US" sz="1400"/>
              <a:t>の構文について説明しておきます。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例外処理</a:t>
            </a:r>
            <a:endParaRPr lang="en-US" altLang="ja-JP" sz="1400" b="1"/>
          </a:p>
          <a:p>
            <a:r>
              <a:rPr lang="ja-JP" altLang="en-US" sz="1200"/>
              <a:t>　例外処理は文字通り、例外が発生する箇所で実装する。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(</a:t>
            </a:r>
            <a:r>
              <a:rPr lang="ja-JP" altLang="en-US" sz="1200"/>
              <a:t>例</a:t>
            </a:r>
            <a:r>
              <a:rPr lang="en-US" altLang="ja-JP" sz="1200"/>
              <a:t>) </a:t>
            </a:r>
            <a:r>
              <a:rPr lang="ja-JP" altLang="en-US" sz="1200"/>
              <a:t>引数で受け取ったテキストを変換して年齢を返す関数</a:t>
            </a:r>
            <a:endParaRPr lang="en-US" altLang="ja-JP" sz="1200"/>
          </a:p>
          <a:p>
            <a:endParaRPr lang="en-US" altLang="ja-JP" sz="1200"/>
          </a:p>
          <a:p>
            <a:r>
              <a:rPr lang="en-US" altLang="ja-JP" sz="1200"/>
              <a:t>       def </a:t>
            </a:r>
            <a:r>
              <a:rPr lang="en-US" altLang="ja-JP" sz="1200" err="1"/>
              <a:t>get_age</a:t>
            </a:r>
            <a:r>
              <a:rPr lang="en-US" altLang="ja-JP" sz="1200"/>
              <a:t>(text):</a:t>
            </a:r>
          </a:p>
          <a:p>
            <a:r>
              <a:rPr lang="en-US" altLang="ja-JP" sz="1200"/>
              <a:t>           if text = ‘</a:t>
            </a:r>
            <a:r>
              <a:rPr lang="ja-JP" altLang="en-US" sz="1200"/>
              <a:t>高校２年生</a:t>
            </a:r>
            <a:r>
              <a:rPr lang="en-US" altLang="ja-JP" sz="1200"/>
              <a:t>’:</a:t>
            </a:r>
          </a:p>
          <a:p>
            <a:r>
              <a:rPr lang="en-US" altLang="ja-JP" sz="1200"/>
              <a:t>              return 17</a:t>
            </a:r>
          </a:p>
          <a:p>
            <a:r>
              <a:rPr lang="en-US" altLang="ja-JP" sz="1200"/>
              <a:t>           </a:t>
            </a:r>
            <a:r>
              <a:rPr lang="en-US" altLang="ja-JP" sz="1200" err="1"/>
              <a:t>elif</a:t>
            </a:r>
            <a:r>
              <a:rPr lang="en-US" altLang="ja-JP" sz="1200"/>
              <a:t> text = ‘</a:t>
            </a:r>
            <a:r>
              <a:rPr lang="ja-JP" altLang="en-US" sz="1200"/>
              <a:t>大卒</a:t>
            </a:r>
            <a:r>
              <a:rPr lang="en-US" altLang="ja-JP" sz="1200"/>
              <a:t>3</a:t>
            </a:r>
            <a:r>
              <a:rPr lang="ja-JP" altLang="en-US" sz="1200"/>
              <a:t>年目</a:t>
            </a:r>
            <a:r>
              <a:rPr lang="en-US" altLang="ja-JP" sz="1200"/>
              <a:t>’:</a:t>
            </a:r>
          </a:p>
          <a:p>
            <a:r>
              <a:rPr lang="en-US" altLang="ja-JP" sz="1200"/>
              <a:t>              return 25</a:t>
            </a:r>
          </a:p>
          <a:p>
            <a:r>
              <a:rPr lang="en-US" altLang="ja-JP" sz="1200"/>
              <a:t>           else:</a:t>
            </a:r>
          </a:p>
          <a:p>
            <a:r>
              <a:rPr lang="en-US" altLang="ja-JP" sz="1200"/>
              <a:t>              raise </a:t>
            </a:r>
            <a:r>
              <a:rPr lang="en-US" altLang="ja-JP" sz="1200" err="1"/>
              <a:t>UnknowTextError</a:t>
            </a:r>
            <a:r>
              <a:rPr lang="en-US" altLang="ja-JP" sz="1200"/>
              <a:t>   </a:t>
            </a:r>
            <a:r>
              <a:rPr lang="en-US" altLang="ja-JP" sz="1200">
                <a:sym typeface="Wingdings" panose="05000000000000000000" pitchFamily="2" charset="2"/>
              </a:rPr>
              <a:t> </a:t>
            </a:r>
            <a:r>
              <a:rPr lang="ja-JP" altLang="en-US" sz="1200">
                <a:sym typeface="Wingdings" panose="05000000000000000000" pitchFamily="2" charset="2"/>
              </a:rPr>
              <a:t>例外発行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仕様上、必ず年齢を表すテキストが渡されるのであれば、処理できないテキストが</a:t>
            </a:r>
            <a:br>
              <a:rPr lang="en-US" altLang="ja-JP" sz="1200">
                <a:sym typeface="Wingdings" panose="05000000000000000000" pitchFamily="2" charset="2"/>
              </a:rPr>
            </a:br>
            <a:r>
              <a:rPr lang="ja-JP" altLang="en-US" sz="1200">
                <a:sym typeface="Wingdings" panose="05000000000000000000" pitchFamily="2" charset="2"/>
              </a:rPr>
              <a:t>　渡された時点で例外を発行する。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4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年齢を解析できないテキストも「仕様上やってくる」のであれば想定内なので</a:t>
            </a:r>
            <a:endParaRPr lang="en-US" altLang="ja-JP" sz="1200">
              <a:sym typeface="Wingdings" panose="05000000000000000000" pitchFamily="2" charset="2"/>
            </a:endParaRPr>
          </a:p>
          <a:p>
            <a:r>
              <a:rPr lang="ja-JP" altLang="en-US" sz="1200">
                <a:sym typeface="Wingdings" panose="05000000000000000000" pitchFamily="2" charset="2"/>
              </a:rPr>
              <a:t>　例外を使うべきではない。</a:t>
            </a:r>
            <a:endParaRPr lang="en-US" altLang="ja-JP" sz="1200">
              <a:sym typeface="Wingdings" panose="05000000000000000000" pitchFamily="2" charset="2"/>
            </a:endParaRPr>
          </a:p>
          <a:p>
            <a:r>
              <a:rPr lang="en-US" altLang="ja-JP" sz="1200">
                <a:sym typeface="Wingdings" panose="05000000000000000000" pitchFamily="2" charset="2"/>
              </a:rPr>
              <a:t>        def </a:t>
            </a:r>
            <a:r>
              <a:rPr lang="en-US" altLang="ja-JP" sz="1200" err="1">
                <a:sym typeface="Wingdings" panose="05000000000000000000" pitchFamily="2" charset="2"/>
              </a:rPr>
              <a:t>get_age</a:t>
            </a:r>
            <a:r>
              <a:rPr lang="en-US" altLang="ja-JP" sz="1200">
                <a:sym typeface="Wingdings" panose="05000000000000000000" pitchFamily="2" charset="2"/>
              </a:rPr>
              <a:t>(text):</a:t>
            </a:r>
          </a:p>
          <a:p>
            <a:r>
              <a:rPr lang="en-US" altLang="ja-JP" sz="1200">
                <a:sym typeface="Wingdings" panose="05000000000000000000" pitchFamily="2" charset="2"/>
              </a:rPr>
              <a:t>            if text = ‘</a:t>
            </a:r>
            <a:r>
              <a:rPr lang="ja-JP" altLang="en-US" sz="1200">
                <a:sym typeface="Wingdings" panose="05000000000000000000" pitchFamily="2" charset="2"/>
              </a:rPr>
              <a:t>おじさん</a:t>
            </a:r>
            <a:r>
              <a:rPr lang="en-US" altLang="ja-JP" sz="1200">
                <a:sym typeface="Wingdings" panose="05000000000000000000" pitchFamily="2" charset="2"/>
              </a:rPr>
              <a:t>’:</a:t>
            </a:r>
          </a:p>
          <a:p>
            <a:r>
              <a:rPr lang="en-US" altLang="ja-JP" sz="1200">
                <a:sym typeface="Wingdings" panose="05000000000000000000" pitchFamily="2" charset="2"/>
              </a:rPr>
              <a:t>               return (-1)</a:t>
            </a:r>
          </a:p>
          <a:p>
            <a:r>
              <a:rPr lang="ja-JP" altLang="en-US" sz="1200">
                <a:sym typeface="Wingdings" panose="05000000000000000000" pitchFamily="2" charset="2"/>
              </a:rPr>
              <a:t>　この場合、例えば年齢</a:t>
            </a:r>
            <a:r>
              <a:rPr lang="en-US" altLang="ja-JP" sz="1200">
                <a:sym typeface="Wingdings" panose="05000000000000000000" pitchFamily="2" charset="2"/>
              </a:rPr>
              <a:t>DB</a:t>
            </a:r>
            <a:r>
              <a:rPr lang="ja-JP" altLang="en-US" sz="1200">
                <a:sym typeface="Wingdings" panose="05000000000000000000" pitchFamily="2" charset="2"/>
              </a:rPr>
              <a:t>には</a:t>
            </a:r>
            <a:r>
              <a:rPr lang="en-US" altLang="ja-JP" sz="1200">
                <a:sym typeface="Wingdings" panose="05000000000000000000" pitchFamily="2" charset="2"/>
              </a:rPr>
              <a:t>(-1)</a:t>
            </a:r>
            <a:r>
              <a:rPr lang="ja-JP" altLang="en-US" sz="1200">
                <a:sym typeface="Wingdings" panose="05000000000000000000" pitchFamily="2" charset="2"/>
              </a:rPr>
              <a:t>が格納され、年齢不詳データとして扱われる。</a:t>
            </a:r>
            <a:endParaRPr lang="en-US" altLang="ja-JP" sz="1200">
              <a:sym typeface="Wingdings" panose="05000000000000000000" pitchFamily="2" charset="2"/>
            </a:endParaRPr>
          </a:p>
          <a:p>
            <a:endParaRPr lang="en-US" altLang="ja-JP" sz="1800">
              <a:sym typeface="Wingdings" panose="05000000000000000000" pitchFamily="2" charset="2"/>
            </a:endParaRPr>
          </a:p>
          <a:p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13480935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lnSpcReduction="10000"/>
          </a:bodyPr>
          <a:lstStyle/>
          <a:p>
            <a:r>
              <a:rPr lang="ja-JP" altLang="en-US"/>
              <a:t>　</a:t>
            </a:r>
            <a:r>
              <a:rPr lang="ja-JP" altLang="en-US" sz="1300"/>
              <a:t>例外処理は基本的に例外が発生しうる箇所を括る。</a:t>
            </a:r>
            <a:br>
              <a:rPr lang="en-US" altLang="ja-JP" sz="1300"/>
            </a:br>
            <a:endParaRPr lang="en-US" altLang="ja-JP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 </a:t>
            </a:r>
            <a:r>
              <a:rPr lang="ja-JP" altLang="en-US" sz="1300"/>
              <a:t>　</a:t>
            </a:r>
            <a:r>
              <a:rPr lang="en-US" altLang="ja-JP" sz="1300">
                <a:solidFill>
                  <a:srgbClr val="FF0000"/>
                </a:solidFill>
              </a:rPr>
              <a:t>html</a:t>
            </a:r>
            <a:r>
              <a:rPr lang="en-US" altLang="ja-JP" sz="1300"/>
              <a:t> = </a:t>
            </a:r>
            <a:r>
              <a:rPr lang="en-US" altLang="ja-JP" sz="1300" err="1"/>
              <a:t>urlopen</a:t>
            </a:r>
            <a:r>
              <a:rPr lang="en-US" altLang="ja-JP" sz="1300"/>
              <a:t>(‘http://www.pythonscraping.com/pages/page1.html‘)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/>
              <a:t>HTTPError</a:t>
            </a:r>
            <a:r>
              <a:rPr lang="en-US" altLang="ja-JP" sz="1300"/>
              <a:t> as ex: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else:</a:t>
            </a:r>
          </a:p>
          <a:p>
            <a:r>
              <a:rPr lang="ja-JP" altLang="en-US" sz="1300"/>
              <a:t>   　 </a:t>
            </a:r>
            <a:r>
              <a:rPr lang="en-US" altLang="ja-JP" sz="1300"/>
              <a:t>bs = </a:t>
            </a:r>
            <a:r>
              <a:rPr lang="en-US" altLang="ja-JP" sz="1300" err="1"/>
              <a:t>BeautifulSoup</a:t>
            </a:r>
            <a:r>
              <a:rPr lang="en-US" altLang="ja-JP" sz="1300"/>
              <a:t>(</a:t>
            </a:r>
            <a:r>
              <a:rPr lang="en-US" altLang="ja-JP" sz="1300" err="1">
                <a:solidFill>
                  <a:srgbClr val="FF0000"/>
                </a:solidFill>
              </a:rPr>
              <a:t>html</a:t>
            </a:r>
            <a:r>
              <a:rPr lang="en-US" altLang="ja-JP" sz="1300" err="1"/>
              <a:t>.read</a:t>
            </a:r>
            <a:r>
              <a:rPr lang="en-US" altLang="ja-JP" sz="1300"/>
              <a:t>(), ‘</a:t>
            </a:r>
            <a:r>
              <a:rPr lang="en-US" altLang="ja-JP" sz="1300" err="1"/>
              <a:t>html.parser</a:t>
            </a:r>
            <a:r>
              <a:rPr lang="en-US" altLang="ja-JP" sz="1300"/>
              <a:t>’)</a:t>
            </a:r>
          </a:p>
          <a:p>
            <a:endParaRPr lang="en-US" altLang="ja-JP" sz="1300"/>
          </a:p>
          <a:p>
            <a:r>
              <a:rPr lang="ja-JP" altLang="en-US" sz="1300"/>
              <a:t>　大抵、例外が発生する構文の後には、その構文の結果を使用した正常処理が継続する。</a:t>
            </a:r>
            <a:endParaRPr lang="en-US" altLang="ja-JP" sz="1300"/>
          </a:p>
          <a:p>
            <a:r>
              <a:rPr lang="ja-JP" altLang="en-US" sz="1300"/>
              <a:t>　この正常処理を</a:t>
            </a:r>
            <a:r>
              <a:rPr lang="en-US" altLang="ja-JP" sz="1300"/>
              <a:t>else</a:t>
            </a:r>
            <a:r>
              <a:rPr lang="ja-JP" altLang="en-US" sz="1300"/>
              <a:t>句の中に記述する。</a:t>
            </a:r>
            <a:endParaRPr lang="en-US" altLang="ja-JP" sz="1300"/>
          </a:p>
          <a:p>
            <a:endParaRPr lang="en-US" altLang="ja-JP" sz="1300"/>
          </a:p>
          <a:p>
            <a:r>
              <a:rPr lang="ja-JP" altLang="en-US" sz="1300"/>
              <a:t>　継続する処理でも異なる例外が発生するのであれば、素直に</a:t>
            </a:r>
            <a:r>
              <a:rPr lang="en-US" altLang="ja-JP" sz="1300"/>
              <a:t>try</a:t>
            </a:r>
            <a:r>
              <a:rPr lang="ja-JP" altLang="en-US" sz="1300"/>
              <a:t>ブロックを分けるのも可。</a:t>
            </a:r>
            <a:endParaRPr lang="en-US" altLang="ja-JP" sz="1300"/>
          </a:p>
          <a:p>
            <a:endParaRPr lang="en-US" altLang="ja-JP" sz="1300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html = </a:t>
            </a:r>
            <a:r>
              <a:rPr lang="en-US" altLang="ja-JP" sz="1300" err="1"/>
              <a:t>urlopen</a:t>
            </a:r>
            <a:r>
              <a:rPr lang="en-US" altLang="ja-JP" sz="1300"/>
              <a:t>(‘http://www.pythonscraping.com/pages/page1.html‘)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>
                <a:solidFill>
                  <a:srgbClr val="FF0000"/>
                </a:solidFill>
              </a:rPr>
              <a:t>HTTPError</a:t>
            </a:r>
            <a:r>
              <a:rPr lang="en-US" altLang="ja-JP" sz="1300"/>
              <a:t> as ex: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  <a:p>
            <a:r>
              <a:rPr lang="ja-JP" altLang="en-US" sz="1300"/>
              <a:t>　</a:t>
            </a:r>
            <a:r>
              <a:rPr lang="en-US" altLang="ja-JP" sz="1300"/>
              <a:t>    return xxx  ( or raise xxx)</a:t>
            </a:r>
          </a:p>
          <a:p>
            <a:endParaRPr lang="en-US" altLang="ja-JP" sz="1300"/>
          </a:p>
          <a:p>
            <a:r>
              <a:rPr lang="ja-JP" altLang="en-US" sz="1300"/>
              <a:t>　</a:t>
            </a:r>
            <a:r>
              <a:rPr lang="en-US" altLang="ja-JP" sz="1300"/>
              <a:t>try: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bs = </a:t>
            </a:r>
            <a:r>
              <a:rPr lang="en-US" altLang="ja-JP" sz="1300" err="1"/>
              <a:t>BeautifulSoup</a:t>
            </a:r>
            <a:r>
              <a:rPr lang="en-US" altLang="ja-JP" sz="1300"/>
              <a:t>(</a:t>
            </a:r>
            <a:r>
              <a:rPr lang="en-US" altLang="ja-JP" sz="1300" err="1"/>
              <a:t>html.read</a:t>
            </a:r>
            <a:r>
              <a:rPr lang="en-US" altLang="ja-JP" sz="1300"/>
              <a:t>(), ‘</a:t>
            </a:r>
            <a:r>
              <a:rPr lang="en-US" altLang="ja-JP" sz="1300" err="1"/>
              <a:t>html.parser</a:t>
            </a:r>
            <a:r>
              <a:rPr lang="en-US" altLang="ja-JP" sz="1300"/>
              <a:t>’)</a:t>
            </a:r>
            <a:br>
              <a:rPr lang="en-US" altLang="ja-JP" sz="1300"/>
            </a:br>
            <a:r>
              <a:rPr lang="ja-JP" altLang="en-US" sz="1300"/>
              <a:t>　</a:t>
            </a:r>
            <a:r>
              <a:rPr lang="en-US" altLang="ja-JP" sz="1300"/>
              <a:t>except </a:t>
            </a:r>
            <a:r>
              <a:rPr lang="en-US" altLang="ja-JP" sz="1300" err="1">
                <a:solidFill>
                  <a:srgbClr val="FF0000"/>
                </a:solidFill>
              </a:rPr>
              <a:t>AttributeError</a:t>
            </a:r>
            <a:r>
              <a:rPr lang="en-US" altLang="ja-JP" sz="1300"/>
              <a:t>:</a:t>
            </a:r>
          </a:p>
          <a:p>
            <a:r>
              <a:rPr lang="en-US" altLang="ja-JP" sz="1300"/>
              <a:t>   </a:t>
            </a:r>
            <a:r>
              <a:rPr lang="ja-JP" altLang="en-US" sz="1300"/>
              <a:t>　</a:t>
            </a:r>
            <a:r>
              <a:rPr lang="en-US" altLang="ja-JP" sz="1300"/>
              <a:t> print(ex)</a:t>
            </a:r>
          </a:p>
        </p:txBody>
      </p:sp>
    </p:spTree>
    <p:extLst>
      <p:ext uri="{BB962C8B-B14F-4D97-AF65-F5344CB8AC3E}">
        <p14:creationId xmlns:p14="http://schemas.microsoft.com/office/powerpoint/2010/main" val="29071853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/>
          </a:bodyPr>
          <a:lstStyle/>
          <a:p>
            <a:r>
              <a:rPr lang="ja-JP" altLang="en-US" sz="1200"/>
              <a:t>　一つの例外に包むことが望ましければ、以下の記述もあり。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try: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html = </a:t>
            </a:r>
            <a:r>
              <a:rPr lang="en-US" altLang="ja-JP" sz="1200" err="1"/>
              <a:t>urlopen</a:t>
            </a:r>
            <a:r>
              <a:rPr lang="en-US" altLang="ja-JP" sz="1200"/>
              <a:t>(‘http://www.pythonscraping.com/pages/page1.html‘)</a:t>
            </a:r>
          </a:p>
          <a:p>
            <a:r>
              <a:rPr lang="ja-JP" altLang="en-US" sz="1200"/>
              <a:t>　　 </a:t>
            </a:r>
            <a:r>
              <a:rPr lang="en-US" altLang="ja-JP" sz="1200"/>
              <a:t>bs = </a:t>
            </a:r>
            <a:r>
              <a:rPr lang="en-US" altLang="ja-JP" sz="1200" err="1"/>
              <a:t>BeautifulSoup</a:t>
            </a:r>
            <a:r>
              <a:rPr lang="en-US" altLang="ja-JP" sz="1200"/>
              <a:t>(</a:t>
            </a:r>
            <a:r>
              <a:rPr lang="en-US" altLang="ja-JP" sz="1200" err="1"/>
              <a:t>html.read</a:t>
            </a:r>
            <a:r>
              <a:rPr lang="en-US" altLang="ja-JP" sz="1200"/>
              <a:t>(), ‘</a:t>
            </a:r>
            <a:r>
              <a:rPr lang="en-US" altLang="ja-JP" sz="1200" err="1"/>
              <a:t>html.parser</a:t>
            </a:r>
            <a:r>
              <a:rPr lang="en-US" altLang="ja-JP" sz="1200"/>
              <a:t>’)</a:t>
            </a:r>
            <a:br>
              <a:rPr lang="en-US" altLang="ja-JP" sz="1200"/>
            </a:br>
            <a:r>
              <a:rPr lang="ja-JP" altLang="en-US" sz="1200"/>
              <a:t>　</a:t>
            </a:r>
            <a:r>
              <a:rPr lang="en-US" altLang="ja-JP" sz="1200"/>
              <a:t>except (</a:t>
            </a:r>
            <a:r>
              <a:rPr lang="en-US" altLang="ja-JP" sz="1200" err="1">
                <a:solidFill>
                  <a:srgbClr val="FF0000"/>
                </a:solidFill>
              </a:rPr>
              <a:t>HTTPError</a:t>
            </a:r>
            <a:r>
              <a:rPr lang="en-US" altLang="ja-JP" sz="1200"/>
              <a:t>, </a:t>
            </a:r>
            <a:r>
              <a:rPr lang="en-US" altLang="ja-JP" sz="1200" err="1">
                <a:solidFill>
                  <a:srgbClr val="FF0000"/>
                </a:solidFill>
              </a:rPr>
              <a:t>AttributeError</a:t>
            </a:r>
            <a:r>
              <a:rPr lang="en-US" altLang="ja-JP" sz="1200"/>
              <a:t>) as ex: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print(ex)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    #</a:t>
            </a:r>
            <a:r>
              <a:rPr lang="ja-JP" altLang="en-US" sz="1200"/>
              <a:t>どのエラーが発生したかを識別できるような処理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400" b="1"/>
              <a:t>正規表現</a:t>
            </a:r>
            <a:endParaRPr lang="en-US" altLang="ja-JP" sz="1400" b="1"/>
          </a:p>
          <a:p>
            <a:r>
              <a:rPr lang="ja-JP" altLang="en-US" sz="1200"/>
              <a:t>　抽出したテキストから適切に欲しいパラメータ、数値を取り出すために正規表現機能を使います。</a:t>
            </a:r>
            <a:endParaRPr lang="en-US" altLang="ja-JP" sz="1200"/>
          </a:p>
          <a:p>
            <a:r>
              <a:rPr lang="ja-JP" altLang="en-US" sz="1200"/>
              <a:t>　正規表現機能は「特定のパターンに一致する文字列」を発見、抽出してくれます。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（例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　　</a:t>
            </a:r>
            <a:r>
              <a:rPr lang="en-US" altLang="ja-JP" sz="1200"/>
              <a:t>import re                  # </a:t>
            </a:r>
            <a:r>
              <a:rPr lang="ja-JP" altLang="en-US" sz="1200"/>
              <a:t>正規表現ライブラリ</a:t>
            </a:r>
            <a:endParaRPr lang="en-US" altLang="ja-JP" sz="1200"/>
          </a:p>
          <a:p>
            <a:r>
              <a:rPr lang="ja-JP" altLang="en-US" sz="1200"/>
              <a:t>　　</a:t>
            </a:r>
            <a:r>
              <a:rPr lang="en-US" altLang="ja-JP" sz="1200"/>
              <a:t>age = '</a:t>
            </a:r>
            <a:r>
              <a:rPr lang="ja-JP" altLang="en-US" sz="1200"/>
              <a:t>永遠の</a:t>
            </a:r>
            <a:r>
              <a:rPr lang="en-US" altLang="ja-JP" sz="1200"/>
              <a:t>17</a:t>
            </a:r>
            <a:r>
              <a:rPr lang="ja-JP" altLang="en-US" sz="1200"/>
              <a:t>歳</a:t>
            </a:r>
            <a:r>
              <a:rPr lang="en-US" altLang="ja-JP" sz="1200"/>
              <a:t>'</a:t>
            </a:r>
          </a:p>
          <a:p>
            <a:r>
              <a:rPr lang="ja-JP" altLang="en-US" sz="1200"/>
              <a:t>　　</a:t>
            </a:r>
            <a:r>
              <a:rPr lang="en-US" altLang="ja-JP" sz="1200" err="1"/>
              <a:t>re.search</a:t>
            </a:r>
            <a:r>
              <a:rPr lang="en-US" altLang="ja-JP" sz="1200"/>
              <a:t>('[0-9]{1,5}</a:t>
            </a:r>
            <a:r>
              <a:rPr lang="ja-JP" altLang="en-US" sz="1200"/>
              <a:t>歳</a:t>
            </a:r>
            <a:r>
              <a:rPr lang="en-US" altLang="ja-JP" sz="1200"/>
              <a:t>', age)</a:t>
            </a:r>
          </a:p>
          <a:p>
            <a:endParaRPr lang="en-US" altLang="ja-JP" sz="1200"/>
          </a:p>
          <a:p>
            <a:r>
              <a:rPr lang="ja-JP" altLang="en-US" sz="1200"/>
              <a:t>　　上記のプログラムを実行すると以下の結果が得られます。</a:t>
            </a:r>
            <a:endParaRPr lang="en-US" altLang="ja-JP" sz="1200"/>
          </a:p>
          <a:p>
            <a:r>
              <a:rPr lang="ja-JP" altLang="en-US" sz="1200"/>
              <a:t>　　</a:t>
            </a:r>
            <a:r>
              <a:rPr lang="en-US" altLang="ja-JP" sz="1200"/>
              <a:t> &lt;_</a:t>
            </a:r>
            <a:r>
              <a:rPr lang="en-US" altLang="ja-JP" sz="1200" err="1"/>
              <a:t>sre.SRE_Match</a:t>
            </a:r>
            <a:r>
              <a:rPr lang="en-US" altLang="ja-JP" sz="1200"/>
              <a:t> object; span=(3, 6), match='17</a:t>
            </a:r>
            <a:r>
              <a:rPr lang="ja-JP" altLang="en-US" sz="1200"/>
              <a:t>歳</a:t>
            </a:r>
            <a:r>
              <a:rPr lang="en-US" altLang="ja-JP" sz="1200"/>
              <a:t>’&gt;</a:t>
            </a:r>
          </a:p>
          <a:p>
            <a:r>
              <a:rPr lang="ja-JP" altLang="en-US" sz="1200"/>
              <a:t>　　つまり、スクレイピング結果を格納する</a:t>
            </a:r>
            <a:r>
              <a:rPr lang="en-US" altLang="ja-JP" sz="1200"/>
              <a:t>DB</a:t>
            </a:r>
            <a:r>
              <a:rPr lang="ja-JP" altLang="en-US" sz="1200"/>
              <a:t>には「</a:t>
            </a:r>
            <a:r>
              <a:rPr lang="en-US" altLang="ja-JP" sz="1200"/>
              <a:t>17</a:t>
            </a:r>
            <a:r>
              <a:rPr lang="ja-JP" altLang="en-US" sz="1200"/>
              <a:t>歳」として登録されます。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　正規表現の説明</a:t>
            </a:r>
            <a:endParaRPr lang="en-US" altLang="ja-JP" sz="1200"/>
          </a:p>
          <a:p>
            <a:r>
              <a:rPr lang="ja-JP" altLang="en-US" sz="1200"/>
              <a:t>　　　</a:t>
            </a:r>
            <a:r>
              <a:rPr lang="en-US" altLang="ja-JP" sz="1200"/>
              <a:t>[0-9] … 0</a:t>
            </a:r>
            <a:r>
              <a:rPr lang="ja-JP" altLang="en-US" sz="1200"/>
              <a:t>から</a:t>
            </a:r>
            <a:r>
              <a:rPr lang="en-US" altLang="ja-JP" sz="1200"/>
              <a:t>9</a:t>
            </a:r>
            <a:r>
              <a:rPr lang="ja-JP" altLang="en-US" sz="1200"/>
              <a:t>までの数値を使用している。</a:t>
            </a:r>
            <a:endParaRPr lang="en-US" altLang="ja-JP" sz="1200"/>
          </a:p>
          <a:p>
            <a:r>
              <a:rPr lang="en-US" altLang="ja-JP" sz="1200"/>
              <a:t>   </a:t>
            </a:r>
            <a:r>
              <a:rPr lang="ja-JP" altLang="en-US" sz="1200"/>
              <a:t>　</a:t>
            </a:r>
            <a:r>
              <a:rPr lang="en-US" altLang="ja-JP" sz="1200"/>
              <a:t>   {1, 5} … </a:t>
            </a:r>
            <a:r>
              <a:rPr lang="ja-JP" altLang="en-US" sz="1200"/>
              <a:t>上記で指定した</a:t>
            </a:r>
            <a:r>
              <a:rPr lang="en-US" altLang="ja-JP" sz="1200"/>
              <a:t>0-9</a:t>
            </a:r>
            <a:r>
              <a:rPr lang="ja-JP" altLang="en-US" sz="1200"/>
              <a:t>までの数値が１～</a:t>
            </a:r>
            <a:r>
              <a:rPr lang="en-US" altLang="ja-JP" sz="1200"/>
              <a:t>5</a:t>
            </a:r>
            <a:r>
              <a:rPr lang="ja-JP" altLang="en-US" sz="1200"/>
              <a:t>個連続している。</a:t>
            </a:r>
            <a:endParaRPr lang="en-US" altLang="ja-JP" sz="1200"/>
          </a:p>
          <a:p>
            <a:r>
              <a:rPr lang="ja-JP" altLang="en-US" sz="1200"/>
              <a:t>　　　歳</a:t>
            </a:r>
            <a:r>
              <a:rPr lang="en-US" altLang="ja-JP" sz="1200"/>
              <a:t>…</a:t>
            </a:r>
            <a:r>
              <a:rPr lang="ja-JP" altLang="en-US" sz="1200"/>
              <a:t>上記の後に文字「歳」が続く</a:t>
            </a:r>
            <a:endParaRPr lang="en-US" altLang="ja-JP" sz="1200"/>
          </a:p>
          <a:p>
            <a:endParaRPr lang="en-US" altLang="ja-JP" sz="120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76376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構文：リスト内包表記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319479" cy="4964546"/>
          </a:xfrm>
        </p:spPr>
        <p:txBody>
          <a:bodyPr bIns="0">
            <a:normAutofit/>
          </a:bodyPr>
          <a:lstStyle/>
          <a:p>
            <a:r>
              <a:rPr lang="en-US" altLang="ja-JP" sz="1400"/>
              <a:t>python</a:t>
            </a:r>
            <a:r>
              <a:rPr lang="ja-JP" altLang="en-US" sz="1400"/>
              <a:t>では「繰り返し処理をなるべく直感的、かつ、短く」記述したがります。（</a:t>
            </a:r>
            <a:r>
              <a:rPr lang="en-US" altLang="ja-JP" sz="1400"/>
              <a:t>pythonic</a:t>
            </a:r>
            <a:r>
              <a:rPr lang="ja-JP" altLang="en-US" sz="1400"/>
              <a:t>な文化）</a:t>
            </a:r>
            <a:endParaRPr lang="en-US" altLang="ja-JP" sz="1400"/>
          </a:p>
          <a:p>
            <a:r>
              <a:rPr lang="ja-JP" altLang="en-US" sz="1400"/>
              <a:t>このために用意された</a:t>
            </a:r>
            <a:r>
              <a:rPr lang="ja-JP" altLang="en-US" sz="1400" b="1"/>
              <a:t>リスト内包表記</a:t>
            </a:r>
            <a:r>
              <a:rPr lang="ja-JP" altLang="en-US" sz="1400"/>
              <a:t>では、</a:t>
            </a:r>
            <a:r>
              <a:rPr lang="ja-JP" altLang="en-US" sz="1400" b="1"/>
              <a:t>一行</a:t>
            </a:r>
            <a:r>
              <a:rPr lang="ja-JP" altLang="en-US" sz="1400"/>
              <a:t>で繰り返し処理を表現します。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例えば以下の</a:t>
            </a:r>
            <a:r>
              <a:rPr lang="en-US" altLang="ja-JP" sz="1400"/>
              <a:t>for</a:t>
            </a:r>
            <a:r>
              <a:rPr lang="ja-JP" altLang="en-US" sz="1400"/>
              <a:t>ループがあったとします。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 b="1"/>
              <a:t>　</a:t>
            </a:r>
            <a:r>
              <a:rPr lang="en-US" altLang="ja-JP" sz="1400" b="1"/>
              <a:t>for</a:t>
            </a:r>
            <a:r>
              <a:rPr lang="en-US" altLang="ja-JP" sz="1400"/>
              <a:t> </a:t>
            </a:r>
            <a:r>
              <a:rPr lang="en-US" altLang="ja-JP" sz="1400" err="1"/>
              <a:t>vtuber</a:t>
            </a:r>
            <a:r>
              <a:rPr lang="en-US" altLang="ja-JP" sz="1400"/>
              <a:t> </a:t>
            </a:r>
            <a:r>
              <a:rPr lang="en-US" altLang="ja-JP" sz="1400" b="1"/>
              <a:t>in</a:t>
            </a:r>
            <a:r>
              <a:rPr lang="en-US" altLang="ja-JP" sz="1400"/>
              <a:t> </a:t>
            </a:r>
            <a:r>
              <a:rPr lang="en-US" altLang="ja-JP" sz="1400" err="1"/>
              <a:t>vtuber_list</a:t>
            </a:r>
            <a:r>
              <a:rPr lang="en-US" altLang="ja-JP" sz="1400"/>
              <a:t>:</a:t>
            </a:r>
          </a:p>
          <a:p>
            <a:r>
              <a:rPr lang="ja-JP" altLang="en-US" sz="1400"/>
              <a:t>　　</a:t>
            </a:r>
            <a:r>
              <a:rPr lang="en-US" altLang="ja-JP" sz="1400"/>
              <a:t>print(</a:t>
            </a:r>
            <a:r>
              <a:rPr lang="en-US" altLang="ja-JP" sz="1400" err="1"/>
              <a:t>vtuber</a:t>
            </a:r>
            <a:r>
              <a:rPr lang="en-US" altLang="ja-JP" sz="1400"/>
              <a:t>[‘name’])</a:t>
            </a:r>
          </a:p>
          <a:p>
            <a:endParaRPr lang="en-US" altLang="ja-JP" sz="1400"/>
          </a:p>
          <a:p>
            <a:r>
              <a:rPr lang="en-US" altLang="ja-JP" sz="1400"/>
              <a:t>vtuber</a:t>
            </a:r>
            <a:r>
              <a:rPr lang="en-US" altLang="ja-JP" sz="1400" err="1"/>
              <a:t>_list</a:t>
            </a:r>
            <a:r>
              <a:rPr lang="ja-JP" altLang="en-US" sz="1400"/>
              <a:t>という配列（複数の</a:t>
            </a:r>
            <a:r>
              <a:rPr lang="en-US" altLang="ja-JP" sz="1400"/>
              <a:t>Vtuber</a:t>
            </a:r>
            <a:r>
              <a:rPr lang="ja-JP" altLang="en-US" sz="1400"/>
              <a:t>の名前格納）があり、配列から一個ずつデータを取り出して</a:t>
            </a:r>
            <a:endParaRPr lang="en-US" altLang="ja-JP" sz="1400"/>
          </a:p>
          <a:p>
            <a:r>
              <a:rPr lang="ja-JP" altLang="en-US" sz="1400"/>
              <a:t>その名前を出力しています。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これがリスト内包表記を用いると、以下のようになります。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 [print(</a:t>
            </a:r>
            <a:r>
              <a:rPr lang="en-US" altLang="ja-JP" sz="1400" err="1"/>
              <a:t>vtuber</a:t>
            </a:r>
            <a:r>
              <a:rPr lang="en-US" altLang="ja-JP" sz="1400"/>
              <a:t>[‘name’]) </a:t>
            </a:r>
            <a:r>
              <a:rPr lang="en-US" altLang="ja-JP" sz="1400" b="1"/>
              <a:t>for</a:t>
            </a:r>
            <a:r>
              <a:rPr lang="en-US" altLang="ja-JP" sz="1400"/>
              <a:t> </a:t>
            </a:r>
            <a:r>
              <a:rPr lang="en-US" altLang="ja-JP" sz="1400" err="1"/>
              <a:t>vtuber</a:t>
            </a:r>
            <a:r>
              <a:rPr lang="en-US" altLang="ja-JP" sz="1400"/>
              <a:t> </a:t>
            </a:r>
            <a:r>
              <a:rPr lang="en-US" altLang="ja-JP" sz="1400" b="1"/>
              <a:t>in</a:t>
            </a:r>
            <a:r>
              <a:rPr lang="en-US" altLang="ja-JP" sz="1400"/>
              <a:t> </a:t>
            </a:r>
            <a:r>
              <a:rPr lang="en-US" altLang="ja-JP" sz="1400" err="1"/>
              <a:t>vtuber_list</a:t>
            </a:r>
            <a:r>
              <a:rPr lang="en-US" altLang="ja-JP" sz="1400"/>
              <a:t>]</a:t>
            </a:r>
          </a:p>
          <a:p>
            <a:endParaRPr lang="en-US" altLang="ja-JP" sz="1400"/>
          </a:p>
          <a:p>
            <a:r>
              <a:rPr lang="en-US" altLang="ja-JP" sz="1400"/>
              <a:t>[]</a:t>
            </a:r>
            <a:r>
              <a:rPr lang="ja-JP" altLang="en-US" sz="1400"/>
              <a:t>はプログラム言語一般の処理として配列に使うものですが、「配列＝繰り返しデータが格納されている」</a:t>
            </a:r>
            <a:endParaRPr lang="en-US" altLang="ja-JP" sz="1400"/>
          </a:p>
          <a:p>
            <a:r>
              <a:rPr lang="ja-JP" altLang="en-US" sz="1400"/>
              <a:t>ということから転じて、「配列＝繰り返し処理ができる」という解釈が</a:t>
            </a:r>
            <a:r>
              <a:rPr lang="en-US" altLang="ja-JP" sz="1400"/>
              <a:t>python</a:t>
            </a:r>
            <a:r>
              <a:rPr lang="ja-JP" altLang="en-US" sz="1400"/>
              <a:t>では実装されています。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1753233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構文：リスト内包表記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319479" cy="5621240"/>
          </a:xfrm>
        </p:spPr>
        <p:txBody>
          <a:bodyPr bIns="0">
            <a:normAutofit/>
          </a:bodyPr>
          <a:lstStyle/>
          <a:p>
            <a:r>
              <a:rPr lang="ja-JP" altLang="en-US" sz="1400"/>
              <a:t>リスト内包表記を応用すると、「年齢が１７歳未満だけ」という条件付けも１行で記述できます。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[print(</a:t>
            </a:r>
            <a:r>
              <a:rPr lang="en-US" altLang="ja-JP" sz="1400" err="1"/>
              <a:t>vtuber</a:t>
            </a:r>
            <a:r>
              <a:rPr lang="en-US" altLang="ja-JP" sz="1400"/>
              <a:t>[‘name’]) </a:t>
            </a:r>
            <a:r>
              <a:rPr lang="en-US" altLang="ja-JP" sz="1400" b="1"/>
              <a:t>for</a:t>
            </a:r>
            <a:r>
              <a:rPr lang="en-US" altLang="ja-JP" sz="1400"/>
              <a:t> </a:t>
            </a:r>
            <a:r>
              <a:rPr lang="en-US" altLang="ja-JP" sz="1400" err="1"/>
              <a:t>vtuber</a:t>
            </a:r>
            <a:r>
              <a:rPr lang="en-US" altLang="ja-JP" sz="1400"/>
              <a:t> </a:t>
            </a:r>
            <a:r>
              <a:rPr lang="en-US" altLang="ja-JP" sz="1400" b="1"/>
              <a:t>in</a:t>
            </a:r>
            <a:r>
              <a:rPr lang="en-US" altLang="ja-JP" sz="1400"/>
              <a:t> </a:t>
            </a:r>
            <a:r>
              <a:rPr lang="en-US" altLang="ja-JP" sz="1400" err="1"/>
              <a:t>vtuber_list</a:t>
            </a:r>
            <a:r>
              <a:rPr lang="en-US" altLang="ja-JP" sz="1400"/>
              <a:t> </a:t>
            </a:r>
            <a:r>
              <a:rPr lang="en-US" altLang="ja-JP" sz="1400" b="1"/>
              <a:t>if</a:t>
            </a:r>
            <a:r>
              <a:rPr lang="en-US" altLang="ja-JP" sz="1400"/>
              <a:t> </a:t>
            </a:r>
            <a:r>
              <a:rPr lang="en-US" altLang="ja-JP" sz="1400" err="1"/>
              <a:t>vtuber</a:t>
            </a:r>
            <a:r>
              <a:rPr lang="en-US" altLang="ja-JP" sz="1400"/>
              <a:t>[‘age’] &lt; 17]</a:t>
            </a:r>
          </a:p>
          <a:p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リンク内包表記はパット見、ややこしいですが、</a:t>
            </a:r>
            <a:endParaRPr lang="en-US" altLang="ja-JP" sz="1400"/>
          </a:p>
          <a:p>
            <a:r>
              <a:rPr lang="ja-JP" altLang="en-US" sz="1400"/>
              <a:t>「その一行でやってることは必要な時にじっくり読み解けばよい」という発想です。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この一行をじっくり読み解かないと、このコードを格納するコードブロックが</a:t>
            </a:r>
            <a:endParaRPr lang="en-US" altLang="ja-JP" sz="1400"/>
          </a:p>
          <a:p>
            <a:r>
              <a:rPr lang="ja-JP" altLang="en-US" sz="1400"/>
              <a:t>何をしているかわからなない、というのであれば、そのコードブロックの設計自体が</a:t>
            </a:r>
            <a:endParaRPr lang="en-US" altLang="ja-JP" sz="1400"/>
          </a:p>
          <a:p>
            <a:r>
              <a:rPr lang="ja-JP" altLang="en-US" sz="1400"/>
              <a:t>間違っています。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「少ない行で表現」することが、コード全体の設計の見通しをよくする、という発想です。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因みに以下のようにすると、年齢が</a:t>
            </a:r>
            <a:r>
              <a:rPr lang="en-US" altLang="ja-JP" sz="1400"/>
              <a:t>17</a:t>
            </a:r>
            <a:r>
              <a:rPr lang="ja-JP" altLang="en-US" sz="1400"/>
              <a:t>歳未満の</a:t>
            </a:r>
            <a:r>
              <a:rPr lang="en-US" altLang="ja-JP" sz="1400"/>
              <a:t>Vtuber</a:t>
            </a:r>
            <a:r>
              <a:rPr lang="ja-JP" altLang="en-US" sz="1400"/>
              <a:t>を抽出したリストを作成します。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vtuber_list = [vtuber </a:t>
            </a:r>
            <a:r>
              <a:rPr lang="en-US" altLang="ja-JP" sz="1400" b="1"/>
              <a:t>for</a:t>
            </a:r>
            <a:r>
              <a:rPr lang="en-US" altLang="ja-JP" sz="1400"/>
              <a:t> vtuber </a:t>
            </a:r>
            <a:r>
              <a:rPr lang="en-US" altLang="ja-JP" sz="1400" b="1"/>
              <a:t>in</a:t>
            </a:r>
            <a:r>
              <a:rPr lang="en-US" altLang="ja-JP" sz="1400"/>
              <a:t> vtuber_list </a:t>
            </a:r>
            <a:r>
              <a:rPr lang="en-US" altLang="ja-JP" sz="1400" b="1"/>
              <a:t>if</a:t>
            </a:r>
            <a:r>
              <a:rPr lang="en-US" altLang="ja-JP" sz="1400"/>
              <a:t> vtuber[‘age’] &lt; 17]</a:t>
            </a:r>
          </a:p>
          <a:p>
            <a:endParaRPr lang="en-US" altLang="ja-JP" sz="1400"/>
          </a:p>
          <a:p>
            <a:r>
              <a:rPr lang="ja-JP" altLang="en-US" sz="1400"/>
              <a:t>このように「配列を特定の条件により絞り込む」際にもリスト内包表記はよく使用されます。</a:t>
            </a:r>
            <a:endParaRPr lang="en-US" altLang="ja-JP" sz="1400"/>
          </a:p>
          <a:p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2904059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en-US" altLang="ja-JP"/>
              <a:t>Python</a:t>
            </a:r>
            <a:r>
              <a:rPr lang="ja-JP" altLang="en-US"/>
              <a:t>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2597662"/>
          </a:xfrm>
        </p:spPr>
        <p:txBody>
          <a:bodyPr bIns="0">
            <a:normAutofit/>
          </a:bodyPr>
          <a:lstStyle/>
          <a:p>
            <a:r>
              <a:rPr lang="ja-JP" altLang="en-US" sz="1400" b="1"/>
              <a:t>文字列処理</a:t>
            </a:r>
            <a:endParaRPr lang="en-US" altLang="ja-JP" sz="1400" b="1"/>
          </a:p>
          <a:p>
            <a:endParaRPr lang="en-US" altLang="ja-JP" sz="1200" b="1"/>
          </a:p>
          <a:p>
            <a:r>
              <a:rPr lang="ja-JP" altLang="en-US" sz="1200"/>
              <a:t>　</a:t>
            </a:r>
            <a:r>
              <a:rPr lang="en-US" altLang="ja-JP" sz="1200"/>
              <a:t>name = “</a:t>
            </a:r>
            <a:r>
              <a:rPr lang="ja-JP" altLang="en-US" sz="1200"/>
              <a:t>輝夜月</a:t>
            </a:r>
            <a:r>
              <a:rPr lang="en-US" altLang="ja-JP" sz="1200"/>
              <a:t>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</a:p>
          <a:p>
            <a:r>
              <a:rPr lang="ja-JP" altLang="en-US" sz="1200"/>
              <a:t>　</a:t>
            </a:r>
            <a:r>
              <a:rPr lang="en-US" altLang="ja-JP" sz="1200"/>
              <a:t>name = </a:t>
            </a:r>
            <a:r>
              <a:rPr lang="en-US" altLang="ja-JP" sz="1200" err="1"/>
              <a:t>name.split</a:t>
            </a:r>
            <a:r>
              <a:rPr lang="en-US" altLang="ja-JP" sz="1200"/>
              <a:t>(‘(’)[0]</a:t>
            </a:r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split</a:t>
            </a:r>
            <a:r>
              <a:rPr lang="ja-JP" altLang="en-US" sz="1200"/>
              <a:t>は本講座のコードでよく使用します。上記コードでは文字列を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“</a:t>
            </a:r>
            <a:r>
              <a:rPr lang="ja-JP" altLang="en-US" sz="1200"/>
              <a:t>輝夜月</a:t>
            </a:r>
            <a:r>
              <a:rPr lang="en-US" altLang="ja-JP" sz="1200"/>
              <a:t>”</a:t>
            </a:r>
            <a:r>
              <a:rPr lang="ja-JP" altLang="en-US" sz="1200"/>
              <a:t>と、</a:t>
            </a:r>
            <a:r>
              <a:rPr lang="en-US" altLang="ja-JP" sz="1200"/>
              <a:t>”(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  <a:r>
              <a:rPr lang="ja-JP" altLang="en-US" sz="1200"/>
              <a:t>に分離</a:t>
            </a:r>
            <a:r>
              <a:rPr lang="en-US" altLang="ja-JP" sz="1200"/>
              <a:t>(split)</a:t>
            </a:r>
            <a:r>
              <a:rPr lang="ja-JP" altLang="en-US" sz="1200"/>
              <a:t>して、</a:t>
            </a:r>
            <a:r>
              <a:rPr lang="en-US" altLang="ja-JP" sz="1200"/>
              <a:t>”</a:t>
            </a:r>
            <a:r>
              <a:rPr lang="ja-JP" altLang="en-US" sz="1200"/>
              <a:t>輝夜月</a:t>
            </a:r>
            <a:r>
              <a:rPr lang="en-US" altLang="ja-JP" sz="1200"/>
              <a:t>”</a:t>
            </a:r>
            <a:r>
              <a:rPr lang="ja-JP" altLang="en-US" sz="1200"/>
              <a:t>のみ残します。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DB</a:t>
            </a:r>
            <a:r>
              <a:rPr lang="ja-JP" altLang="en-US" sz="1200"/>
              <a:t>に登録する</a:t>
            </a:r>
            <a:r>
              <a:rPr lang="en-US" altLang="ja-JP" sz="1200" err="1"/>
              <a:t>Vtuber</a:t>
            </a:r>
            <a:r>
              <a:rPr lang="ja-JP" altLang="en-US" sz="1200"/>
              <a:t>の名称は他のサイトのスクレイピングに使用するキーでもあり、</a:t>
            </a:r>
            <a:endParaRPr lang="en-US" altLang="ja-JP" sz="1200"/>
          </a:p>
          <a:p>
            <a:r>
              <a:rPr lang="ja-JP" altLang="en-US" sz="1200"/>
              <a:t>　</a:t>
            </a:r>
            <a:r>
              <a:rPr lang="en-US" altLang="ja-JP" sz="1200"/>
              <a:t> “</a:t>
            </a:r>
            <a:r>
              <a:rPr lang="ja-JP" altLang="en-US" sz="1200"/>
              <a:t>輝夜月</a:t>
            </a:r>
            <a:r>
              <a:rPr lang="en-US" altLang="ja-JP" sz="1200"/>
              <a:t>(</a:t>
            </a:r>
            <a:r>
              <a:rPr lang="ja-JP" altLang="en-US" sz="1200"/>
              <a:t>かぐやるな</a:t>
            </a:r>
            <a:r>
              <a:rPr lang="en-US" altLang="ja-JP" sz="1200"/>
              <a:t>)”</a:t>
            </a:r>
            <a:r>
              <a:rPr lang="ja-JP" altLang="en-US" sz="1200"/>
              <a:t>のままでは、「何が一致したら」を識別しにくいからです。</a:t>
            </a:r>
            <a:endParaRPr lang="en-US" altLang="ja-JP" sz="1200"/>
          </a:p>
          <a:p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416464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付録：</a:t>
            </a:r>
            <a:r>
              <a:rPr lang="en-US" altLang="ja-JP"/>
              <a:t>python</a:t>
            </a:r>
            <a:r>
              <a:rPr lang="ja-JP" altLang="en-US"/>
              <a:t>命名規則</a:t>
            </a:r>
            <a:endParaRPr lang="en-US" altLang="ja-JP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9C9E61-6010-4948-8404-64E87D18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0" y="1009418"/>
            <a:ext cx="9152899" cy="621544"/>
          </a:xfrm>
        </p:spPr>
        <p:txBody>
          <a:bodyPr bIns="0">
            <a:normAutofit/>
          </a:bodyPr>
          <a:lstStyle/>
          <a:p>
            <a:r>
              <a:rPr lang="ja-JP" altLang="en-US"/>
              <a:t>コーディングの際の命名規則は以下に沿っています。</a:t>
            </a:r>
            <a:endParaRPr lang="en-US" altLang="ja-JP"/>
          </a:p>
          <a:p>
            <a:r>
              <a:rPr lang="ja-JP" altLang="en-US"/>
              <a:t>参考：</a:t>
            </a:r>
            <a:r>
              <a:rPr lang="en-US" altLang="ja-JP"/>
              <a:t>https://qiita.com/naomi7325/items/4eb1d2a40277361e898b</a:t>
            </a:r>
          </a:p>
          <a:p>
            <a:endParaRPr lang="en-US" altLang="ja-JP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113DC6-EDD0-496C-82AC-017732F4A52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45923" y="1894421"/>
            <a:ext cx="3637397" cy="408526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0574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環境構築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5621240"/>
          </a:xfrm>
        </p:spPr>
        <p:txBody>
          <a:bodyPr bIns="0">
            <a:normAutofit fontScale="77500" lnSpcReduction="20000"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ja-JP" altLang="en-US" sz="1800"/>
              <a:t>仮想</a:t>
            </a:r>
            <a:r>
              <a:rPr lang="en-US" altLang="ja-JP" sz="1800"/>
              <a:t>X</a:t>
            </a:r>
            <a:r>
              <a:rPr lang="ja-JP" altLang="en-US" sz="1800"/>
              <a:t>ウィンドウセットアップ</a:t>
            </a:r>
            <a:br>
              <a:rPr lang="en-US" altLang="ja-JP" sz="1800"/>
            </a:br>
            <a:r>
              <a:rPr lang="en-US" altLang="ja-JP" sz="1800"/>
              <a:t>WSL</a:t>
            </a:r>
            <a:r>
              <a:rPr lang="ja-JP" altLang="en-US" sz="1800"/>
              <a:t>はあくまでシェルサブシステムであり、</a:t>
            </a:r>
            <a:r>
              <a:rPr lang="en-US" altLang="ja-JP" sz="1800" err="1"/>
              <a:t>linux</a:t>
            </a:r>
            <a:r>
              <a:rPr lang="ja-JP" altLang="en-US" sz="1800"/>
              <a:t>カーネル自体をエミュレートしているわけではないので、</a:t>
            </a:r>
            <a:r>
              <a:rPr lang="en-US" altLang="ja-JP" sz="1800"/>
              <a:t>Windows</a:t>
            </a:r>
            <a:r>
              <a:rPr lang="ja-JP" altLang="en-US" sz="1800"/>
              <a:t>上で動作する仮想</a:t>
            </a:r>
            <a:r>
              <a:rPr lang="en-US" altLang="ja-JP" sz="1800"/>
              <a:t>X</a:t>
            </a:r>
            <a:r>
              <a:rPr lang="ja-JP" altLang="en-US" sz="1800"/>
              <a:t>ウィンドウを起動し、</a:t>
            </a:r>
            <a:br>
              <a:rPr lang="en-US" altLang="ja-JP" sz="1800"/>
            </a:br>
            <a:r>
              <a:rPr lang="en-US" altLang="ja-JP" sz="1800"/>
              <a:t>WSL</a:t>
            </a:r>
            <a:r>
              <a:rPr lang="ja-JP" altLang="en-US" sz="1800"/>
              <a:t>と接続する必要がある。</a:t>
            </a:r>
            <a:br>
              <a:rPr lang="en-US" altLang="ja-JP" sz="1800"/>
            </a:br>
            <a:br>
              <a:rPr lang="en-US" altLang="ja-JP" sz="1800"/>
            </a:br>
            <a:r>
              <a:rPr lang="ja-JP" altLang="en-US" sz="1800"/>
              <a:t>参考：</a:t>
            </a:r>
            <a:r>
              <a:rPr lang="en-US" altLang="ja-JP" sz="1800">
                <a:hlinkClick r:id="rId2"/>
              </a:rPr>
              <a:t>https://qiita.com/ryoi084/items/c4339996c50c0cf39df4</a:t>
            </a:r>
            <a:br>
              <a:rPr lang="en-US" altLang="ja-JP" sz="1800"/>
            </a:br>
            <a:endParaRPr lang="en-US" altLang="ja-JP" sz="1800"/>
          </a:p>
          <a:p>
            <a:pPr marL="342900" indent="-342900">
              <a:buAutoNum type="arabicPeriod" startAt="3"/>
            </a:pPr>
            <a:r>
              <a:rPr kumimoji="1" lang="ja-JP" altLang="en-US" sz="1800"/>
              <a:t>各種パッケージインストール</a:t>
            </a:r>
            <a:br>
              <a:rPr kumimoji="1" lang="en-US" altLang="ja-JP" sz="1800"/>
            </a:br>
            <a:br>
              <a:rPr kumimoji="1" lang="en-US" altLang="ja-JP" sz="1800"/>
            </a:br>
            <a:r>
              <a:rPr kumimoji="1" lang="en-US" altLang="ja-JP" sz="1800"/>
              <a:t>※</a:t>
            </a:r>
            <a:r>
              <a:rPr lang="en-US" altLang="ja-JP" sz="1800"/>
              <a:t>python3</a:t>
            </a:r>
            <a:r>
              <a:rPr lang="ja-JP" altLang="en-US" sz="1800"/>
              <a:t>はデフォルトで</a:t>
            </a:r>
            <a:r>
              <a:rPr lang="en-US" altLang="ja-JP" sz="1800"/>
              <a:t>Ubuntu</a:t>
            </a:r>
            <a:r>
              <a:rPr lang="ja-JP" altLang="en-US" sz="1800"/>
              <a:t>に入ってる。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【python</a:t>
            </a:r>
            <a:r>
              <a:rPr lang="ja-JP" altLang="en-US" sz="1800"/>
              <a:t>パッケージャー、</a:t>
            </a:r>
            <a:r>
              <a:rPr lang="en-US" altLang="ja-JP" sz="1800"/>
              <a:t>pip】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python3-pip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スクレイピング用</a:t>
            </a:r>
            <a:r>
              <a:rPr lang="en-US" altLang="ja-JP" sz="1800"/>
              <a:t>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beautifulsoup4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スクレイピング結果格納</a:t>
            </a:r>
            <a:r>
              <a:rPr lang="en-US" altLang="ja-JP" sz="1800"/>
              <a:t>DB】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sqlite3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スクレイピングデータ分析</a:t>
            </a:r>
            <a:r>
              <a:rPr lang="en-US" altLang="ja-JP" sz="1800"/>
              <a:t>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pandas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【Twitter API</a:t>
            </a:r>
            <a:r>
              <a:rPr lang="ja-JP" altLang="en-US" sz="1800"/>
              <a:t>ライブラリ</a:t>
            </a:r>
            <a:r>
              <a:rPr lang="en-US" altLang="ja-JP" sz="1800"/>
              <a:t>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tweepy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【</a:t>
            </a:r>
            <a:r>
              <a:rPr lang="ja-JP" altLang="en-US" sz="1800"/>
              <a:t>スクレイピングデータプロット</a:t>
            </a:r>
            <a:r>
              <a:rPr lang="en-US" altLang="ja-JP" sz="1800"/>
              <a:t>(</a:t>
            </a:r>
            <a:r>
              <a:rPr lang="ja-JP" altLang="en-US" sz="1800"/>
              <a:t>グラフ描画</a:t>
            </a:r>
            <a:r>
              <a:rPr lang="en-US" altLang="ja-JP" sz="1800"/>
              <a:t>)Lib】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matplotlib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/>
              <a:t>pip3 install </a:t>
            </a:r>
            <a:r>
              <a:rPr lang="en-US" altLang="ja-JP" sz="1800" err="1"/>
              <a:t>japanize_matplotlib</a:t>
            </a:r>
            <a:r>
              <a:rPr lang="ja-JP" altLang="en-US" sz="1800"/>
              <a:t> </a:t>
            </a:r>
            <a:r>
              <a:rPr lang="en-US" altLang="ja-JP" sz="1800"/>
              <a:t>(※)</a:t>
            </a:r>
            <a:br>
              <a:rPr lang="en-US" altLang="ja-JP" sz="1800"/>
            </a:br>
            <a:r>
              <a:rPr lang="ja-JP" altLang="en-US" sz="1800"/>
              <a:t>　</a:t>
            </a:r>
            <a:r>
              <a:rPr lang="en-US" altLang="ja-JP" sz="1800" err="1"/>
              <a:t>sudo</a:t>
            </a:r>
            <a:r>
              <a:rPr lang="en-US" altLang="ja-JP" sz="1800"/>
              <a:t> apt install python3-tk</a:t>
            </a:r>
            <a:br>
              <a:rPr lang="en-US" altLang="ja-JP" sz="1800"/>
            </a:br>
            <a:br>
              <a:rPr lang="en-US" altLang="ja-JP" sz="1800"/>
            </a:br>
            <a:r>
              <a:rPr lang="en-US" altLang="ja-JP" sz="1800"/>
              <a:t>(※) </a:t>
            </a:r>
            <a:r>
              <a:rPr lang="en-US" altLang="ja-JP" sz="1800">
                <a:hlinkClick r:id="rId3"/>
              </a:rPr>
              <a:t>https://yolo.love/matplotlib/japanese</a:t>
            </a:r>
            <a:r>
              <a:rPr lang="en-US" altLang="ja-JP" sz="1800"/>
              <a:t> </a:t>
            </a:r>
            <a:r>
              <a:rPr lang="ja-JP" altLang="en-US" sz="1800"/>
              <a:t>参照</a:t>
            </a:r>
            <a:endParaRPr lang="en-US" altLang="ja-JP" sz="1800"/>
          </a:p>
        </p:txBody>
      </p:sp>
    </p:spTree>
    <p:extLst>
      <p:ext uri="{BB962C8B-B14F-4D97-AF65-F5344CB8AC3E}">
        <p14:creationId xmlns:p14="http://schemas.microsoft.com/office/powerpoint/2010/main" val="354891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1427196"/>
          </a:xfrm>
        </p:spPr>
        <p:txBody>
          <a:bodyPr bIns="0">
            <a:noAutofit/>
          </a:bodyPr>
          <a:lstStyle/>
          <a:p>
            <a:r>
              <a:rPr lang="ja-JP" altLang="en-US" sz="1400"/>
              <a:t>普段皆さん、ネットサーフィンしてる</a:t>
            </a:r>
            <a:r>
              <a:rPr lang="en-US" altLang="ja-JP" sz="1400"/>
              <a:t>(</a:t>
            </a:r>
            <a:r>
              <a:rPr lang="ja-JP" altLang="en-US" sz="1400"/>
              <a:t>ググってる</a:t>
            </a:r>
            <a:r>
              <a:rPr lang="en-US" altLang="ja-JP" sz="1400"/>
              <a:t>)</a:t>
            </a:r>
            <a:r>
              <a:rPr lang="ja-JP" altLang="en-US" sz="1400"/>
              <a:t>と思いますが、その</a:t>
            </a:r>
            <a:r>
              <a:rPr lang="en-US" altLang="ja-JP" sz="1400"/>
              <a:t>WWW</a:t>
            </a:r>
            <a:r>
              <a:rPr lang="ja-JP" altLang="en-US" sz="1400"/>
              <a:t>の世界にも</a:t>
            </a:r>
            <a:endParaRPr lang="en-US" altLang="ja-JP" sz="1400"/>
          </a:p>
          <a:p>
            <a:r>
              <a:rPr lang="ja-JP" altLang="en-US" sz="1400"/>
              <a:t>「最初の一ページ目」が存在します。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そもそも</a:t>
            </a:r>
            <a:r>
              <a:rPr lang="en-US" altLang="ja-JP" sz="1400"/>
              <a:t>WWW</a:t>
            </a:r>
            <a:r>
              <a:rPr lang="ja-JP" altLang="en-US" sz="1400"/>
              <a:t>は</a:t>
            </a:r>
            <a:r>
              <a:rPr lang="en-US" altLang="ja-JP" sz="1400"/>
              <a:t>1989</a:t>
            </a:r>
            <a:r>
              <a:rPr lang="ja-JP" altLang="en-US" sz="1400"/>
              <a:t>年に</a:t>
            </a:r>
            <a:r>
              <a:rPr lang="en-US" altLang="ja-JP" sz="1400"/>
              <a:t>cern(</a:t>
            </a:r>
            <a:r>
              <a:rPr lang="ja-JP" altLang="en-US" sz="1400"/>
              <a:t>欧州原子核研究機構</a:t>
            </a:r>
            <a:r>
              <a:rPr lang="en-US" altLang="ja-JP" sz="1400"/>
              <a:t>)</a:t>
            </a:r>
            <a:r>
              <a:rPr lang="ja-JP" altLang="en-US" sz="1400"/>
              <a:t>で働いていたイギリス人の</a:t>
            </a:r>
            <a:r>
              <a:rPr lang="en-US" altLang="ja-JP" sz="1400"/>
              <a:t>Tim Berners Lee</a:t>
            </a:r>
            <a:r>
              <a:rPr lang="ja-JP" altLang="en-US" sz="1400"/>
              <a:t>によって</a:t>
            </a:r>
            <a:endParaRPr lang="en-US" altLang="ja-JP" sz="1400"/>
          </a:p>
          <a:p>
            <a:r>
              <a:rPr lang="ja-JP" altLang="en-US" sz="1400"/>
              <a:t>発明されたそうですが、その「最初の一ページ目」が以下です。（オリジナルは残ってなくコピーらしい）</a:t>
            </a:r>
            <a:endParaRPr lang="en-US" altLang="ja-JP" sz="14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B54583-D0F0-4CF5-98A0-02962636B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2" y="2476521"/>
            <a:ext cx="5426409" cy="3530561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FD26DD1-9311-4B4F-B35F-22CAC5A4AC1A}"/>
              </a:ext>
            </a:extLst>
          </p:cNvPr>
          <p:cNvSpPr txBox="1">
            <a:spLocks/>
          </p:cNvSpPr>
          <p:nvPr/>
        </p:nvSpPr>
        <p:spPr>
          <a:xfrm>
            <a:off x="376550" y="6188789"/>
            <a:ext cx="9152899" cy="240324"/>
          </a:xfrm>
          <a:prstGeom prst="rect">
            <a:avLst/>
          </a:prstGeom>
        </p:spPr>
        <p:txBody>
          <a:bodyPr vert="horz" lIns="91440" tIns="45720" rIns="9144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テキストとリンクだけで構成された、シンプルなページです。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197682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57572-EAE8-4321-9010-0491517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52" y="290033"/>
            <a:ext cx="9145066" cy="455926"/>
          </a:xfrm>
        </p:spPr>
        <p:txBody>
          <a:bodyPr>
            <a:normAutofit/>
          </a:bodyPr>
          <a:lstStyle/>
          <a:p>
            <a:r>
              <a:rPr lang="ja-JP" altLang="en-US"/>
              <a:t>スクレイピング：はじめの一歩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73634B-96E7-4756-AB63-0C0F5DA8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2" y="946727"/>
            <a:ext cx="9152899" cy="1216181"/>
          </a:xfrm>
        </p:spPr>
        <p:txBody>
          <a:bodyPr bIns="0">
            <a:noAutofit/>
          </a:bodyPr>
          <a:lstStyle/>
          <a:p>
            <a:r>
              <a:rPr lang="ja-JP" altLang="en-US" sz="1400"/>
              <a:t>まずはこの「最初の一ページ」をスクレイピングしてみましょう。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以下のように実行してください。</a:t>
            </a:r>
            <a:endParaRPr lang="en-US" altLang="ja-JP" sz="1400"/>
          </a:p>
          <a:p>
            <a:r>
              <a:rPr lang="en-US" altLang="ja-JP" sz="1400"/>
              <a:t>&gt; python3 hello_scraping.py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F4118E74-0E02-4198-98B0-7887981C99EB}"/>
              </a:ext>
            </a:extLst>
          </p:cNvPr>
          <p:cNvSpPr txBox="1">
            <a:spLocks/>
          </p:cNvSpPr>
          <p:nvPr/>
        </p:nvSpPr>
        <p:spPr>
          <a:xfrm>
            <a:off x="376550" y="2360308"/>
            <a:ext cx="9152899" cy="2932662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500" b="1"/>
              <a:t>出力結果</a:t>
            </a:r>
            <a:endParaRPr lang="en-US" altLang="ja-JP" sz="1500" b="1"/>
          </a:p>
          <a:p>
            <a:endParaRPr lang="en-US" altLang="ja-JP" sz="1200"/>
          </a:p>
          <a:p>
            <a:r>
              <a:rPr lang="en-US" altLang="ja-JP" sz="1200"/>
              <a:t>&lt;header&gt;</a:t>
            </a:r>
          </a:p>
          <a:p>
            <a:r>
              <a:rPr lang="en-US" altLang="ja-JP" sz="1200"/>
              <a:t>&lt;title&gt;The World Wide Web project&lt;/title&gt;</a:t>
            </a:r>
          </a:p>
          <a:p>
            <a:r>
              <a:rPr lang="en-US" altLang="ja-JP" sz="1200"/>
              <a:t>&lt;nextid n="55"/&gt;</a:t>
            </a:r>
          </a:p>
          <a:p>
            <a:r>
              <a:rPr lang="en-US" altLang="ja-JP" sz="1200"/>
              <a:t>&lt;/header&gt;</a:t>
            </a:r>
          </a:p>
          <a:p>
            <a:r>
              <a:rPr lang="en-US" altLang="ja-JP" sz="1200"/>
              <a:t>&lt;body&gt;</a:t>
            </a:r>
          </a:p>
          <a:p>
            <a:r>
              <a:rPr lang="en-US" altLang="ja-JP" sz="1200"/>
              <a:t>&lt;h1&gt;World Wide Web&lt;/h1&gt;The WorldWideWeb (W3) is a wide-area&lt;a href="WhatIs.html" name="0"&gt;</a:t>
            </a:r>
          </a:p>
          <a:p>
            <a:r>
              <a:rPr lang="en-US" altLang="ja-JP" sz="1200"/>
              <a:t>hypermedia&lt;/a&gt; information retrieval</a:t>
            </a:r>
          </a:p>
          <a:p>
            <a:r>
              <a:rPr lang="en-US" altLang="ja-JP" sz="1200"/>
              <a:t>initiative aiming to give universal</a:t>
            </a:r>
          </a:p>
          <a:p>
            <a:r>
              <a:rPr lang="en-US" altLang="ja-JP" sz="1200"/>
              <a:t>access to a large universe of documents.&lt;p&gt;</a:t>
            </a:r>
          </a:p>
          <a:p>
            <a:r>
              <a:rPr lang="en-US" altLang="ja-JP" sz="1200"/>
              <a:t>Everything there is online about</a:t>
            </a:r>
          </a:p>
          <a:p>
            <a:r>
              <a:rPr lang="ja-JP" altLang="en-US" sz="1200"/>
              <a:t>・・・</a:t>
            </a:r>
            <a:endParaRPr lang="en-US" altLang="ja-JP" sz="120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925161ED-CA38-48BD-9114-4AF6DBAF39F2}"/>
              </a:ext>
            </a:extLst>
          </p:cNvPr>
          <p:cNvSpPr txBox="1">
            <a:spLocks/>
          </p:cNvSpPr>
          <p:nvPr/>
        </p:nvSpPr>
        <p:spPr>
          <a:xfrm>
            <a:off x="376550" y="5762840"/>
            <a:ext cx="9152899" cy="37419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/>
              <a:t>生の</a:t>
            </a:r>
            <a:r>
              <a:rPr lang="en-US" altLang="ja-JP" sz="1400"/>
              <a:t>HTML</a:t>
            </a:r>
            <a:r>
              <a:rPr lang="ja-JP" altLang="en-US" sz="1400"/>
              <a:t>が出力されました。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68578183"/>
      </p:ext>
    </p:extLst>
  </p:cSld>
  <p:clrMapOvr>
    <a:masterClrMapping/>
  </p:clrMapOvr>
</p:sld>
</file>

<file path=ppt/theme/theme1.xml><?xml version="1.0" encoding="utf-8"?>
<a:theme xmlns:a="http://schemas.openxmlformats.org/drawingml/2006/main" name="Eセグメント各社拠点">
  <a:themeElements>
    <a:clrScheme name="PERSOL2">
      <a:dk1>
        <a:sysClr val="windowText" lastClr="000000"/>
      </a:dk1>
      <a:lt1>
        <a:sysClr val="window" lastClr="FFFFFF"/>
      </a:lt1>
      <a:dk2>
        <a:srgbClr val="97999B"/>
      </a:dk2>
      <a:lt2>
        <a:srgbClr val="D9D9D6"/>
      </a:lt2>
      <a:accent1>
        <a:srgbClr val="003D4C"/>
      </a:accent1>
      <a:accent2>
        <a:srgbClr val="6399AE"/>
      </a:accent2>
      <a:accent3>
        <a:srgbClr val="FFB81C"/>
      </a:accent3>
      <a:accent4>
        <a:srgbClr val="AB2328"/>
      </a:accent4>
      <a:accent5>
        <a:srgbClr val="BBBCBC"/>
      </a:accent5>
      <a:accent6>
        <a:srgbClr val="53565A"/>
      </a:accent6>
      <a:hlink>
        <a:srgbClr val="00C8C8"/>
      </a:hlink>
      <a:folHlink>
        <a:srgbClr val="FFE900"/>
      </a:folHlink>
    </a:clrScheme>
    <a:fontScheme name="PERSOL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>
        <a:normAutofit/>
      </a:bodyPr>
      <a:lstStyle>
        <a:defPPr>
          <a:defRPr sz="2800" b="1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Eセグメント各社拠点</Template>
  <TotalTime>0</TotalTime>
  <Words>8232</Words>
  <Application>Microsoft Office PowerPoint</Application>
  <PresentationFormat>A4 210 x 297 mm</PresentationFormat>
  <Paragraphs>990</Paragraphs>
  <Slides>67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67</vt:i4>
      </vt:variant>
    </vt:vector>
  </HeadingPairs>
  <TitlesOfParts>
    <vt:vector size="73" baseType="lpstr">
      <vt:lpstr>メイリオ</vt:lpstr>
      <vt:lpstr>Arial</vt:lpstr>
      <vt:lpstr>Calibri</vt:lpstr>
      <vt:lpstr>Verdana</vt:lpstr>
      <vt:lpstr>Wingdings</vt:lpstr>
      <vt:lpstr>Eセグメント各社拠点</vt:lpstr>
      <vt:lpstr>Python中級講座</vt:lpstr>
      <vt:lpstr>はじめに</vt:lpstr>
      <vt:lpstr>講座で紹介する機能</vt:lpstr>
      <vt:lpstr>講座で紹介する機能</vt:lpstr>
      <vt:lpstr>モジュール構成</vt:lpstr>
      <vt:lpstr>環境構築</vt:lpstr>
      <vt:lpstr>環境構築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スクレイピング：はじめの一歩</vt:lpstr>
      <vt:lpstr>スクレイピング：VTuberランキング：概要</vt:lpstr>
      <vt:lpstr>スクレイピング： VTuberランキング：スクレイピングの動作概要</vt:lpstr>
      <vt:lpstr>スクレイピング： VTuberランキング：入出力</vt:lpstr>
      <vt:lpstr>スクレイピング： VTuberランキング：モジュールの使い方</vt:lpstr>
      <vt:lpstr>スクレイピング：Vtuber順位：ページ構造</vt:lpstr>
      <vt:lpstr>スクレイピング： Vtuber順位：RankingScraper</vt:lpstr>
      <vt:lpstr>スクレイピング： Vtuber順位：RankingScraper</vt:lpstr>
      <vt:lpstr>スクレイピング： Vtuber順位：RankingScraper</vt:lpstr>
      <vt:lpstr>スクレイピング： Vtuber順位：RankingScraper</vt:lpstr>
      <vt:lpstr>スクレイピング：Vtuber詳細：ページ構造</vt:lpstr>
      <vt:lpstr>スクレイピング： VTuber詳細：RankingScraper</vt:lpstr>
      <vt:lpstr>スクレイピング：にじさんじ：概要</vt:lpstr>
      <vt:lpstr>スクレイピング： にじさんじ：入出力</vt:lpstr>
      <vt:lpstr>スクレイピング： にじさんじ：モジュールの使い方</vt:lpstr>
      <vt:lpstr>スクレイピング：にじさんじメニュー：ページ構造</vt:lpstr>
      <vt:lpstr>スクレイピング：にじさんじメニュー：NijisanjiScraper</vt:lpstr>
      <vt:lpstr>スクレイピング：にじさんじ詳細：ページ構造</vt:lpstr>
      <vt:lpstr>スクレイピング：にじさんじ詳細：NijisanjiScraper</vt:lpstr>
      <vt:lpstr>スクレイピング：にじさんじ詳細：NijisanjiScraper</vt:lpstr>
      <vt:lpstr>スクレイピング：にじさんじ詳細：NijisanjiScraper</vt:lpstr>
      <vt:lpstr>スクレイピング：Twitter API</vt:lpstr>
      <vt:lpstr>スクレイピング：Twitter API</vt:lpstr>
      <vt:lpstr>スクレイピング：Twitter API</vt:lpstr>
      <vt:lpstr>データベース：概要</vt:lpstr>
      <vt:lpstr>データベース：テーブル構造 : ランキング情報</vt:lpstr>
      <vt:lpstr>データベース：テーブル構造：Vtuberプロフィール</vt:lpstr>
      <vt:lpstr>データベース： データベース制御の概要</vt:lpstr>
      <vt:lpstr>データベース： SQL文：テーブル作成</vt:lpstr>
      <vt:lpstr>データベース： SQL文：データ追加、データ検索</vt:lpstr>
      <vt:lpstr>データベース：モジュール連携</vt:lpstr>
      <vt:lpstr>データベース：モジュールの使い方</vt:lpstr>
      <vt:lpstr>データベース：VTuberRankDBについて</vt:lpstr>
      <vt:lpstr>データプロット：概要</vt:lpstr>
      <vt:lpstr>データプロット：モジュール連携</vt:lpstr>
      <vt:lpstr>データプロット：モジュールの使い方</vt:lpstr>
      <vt:lpstr>プロット例：オフィス分布 (上位300位まで)</vt:lpstr>
      <vt:lpstr>プロット例：フォロワー数/視聴数(にじさんじ)</vt:lpstr>
      <vt:lpstr>プロット例：フォロワー数/視聴数(ホロライブ)</vt:lpstr>
      <vt:lpstr>プロット例：フォロワー数/視聴数(upd8)</vt:lpstr>
      <vt:lpstr>プロット例：フォロワー数/視聴数(.LIVE)</vt:lpstr>
      <vt:lpstr>プロット例：フォロワー数/視聴数(unknown)</vt:lpstr>
      <vt:lpstr>プロット例：：各オフィス Top10 View</vt:lpstr>
      <vt:lpstr>プロット例：年齢分布(にじさんじ)</vt:lpstr>
      <vt:lpstr>プロット例：身長分布(にじさんじ)</vt:lpstr>
      <vt:lpstr>Python構文</vt:lpstr>
      <vt:lpstr>Python構文</vt:lpstr>
      <vt:lpstr>Python構文</vt:lpstr>
      <vt:lpstr>Python構文：リスト内包表記</vt:lpstr>
      <vt:lpstr>Python構文：リスト内包表記</vt:lpstr>
      <vt:lpstr>Python構文</vt:lpstr>
      <vt:lpstr>付録：python命名規則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2019-02-19T01:38:38Z</dcterms:created>
  <dcterms:modified xsi:type="dcterms:W3CDTF">2020-01-12T21:56:31Z</dcterms:modified>
</cp:coreProperties>
</file>