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82" r:id="rId2"/>
    <p:sldId id="283" r:id="rId3"/>
    <p:sldId id="294" r:id="rId4"/>
    <p:sldId id="295" r:id="rId5"/>
    <p:sldId id="330" r:id="rId6"/>
    <p:sldId id="293" r:id="rId7"/>
    <p:sldId id="285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299" r:id="rId16"/>
    <p:sldId id="309" r:id="rId17"/>
    <p:sldId id="336" r:id="rId18"/>
    <p:sldId id="338" r:id="rId19"/>
    <p:sldId id="337" r:id="rId20"/>
    <p:sldId id="301" r:id="rId21"/>
    <p:sldId id="340" r:id="rId22"/>
    <p:sldId id="341" r:id="rId23"/>
    <p:sldId id="342" r:id="rId24"/>
    <p:sldId id="304" r:id="rId25"/>
    <p:sldId id="303" r:id="rId26"/>
    <p:sldId id="305" r:id="rId27"/>
    <p:sldId id="306" r:id="rId28"/>
    <p:sldId id="307" r:id="rId29"/>
    <p:sldId id="308" r:id="rId30"/>
    <p:sldId id="310" r:id="rId31"/>
    <p:sldId id="343" r:id="rId32"/>
    <p:sldId id="328" r:id="rId33"/>
    <p:sldId id="329" r:id="rId34"/>
    <p:sldId id="327" r:id="rId35"/>
    <p:sldId id="298" r:id="rId36"/>
    <p:sldId id="290" r:id="rId37"/>
    <p:sldId id="292" r:id="rId38"/>
    <p:sldId id="345" r:id="rId39"/>
    <p:sldId id="344" r:id="rId40"/>
    <p:sldId id="346" r:id="rId41"/>
    <p:sldId id="318" r:id="rId42"/>
    <p:sldId id="334" r:id="rId43"/>
    <p:sldId id="347" r:id="rId44"/>
    <p:sldId id="291" r:id="rId45"/>
    <p:sldId id="335" r:id="rId46"/>
    <p:sldId id="333" r:id="rId47"/>
    <p:sldId id="311" r:id="rId48"/>
    <p:sldId id="312" r:id="rId49"/>
    <p:sldId id="314" r:id="rId50"/>
    <p:sldId id="315" r:id="rId51"/>
    <p:sldId id="316" r:id="rId52"/>
    <p:sldId id="317" r:id="rId53"/>
    <p:sldId id="326" r:id="rId54"/>
    <p:sldId id="331" r:id="rId55"/>
    <p:sldId id="286" r:id="rId56"/>
    <p:sldId id="287" r:id="rId57"/>
    <p:sldId id="288" r:id="rId58"/>
    <p:sldId id="297" r:id="rId59"/>
    <p:sldId id="302" r:id="rId60"/>
    <p:sldId id="296" r:id="rId61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6518" autoAdjust="0"/>
  </p:normalViewPr>
  <p:slideViewPr>
    <p:cSldViewPr snapToGrid="0">
      <p:cViewPr varScale="1">
        <p:scale>
          <a:sx n="163" d="100"/>
          <a:sy n="163" d="100"/>
        </p:scale>
        <p:origin x="1242" y="13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F778-57A0-B647-A29E-D625640DA15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3B523-87A4-A542-B80C-C5368EFEC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9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7B051-449B-8340-8684-2329E7792756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19EA-126C-A647-B974-14965E3F8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60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19EA-126C-A647-B974-14965E3F84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4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図 15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46573" y="1181686"/>
            <a:ext cx="9000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/>
          <p:cNvSpPr>
            <a:spLocks noGrp="1"/>
          </p:cNvSpPr>
          <p:nvPr>
            <p:ph type="title" hasCustomPrompt="1"/>
          </p:nvPr>
        </p:nvSpPr>
        <p:spPr>
          <a:xfrm>
            <a:off x="364452" y="661507"/>
            <a:ext cx="9145066" cy="572029"/>
          </a:xfrm>
        </p:spPr>
        <p:txBody>
          <a:bodyPr/>
          <a:lstStyle>
            <a:lvl1pPr algn="ctr">
              <a:defRPr sz="24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28pt.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見出しとコンテンツ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en-US" altLang="ja-JP" dirty="0"/>
              <a:t>※</a:t>
            </a:r>
            <a:r>
              <a:rPr lang="ja-JP" altLang="en-US" dirty="0"/>
              <a:t>議案タイトルを記載（メイリオ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2314575"/>
            <a:ext cx="9152899" cy="4120091"/>
          </a:xfrm>
        </p:spPr>
        <p:txBody>
          <a:bodyPr/>
          <a:lstStyle>
            <a:lvl1pPr marL="266700" indent="-266700">
              <a:buFont typeface="Wingdings" panose="05000000000000000000" pitchFamily="2" charset="2"/>
              <a:buChar char="n"/>
              <a:defRPr sz="1600">
                <a:latin typeface="+mn-ea"/>
                <a:ea typeface="+mn-ea"/>
              </a:defRPr>
            </a:lvl1pPr>
            <a:lvl2pPr marL="628650" indent="-266700">
              <a:buFont typeface="Wingdings" panose="05000000000000000000" pitchFamily="2" charset="2"/>
              <a:buChar char="Ø"/>
              <a:defRPr sz="1400">
                <a:latin typeface="+mn-ea"/>
                <a:ea typeface="+mn-ea"/>
              </a:defRPr>
            </a:lvl2pPr>
            <a:lvl3pPr marL="990600" indent="-276225">
              <a:tabLst>
                <a:tab pos="990600" algn="l"/>
                <a:tab pos="1076325" algn="l"/>
              </a:tabLst>
              <a:defRPr sz="1200">
                <a:latin typeface="+mn-ea"/>
                <a:ea typeface="+mn-ea"/>
              </a:defRPr>
            </a:lvl3pPr>
            <a:lvl4pPr marL="1343025" indent="-266700">
              <a:defRPr sz="1050">
                <a:latin typeface="+mn-ea"/>
                <a:ea typeface="+mn-ea"/>
              </a:defRPr>
            </a:lvl4pPr>
            <a:lvl5pPr marL="1704975" indent="-266700">
              <a:defRPr sz="9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レベル（メイリオ</a:t>
            </a:r>
            <a:r>
              <a:rPr kumimoji="1" lang="en-US" altLang="ja-JP" dirty="0"/>
              <a:t> 14pt.</a:t>
            </a:r>
            <a:r>
              <a:rPr kumimoji="1" lang="ja-JP" altLang="en-US" dirty="0"/>
              <a:t>）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40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20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-sato\Pictures\Eセグ企業ロゴ\PERSOL_RandD\01_CorporateBrandLogo_Vertical\gif\PERSOL_CBL_RandD_Vertical.g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0437" y="1974850"/>
            <a:ext cx="3507735" cy="360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4000"/>
              </a:lnSpc>
              <a:defRPr sz="30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大見出し（メイリオ</a:t>
            </a:r>
            <a:r>
              <a:rPr kumimoji="1" lang="en-US" altLang="ja-JP" dirty="0"/>
              <a:t>B 30pt.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40pt. Gray)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rgbClr val="717375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22pt.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30pt. Gray)</a:t>
            </a:r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24pt.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4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々表紙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8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28pt.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20000"/>
                    <a:lumOff val="80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20000"/>
                    <a:lumOff val="80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6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28464" y="6583406"/>
            <a:ext cx="2311400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5488" y="6583406"/>
            <a:ext cx="42525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4"/>
          <p:cNvSpPr txBox="1">
            <a:spLocks/>
          </p:cNvSpPr>
          <p:nvPr/>
        </p:nvSpPr>
        <p:spPr>
          <a:xfrm>
            <a:off x="4154485" y="6583406"/>
            <a:ext cx="509684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Copyright ©</a:t>
            </a:r>
            <a:r>
              <a:rPr lang="en-US" altLang="ja-JP" baseline="0"/>
              <a:t> </a:t>
            </a:r>
            <a:r>
              <a:rPr lang="en-US" altLang="ja-JP"/>
              <a:t> PERSOL</a:t>
            </a:r>
            <a:r>
              <a:rPr lang="en-US" altLang="ja-JP" baseline="0"/>
              <a:t> RESEARCH &amp; DEVELOPMENT </a:t>
            </a:r>
            <a:r>
              <a:rPr kumimoji="1" lang="en-US" altLang="ja-JP" sz="500" b="0" i="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CO., LTD. </a:t>
            </a:r>
            <a:r>
              <a:rPr lang="en-US" altLang="ja-JP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0" r:id="rId6"/>
    <p:sldLayoutId id="2147483661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qiita.com/kngsym2018/items/2524d21455aac111cdee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-koubou.jp/magazine/21475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lo.love/matplotlib/japanese" TargetMode="External"/><Relationship Id="rId2" Type="http://schemas.openxmlformats.org/officeDocument/2006/relationships/hyperlink" Target="https://qiita.com/ryoi084/items/c4339996c50c0cf39df4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中級講座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ja-JP" altLang="en-US"/>
              <a:t>マルチな言語</a:t>
            </a:r>
            <a:r>
              <a:rPr kumimoji="1" lang="en-US" altLang="ja-JP"/>
              <a:t>python</a:t>
            </a:r>
            <a:r>
              <a:rPr kumimoji="1" lang="ja-JP" altLang="en-US"/>
              <a:t>で何ができるかを</a:t>
            </a:r>
            <a:endParaRPr kumimoji="1" lang="en-US" altLang="ja-JP"/>
          </a:p>
          <a:p>
            <a:r>
              <a:rPr lang="ja-JP" altLang="en-US"/>
              <a:t>紹介する講座です。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2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438919"/>
          </a:xfrm>
        </p:spPr>
        <p:txBody>
          <a:bodyPr bIns="0">
            <a:normAutofit fontScale="92500" lnSpcReduction="20000"/>
          </a:bodyPr>
          <a:lstStyle/>
          <a:p>
            <a:r>
              <a:rPr lang="en-US" altLang="ja-JP" sz="1300" b="1"/>
              <a:t>python</a:t>
            </a:r>
            <a:r>
              <a:rPr lang="ja-JP" altLang="en-US" sz="1300" b="1"/>
              <a:t>コード</a:t>
            </a:r>
            <a:endParaRPr lang="en-US" altLang="ja-JP" sz="1300" b="1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from bs4 import BeautifulSoup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import requests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 = requests.get('https://www.w3.org/History/19921103-hypertext/hypertext/WWW/TheProject.html‘)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print(bs)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73810"/>
            <a:ext cx="9152899" cy="33752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スクレイピング自体は</a:t>
            </a:r>
            <a:r>
              <a:rPr lang="en-US" altLang="ja-JP" sz="1200" b="1"/>
              <a:t>2</a:t>
            </a:r>
            <a:r>
              <a:rPr lang="ja-JP" altLang="en-US" sz="1200" b="1"/>
              <a:t>行</a:t>
            </a:r>
            <a:r>
              <a:rPr lang="ja-JP" altLang="en-US" sz="1200"/>
              <a:t>で完了しています。</a:t>
            </a:r>
            <a:endParaRPr lang="en-US" altLang="ja-JP" sz="1200"/>
          </a:p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情報を抽出し</a:t>
            </a:r>
            <a:r>
              <a:rPr lang="en-US" altLang="ja-JP" sz="1200"/>
              <a:t>(requests.get)</a:t>
            </a:r>
            <a:r>
              <a:rPr lang="ja-JP" altLang="en-US" sz="1200"/>
              <a:t>、それを引数渡ししてスクレイパーを生成</a:t>
            </a:r>
            <a:r>
              <a:rPr lang="en-US" altLang="ja-JP" sz="1200"/>
              <a:t>(BeautifulSoup)</a:t>
            </a:r>
            <a:r>
              <a:rPr lang="ja-JP" altLang="en-US" sz="1200"/>
              <a:t>する。</a:t>
            </a:r>
            <a:endParaRPr lang="en-US" altLang="ja-JP" sz="1200"/>
          </a:p>
          <a:p>
            <a:r>
              <a:rPr lang="ja-JP" altLang="en-US" sz="1200"/>
              <a:t>これだけです。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スクレイパーの生成の時点で</a:t>
            </a:r>
            <a:r>
              <a:rPr lang="en-US" altLang="ja-JP" sz="1200"/>
              <a:t>URL</a:t>
            </a:r>
            <a:r>
              <a:rPr lang="ja-JP" altLang="en-US" sz="1200"/>
              <a:t>の解析も完了しています。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以下のように１行にまとめて記述することもあります。</a:t>
            </a:r>
            <a:endParaRPr lang="en-US" altLang="ja-JP" sz="1200"/>
          </a:p>
          <a:p>
            <a:r>
              <a:rPr lang="en-US" altLang="ja-JP" sz="1200"/>
              <a:t>bs = BeautifulSoup(requests.get('https://www.w3.org/…’).text, 'html.parser‘)</a:t>
            </a:r>
          </a:p>
          <a:p>
            <a:endParaRPr lang="en-US" altLang="ja-JP" sz="1200"/>
          </a:p>
          <a:p>
            <a:r>
              <a:rPr lang="ja-JP" altLang="en-US" sz="1200"/>
              <a:t>つまり</a:t>
            </a:r>
            <a:r>
              <a:rPr lang="en-US" altLang="ja-JP" sz="1200"/>
              <a:t>BeautifulSoup(…)</a:t>
            </a:r>
            <a:r>
              <a:rPr lang="ja-JP" altLang="en-US" sz="1200"/>
              <a:t>　という１行のコードで「</a:t>
            </a:r>
            <a:r>
              <a:rPr lang="en-US" altLang="ja-JP" sz="1200"/>
              <a:t>URL</a:t>
            </a:r>
            <a:r>
              <a:rPr lang="ja-JP" altLang="en-US" sz="1200"/>
              <a:t>を渡してその構造解析」をしているわけです。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最後の</a:t>
            </a:r>
            <a:r>
              <a:rPr lang="en-US" altLang="ja-JP" sz="1200"/>
              <a:t>print(bs)</a:t>
            </a:r>
            <a:r>
              <a:rPr lang="ja-JP" altLang="en-US" sz="1200"/>
              <a:t>は「解析結果の出力」です。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85595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294704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300" b="1"/>
              <a:t>テキスト抽出機能</a:t>
            </a:r>
            <a:endParaRPr lang="en-US" altLang="ja-JP" sz="1300" b="1"/>
          </a:p>
          <a:p>
            <a:endParaRPr lang="en-US" altLang="ja-JP" sz="1200"/>
          </a:p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だけ見ても、なにがなにやらです。</a:t>
            </a:r>
            <a:endParaRPr lang="en-US" altLang="ja-JP" sz="1200"/>
          </a:p>
          <a:p>
            <a:r>
              <a:rPr lang="en-US" altLang="ja-JP" sz="1200"/>
              <a:t>Beautifulsoup</a:t>
            </a:r>
            <a:r>
              <a:rPr lang="ja-JP" altLang="en-US" sz="1200"/>
              <a:t>には、</a:t>
            </a:r>
            <a:r>
              <a:rPr lang="en-US" altLang="ja-JP" sz="1200"/>
              <a:t>HTML</a:t>
            </a:r>
            <a:r>
              <a:rPr lang="ja-JP" altLang="en-US" sz="1200"/>
              <a:t>のタグ構文を削除した、ブラウザに表示するテキストだけを</a:t>
            </a:r>
            <a:endParaRPr lang="en-US" altLang="ja-JP" sz="1200"/>
          </a:p>
          <a:p>
            <a:r>
              <a:rPr lang="ja-JP" altLang="en-US" sz="1200"/>
              <a:t>抽出する機能があります。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from bs4 import BeautifulSoup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import requests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 = requests.get('https://www.w3.org/History/19921103-hypertext/hypertext/WWW/TheProject.html‘)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print(bs.</a:t>
            </a:r>
            <a:r>
              <a:rPr lang="en-US" altLang="ja-JP" sz="1200" b="1"/>
              <a:t>text</a:t>
            </a:r>
            <a:r>
              <a:rPr lang="en-US" altLang="ja-JP" sz="1200"/>
              <a:t>)   </a:t>
            </a:r>
            <a:r>
              <a:rPr lang="en-US" altLang="ja-JP" sz="1200">
                <a:sym typeface="Wingdings" panose="05000000000000000000" pitchFamily="2" charset="2"/>
              </a:rPr>
              <a:t> </a:t>
            </a:r>
            <a:r>
              <a:rPr lang="ja-JP" altLang="en-US" sz="1200">
                <a:sym typeface="Wingdings" panose="05000000000000000000" pitchFamily="2" charset="2"/>
              </a:rPr>
              <a:t>これ。</a:t>
            </a:r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64452" y="3317631"/>
            <a:ext cx="9152899" cy="2737338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00" b="1"/>
              <a:t>出力結果</a:t>
            </a:r>
            <a:endParaRPr lang="en-US" altLang="ja-JP" sz="1300" b="1"/>
          </a:p>
          <a:p>
            <a:endParaRPr lang="en-US" altLang="ja-JP" sz="1200"/>
          </a:p>
          <a:p>
            <a:r>
              <a:rPr lang="en-US" altLang="ja-JP" sz="1100"/>
              <a:t>The World Wide Web project</a:t>
            </a:r>
          </a:p>
          <a:p>
            <a:endParaRPr lang="en-US" altLang="ja-JP" sz="1100"/>
          </a:p>
          <a:p>
            <a:endParaRPr lang="en-US" altLang="ja-JP" sz="1100"/>
          </a:p>
          <a:p>
            <a:r>
              <a:rPr lang="en-US" altLang="ja-JP" sz="1100"/>
              <a:t>World Wide WebThe WorldWideWeb (W3) is a wide-area</a:t>
            </a:r>
          </a:p>
          <a:p>
            <a:r>
              <a:rPr lang="en-US" altLang="ja-JP" sz="1100"/>
              <a:t>hypermedia information retrieval</a:t>
            </a:r>
          </a:p>
          <a:p>
            <a:r>
              <a:rPr lang="en-US" altLang="ja-JP" sz="1100"/>
              <a:t>initiative aiming to give universal</a:t>
            </a:r>
          </a:p>
          <a:p>
            <a:r>
              <a:rPr lang="en-US" altLang="ja-JP" sz="1100"/>
              <a:t>access to a large universe of documents.</a:t>
            </a:r>
          </a:p>
          <a:p>
            <a:r>
              <a:rPr lang="en-US" altLang="ja-JP" sz="1100"/>
              <a:t>Everything there is online about</a:t>
            </a:r>
          </a:p>
          <a:p>
            <a:r>
              <a:rPr lang="en-US" altLang="ja-JP" sz="1100"/>
              <a:t>W3 is linked directly or indirectly</a:t>
            </a:r>
          </a:p>
          <a:p>
            <a:r>
              <a:rPr lang="en-US" altLang="ja-JP" sz="1100"/>
              <a:t>to this document, including an executive</a:t>
            </a:r>
          </a:p>
          <a:p>
            <a:r>
              <a:rPr lang="en-US" altLang="ja-JP" sz="1100"/>
              <a:t>summary of the project, Mailing lists</a:t>
            </a:r>
          </a:p>
          <a:p>
            <a:r>
              <a:rPr lang="en-US" altLang="ja-JP" sz="1100"/>
              <a:t>, Policy , November's  W3  news ,</a:t>
            </a:r>
          </a:p>
          <a:p>
            <a:r>
              <a:rPr lang="en-US" altLang="ja-JP" sz="1100"/>
              <a:t>Frequently Asked Questions .</a:t>
            </a:r>
          </a:p>
          <a:p>
            <a:r>
              <a:rPr lang="ja-JP" altLang="en-US" sz="1100"/>
              <a:t>・・・</a:t>
            </a:r>
            <a:endParaRPr lang="en-US" altLang="ja-JP" sz="11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6C6DD1A-4367-4AB0-9004-920347EFFD72}"/>
              </a:ext>
            </a:extLst>
          </p:cNvPr>
          <p:cNvSpPr txBox="1">
            <a:spLocks/>
          </p:cNvSpPr>
          <p:nvPr/>
        </p:nvSpPr>
        <p:spPr>
          <a:xfrm>
            <a:off x="356619" y="5911273"/>
            <a:ext cx="9152899" cy="656693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bs.text</a:t>
            </a:r>
            <a:r>
              <a:rPr lang="ja-JP" altLang="en-US" sz="1200"/>
              <a:t>のように「メンバ変数にアクセス」することで様々な解析結果を取得できます。</a:t>
            </a:r>
            <a:endParaRPr lang="en-US" altLang="ja-JP" sz="1200"/>
          </a:p>
          <a:p>
            <a:r>
              <a:rPr lang="ja-JP" altLang="en-US" sz="1200"/>
              <a:t>実際にスクレイピングで取得したいデータはブラウザに表示されるテキストなので、</a:t>
            </a:r>
            <a:endParaRPr lang="en-US" altLang="ja-JP" sz="1200"/>
          </a:p>
          <a:p>
            <a:r>
              <a:rPr lang="ja-JP" altLang="en-US" sz="1200"/>
              <a:t>この「</a:t>
            </a:r>
            <a:r>
              <a:rPr lang="en-US" altLang="ja-JP" sz="1200"/>
              <a:t>.text</a:t>
            </a:r>
            <a:r>
              <a:rPr lang="ja-JP" altLang="en-US" sz="1200"/>
              <a:t>」はスクレイピングの</a:t>
            </a:r>
            <a:r>
              <a:rPr lang="ja-JP" altLang="en-US" sz="1200" b="1"/>
              <a:t>ベース機能</a:t>
            </a:r>
            <a:r>
              <a:rPr lang="ja-JP" altLang="en-US" sz="1200"/>
              <a:t>です。</a:t>
            </a:r>
            <a:endParaRPr lang="en-US" altLang="ja-JP" sz="12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5791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397888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500" b="1"/>
              <a:t>タイトル参照</a:t>
            </a:r>
            <a:endParaRPr lang="en-US" altLang="ja-JP" sz="1500" b="1"/>
          </a:p>
          <a:p>
            <a:r>
              <a:rPr lang="ja-JP" altLang="en-US" sz="1300"/>
              <a:t>　解析結果から、「ページのタイトル」を参照できます。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bs = BeautifulSoup(html.text, 'html.parser‘)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print(bs.</a:t>
            </a:r>
            <a:r>
              <a:rPr lang="en-US" altLang="ja-JP" sz="1300" b="1"/>
              <a:t>h1.text</a:t>
            </a:r>
            <a:r>
              <a:rPr lang="en-US" altLang="ja-JP" sz="1300"/>
              <a:t>)</a:t>
            </a:r>
          </a:p>
          <a:p>
            <a:endParaRPr lang="en-US" altLang="ja-JP" sz="1200"/>
          </a:p>
          <a:p>
            <a:r>
              <a:rPr lang="ja-JP" altLang="en-US" b="1"/>
              <a:t>出力結果</a:t>
            </a:r>
            <a:endParaRPr lang="en-US" altLang="ja-JP" b="1"/>
          </a:p>
          <a:p>
            <a:r>
              <a:rPr lang="en-US" altLang="ja-JP" sz="1200"/>
              <a:t>World Wide Web</a:t>
            </a:r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482BA03-7A4C-4B14-8D51-6E1D2D34CFE2}"/>
              </a:ext>
            </a:extLst>
          </p:cNvPr>
          <p:cNvSpPr txBox="1">
            <a:spLocks/>
          </p:cNvSpPr>
          <p:nvPr/>
        </p:nvSpPr>
        <p:spPr>
          <a:xfrm>
            <a:off x="356619" y="2677305"/>
            <a:ext cx="9152899" cy="323396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/>
              <a:t>リンク参照</a:t>
            </a:r>
            <a:endParaRPr lang="en-US" altLang="ja-JP" sz="1000" b="1"/>
          </a:p>
          <a:p>
            <a:r>
              <a:rPr lang="ja-JP" altLang="en-US" sz="1000"/>
              <a:t>　解析結果から、「他ページへのリンク」を参照できます。</a:t>
            </a:r>
            <a:endParaRPr lang="en-US" altLang="ja-JP" sz="1000"/>
          </a:p>
          <a:p>
            <a:endParaRPr lang="en-US" altLang="ja-JP" sz="1000"/>
          </a:p>
          <a:p>
            <a:r>
              <a:rPr lang="ja-JP" altLang="en-US" sz="1000"/>
              <a:t>　</a:t>
            </a:r>
            <a:r>
              <a:rPr lang="en-US" altLang="ja-JP" sz="1000"/>
              <a:t>bs = BeautifulSoup(html.text, 'html.parser‘)</a:t>
            </a:r>
          </a:p>
          <a:p>
            <a:r>
              <a:rPr lang="ja-JP" altLang="en-US" sz="1000"/>
              <a:t>　</a:t>
            </a:r>
            <a:r>
              <a:rPr lang="en-US" altLang="ja-JP" sz="1000"/>
              <a:t>print(bs.</a:t>
            </a:r>
            <a:r>
              <a:rPr lang="en-US" altLang="ja-JP" sz="1000" b="1"/>
              <a:t>a</a:t>
            </a:r>
            <a:r>
              <a:rPr lang="en-US" altLang="ja-JP" sz="1000"/>
              <a:t>)</a:t>
            </a:r>
          </a:p>
          <a:p>
            <a:endParaRPr lang="en-US" altLang="ja-JP" sz="1000"/>
          </a:p>
          <a:p>
            <a:r>
              <a:rPr lang="ja-JP" altLang="en-US" sz="1000" b="1"/>
              <a:t>出力結果</a:t>
            </a:r>
            <a:endParaRPr lang="en-US" altLang="ja-JP" sz="1000" b="1"/>
          </a:p>
          <a:p>
            <a:r>
              <a:rPr lang="en-US" altLang="ja-JP" sz="1000"/>
              <a:t>&lt;a href="WhatIs.html" name="0"&gt;</a:t>
            </a:r>
          </a:p>
          <a:p>
            <a:r>
              <a:rPr lang="en-US" altLang="ja-JP" sz="1000"/>
              <a:t>hypermedia&lt;/a&gt;</a:t>
            </a:r>
          </a:p>
          <a:p>
            <a:endParaRPr lang="en-US" altLang="ja-JP" sz="1000"/>
          </a:p>
          <a:p>
            <a:r>
              <a:rPr lang="ja-JP" altLang="en-US" sz="1000" b="1"/>
              <a:t>補足</a:t>
            </a:r>
            <a:endParaRPr lang="en-US" altLang="ja-JP" sz="1000" b="1"/>
          </a:p>
          <a:p>
            <a:r>
              <a:rPr lang="ja-JP" altLang="en-US" sz="1000"/>
              <a:t>　</a:t>
            </a:r>
            <a:r>
              <a:rPr lang="en-US" altLang="ja-JP" sz="1000"/>
              <a:t>a</a:t>
            </a:r>
            <a:r>
              <a:rPr lang="ja-JP" altLang="en-US" sz="1000"/>
              <a:t>タグの</a:t>
            </a:r>
            <a:r>
              <a:rPr lang="en-US" altLang="ja-JP" sz="1000"/>
              <a:t>href</a:t>
            </a:r>
            <a:r>
              <a:rPr lang="ja-JP" altLang="en-US" sz="1000"/>
              <a:t>属性に直接アクセスすることもできます。</a:t>
            </a:r>
            <a:endParaRPr lang="en-US" altLang="ja-JP" sz="1000"/>
          </a:p>
          <a:p>
            <a:r>
              <a:rPr lang="ja-JP" altLang="en-US" sz="1000"/>
              <a:t>　</a:t>
            </a:r>
            <a:r>
              <a:rPr lang="en-US" altLang="ja-JP" sz="1000"/>
              <a:t>print(bs.a[‘href’]</a:t>
            </a:r>
          </a:p>
          <a:p>
            <a:endParaRPr lang="en-US" altLang="ja-JP" sz="1000"/>
          </a:p>
          <a:p>
            <a:r>
              <a:rPr lang="ja-JP" altLang="en-US" sz="1000" b="1"/>
              <a:t>出力結果</a:t>
            </a:r>
            <a:endParaRPr lang="en-US" altLang="ja-JP" sz="1000" b="1"/>
          </a:p>
          <a:p>
            <a:r>
              <a:rPr lang="en-US" altLang="ja-JP" sz="1000"/>
              <a:t>WhatIs.html</a:t>
            </a:r>
          </a:p>
        </p:txBody>
      </p:sp>
    </p:spTree>
    <p:extLst>
      <p:ext uri="{BB962C8B-B14F-4D97-AF65-F5344CB8AC3E}">
        <p14:creationId xmlns:p14="http://schemas.microsoft.com/office/powerpoint/2010/main" val="226228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5676811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400" b="1"/>
              <a:t>リンク検索</a:t>
            </a:r>
            <a:endParaRPr lang="en-US" altLang="ja-JP" sz="1400" b="1"/>
          </a:p>
          <a:p>
            <a:r>
              <a:rPr lang="ja-JP" altLang="en-US" sz="1200"/>
              <a:t>　解析結果から、「すべてのリンク」を検索できます。（前ページのリンク参照は、ページ内で最初に見つかったリンクを返すだけです）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print(bs.</a:t>
            </a:r>
            <a:r>
              <a:rPr lang="en-US" altLang="ja-JP" sz="1200" b="1"/>
              <a:t>find_all(‘a’)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en-US" altLang="ja-JP" sz="1200"/>
              <a:t>[&lt;a href="WhatIs.html" name="0"&gt;</a:t>
            </a:r>
          </a:p>
          <a:p>
            <a:r>
              <a:rPr lang="en-US" altLang="ja-JP" sz="1200"/>
              <a:t>hypermedia&lt;/a&gt;, &lt;a href="Summary.html" name="24"&gt;executive</a:t>
            </a:r>
          </a:p>
          <a:p>
            <a:r>
              <a:rPr lang="en-US" altLang="ja-JP" sz="1200"/>
              <a:t>summary&lt;/a&gt;, &lt;a href="Administration/Mailing/Overview.html" name="29"&gt;Mailing lists&lt;/a&gt;, &lt;a href="Policy.html" name="30"&gt;Policy&lt;/a&gt;, &lt;a href="News/9211.html" name="34"&gt;W3  news&lt;/a&gt;, &lt;a href="FAQ/List.html" name="41"&gt;Frequently Asked Questions&lt;/a&gt;, &lt;a href="../DataSources/Top.html" name="44"&gt;What's out there?&lt;/a&gt;, &lt;a href="../DataSources/bySubject/Overview.html" name="45"&gt; subjects&lt;/a&gt;, &lt;a href="../DataSources/WWW/Servers.html" name="z54"&gt;W3 servers&lt;/a&gt;, &lt;a href="Help.html" name="46"&gt;Help&lt;/a&gt;, &lt;a href="Status.html" name="13"&gt;Software Products&lt;/a&gt;, &lt;a href="LineMode/Browser.html" name="27"&gt;Line Mode&lt;/a&gt;, &lt;a href="Status.html#35" name="35"&gt;Viola&lt;/a&gt;, &lt;a href="NeXT/WorldWideWeb.html" name="26"&gt;NeXTStep&lt;/a&gt;, &lt;a href="Daemon/Overview.html" name="25"&gt;Servers&lt;/a&gt;, &lt;a href="Tools/Overview.html" name="51"&gt;Tools&lt;/a&gt;, &lt;a href="MailRobot/Overview.html" name="53"&gt; Mail robot&lt;/a&gt;, &lt;a href="Status.html#57" name="52"&gt;</a:t>
            </a:r>
          </a:p>
          <a:p>
            <a:r>
              <a:rPr lang="en-US" altLang="ja-JP" sz="1200"/>
              <a:t>Library&lt;/a&gt;, &lt;a href="Technical.html" name="47"&gt;Technical&lt;/a&gt;, &lt;a href="Bibliography.html" name="40"&gt;Bibliography&lt;/a&gt;, &lt;a href="People.html" name="14"&gt;People&lt;/a&gt;, &lt;a href="History.html" name="15"&gt;History&lt;/a&gt;, &lt;a href="Helping.html" name="37"&gt;How can I help&lt;/a&gt;, &lt;a href="../README.html" name="48"&gt;Getting code&lt;/a&gt;, &lt;a href="LineMode/Defaults/Distribution.html" name="49"&gt;</a:t>
            </a:r>
          </a:p>
          <a:p>
            <a:r>
              <a:rPr lang="en-US" altLang="ja-JP" sz="1200"/>
              <a:t>anonymous FTP&lt;/a&gt;]</a:t>
            </a:r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実際には以下のように全リンクを検索し、一個ずつ処理したりします。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a in bs.</a:t>
            </a:r>
            <a:r>
              <a:rPr lang="en-US" altLang="ja-JP" sz="1200" b="1"/>
              <a:t>find_all('a‘)</a:t>
            </a:r>
            <a:r>
              <a:rPr lang="en-US" altLang="ja-JP" sz="1200"/>
              <a:t>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print(a['href’])</a:t>
            </a:r>
          </a:p>
          <a:p>
            <a:endParaRPr lang="en-US" altLang="ja-JP" sz="1200"/>
          </a:p>
          <a:p>
            <a:r>
              <a:rPr lang="ja-JP" altLang="en-US" sz="1200" b="1"/>
              <a:t>出力結果</a:t>
            </a:r>
            <a:endParaRPr lang="en-US" altLang="ja-JP" sz="1200" b="1"/>
          </a:p>
          <a:p>
            <a:r>
              <a:rPr lang="en-US" altLang="ja-JP" sz="1200"/>
              <a:t>WhatIs.html</a:t>
            </a:r>
          </a:p>
          <a:p>
            <a:r>
              <a:rPr lang="en-US" altLang="ja-JP" sz="1200"/>
              <a:t>Summary.html</a:t>
            </a:r>
          </a:p>
          <a:p>
            <a:r>
              <a:rPr lang="en-US" altLang="ja-JP" sz="1200"/>
              <a:t>Administration/Mailing/Overview.html</a:t>
            </a:r>
          </a:p>
          <a:p>
            <a:r>
              <a:rPr lang="en-US" altLang="ja-JP" sz="1200"/>
              <a:t>Policy.html</a:t>
            </a:r>
          </a:p>
          <a:p>
            <a:r>
              <a:rPr lang="en-US" altLang="ja-JP" sz="1200"/>
              <a:t>News/9211.html</a:t>
            </a:r>
          </a:p>
          <a:p>
            <a:r>
              <a:rPr lang="en-US" altLang="ja-JP" sz="1200"/>
              <a:t>FAQ/List.html</a:t>
            </a:r>
          </a:p>
          <a:p>
            <a:r>
              <a:rPr lang="en-US" altLang="ja-JP" sz="1200"/>
              <a:t>../DataSources/Top.html</a:t>
            </a:r>
          </a:p>
          <a:p>
            <a:r>
              <a:rPr lang="ja-JP" altLang="en-US" sz="1200"/>
              <a:t>・・・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402368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2546751"/>
          </a:xfrm>
        </p:spPr>
        <p:txBody>
          <a:bodyPr bIns="0">
            <a:normAutofit/>
          </a:bodyPr>
          <a:lstStyle/>
          <a:p>
            <a:r>
              <a:rPr lang="ja-JP" altLang="en-US" sz="1200" b="1"/>
              <a:t>まとめ</a:t>
            </a:r>
            <a:endParaRPr lang="en-US" altLang="ja-JP" sz="1200" b="1"/>
          </a:p>
          <a:p>
            <a:endParaRPr lang="en-US" altLang="ja-JP" sz="1200"/>
          </a:p>
          <a:p>
            <a:r>
              <a:rPr lang="ja-JP" altLang="en-US" sz="1200"/>
              <a:t>　スクレイピング作業とはつまり「スクレイパーを生成し、その解析結果にアクセスする」と言えます。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解析結果へのアクセスは主に以下の２つです。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(1) </a:t>
            </a:r>
            <a:r>
              <a:rPr lang="ja-JP" altLang="en-US" sz="1200"/>
              <a:t>タグ参照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bs.h1, bs.a</a:t>
            </a:r>
            <a:r>
              <a:rPr lang="ja-JP" altLang="en-US" sz="1200"/>
              <a:t>のようにタグデータを直接参照する。ページ内で最初に見つかった該当タグの情報を返す。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(2) </a:t>
            </a:r>
            <a:r>
              <a:rPr lang="ja-JP" altLang="en-US" sz="1200"/>
              <a:t>タグ検索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bs.find_all(‘a’)</a:t>
            </a:r>
            <a:r>
              <a:rPr lang="ja-JP" altLang="en-US" sz="1200"/>
              <a:t>のように、ページ内の該当タグをすべて検索し、その結果（配列）を返す。</a:t>
            </a:r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198940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ランキングサイト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78029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まずは</a:t>
            </a:r>
            <a:r>
              <a:rPr lang="en-US" altLang="ja-JP" sz="1400" err="1"/>
              <a:t>Vtbuber</a:t>
            </a:r>
            <a:r>
              <a:rPr lang="ja-JP" altLang="en-US" sz="1400"/>
              <a:t>のランキングと、それに伴う各種パラメータをスクレイピングします。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以下が</a:t>
            </a:r>
            <a:r>
              <a:rPr lang="en-US" altLang="ja-JP" sz="1400" err="1"/>
              <a:t>Vtuber</a:t>
            </a:r>
            <a:r>
              <a:rPr lang="ja-JP" altLang="en-US" sz="1400"/>
              <a:t>のランキングサイトです。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1A97AE3-3030-4B21-A13F-31322DFDF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7" y="1962762"/>
            <a:ext cx="3976087" cy="28256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4360FB-9900-43E6-9A74-D1100621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24" y="3298658"/>
            <a:ext cx="4224536" cy="2979500"/>
          </a:xfrm>
          <a:prstGeom prst="rect">
            <a:avLst/>
          </a:prstGeom>
        </p:spPr>
      </p:pic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98947" y="2108485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894327" y="3432466"/>
            <a:ext cx="83083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25217" y="5287835"/>
            <a:ext cx="2646972" cy="5625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ランキングページでは名前と順位を</a:t>
            </a:r>
            <a:endParaRPr lang="en-US" altLang="ja-JP" sz="1200"/>
          </a:p>
          <a:p>
            <a:r>
              <a:rPr lang="ja-JP" altLang="en-US" sz="1200"/>
              <a:t>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284292" y="2183929"/>
            <a:ext cx="3202578" cy="75365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詳細ページにジャンプし、</a:t>
            </a:r>
            <a:endParaRPr lang="en-US" altLang="ja-JP" sz="1200"/>
          </a:p>
          <a:p>
            <a:r>
              <a:rPr lang="ja-JP" altLang="en-US" sz="1200"/>
              <a:t>所属オフィス、ファン数、再生回数、</a:t>
            </a:r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アカウントをスクレイピングします。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7212349" y="4221274"/>
            <a:ext cx="1413491" cy="7164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309744" y="3677794"/>
            <a:ext cx="438959" cy="1610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885581" y="2937580"/>
            <a:ext cx="33514" cy="128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4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9CFB9A8E-41C8-4239-B7DD-739E1F9D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2" y="1526116"/>
            <a:ext cx="5926807" cy="371757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40156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ランキングサイトのトップページ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717492" y="2202442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①全ランキングを格納する表</a:t>
            </a:r>
            <a:endParaRPr lang="en-US" altLang="ja-JP" sz="1200"/>
          </a:p>
          <a:p>
            <a:r>
              <a:rPr lang="en-US" altLang="ja-JP" sz="1200"/>
              <a:t>   table:</a:t>
            </a:r>
            <a:r>
              <a:rPr lang="ja-JP" altLang="en-US" sz="1200"/>
              <a:t>テーブル</a:t>
            </a:r>
            <a:endParaRPr lang="en-US" altLang="ja-JP" sz="1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3850649" y="2530975"/>
            <a:ext cx="2501138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351788" y="2447655"/>
            <a:ext cx="365705" cy="2052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3969521" y="2872700"/>
            <a:ext cx="2501138" cy="23709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rot="10800000" flipV="1">
            <a:off x="6470660" y="3023377"/>
            <a:ext cx="484375" cy="1034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6955034" y="2778164"/>
            <a:ext cx="2066599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②各</a:t>
            </a:r>
            <a:r>
              <a:rPr lang="en-US" altLang="ja-JP" sz="1200" err="1"/>
              <a:t>Vtuber</a:t>
            </a:r>
            <a:r>
              <a:rPr lang="ja-JP" altLang="en-US" sz="1200"/>
              <a:t>の情報</a:t>
            </a:r>
            <a:endParaRPr lang="en-US" altLang="ja-JP" sz="1200"/>
          </a:p>
          <a:p>
            <a:r>
              <a:rPr lang="en-US" altLang="ja-JP" sz="1200"/>
              <a:t>   tr:</a:t>
            </a:r>
            <a:r>
              <a:rPr lang="ja-JP" altLang="en-US" sz="1200"/>
              <a:t>レコード</a:t>
            </a:r>
            <a:endParaRPr lang="en-US" altLang="ja-JP" sz="120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4271647" y="3320406"/>
            <a:ext cx="1513212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7144987" y="3566751"/>
            <a:ext cx="2066599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③名前</a:t>
            </a:r>
            <a:endParaRPr lang="en-US" altLang="ja-JP" sz="1200"/>
          </a:p>
          <a:p>
            <a:r>
              <a:rPr lang="en-US" altLang="ja-JP" sz="1200"/>
              <a:t>   </a:t>
            </a:r>
            <a:r>
              <a:rPr lang="en-US" altLang="ja-JP" sz="1200" err="1"/>
              <a:t>img</a:t>
            </a:r>
            <a:r>
              <a:rPr lang="en-US" altLang="ja-JP" sz="1200"/>
              <a:t>:</a:t>
            </a:r>
            <a:r>
              <a:rPr lang="ja-JP" altLang="en-US" sz="1200"/>
              <a:t>イメージ</a:t>
            </a:r>
            <a:r>
              <a:rPr lang="en-US" altLang="ja-JP" sz="1200"/>
              <a:t>:alt</a:t>
            </a:r>
            <a:r>
              <a:rPr lang="ja-JP" altLang="en-US" sz="1200"/>
              <a:t>属性</a:t>
            </a:r>
            <a:endParaRPr lang="en-US" altLang="ja-JP" sz="1200"/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rot="10800000">
            <a:off x="5784859" y="3416419"/>
            <a:ext cx="1360128" cy="395547"/>
          </a:xfrm>
          <a:prstGeom prst="bentConnector3">
            <a:avLst>
              <a:gd name="adj1" fmla="val 724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7B36D1-DE77-446B-AFF5-B17CAA2DDB69}"/>
              </a:ext>
            </a:extLst>
          </p:cNvPr>
          <p:cNvSpPr/>
          <p:nvPr/>
        </p:nvSpPr>
        <p:spPr>
          <a:xfrm>
            <a:off x="4270918" y="4271885"/>
            <a:ext cx="855573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7113786" y="4260763"/>
            <a:ext cx="1823683" cy="407703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④順位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strong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B88FC2BA-4644-4465-8E97-5888B4223649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rot="10800000">
            <a:off x="5126492" y="4367897"/>
            <a:ext cx="1987295" cy="967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391017FC-A949-40E8-8BCA-8707EEB1E256}"/>
              </a:ext>
            </a:extLst>
          </p:cNvPr>
          <p:cNvSpPr txBox="1">
            <a:spLocks/>
          </p:cNvSpPr>
          <p:nvPr/>
        </p:nvSpPr>
        <p:spPr>
          <a:xfrm>
            <a:off x="364452" y="5472073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ランキングを格納するテーブル</a:t>
            </a:r>
            <a:r>
              <a:rPr lang="en-US" altLang="ja-JP" sz="1400"/>
              <a:t>(table)</a:t>
            </a:r>
            <a:r>
              <a:rPr lang="ja-JP" altLang="en-US" sz="1400"/>
              <a:t>を見つけ、その中の各レコード</a:t>
            </a:r>
            <a:r>
              <a:rPr lang="en-US" altLang="ja-JP" sz="1400"/>
              <a:t>(tr)</a:t>
            </a:r>
            <a:r>
              <a:rPr lang="ja-JP" altLang="en-US" sz="1400"/>
              <a:t>を一つずつ</a:t>
            </a:r>
            <a:endParaRPr lang="en-US" altLang="ja-JP" sz="1400"/>
          </a:p>
          <a:p>
            <a:r>
              <a:rPr lang="ja-JP" altLang="en-US" sz="1400"/>
              <a:t>　解析していきます。レコード内にあるイメージ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の属性</a:t>
            </a:r>
            <a:r>
              <a:rPr lang="en-US" altLang="ja-JP" sz="1400"/>
              <a:t>alt</a:t>
            </a:r>
            <a:r>
              <a:rPr lang="ja-JP" altLang="en-US" sz="1400"/>
              <a:t>に</a:t>
            </a:r>
            <a:r>
              <a:rPr lang="en-US" altLang="ja-JP" sz="1400" err="1"/>
              <a:t>Vtuber</a:t>
            </a:r>
            <a:r>
              <a:rPr lang="ja-JP" altLang="en-US" sz="1400"/>
              <a:t>の名称が格納されているので</a:t>
            </a:r>
            <a:endParaRPr lang="en-US" altLang="ja-JP" sz="1400"/>
          </a:p>
          <a:p>
            <a:r>
              <a:rPr lang="ja-JP" altLang="en-US" sz="1400"/>
              <a:t>　取得します。　また、レコード内の強調文字</a:t>
            </a:r>
            <a:r>
              <a:rPr lang="en-US" altLang="ja-JP" sz="1400"/>
              <a:t>(strong)</a:t>
            </a:r>
            <a:r>
              <a:rPr lang="ja-JP" altLang="en-US" sz="1400"/>
              <a:t>が順位を示しているので、これも取得します。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07824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スクレイピング：モジュール連携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291556"/>
          </a:xfrm>
        </p:spPr>
        <p:txBody>
          <a:bodyPr bIns="0">
            <a:normAutofit/>
          </a:bodyPr>
          <a:lstStyle/>
          <a:p>
            <a:r>
              <a:rPr lang="en-US" altLang="ja-JP"/>
              <a:t>scraper</a:t>
            </a:r>
            <a:r>
              <a:rPr lang="ja-JP" altLang="en-US"/>
              <a:t>モジュールのコア機能は </a:t>
            </a:r>
            <a:r>
              <a:rPr lang="en-US" altLang="ja-JP"/>
              <a:t>tag_factory.py</a:t>
            </a:r>
            <a:r>
              <a:rPr lang="ja-JP" altLang="en-US"/>
              <a:t>に実装されています。</a:t>
            </a:r>
            <a:endParaRPr lang="en-US" altLang="ja-JP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1823780" y="2423649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606" y="1564677"/>
            <a:ext cx="1636454" cy="1862068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A7D5A9A-CA01-4800-82B2-0EFF5B231395}"/>
              </a:ext>
            </a:extLst>
          </p:cNvPr>
          <p:cNvSpPr/>
          <p:nvPr/>
        </p:nvSpPr>
        <p:spPr>
          <a:xfrm>
            <a:off x="4300707" y="2347007"/>
            <a:ext cx="2529011" cy="739829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&lt;</a:t>
            </a:r>
            <a:r>
              <a:rPr kumimoji="1" lang="en-US" altLang="ja-JP" sz="1400" b="1">
                <a:solidFill>
                  <a:schemeClr val="tx1"/>
                </a:solidFill>
              </a:rPr>
              <a:t>div </a:t>
            </a:r>
            <a:r>
              <a:rPr kumimoji="1" lang="en-US" altLang="ja-JP" sz="1400">
                <a:solidFill>
                  <a:schemeClr val="tx1"/>
                </a:solidFill>
              </a:rPr>
              <a:t>class=“box_office”&gt;</a:t>
            </a:r>
          </a:p>
          <a:p>
            <a:r>
              <a:rPr lang="en-US" altLang="ja-JP" sz="1400">
                <a:solidFill>
                  <a:schemeClr val="tx1"/>
                </a:solidFill>
              </a:rPr>
              <a:t>&lt;p&gt;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&lt;/p&gt;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&lt;/</a:t>
            </a:r>
            <a:r>
              <a:rPr kumimoji="1" lang="en-US" altLang="ja-JP" sz="1400" b="1">
                <a:solidFill>
                  <a:schemeClr val="tx1"/>
                </a:solidFill>
              </a:rPr>
              <a:t>div</a:t>
            </a:r>
            <a:r>
              <a:rPr kumimoji="1" lang="en-US" altLang="ja-JP" sz="1400">
                <a:solidFill>
                  <a:schemeClr val="tx1"/>
                </a:solidFill>
              </a:rPr>
              <a:t>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7BF1E608-172F-4EFD-BCF5-146232FCED20}"/>
              </a:ext>
            </a:extLst>
          </p:cNvPr>
          <p:cNvSpPr txBox="1">
            <a:spLocks/>
          </p:cNvSpPr>
          <p:nvPr/>
        </p:nvSpPr>
        <p:spPr>
          <a:xfrm>
            <a:off x="2226648" y="3177359"/>
            <a:ext cx="1636454" cy="509720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タグファクトリー</a:t>
            </a:r>
            <a:endParaRPr lang="en-US" altLang="ja-JP" sz="1400"/>
          </a:p>
          <a:p>
            <a:pPr algn="ctr"/>
            <a:r>
              <a:rPr lang="en-US" altLang="ja-JP" sz="1400"/>
              <a:t>(TagFactory)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8091D46-BEE9-44F6-AB5C-EE2115079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5" y="2148422"/>
            <a:ext cx="1033305" cy="960497"/>
          </a:xfrm>
          <a:prstGeom prst="rect">
            <a:avLst/>
          </a:prstGeom>
        </p:spPr>
      </p:pic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490264" y="3171332"/>
            <a:ext cx="1110505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Web</a:t>
            </a:r>
            <a:r>
              <a:rPr lang="ja-JP" altLang="en-US" sz="1400"/>
              <a:t>ページ</a:t>
            </a:r>
            <a:endParaRPr lang="en-US" altLang="ja-JP" sz="140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62BB67D2-8054-48E7-BE6C-20B46988FB23}"/>
              </a:ext>
            </a:extLst>
          </p:cNvPr>
          <p:cNvSpPr/>
          <p:nvPr/>
        </p:nvSpPr>
        <p:spPr>
          <a:xfrm>
            <a:off x="3668874" y="2462062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50153EC0-2226-4B2B-BB04-F4E619E30A1E}"/>
              </a:ext>
            </a:extLst>
          </p:cNvPr>
          <p:cNvSpPr txBox="1">
            <a:spLocks/>
          </p:cNvSpPr>
          <p:nvPr/>
        </p:nvSpPr>
        <p:spPr>
          <a:xfrm>
            <a:off x="5021176" y="3140124"/>
            <a:ext cx="1180331" cy="417830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タグ</a:t>
            </a:r>
            <a:endParaRPr lang="en-US" altLang="ja-JP" sz="1400"/>
          </a:p>
          <a:p>
            <a:pPr algn="ctr"/>
            <a:r>
              <a:rPr lang="en-US" altLang="ja-JP" sz="1400"/>
              <a:t>(BSTag)</a:t>
            </a: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F8320BB1-23EF-46D1-A69D-4C303EEB8941}"/>
              </a:ext>
            </a:extLst>
          </p:cNvPr>
          <p:cNvSpPr/>
          <p:nvPr/>
        </p:nvSpPr>
        <p:spPr>
          <a:xfrm>
            <a:off x="6945569" y="2462062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B288B38-5507-47C0-8CE8-AF0EC8151254}"/>
              </a:ext>
            </a:extLst>
          </p:cNvPr>
          <p:cNvSpPr/>
          <p:nvPr/>
        </p:nvSpPr>
        <p:spPr>
          <a:xfrm>
            <a:off x="7547494" y="2573509"/>
            <a:ext cx="2171410" cy="286824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>
                <a:solidFill>
                  <a:schemeClr val="tx1"/>
                </a:solidFill>
              </a:rPr>
              <a:t>&lt;p&gt;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&lt;/p&gt;</a:t>
            </a: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986806A0-5012-4080-BB21-310CC556E733}"/>
              </a:ext>
            </a:extLst>
          </p:cNvPr>
          <p:cNvSpPr txBox="1">
            <a:spLocks/>
          </p:cNvSpPr>
          <p:nvPr/>
        </p:nvSpPr>
        <p:spPr>
          <a:xfrm>
            <a:off x="376550" y="4027479"/>
            <a:ext cx="8925712" cy="226512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タグファクトリー</a:t>
            </a:r>
            <a:r>
              <a:rPr lang="en-US" altLang="ja-JP"/>
              <a:t>(TagFactory)</a:t>
            </a:r>
            <a:r>
              <a:rPr lang="ja-JP" altLang="en-US"/>
              <a:t>は</a:t>
            </a:r>
            <a:r>
              <a:rPr lang="en-US" altLang="ja-JP"/>
              <a:t>Web</a:t>
            </a:r>
            <a:r>
              <a:rPr lang="ja-JP" altLang="en-US"/>
              <a:t>ページから「最初のタグ</a:t>
            </a:r>
            <a:r>
              <a:rPr lang="en-US" altLang="ja-JP"/>
              <a:t>(BSTag)</a:t>
            </a:r>
            <a:r>
              <a:rPr lang="ja-JP" altLang="en-US"/>
              <a:t>」を生産します。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見つけたい</a:t>
            </a:r>
            <a:r>
              <a:rPr lang="en-US" altLang="ja-JP"/>
              <a:t>HTML</a:t>
            </a:r>
            <a:r>
              <a:rPr lang="ja-JP" altLang="en-US"/>
              <a:t>タグを指定すると、タグが生産されます。</a:t>
            </a:r>
            <a:endParaRPr lang="en-US" altLang="ja-JP"/>
          </a:p>
          <a:p>
            <a:r>
              <a:rPr lang="ja-JP" altLang="en-US"/>
              <a:t>（例）タグ</a:t>
            </a:r>
            <a:r>
              <a:rPr lang="en-US" altLang="ja-JP"/>
              <a:t>=div</a:t>
            </a:r>
            <a:r>
              <a:rPr lang="ja-JP" altLang="en-US"/>
              <a:t>、クラス名</a:t>
            </a:r>
            <a:r>
              <a:rPr lang="en-US" altLang="ja-JP"/>
              <a:t>=“box_office”</a:t>
            </a:r>
          </a:p>
          <a:p>
            <a:endParaRPr lang="en-US" altLang="ja-JP"/>
          </a:p>
          <a:p>
            <a:r>
              <a:rPr lang="ja-JP" altLang="en-US"/>
              <a:t>見つかったタグは</a:t>
            </a:r>
            <a:r>
              <a:rPr lang="en-US" altLang="ja-JP"/>
              <a:t>BSTag</a:t>
            </a:r>
            <a:r>
              <a:rPr lang="ja-JP" altLang="en-US"/>
              <a:t>というクラス構造で定義され、この</a:t>
            </a:r>
            <a:r>
              <a:rPr lang="en-US" altLang="ja-JP"/>
              <a:t>BSTag</a:t>
            </a:r>
            <a:r>
              <a:rPr lang="ja-JP" altLang="en-US"/>
              <a:t>も自身の</a:t>
            </a:r>
            <a:r>
              <a:rPr lang="en-US" altLang="ja-JP"/>
              <a:t>HTML</a:t>
            </a:r>
            <a:r>
              <a:rPr lang="ja-JP" altLang="en-US"/>
              <a:t>タグから</a:t>
            </a:r>
            <a:endParaRPr lang="en-US" altLang="ja-JP"/>
          </a:p>
          <a:p>
            <a:r>
              <a:rPr lang="ja-JP" altLang="en-US"/>
              <a:t>連結する様々なタグ</a:t>
            </a:r>
            <a:r>
              <a:rPr lang="en-US" altLang="ja-JP"/>
              <a:t>(</a:t>
            </a:r>
            <a:r>
              <a:rPr lang="ja-JP" altLang="en-US"/>
              <a:t>子供、親、次のタグ等</a:t>
            </a:r>
            <a:r>
              <a:rPr lang="en-US" altLang="ja-JP"/>
              <a:t>)</a:t>
            </a:r>
            <a:r>
              <a:rPr lang="ja-JP" altLang="en-US"/>
              <a:t>を、同じく</a:t>
            </a:r>
            <a:r>
              <a:rPr lang="en-US" altLang="ja-JP"/>
              <a:t>BSTag</a:t>
            </a:r>
            <a:r>
              <a:rPr lang="ja-JP" altLang="en-US"/>
              <a:t>として生産します。</a:t>
            </a:r>
            <a:endParaRPr lang="en-US" altLang="ja-JP"/>
          </a:p>
        </p:txBody>
      </p: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49DE9DEF-94E0-4332-8E9E-74D1370C9992}"/>
              </a:ext>
            </a:extLst>
          </p:cNvPr>
          <p:cNvSpPr txBox="1">
            <a:spLocks/>
          </p:cNvSpPr>
          <p:nvPr/>
        </p:nvSpPr>
        <p:spPr>
          <a:xfrm>
            <a:off x="8043033" y="3150189"/>
            <a:ext cx="1180331" cy="417830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タグ</a:t>
            </a:r>
            <a:endParaRPr lang="en-US" altLang="ja-JP" sz="1400"/>
          </a:p>
          <a:p>
            <a:pPr algn="ctr"/>
            <a:r>
              <a:rPr lang="en-US" altLang="ja-JP" sz="1400"/>
              <a:t>(BSTag)</a:t>
            </a:r>
          </a:p>
        </p:txBody>
      </p:sp>
    </p:spTree>
    <p:extLst>
      <p:ext uri="{BB962C8B-B14F-4D97-AF65-F5344CB8AC3E}">
        <p14:creationId xmlns:p14="http://schemas.microsoft.com/office/powerpoint/2010/main" val="186485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スクレイピング：モジュール連携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3"/>
            <a:ext cx="9152899" cy="602173"/>
          </a:xfrm>
        </p:spPr>
        <p:txBody>
          <a:bodyPr bIns="0">
            <a:normAutofit/>
          </a:bodyPr>
          <a:lstStyle/>
          <a:p>
            <a:r>
              <a:rPr lang="ja-JP" altLang="en-US"/>
              <a:t>タグファクトリーをメンバとして持つ、各ページのスクレイパーを用意し、</a:t>
            </a:r>
            <a:endParaRPr lang="en-US" altLang="ja-JP"/>
          </a:p>
          <a:p>
            <a:r>
              <a:rPr lang="ja-JP" altLang="en-US"/>
              <a:t>各ページからほしい情報をスクレイピングします。</a:t>
            </a:r>
            <a:endParaRPr lang="en-US" altLang="ja-JP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2493381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8091D46-BEE9-44F6-AB5C-EE2115079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9" y="2509793"/>
            <a:ext cx="1033305" cy="960497"/>
          </a:xfrm>
          <a:prstGeom prst="rect">
            <a:avLst/>
          </a:prstGeom>
        </p:spPr>
      </p:pic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648399" y="3630837"/>
            <a:ext cx="1684368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ランキングページ</a:t>
            </a:r>
            <a:endParaRPr lang="en-US" altLang="ja-JP" sz="1400"/>
          </a:p>
        </p:txBody>
      </p:sp>
      <p:sp>
        <p:nvSpPr>
          <p:cNvPr id="5" name="フローチャート: カード 4">
            <a:extLst>
              <a:ext uri="{FF2B5EF4-FFF2-40B4-BE49-F238E27FC236}">
                <a16:creationId xmlns:a16="http://schemas.microsoft.com/office/drawing/2014/main" id="{33E88BF9-B09D-4171-B3D0-A4EF570301D7}"/>
              </a:ext>
            </a:extLst>
          </p:cNvPr>
          <p:cNvSpPr/>
          <p:nvPr/>
        </p:nvSpPr>
        <p:spPr>
          <a:xfrm>
            <a:off x="3370385" y="2177885"/>
            <a:ext cx="1918421" cy="1942777"/>
          </a:xfrm>
          <a:prstGeom prst="flowChartPunchedCard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6172" y="2453459"/>
            <a:ext cx="1339582" cy="1524267"/>
          </a:xfrm>
          <a:prstGeom prst="rect">
            <a:avLst/>
          </a:prstGeom>
        </p:spPr>
      </p:pic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EE4CFF5B-B1E2-4AF3-94BB-CB0888C13816}"/>
              </a:ext>
            </a:extLst>
          </p:cNvPr>
          <p:cNvSpPr txBox="1">
            <a:spLocks/>
          </p:cNvSpPr>
          <p:nvPr/>
        </p:nvSpPr>
        <p:spPr>
          <a:xfrm>
            <a:off x="3321917" y="4175387"/>
            <a:ext cx="2239108" cy="4416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ランキングスクレイパー</a:t>
            </a:r>
            <a:endParaRPr lang="en-US" altLang="ja-JP" sz="140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DCF1F69-DBA0-4C54-BC01-E3C34C3693CD}"/>
              </a:ext>
            </a:extLst>
          </p:cNvPr>
          <p:cNvSpPr/>
          <p:nvPr/>
        </p:nvSpPr>
        <p:spPr>
          <a:xfrm>
            <a:off x="5679736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D16D00A5-297B-4829-8EF1-8F73FA6F6B46}"/>
              </a:ext>
            </a:extLst>
          </p:cNvPr>
          <p:cNvSpPr/>
          <p:nvPr/>
        </p:nvSpPr>
        <p:spPr>
          <a:xfrm>
            <a:off x="6382876" y="2551395"/>
            <a:ext cx="2831463" cy="1215268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r>
              <a:rPr kumimoji="1" lang="ja-JP" altLang="en-US" sz="1400">
                <a:solidFill>
                  <a:schemeClr val="tx1"/>
                </a:solidFill>
              </a:rPr>
              <a:t>位：キズナアイ</a:t>
            </a:r>
            <a:r>
              <a:rPr kumimoji="1" lang="en-US" altLang="ja-JP" sz="1400">
                <a:solidFill>
                  <a:schemeClr val="tx1"/>
                </a:solidFill>
              </a:rPr>
              <a:t>(upd8) </a:t>
            </a:r>
          </a:p>
          <a:p>
            <a:r>
              <a:rPr lang="en-US" altLang="ja-JP" sz="1400">
                <a:solidFill>
                  <a:schemeClr val="tx1"/>
                </a:solidFill>
              </a:rPr>
              <a:t>2</a:t>
            </a:r>
            <a:r>
              <a:rPr lang="ja-JP" altLang="en-US" sz="1400">
                <a:solidFill>
                  <a:schemeClr val="tx1"/>
                </a:solidFill>
              </a:rPr>
              <a:t>位：輝夜月</a:t>
            </a:r>
            <a:r>
              <a:rPr lang="en-US" altLang="ja-JP" sz="1400">
                <a:solidFill>
                  <a:schemeClr val="tx1"/>
                </a:solidFill>
              </a:rPr>
              <a:t>(vic) 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r>
              <a:rPr kumimoji="1" lang="ja-JP" altLang="en-US" sz="1400">
                <a:solidFill>
                  <a:schemeClr val="tx1"/>
                </a:solidFill>
              </a:rPr>
              <a:t>位：ミライアカリ</a:t>
            </a:r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ja-JP" altLang="en-US" sz="1400">
                <a:solidFill>
                  <a:schemeClr val="tx1"/>
                </a:solidFill>
              </a:rPr>
              <a:t>元</a:t>
            </a:r>
            <a:r>
              <a:rPr kumimoji="1" lang="en-US" altLang="ja-JP" sz="1400">
                <a:solidFill>
                  <a:schemeClr val="tx1"/>
                </a:solidFill>
              </a:rPr>
              <a:t>ENTUM) 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・・・</a:t>
            </a:r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2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34937" y="2501985"/>
            <a:ext cx="8832156" cy="1478000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00"/>
              <a:t>from </a:t>
            </a:r>
            <a:r>
              <a:rPr lang="en-US" altLang="ja-JP" sz="1300" err="1"/>
              <a:t>scraper.ranking_scraper</a:t>
            </a:r>
            <a:r>
              <a:rPr lang="en-US" altLang="ja-JP" sz="1300"/>
              <a:t> import </a:t>
            </a:r>
            <a:r>
              <a:rPr lang="en-US" altLang="ja-JP" sz="1300" b="1" err="1"/>
              <a:t>RankingScraper</a:t>
            </a:r>
            <a:endParaRPr lang="en-US" altLang="ja-JP" sz="1300" b="1"/>
          </a:p>
          <a:p>
            <a:endParaRPr lang="en-US" altLang="ja-JP" sz="1300"/>
          </a:p>
          <a:p>
            <a:r>
              <a:rPr lang="en-US" altLang="ja-JP" sz="1300"/>
              <a:t>vtubers = </a:t>
            </a:r>
            <a:r>
              <a:rPr lang="en-US" altLang="ja-JP" sz="1300" b="1" err="1"/>
              <a:t>RankingScraper</a:t>
            </a:r>
            <a:r>
              <a:rPr lang="en-US" altLang="ja-JP" sz="1300"/>
              <a:t>().</a:t>
            </a:r>
            <a:r>
              <a:rPr lang="en-US" altLang="ja-JP" sz="1300" err="1"/>
              <a:t>get_ranking_data</a:t>
            </a:r>
            <a:r>
              <a:rPr lang="en-US" altLang="ja-JP" sz="1300"/>
              <a:t>(3)</a:t>
            </a:r>
          </a:p>
          <a:p>
            <a:r>
              <a:rPr lang="en-US" altLang="ja-JP" sz="1300"/>
              <a:t>print(vtubers)</a:t>
            </a:r>
          </a:p>
          <a:p>
            <a:endParaRPr lang="en-US" altLang="ja-JP" sz="1300"/>
          </a:p>
          <a:p>
            <a:r>
              <a:rPr lang="en-US" altLang="ja-JP" sz="1300"/>
              <a:t>VTuber</a:t>
            </a:r>
            <a:r>
              <a:rPr lang="ja-JP" altLang="en-US" sz="1300"/>
              <a:t>のランキング結果はこの１行で取得できます。</a:t>
            </a:r>
            <a:endParaRPr lang="en-US" altLang="ja-JP" sz="1300"/>
          </a:p>
          <a:p>
            <a:r>
              <a:rPr lang="ja-JP" altLang="en-US" sz="1300"/>
              <a:t>ランキング結果は</a:t>
            </a:r>
            <a:r>
              <a:rPr lang="en-US" altLang="ja-JP" sz="1300"/>
              <a:t>dictionary</a:t>
            </a:r>
            <a:r>
              <a:rPr lang="ja-JP" altLang="en-US" sz="1300"/>
              <a:t>型で格納されます。</a:t>
            </a:r>
            <a:endParaRPr lang="en-US" altLang="ja-JP" sz="130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C81A256-E670-4692-A77F-CB565355B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36777"/>
              </p:ext>
            </p:extLst>
          </p:nvPr>
        </p:nvGraphicFramePr>
        <p:xfrm>
          <a:off x="492369" y="966112"/>
          <a:ext cx="63793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308">
                  <a:extLst>
                    <a:ext uri="{9D8B030D-6E8A-4147-A177-3AD203B41FA5}">
                      <a16:colId xmlns:a16="http://schemas.microsoft.com/office/drawing/2014/main" val="230618568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4963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2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RankingScraper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VTuber</a:t>
                      </a:r>
                      <a:r>
                        <a:rPr kumimoji="1" lang="ja-JP" altLang="en-US" sz="1400"/>
                        <a:t>のランキングサイトから各種パラメータ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ja-JP" altLang="en-US" sz="1400"/>
                        <a:t>順位、名前、フォロワー数、</a:t>
                      </a:r>
                      <a:r>
                        <a:rPr kumimoji="1" lang="en-US" altLang="ja-JP" sz="1400"/>
                        <a:t>Twitter</a:t>
                      </a:r>
                      <a:r>
                        <a:rPr kumimoji="1" lang="ja-JP" altLang="en-US" sz="1400"/>
                        <a:t>アカウント等</a:t>
                      </a:r>
                      <a:r>
                        <a:rPr kumimoji="1" lang="en-US" altLang="ja-JP" sz="1400"/>
                        <a:t>)</a:t>
                      </a:r>
                      <a:r>
                        <a:rPr kumimoji="1" lang="ja-JP" altLang="en-US" sz="1400"/>
                        <a:t>をスクレイピングします。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92161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4E6F560-66CD-49D1-A5C0-F5327AE29733}"/>
              </a:ext>
            </a:extLst>
          </p:cNvPr>
          <p:cNvSpPr txBox="1">
            <a:spLocks/>
          </p:cNvSpPr>
          <p:nvPr/>
        </p:nvSpPr>
        <p:spPr>
          <a:xfrm>
            <a:off x="492369" y="4160800"/>
            <a:ext cx="8832156" cy="1425246"/>
          </a:xfrm>
          <a:prstGeom prst="rect">
            <a:avLst/>
          </a:prstGeom>
        </p:spPr>
        <p:txBody>
          <a:bodyPr vert="horz" lIns="91440" tIns="45720" rIns="91440" bIns="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00" b="1"/>
              <a:t>実行結果</a:t>
            </a:r>
            <a:endParaRPr lang="en-US" altLang="ja-JP" sz="1300" b="1"/>
          </a:p>
          <a:p>
            <a:endParaRPr lang="en-US" altLang="ja-JP" sz="1300" b="1"/>
          </a:p>
          <a:p>
            <a:r>
              <a:rPr lang="en-US" altLang="ja-JP" sz="1300"/>
              <a:t>[{‘office’: ‘upd8’, ‘twitter’: ‘https://twitter.com/aichan_nel’, ‘youtube’: ‘https://t.co/ZptRaeE7SB’, ‘name’: ‘</a:t>
            </a:r>
            <a:r>
              <a:rPr lang="ja-JP" altLang="en-US" sz="1300" b="1"/>
              <a:t>キズナアイ</a:t>
            </a:r>
            <a:r>
              <a:rPr lang="en-US" altLang="ja-JP" sz="1300"/>
              <a:t>’, ‘rank’: ‘1</a:t>
            </a:r>
            <a:r>
              <a:rPr lang="ja-JP" altLang="en-US" sz="1300"/>
              <a:t>位</a:t>
            </a:r>
            <a:r>
              <a:rPr lang="en-US" altLang="ja-JP" sz="1300"/>
              <a:t>’, ‘follower’: 2680000, ‘view’: 278446128}, {‘office’: ‘upd8’, ‘twitter’: ‘https://twitter.com/aichan_nel’, ‘youtube’: ‘https://t.co/ZptRaeE7SB’, ‘name’: ‘</a:t>
            </a:r>
            <a:r>
              <a:rPr lang="ja-JP" altLang="en-US" sz="1300"/>
              <a:t>キズナアイ</a:t>
            </a:r>
            <a:r>
              <a:rPr lang="en-US" altLang="ja-JP" sz="1300"/>
              <a:t>’, ‘rank’: ‘2</a:t>
            </a:r>
            <a:r>
              <a:rPr lang="ja-JP" altLang="en-US" sz="1300"/>
              <a:t>位</a:t>
            </a:r>
            <a:r>
              <a:rPr lang="en-US" altLang="ja-JP" sz="1300"/>
              <a:t>’, ‘follower’: 1420000, ‘view’: 137716665}, {‘office’: ‘VIC’, ‘twitter’: ‘https://twitter.com/_KaguyaLuna’, ‘youtube’: ‘https://t.co/sLLbajn9Wu’, ‘name’: ‘</a:t>
            </a:r>
            <a:r>
              <a:rPr lang="ja-JP" altLang="en-US" sz="1300" b="1"/>
              <a:t>輝夜月</a:t>
            </a:r>
            <a:r>
              <a:rPr lang="en-US" altLang="ja-JP" sz="1300"/>
              <a:t>’, ‘rank’: ‘3</a:t>
            </a:r>
            <a:r>
              <a:rPr lang="ja-JP" altLang="en-US" sz="1300"/>
              <a:t>位</a:t>
            </a:r>
            <a:r>
              <a:rPr lang="en-US" altLang="ja-JP" sz="1300"/>
              <a:t>’, ‘follower’: 1000000, ‘view’: 98329327}, {‘office’: ‘</a:t>
            </a:r>
            <a:r>
              <a:rPr lang="ja-JP" altLang="en-US" sz="1300"/>
              <a:t>元</a:t>
            </a:r>
            <a:r>
              <a:rPr lang="en-US" altLang="ja-JP" sz="1300"/>
              <a:t>ENTUM’, ‘twitter’: ‘https://twitter.com/MiraiAkari_prj’, ‘youtube’: ‘https://t.co/bo2Gf1zqQV’, ‘name’: ‘</a:t>
            </a:r>
            <a:r>
              <a:rPr lang="ja-JP" altLang="en-US" sz="1300" b="1"/>
              <a:t>ミライアカリ</a:t>
            </a:r>
            <a:r>
              <a:rPr lang="en-US" altLang="ja-JP" sz="1300"/>
              <a:t>’, ‘rank’: ‘4</a:t>
            </a:r>
            <a:r>
              <a:rPr lang="ja-JP" altLang="en-US" sz="1300"/>
              <a:t>位</a:t>
            </a:r>
            <a:r>
              <a:rPr lang="en-US" altLang="ja-JP" sz="1300"/>
              <a:t>’, ‘follower’: 739000, ‘view’: 65331435},</a:t>
            </a:r>
            <a:r>
              <a:rPr lang="ja-JP" altLang="en-US" sz="1300"/>
              <a:t>・・・</a:t>
            </a:r>
            <a:r>
              <a:rPr lang="en-US" altLang="ja-JP" sz="13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08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はじめに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92500" lnSpcReduction="20000"/>
          </a:bodyPr>
          <a:lstStyle/>
          <a:p>
            <a:r>
              <a:rPr lang="ja-JP" altLang="en-US"/>
              <a:t>本講習では</a:t>
            </a:r>
            <a:r>
              <a:rPr lang="en-US" altLang="ja-JP"/>
              <a:t>python</a:t>
            </a:r>
            <a:r>
              <a:rPr lang="ja-JP" altLang="en-US"/>
              <a:t>を扱います。</a:t>
            </a:r>
            <a:endParaRPr lang="en-US" altLang="ja-JP"/>
          </a:p>
          <a:p>
            <a:r>
              <a:rPr lang="en-US" altLang="ja-JP"/>
              <a:t>python</a:t>
            </a:r>
            <a:r>
              <a:rPr lang="ja-JP" altLang="en-US"/>
              <a:t>という言語はコードをシンプルかつ直感的に表現することを追及としており、</a:t>
            </a:r>
            <a:endParaRPr lang="en-US" altLang="ja-JP"/>
          </a:p>
          <a:p>
            <a:r>
              <a:rPr lang="ja-JP" altLang="en-US"/>
              <a:t>この目的に綺麗にハマったコードを </a:t>
            </a:r>
            <a:r>
              <a:rPr lang="en-US" altLang="ja-JP" b="1"/>
              <a:t>pythonic</a:t>
            </a:r>
            <a:r>
              <a:rPr lang="ja-JP" altLang="en-US" b="1"/>
              <a:t>だ</a:t>
            </a:r>
            <a:r>
              <a:rPr lang="en-US" altLang="ja-JP"/>
              <a:t>(python</a:t>
            </a:r>
            <a:r>
              <a:rPr lang="ja-JP" altLang="en-US"/>
              <a:t>らしいコーディングだ</a:t>
            </a:r>
            <a:r>
              <a:rPr lang="en-US" altLang="ja-JP"/>
              <a:t>)</a:t>
            </a:r>
            <a:r>
              <a:rPr lang="ja-JP" altLang="en-US"/>
              <a:t>と</a:t>
            </a:r>
            <a:endParaRPr lang="en-US" altLang="ja-JP"/>
          </a:p>
          <a:p>
            <a:r>
              <a:rPr lang="ja-JP" altLang="en-US"/>
              <a:t>表現しているほどです。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この</a:t>
            </a:r>
            <a:r>
              <a:rPr lang="en-US" altLang="ja-JP"/>
              <a:t>pythonic</a:t>
            </a:r>
            <a:r>
              <a:rPr lang="ja-JP" altLang="en-US"/>
              <a:t>な思想が好まれて、</a:t>
            </a:r>
            <a:r>
              <a:rPr lang="en-US" altLang="ja-JP"/>
              <a:t>python</a:t>
            </a:r>
            <a:r>
              <a:rPr lang="ja-JP" altLang="en-US"/>
              <a:t>には多様なライブラリ、フレームワーク、ラッパーが</a:t>
            </a:r>
            <a:endParaRPr lang="en-US" altLang="ja-JP"/>
          </a:p>
          <a:p>
            <a:r>
              <a:rPr lang="ja-JP" altLang="en-US"/>
              <a:t>提供されています。</a:t>
            </a:r>
            <a:endParaRPr lang="en-US" altLang="ja-JP"/>
          </a:p>
          <a:p>
            <a:endParaRPr lang="en-US" altLang="ja-JP" sz="1800"/>
          </a:p>
          <a:p>
            <a:r>
              <a:rPr lang="ja-JP" altLang="en-US" sz="1400"/>
              <a:t>　数学演算系</a:t>
            </a:r>
            <a:r>
              <a:rPr lang="en-US" altLang="ja-JP" sz="1400"/>
              <a:t>(</a:t>
            </a:r>
            <a:r>
              <a:rPr lang="en-US" altLang="ja-JP" sz="1400" err="1"/>
              <a:t>numpy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機械学習</a:t>
            </a:r>
            <a:r>
              <a:rPr lang="en-US" altLang="ja-JP" sz="1400"/>
              <a:t>(</a:t>
            </a:r>
            <a:r>
              <a:rPr lang="en-US" altLang="ja-JP" sz="1400" err="1"/>
              <a:t>pytorch</a:t>
            </a:r>
            <a:r>
              <a:rPr lang="en-US" altLang="ja-JP" sz="1400"/>
              <a:t>, </a:t>
            </a:r>
            <a:r>
              <a:rPr lang="en-US" altLang="ja-JP" sz="1400" err="1"/>
              <a:t>scikit</a:t>
            </a:r>
            <a:r>
              <a:rPr lang="en-US" altLang="ja-JP" sz="1400"/>
              <a:t>-learn)</a:t>
            </a:r>
          </a:p>
          <a:p>
            <a:r>
              <a:rPr lang="ja-JP" altLang="en-US" sz="1400"/>
              <a:t>　ロボットの制御フレームワーク</a:t>
            </a:r>
            <a:r>
              <a:rPr lang="en-US" altLang="ja-JP" sz="1400"/>
              <a:t>(</a:t>
            </a:r>
            <a:r>
              <a:rPr lang="en-US" altLang="ja-JP" sz="1400" err="1"/>
              <a:t>ros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組込み系の通信制御</a:t>
            </a:r>
            <a:r>
              <a:rPr lang="en-US" altLang="ja-JP" sz="1400"/>
              <a:t>(</a:t>
            </a:r>
            <a:r>
              <a:rPr lang="ja-JP" altLang="en-US" sz="1400"/>
              <a:t>シリアル通信、</a:t>
            </a:r>
            <a:r>
              <a:rPr lang="en-US" altLang="ja-JP" sz="1400"/>
              <a:t>USB</a:t>
            </a:r>
            <a:r>
              <a:rPr lang="ja-JP" altLang="en-US" sz="1400"/>
              <a:t>通信等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ゲーム開発 </a:t>
            </a:r>
            <a:r>
              <a:rPr lang="en-US" altLang="ja-JP" sz="1400"/>
              <a:t>(</a:t>
            </a:r>
            <a:r>
              <a:rPr lang="en-US" altLang="ja-JP" sz="1400" err="1"/>
              <a:t>pygame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クラウド</a:t>
            </a:r>
            <a:r>
              <a:rPr lang="en-US" altLang="ja-JP" sz="1400"/>
              <a:t>API</a:t>
            </a:r>
            <a:r>
              <a:rPr lang="ja-JP" altLang="en-US" sz="1400"/>
              <a:t> </a:t>
            </a:r>
            <a:r>
              <a:rPr lang="en-US" altLang="ja-JP" sz="1400"/>
              <a:t>(google/</a:t>
            </a:r>
            <a:r>
              <a:rPr lang="en-US" altLang="ja-JP" sz="1400" err="1"/>
              <a:t>twiter</a:t>
            </a:r>
            <a:r>
              <a:rPr lang="ja-JP" altLang="en-US" sz="1400"/>
              <a:t>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データベース </a:t>
            </a:r>
            <a:r>
              <a:rPr lang="en-US" altLang="ja-JP" sz="1400"/>
              <a:t>(sqlite3/</a:t>
            </a:r>
            <a:r>
              <a:rPr lang="en-US" altLang="ja-JP" sz="1400" err="1"/>
              <a:t>mysql</a:t>
            </a:r>
            <a:r>
              <a:rPr lang="en-US" altLang="ja-JP" sz="1400"/>
              <a:t>/</a:t>
            </a:r>
            <a:r>
              <a:rPr lang="en-US" altLang="ja-JP" sz="1400" err="1"/>
              <a:t>sqlserver</a:t>
            </a:r>
            <a:r>
              <a:rPr lang="ja-JP" altLang="en-US" sz="1400"/>
              <a:t>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データ分析 </a:t>
            </a:r>
            <a:r>
              <a:rPr lang="en-US" altLang="ja-JP" sz="1400"/>
              <a:t>(pandas)</a:t>
            </a:r>
          </a:p>
          <a:p>
            <a:r>
              <a:rPr lang="ja-JP" altLang="en-US" sz="1400"/>
              <a:t>　スクレイピング</a:t>
            </a:r>
            <a:r>
              <a:rPr lang="en-US" altLang="ja-JP" sz="1400"/>
              <a:t>(</a:t>
            </a:r>
            <a:r>
              <a:rPr lang="en-US" altLang="ja-JP" sz="1400" err="1"/>
              <a:t>beautifulsoup</a:t>
            </a:r>
            <a:r>
              <a:rPr lang="en-US" altLang="ja-JP" sz="1400"/>
              <a:t>/</a:t>
            </a:r>
            <a:r>
              <a:rPr lang="en-US" altLang="ja-JP" sz="1400" err="1"/>
              <a:t>scrapy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グラフ描画</a:t>
            </a:r>
            <a:r>
              <a:rPr lang="en-US" altLang="ja-JP" sz="1400"/>
              <a:t>(matplotlib)</a:t>
            </a:r>
          </a:p>
          <a:p>
            <a:r>
              <a:rPr lang="ja-JP" altLang="en-US" sz="1400"/>
              <a:t>　サーバサイド</a:t>
            </a:r>
            <a:r>
              <a:rPr lang="en-US" altLang="ja-JP" sz="1400"/>
              <a:t>Web(flask)</a:t>
            </a:r>
          </a:p>
          <a:p>
            <a:r>
              <a:rPr lang="ja-JP" altLang="en-US" sz="1400"/>
              <a:t>　デスクトップ</a:t>
            </a:r>
            <a:r>
              <a:rPr lang="en-US" altLang="ja-JP" sz="1400"/>
              <a:t>UI(qt)</a:t>
            </a:r>
          </a:p>
          <a:p>
            <a:endParaRPr lang="en-US" altLang="ja-JP" sz="1800"/>
          </a:p>
          <a:p>
            <a:r>
              <a:rPr lang="ja-JP" altLang="en-US"/>
              <a:t>「何かしよう」と思った際に必要な道具を探すと大抵、</a:t>
            </a:r>
            <a:r>
              <a:rPr lang="en-US" altLang="ja-JP"/>
              <a:t>python</a:t>
            </a:r>
            <a:r>
              <a:rPr lang="ja-JP" altLang="en-US"/>
              <a:t>で道具そのものが提供されたり、</a:t>
            </a:r>
            <a:endParaRPr lang="en-US" altLang="ja-JP"/>
          </a:p>
          <a:p>
            <a:r>
              <a:rPr lang="ja-JP" altLang="en-US"/>
              <a:t>あるいは道具を使いやすく包んだ</a:t>
            </a:r>
            <a:r>
              <a:rPr lang="en-US" altLang="ja-JP"/>
              <a:t>python</a:t>
            </a:r>
            <a:r>
              <a:rPr lang="ja-JP" altLang="en-US"/>
              <a:t>ラッパーが見つかります。</a:t>
            </a:r>
            <a:endParaRPr lang="en-US" altLang="ja-JP"/>
          </a:p>
          <a:p>
            <a:r>
              <a:rPr lang="ja-JP" altLang="en-US"/>
              <a:t>つまり、</a:t>
            </a:r>
            <a:r>
              <a:rPr lang="en-US" altLang="ja-JP"/>
              <a:t>python</a:t>
            </a:r>
            <a:r>
              <a:rPr lang="ja-JP" altLang="en-US"/>
              <a:t>を読む機会は多いし、これらの道具を使いこなすために</a:t>
            </a:r>
            <a:r>
              <a:rPr lang="en-US" altLang="ja-JP"/>
              <a:t>python</a:t>
            </a:r>
            <a:r>
              <a:rPr lang="ja-JP" altLang="en-US"/>
              <a:t>を書く機会も多い、</a:t>
            </a:r>
            <a:endParaRPr lang="en-US" altLang="ja-JP"/>
          </a:p>
          <a:p>
            <a:r>
              <a:rPr lang="ja-JP" altLang="en-US"/>
              <a:t>ということになります。</a:t>
            </a:r>
            <a:r>
              <a:rPr lang="en-US" altLang="ja-JP"/>
              <a:t>(</a:t>
            </a:r>
            <a:r>
              <a:rPr lang="ja-JP" altLang="en-US"/>
              <a:t>常に</a:t>
            </a:r>
            <a:r>
              <a:rPr lang="en-US" altLang="ja-JP"/>
              <a:t>python</a:t>
            </a:r>
            <a:r>
              <a:rPr lang="ja-JP" altLang="en-US"/>
              <a:t>が最適解とは限りませんが</a:t>
            </a:r>
            <a:r>
              <a:rPr lang="en-US" altLang="ja-JP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28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RankingScraper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03865" y="1759903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def </a:t>
            </a:r>
            <a:r>
              <a:rPr lang="en-US" altLang="ja-JP" sz="1400" err="1"/>
              <a:t>get_ranking_data</a:t>
            </a:r>
            <a:r>
              <a:rPr lang="en-US" altLang="ja-JP" sz="1400"/>
              <a:t>(self, page):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 in range(page):</a:t>
            </a:r>
            <a:r>
              <a:rPr lang="ja-JP" altLang="en-US" sz="1400"/>
              <a:t>　　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ランキング一覧を指定ページスクレイピング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factory = </a:t>
            </a:r>
            <a:r>
              <a:rPr lang="en-US" altLang="ja-JP" sz="1400" b="1" err="1"/>
              <a:t>TagFactory</a:t>
            </a:r>
            <a:r>
              <a:rPr lang="en-US" altLang="ja-JP" sz="1400"/>
              <a:t>(</a:t>
            </a:r>
            <a:r>
              <a:rPr lang="en-US" altLang="ja-JP" sz="1400" err="1"/>
              <a:t>RANKING_URL.format</a:t>
            </a:r>
            <a:r>
              <a:rPr lang="en-US" altLang="ja-JP" sz="1400"/>
              <a:t>(p + 1))</a:t>
            </a:r>
            <a:r>
              <a:rPr lang="ja-JP" altLang="en-US" sz="1400"/>
              <a:t> 　　ランキングページの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からタグ工場生成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tag = </a:t>
            </a:r>
            <a:r>
              <a:rPr lang="en-US" altLang="ja-JP" sz="1400" err="1"/>
              <a:t>factory.</a:t>
            </a:r>
            <a:r>
              <a:rPr lang="en-US" altLang="ja-JP" sz="1400" b="1" err="1"/>
              <a:t>tag</a:t>
            </a:r>
            <a:r>
              <a:rPr lang="en-US" altLang="ja-JP" sz="1400"/>
              <a:t>(‘table’, {‘</a:t>
            </a:r>
            <a:r>
              <a:rPr lang="en-US" altLang="ja-JP" sz="1400" err="1"/>
              <a:t>class’:‘table-ranking</a:t>
            </a:r>
            <a:r>
              <a:rPr lang="en-US" altLang="ja-JP" sz="1400"/>
              <a:t>’})</a:t>
            </a:r>
            <a:r>
              <a:rPr lang="ja-JP" altLang="en-US" sz="1400"/>
              <a:t>　　</a:t>
            </a:r>
            <a:r>
              <a:rPr lang="ja-JP" altLang="en-US" sz="1400">
                <a:sym typeface="Wingdings" panose="05000000000000000000" pitchFamily="2" charset="2"/>
              </a:rPr>
              <a:t>工場でランキングテーブルのタグ生産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</a:t>
            </a:r>
            <a:r>
              <a:rPr lang="en-US" altLang="ja-JP" sz="1400"/>
              <a:t>for tr in </a:t>
            </a:r>
            <a:r>
              <a:rPr lang="en-US" altLang="ja-JP" sz="1400" err="1"/>
              <a:t>tag.</a:t>
            </a:r>
            <a:r>
              <a:rPr lang="en-US" altLang="ja-JP" sz="1400" b="1" err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テーブルから各レコードタグ生産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name = </a:t>
            </a:r>
            <a:r>
              <a:rPr lang="en-US" altLang="ja-JP" sz="1400" err="1"/>
              <a:t>tr.</a:t>
            </a:r>
            <a:r>
              <a:rPr lang="en-US" altLang="ja-JP" sz="1400" b="1" err="1"/>
              <a:t>child</a:t>
            </a:r>
            <a:r>
              <a:rPr lang="en-US" altLang="ja-JP" sz="1400"/>
              <a:t>(‘</a:t>
            </a:r>
            <a:r>
              <a:rPr lang="en-US" altLang="ja-JP" sz="1400" err="1"/>
              <a:t>img</a:t>
            </a:r>
            <a:r>
              <a:rPr lang="en-US" altLang="ja-JP" sz="1400"/>
              <a:t>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img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rank = </a:t>
            </a:r>
            <a:r>
              <a:rPr lang="en-US" altLang="ja-JP" sz="1400" err="1"/>
              <a:t>tr.</a:t>
            </a:r>
            <a:r>
              <a:rPr lang="en-US" altLang="ja-JP" sz="1400" b="1" err="1"/>
              <a:t>strong</a:t>
            </a:r>
            <a:r>
              <a:rPr lang="en-US" altLang="ja-JP" sz="1400"/>
              <a:t>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strong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08436" y="3972748"/>
            <a:ext cx="9289127" cy="2595219"/>
          </a:xfrm>
          <a:prstGeom prst="rect">
            <a:avLst/>
          </a:prstGeom>
        </p:spPr>
        <p:txBody>
          <a:bodyPr vert="horz" lIns="91440" tIns="4572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工場の中身を一部抜粋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ja-JP" altLang="en-US" sz="1400"/>
              <a:t>工場の</a:t>
            </a:r>
            <a:r>
              <a:rPr lang="en-US" altLang="ja-JP" sz="1400" b="1"/>
              <a:t>tag</a:t>
            </a:r>
            <a:r>
              <a:rPr lang="ja-JP" altLang="en-US" sz="1400"/>
              <a:t>メソッドは指定された</a:t>
            </a:r>
            <a:r>
              <a:rPr lang="en-US" altLang="ja-JP" sz="1400"/>
              <a:t>HTML</a:t>
            </a:r>
            <a:r>
              <a:rPr lang="ja-JP" altLang="en-US" sz="1400"/>
              <a:t>タグを探し出して、</a:t>
            </a:r>
            <a:r>
              <a:rPr lang="en-US" altLang="ja-JP" sz="1400"/>
              <a:t>BSTag</a:t>
            </a:r>
            <a:r>
              <a:rPr lang="ja-JP" altLang="en-US" sz="1400"/>
              <a:t>オブジェクトとして返します。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__init__(self, url):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html = requests.get(url).text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self._BS = </a:t>
            </a:r>
            <a:r>
              <a:rPr lang="en-US" altLang="ja-JP" sz="1400" b="1"/>
              <a:t>BeautifulSoup</a:t>
            </a:r>
            <a:r>
              <a:rPr lang="en-US" altLang="ja-JP" sz="1400"/>
              <a:t>(html, ‘html.parser’)</a:t>
            </a:r>
            <a:r>
              <a:rPr lang="ja-JP" altLang="en-US" sz="1400"/>
              <a:t>　　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工場のインスタス生成時に、指定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で</a:t>
            </a:r>
            <a:r>
              <a:rPr lang="en-US" altLang="ja-JP" sz="1400">
                <a:sym typeface="Wingdings" panose="05000000000000000000" pitchFamily="2" charset="2"/>
              </a:rPr>
              <a:t>BeautifulSoup</a:t>
            </a:r>
            <a:r>
              <a:rPr lang="ja-JP" altLang="en-US" sz="1400">
                <a:sym typeface="Wingdings" panose="05000000000000000000" pitchFamily="2" charset="2"/>
              </a:rPr>
              <a:t>を生成します。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tag(self, tag_name, attrs=None):</a:t>
            </a:r>
          </a:p>
          <a:p>
            <a:r>
              <a:rPr lang="en-US" altLang="ja-JP" sz="1400"/>
              <a:t>        if attrs:</a:t>
            </a:r>
          </a:p>
          <a:p>
            <a:r>
              <a:rPr lang="en-US" altLang="ja-JP" sz="1400"/>
              <a:t>            return BSTag(self._BS.</a:t>
            </a:r>
            <a:r>
              <a:rPr lang="en-US" altLang="ja-JP" sz="1400" b="1"/>
              <a:t>find</a:t>
            </a:r>
            <a:r>
              <a:rPr lang="en-US" altLang="ja-JP" sz="1400"/>
              <a:t>(tag_name, attrs=attrs))</a:t>
            </a:r>
            <a:r>
              <a:rPr lang="ja-JP" altLang="en-US" sz="1400"/>
              <a:t>　</a:t>
            </a:r>
            <a:r>
              <a:rPr lang="en-US" altLang="ja-JP" sz="1400">
                <a:sym typeface="Wingdings" panose="05000000000000000000" pitchFamily="2" charset="2"/>
              </a:rPr>
              <a:t> BeautifulSoup</a:t>
            </a:r>
            <a:r>
              <a:rPr lang="ja-JP" altLang="en-US" sz="1400">
                <a:sym typeface="Wingdings" panose="05000000000000000000" pitchFamily="2" charset="2"/>
              </a:rPr>
              <a:t>の機能で指定した</a:t>
            </a:r>
            <a:r>
              <a:rPr lang="en-US" altLang="ja-JP" sz="1400">
                <a:sym typeface="Wingdings" panose="05000000000000000000" pitchFamily="2" charset="2"/>
              </a:rPr>
              <a:t>HTML</a:t>
            </a:r>
            <a:r>
              <a:rPr lang="ja-JP" altLang="en-US" sz="1400">
                <a:sym typeface="Wingdings" panose="05000000000000000000" pitchFamily="2" charset="2"/>
              </a:rPr>
              <a:t>タグ</a:t>
            </a:r>
            <a:r>
              <a:rPr lang="en-US" altLang="ja-JP" sz="1400">
                <a:sym typeface="Wingdings" panose="05000000000000000000" pitchFamily="2" charset="2"/>
              </a:rPr>
              <a:t>(/</a:t>
            </a:r>
            <a:r>
              <a:rPr lang="ja-JP" altLang="en-US" sz="1400">
                <a:sym typeface="Wingdings" panose="05000000000000000000" pitchFamily="2" charset="2"/>
              </a:rPr>
              <a:t>属性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>
                <a:sym typeface="Wingdings" panose="05000000000000000000" pitchFamily="2" charset="2"/>
              </a:rPr>
              <a:t>                                           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探し出します。</a:t>
            </a:r>
            <a:endParaRPr lang="en-US" altLang="ja-JP" sz="1400"/>
          </a:p>
          <a:p>
            <a:r>
              <a:rPr lang="en-US" altLang="ja-JP" sz="1400"/>
              <a:t>        else:</a:t>
            </a:r>
          </a:p>
          <a:p>
            <a:r>
              <a:rPr lang="en-US" altLang="ja-JP" sz="1400"/>
              <a:t>            return BSTag(self._BS.</a:t>
            </a:r>
            <a:r>
              <a:rPr lang="en-US" altLang="ja-JP" sz="1400" b="1"/>
              <a:t>find</a:t>
            </a:r>
            <a:r>
              <a:rPr lang="en-US" altLang="ja-JP" sz="1400"/>
              <a:t>(tag_name))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34AFCD-1546-46D2-95CF-635D74A5E27E}"/>
              </a:ext>
            </a:extLst>
          </p:cNvPr>
          <p:cNvSpPr txBox="1">
            <a:spLocks/>
          </p:cNvSpPr>
          <p:nvPr/>
        </p:nvSpPr>
        <p:spPr>
          <a:xfrm>
            <a:off x="303864" y="1093811"/>
            <a:ext cx="9152899" cy="31823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ランキングスクレイパーのランキング取得メソッド実装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2416789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RankingScraper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76550" y="3319073"/>
            <a:ext cx="9289127" cy="259521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each</a:t>
            </a:r>
            <a:r>
              <a:rPr lang="ja-JP" altLang="en-US" sz="1400"/>
              <a:t>メソッドは、自身の</a:t>
            </a:r>
            <a:r>
              <a:rPr lang="en-US" altLang="ja-JP" sz="1400"/>
              <a:t>HTML</a:t>
            </a:r>
            <a:r>
              <a:rPr lang="ja-JP" altLang="en-US" sz="1400"/>
              <a:t>タグ内の複数の子供を、自身と同じく</a:t>
            </a:r>
            <a:r>
              <a:rPr lang="en-US" altLang="ja-JP" sz="1400"/>
              <a:t>BSTag</a:t>
            </a:r>
            <a:r>
              <a:rPr lang="ja-JP" altLang="en-US" sz="1400"/>
              <a:t>のオブジェクトとして返します。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each(self, tag_name, attrs=None):</a:t>
            </a:r>
          </a:p>
          <a:p>
            <a:r>
              <a:rPr lang="en-US" altLang="ja-JP" sz="1400"/>
              <a:t>        if attrs:</a:t>
            </a:r>
          </a:p>
          <a:p>
            <a:r>
              <a:rPr lang="en-US" altLang="ja-JP" sz="1400"/>
              <a:t>            tag_list = self._tag.find_all(tag_name, attrs=attrs)</a:t>
            </a:r>
            <a:r>
              <a:rPr lang="ja-JP" altLang="en-US" sz="1400"/>
              <a:t> </a:t>
            </a:r>
            <a:r>
              <a:rPr lang="en-US" altLang="ja-JP" sz="1400">
                <a:sym typeface="Wingdings" panose="05000000000000000000" pitchFamily="2" charset="2"/>
              </a:rPr>
              <a:t></a:t>
            </a:r>
            <a:r>
              <a:rPr lang="ja-JP" altLang="en-US" sz="1400">
                <a:sym typeface="Wingdings" panose="05000000000000000000" pitchFamily="2" charset="2"/>
              </a:rPr>
              <a:t>自身の</a:t>
            </a:r>
            <a:r>
              <a:rPr lang="en-US" altLang="ja-JP" sz="1400">
                <a:sym typeface="Wingdings" panose="05000000000000000000" pitchFamily="2" charset="2"/>
              </a:rPr>
              <a:t>HTML</a:t>
            </a:r>
            <a:r>
              <a:rPr lang="ja-JP" altLang="en-US" sz="1400">
                <a:sym typeface="Wingdings" panose="05000000000000000000" pitchFamily="2" charset="2"/>
              </a:rPr>
              <a:t>タグ内の指定された子供タグの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　　　　　　　　　　　　　　　　　　　　　　　　　　　　リストを取得する。</a:t>
            </a:r>
            <a:endParaRPr lang="en-US" altLang="ja-JP" sz="1400"/>
          </a:p>
          <a:p>
            <a:r>
              <a:rPr lang="en-US" altLang="ja-JP" sz="1400"/>
              <a:t>        else:</a:t>
            </a:r>
          </a:p>
          <a:p>
            <a:r>
              <a:rPr lang="en-US" altLang="ja-JP" sz="1400"/>
              <a:t>            tag_list = self._tag.find_all(tag_name)</a:t>
            </a:r>
          </a:p>
          <a:p>
            <a:r>
              <a:rPr lang="en-US" altLang="ja-JP" sz="1400"/>
              <a:t>        for tag in tag_list:</a:t>
            </a:r>
          </a:p>
          <a:p>
            <a:r>
              <a:rPr lang="en-US" altLang="ja-JP" sz="1400"/>
              <a:t>            yield BSTag(tag)                                                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一つずつ、見つけた子供タグを</a:t>
            </a:r>
            <a:r>
              <a:rPr lang="en-US" altLang="ja-JP" sz="1400">
                <a:sym typeface="Wingdings" panose="05000000000000000000" pitchFamily="2" charset="2"/>
              </a:rPr>
              <a:t>BSTag</a:t>
            </a:r>
            <a:r>
              <a:rPr lang="ja-JP" altLang="en-US" sz="1400">
                <a:sym typeface="Wingdings" panose="05000000000000000000" pitchFamily="2" charset="2"/>
              </a:rPr>
              <a:t>に包んで返す。</a:t>
            </a:r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0A92C13-A414-4165-B202-605346EE9DE4}"/>
              </a:ext>
            </a:extLst>
          </p:cNvPr>
          <p:cNvSpPr txBox="1">
            <a:spLocks/>
          </p:cNvSpPr>
          <p:nvPr/>
        </p:nvSpPr>
        <p:spPr>
          <a:xfrm>
            <a:off x="356619" y="986179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def </a:t>
            </a:r>
            <a:r>
              <a:rPr lang="en-US" altLang="ja-JP" sz="1400" err="1"/>
              <a:t>get_ranking_data</a:t>
            </a:r>
            <a:r>
              <a:rPr lang="en-US" altLang="ja-JP" sz="1400"/>
              <a:t>(self, page):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 in range(page):</a:t>
            </a:r>
            <a:r>
              <a:rPr lang="ja-JP" altLang="en-US" sz="1400"/>
              <a:t>　　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ランキング一覧を指定ページスクレイピング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factory = </a:t>
            </a:r>
            <a:r>
              <a:rPr lang="en-US" altLang="ja-JP" sz="1400" b="1" err="1"/>
              <a:t>TagFactory</a:t>
            </a:r>
            <a:r>
              <a:rPr lang="en-US" altLang="ja-JP" sz="1400"/>
              <a:t>(</a:t>
            </a:r>
            <a:r>
              <a:rPr lang="en-US" altLang="ja-JP" sz="1400" err="1"/>
              <a:t>RANKING_URL.format</a:t>
            </a:r>
            <a:r>
              <a:rPr lang="en-US" altLang="ja-JP" sz="1400"/>
              <a:t>(p + 1))</a:t>
            </a:r>
            <a:r>
              <a:rPr lang="ja-JP" altLang="en-US" sz="1400"/>
              <a:t> 　　ランキングページの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からタグ工場生成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tag = </a:t>
            </a:r>
            <a:r>
              <a:rPr lang="en-US" altLang="ja-JP" sz="1400" err="1"/>
              <a:t>factory.</a:t>
            </a:r>
            <a:r>
              <a:rPr lang="en-US" altLang="ja-JP" sz="1400" b="1" err="1"/>
              <a:t>tag</a:t>
            </a:r>
            <a:r>
              <a:rPr lang="en-US" altLang="ja-JP" sz="1400"/>
              <a:t>(‘table’, {‘</a:t>
            </a:r>
            <a:r>
              <a:rPr lang="en-US" altLang="ja-JP" sz="1400" err="1"/>
              <a:t>class’:‘table-ranking</a:t>
            </a:r>
            <a:r>
              <a:rPr lang="en-US" altLang="ja-JP" sz="1400"/>
              <a:t>’})</a:t>
            </a:r>
            <a:r>
              <a:rPr lang="ja-JP" altLang="en-US" sz="1400"/>
              <a:t>　　</a:t>
            </a:r>
            <a:r>
              <a:rPr lang="ja-JP" altLang="en-US" sz="1400">
                <a:sym typeface="Wingdings" panose="05000000000000000000" pitchFamily="2" charset="2"/>
              </a:rPr>
              <a:t>工場でランキングテーブルのタグ生産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</a:t>
            </a:r>
            <a:r>
              <a:rPr lang="en-US" altLang="ja-JP" sz="1400"/>
              <a:t>for tr in </a:t>
            </a:r>
            <a:r>
              <a:rPr lang="en-US" altLang="ja-JP" sz="1400" err="1"/>
              <a:t>tag.</a:t>
            </a:r>
            <a:r>
              <a:rPr lang="en-US" altLang="ja-JP" sz="1400" b="1" err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テーブルから各レコードタグ生産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name = </a:t>
            </a:r>
            <a:r>
              <a:rPr lang="en-US" altLang="ja-JP" sz="1400" err="1"/>
              <a:t>tr.</a:t>
            </a:r>
            <a:r>
              <a:rPr lang="en-US" altLang="ja-JP" sz="1400" b="1" err="1"/>
              <a:t>child</a:t>
            </a:r>
            <a:r>
              <a:rPr lang="en-US" altLang="ja-JP" sz="1400"/>
              <a:t>(‘</a:t>
            </a:r>
            <a:r>
              <a:rPr lang="en-US" altLang="ja-JP" sz="1400" err="1"/>
              <a:t>img</a:t>
            </a:r>
            <a:r>
              <a:rPr lang="en-US" altLang="ja-JP" sz="1400"/>
              <a:t>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img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rank = </a:t>
            </a:r>
            <a:r>
              <a:rPr lang="en-US" altLang="ja-JP" sz="1400" err="1"/>
              <a:t>tr.</a:t>
            </a:r>
            <a:r>
              <a:rPr lang="en-US" altLang="ja-JP" sz="1400" b="1" err="1"/>
              <a:t>strong</a:t>
            </a:r>
            <a:r>
              <a:rPr lang="en-US" altLang="ja-JP" sz="1400"/>
              <a:t>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strong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46944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RankingScraper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76550" y="3319073"/>
            <a:ext cx="9289127" cy="2595219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child</a:t>
            </a:r>
            <a:r>
              <a:rPr lang="ja-JP" altLang="en-US" sz="1400"/>
              <a:t>メソッドは、自身の</a:t>
            </a:r>
            <a:r>
              <a:rPr lang="en-US" altLang="ja-JP" sz="1400"/>
              <a:t>HTML</a:t>
            </a:r>
            <a:r>
              <a:rPr lang="ja-JP" altLang="en-US" sz="1400"/>
              <a:t>タグ内の特定の子供を、自身と同じく</a:t>
            </a:r>
            <a:r>
              <a:rPr lang="en-US" altLang="ja-JP" sz="1400"/>
              <a:t>BSTag</a:t>
            </a:r>
            <a:r>
              <a:rPr lang="ja-JP" altLang="en-US" sz="1400"/>
              <a:t>の</a:t>
            </a:r>
            <a:endParaRPr lang="en-US" altLang="ja-JP" sz="1400"/>
          </a:p>
          <a:p>
            <a:r>
              <a:rPr lang="ja-JP" altLang="en-US" sz="1400"/>
              <a:t>オブジェクトとして返します。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child(self, tag_name, attrs=None):</a:t>
            </a:r>
          </a:p>
          <a:p>
            <a:r>
              <a:rPr lang="en-US" altLang="ja-JP" sz="1400"/>
              <a:t>        if attrs:</a:t>
            </a:r>
          </a:p>
          <a:p>
            <a:r>
              <a:rPr lang="en-US" altLang="ja-JP" sz="1400"/>
              <a:t>            return BSTag(self._tag.</a:t>
            </a:r>
            <a:r>
              <a:rPr lang="en-US" altLang="ja-JP" sz="1400" b="1"/>
              <a:t>find</a:t>
            </a:r>
            <a:r>
              <a:rPr lang="en-US" altLang="ja-JP" sz="1400"/>
              <a:t>(tag_name, attrs=attrs)) </a:t>
            </a:r>
            <a:r>
              <a:rPr lang="en-US" altLang="ja-JP" sz="1400">
                <a:sym typeface="Wingdings" panose="05000000000000000000" pitchFamily="2" charset="2"/>
              </a:rPr>
              <a:t> </a:t>
            </a:r>
            <a:r>
              <a:rPr lang="ja-JP" altLang="en-US" sz="1400">
                <a:sym typeface="Wingdings" panose="05000000000000000000" pitchFamily="2" charset="2"/>
              </a:rPr>
              <a:t>自身の</a:t>
            </a:r>
            <a:r>
              <a:rPr lang="en-US" altLang="ja-JP" sz="1400">
                <a:sym typeface="Wingdings" panose="05000000000000000000" pitchFamily="2" charset="2"/>
              </a:rPr>
              <a:t>HTML</a:t>
            </a:r>
            <a:r>
              <a:rPr lang="ja-JP" altLang="en-US" sz="1400">
                <a:sym typeface="Wingdings" panose="05000000000000000000" pitchFamily="2" charset="2"/>
              </a:rPr>
              <a:t>タグ内の指定された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>
                <a:sym typeface="Wingdings" panose="05000000000000000000" pitchFamily="2" charset="2"/>
              </a:rPr>
              <a:t>                                           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子供タグを</a:t>
            </a:r>
            <a:r>
              <a:rPr lang="en-US" altLang="ja-JP" sz="1400">
                <a:sym typeface="Wingdings" panose="05000000000000000000" pitchFamily="2" charset="2"/>
              </a:rPr>
              <a:t>BSTag</a:t>
            </a:r>
            <a:r>
              <a:rPr lang="ja-JP" altLang="en-US" sz="1400">
                <a:sym typeface="Wingdings" panose="05000000000000000000" pitchFamily="2" charset="2"/>
              </a:rPr>
              <a:t>に包んで返す。</a:t>
            </a:r>
            <a:endParaRPr lang="en-US" altLang="ja-JP" sz="1400"/>
          </a:p>
          <a:p>
            <a:r>
              <a:rPr lang="en-US" altLang="ja-JP" sz="1400"/>
              <a:t>        else:</a:t>
            </a:r>
          </a:p>
          <a:p>
            <a:r>
              <a:rPr lang="en-US" altLang="ja-JP" sz="1400"/>
              <a:t>            return BSTag(self._tag.</a:t>
            </a:r>
            <a:r>
              <a:rPr lang="en-US" altLang="ja-JP" sz="1400" b="1"/>
              <a:t>find</a:t>
            </a:r>
            <a:r>
              <a:rPr lang="en-US" altLang="ja-JP" sz="1400"/>
              <a:t>(tag_name))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14C5BDF-0DF3-4A0E-9E52-47DD0C261E4D}"/>
              </a:ext>
            </a:extLst>
          </p:cNvPr>
          <p:cNvSpPr txBox="1">
            <a:spLocks/>
          </p:cNvSpPr>
          <p:nvPr/>
        </p:nvSpPr>
        <p:spPr>
          <a:xfrm>
            <a:off x="356619" y="986181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def </a:t>
            </a:r>
            <a:r>
              <a:rPr lang="en-US" altLang="ja-JP" sz="1400" err="1"/>
              <a:t>get_ranking_data</a:t>
            </a:r>
            <a:r>
              <a:rPr lang="en-US" altLang="ja-JP" sz="1400"/>
              <a:t>(self, page):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 in range(page):</a:t>
            </a:r>
            <a:r>
              <a:rPr lang="ja-JP" altLang="en-US" sz="1400"/>
              <a:t>　　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ランキング一覧を指定ページスクレイピング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factory = </a:t>
            </a:r>
            <a:r>
              <a:rPr lang="en-US" altLang="ja-JP" sz="1400" b="1" err="1"/>
              <a:t>TagFactory</a:t>
            </a:r>
            <a:r>
              <a:rPr lang="en-US" altLang="ja-JP" sz="1400"/>
              <a:t>(</a:t>
            </a:r>
            <a:r>
              <a:rPr lang="en-US" altLang="ja-JP" sz="1400" err="1"/>
              <a:t>RANKING_URL.format</a:t>
            </a:r>
            <a:r>
              <a:rPr lang="en-US" altLang="ja-JP" sz="1400"/>
              <a:t>(p + 1))</a:t>
            </a:r>
            <a:r>
              <a:rPr lang="ja-JP" altLang="en-US" sz="1400"/>
              <a:t> 　　ランキングページの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からタグ工場生成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tag = </a:t>
            </a:r>
            <a:r>
              <a:rPr lang="en-US" altLang="ja-JP" sz="1400" err="1"/>
              <a:t>factory.</a:t>
            </a:r>
            <a:r>
              <a:rPr lang="en-US" altLang="ja-JP" sz="1400" b="1" err="1"/>
              <a:t>tag</a:t>
            </a:r>
            <a:r>
              <a:rPr lang="en-US" altLang="ja-JP" sz="1400"/>
              <a:t>(‘table’, {‘</a:t>
            </a:r>
            <a:r>
              <a:rPr lang="en-US" altLang="ja-JP" sz="1400" err="1"/>
              <a:t>class’:‘table-ranking</a:t>
            </a:r>
            <a:r>
              <a:rPr lang="en-US" altLang="ja-JP" sz="1400"/>
              <a:t>’})</a:t>
            </a:r>
            <a:r>
              <a:rPr lang="ja-JP" altLang="en-US" sz="1400"/>
              <a:t>　　</a:t>
            </a:r>
            <a:r>
              <a:rPr lang="ja-JP" altLang="en-US" sz="1400">
                <a:sym typeface="Wingdings" panose="05000000000000000000" pitchFamily="2" charset="2"/>
              </a:rPr>
              <a:t>工場でランキングテーブルのタグ生産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</a:t>
            </a:r>
            <a:r>
              <a:rPr lang="en-US" altLang="ja-JP" sz="1400"/>
              <a:t>for tr in </a:t>
            </a:r>
            <a:r>
              <a:rPr lang="en-US" altLang="ja-JP" sz="1400" err="1"/>
              <a:t>tag.</a:t>
            </a:r>
            <a:r>
              <a:rPr lang="en-US" altLang="ja-JP" sz="1400" b="1" err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テーブルから各レコードタグ生産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name = </a:t>
            </a:r>
            <a:r>
              <a:rPr lang="en-US" altLang="ja-JP" sz="1400" err="1"/>
              <a:t>tr.</a:t>
            </a:r>
            <a:r>
              <a:rPr lang="en-US" altLang="ja-JP" sz="1400" b="1" err="1"/>
              <a:t>child</a:t>
            </a:r>
            <a:r>
              <a:rPr lang="en-US" altLang="ja-JP" sz="1400"/>
              <a:t>(‘</a:t>
            </a:r>
            <a:r>
              <a:rPr lang="en-US" altLang="ja-JP" sz="1400" err="1"/>
              <a:t>img</a:t>
            </a:r>
            <a:r>
              <a:rPr lang="en-US" altLang="ja-JP" sz="1400"/>
              <a:t>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img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rank = </a:t>
            </a:r>
            <a:r>
              <a:rPr lang="en-US" altLang="ja-JP" sz="1400" err="1"/>
              <a:t>tr.</a:t>
            </a:r>
            <a:r>
              <a:rPr lang="en-US" altLang="ja-JP" sz="1400" b="1" err="1"/>
              <a:t>strong</a:t>
            </a:r>
            <a:r>
              <a:rPr lang="en-US" altLang="ja-JP" sz="1400"/>
              <a:t>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strong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328261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76550" y="3319073"/>
            <a:ext cx="9289127" cy="259521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alt</a:t>
            </a:r>
            <a:r>
              <a:rPr lang="ja-JP" altLang="en-US" sz="1400"/>
              <a:t>、</a:t>
            </a:r>
            <a:r>
              <a:rPr lang="en-US" altLang="ja-JP" sz="1400" b="1"/>
              <a:t>strong</a:t>
            </a:r>
            <a:r>
              <a:rPr lang="ja-JP" altLang="en-US" sz="1400"/>
              <a:t>メソッドは、自身の</a:t>
            </a:r>
            <a:r>
              <a:rPr lang="en-US" altLang="ja-JP" sz="1400"/>
              <a:t>HTML</a:t>
            </a:r>
            <a:r>
              <a:rPr lang="ja-JP" altLang="en-US" sz="1400"/>
              <a:t>タグ内の</a:t>
            </a:r>
            <a:r>
              <a:rPr lang="en-US" altLang="ja-JP" sz="1400"/>
              <a:t>alt</a:t>
            </a:r>
            <a:r>
              <a:rPr lang="ja-JP" altLang="en-US" sz="1400"/>
              <a:t>、</a:t>
            </a:r>
            <a:r>
              <a:rPr lang="en-US" altLang="ja-JP" sz="1400"/>
              <a:t>strong</a:t>
            </a:r>
            <a:r>
              <a:rPr lang="ja-JP" altLang="en-US" sz="1400"/>
              <a:t>タグの</a:t>
            </a:r>
            <a:r>
              <a:rPr lang="ja-JP" altLang="en-US" sz="1400" b="1"/>
              <a:t>テキスト</a:t>
            </a:r>
            <a:r>
              <a:rPr lang="ja-JP" altLang="en-US" sz="1400"/>
              <a:t>を返します。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alt(self):</a:t>
            </a:r>
          </a:p>
          <a:p>
            <a:r>
              <a:rPr lang="en-US" altLang="ja-JP" sz="1400"/>
              <a:t>    return self._tag[‘alt‘]</a:t>
            </a:r>
            <a:r>
              <a:rPr lang="ja-JP" altLang="en-US" sz="1400"/>
              <a:t>　</a:t>
            </a:r>
            <a:r>
              <a:rPr lang="en-US" altLang="ja-JP" sz="1400">
                <a:sym typeface="Wingdings" panose="05000000000000000000" pitchFamily="2" charset="2"/>
              </a:rPr>
              <a:t> alt</a:t>
            </a:r>
            <a:r>
              <a:rPr lang="ja-JP" altLang="en-US" sz="1400">
                <a:sym typeface="Wingdings" panose="05000000000000000000" pitchFamily="2" charset="2"/>
              </a:rPr>
              <a:t>タグのテキストを返す。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strong(self):</a:t>
            </a:r>
          </a:p>
          <a:p>
            <a:r>
              <a:rPr lang="en-US" altLang="ja-JP" sz="1400"/>
              <a:t>    return self._tag.strong.</a:t>
            </a:r>
            <a:r>
              <a:rPr lang="en-US" altLang="ja-JP" sz="1400" b="1"/>
              <a:t>text</a:t>
            </a:r>
            <a:r>
              <a:rPr lang="en-US" altLang="ja-JP" sz="1400"/>
              <a:t>  </a:t>
            </a:r>
            <a:r>
              <a:rPr lang="en-US" altLang="ja-JP" sz="1400">
                <a:sym typeface="Wingdings" panose="05000000000000000000" pitchFamily="2" charset="2"/>
              </a:rPr>
              <a:t>strong</a:t>
            </a:r>
            <a:r>
              <a:rPr lang="ja-JP" altLang="en-US" sz="1400">
                <a:sym typeface="Wingdings" panose="05000000000000000000" pitchFamily="2" charset="2"/>
              </a:rPr>
              <a:t>タグのテキストを返す。</a:t>
            </a:r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820E202-F39B-4822-B166-46BBFB1482B5}"/>
              </a:ext>
            </a:extLst>
          </p:cNvPr>
          <p:cNvSpPr txBox="1">
            <a:spLocks/>
          </p:cNvSpPr>
          <p:nvPr/>
        </p:nvSpPr>
        <p:spPr>
          <a:xfrm>
            <a:off x="356619" y="1003764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def </a:t>
            </a:r>
            <a:r>
              <a:rPr lang="en-US" altLang="ja-JP" sz="1400" err="1"/>
              <a:t>get_ranking_data</a:t>
            </a:r>
            <a:r>
              <a:rPr lang="en-US" altLang="ja-JP" sz="1400"/>
              <a:t>(self, page):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 in range(page):</a:t>
            </a:r>
            <a:r>
              <a:rPr lang="ja-JP" altLang="en-US" sz="1400"/>
              <a:t>　　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ランキング一覧を指定ページスクレイピング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factory = </a:t>
            </a:r>
            <a:r>
              <a:rPr lang="en-US" altLang="ja-JP" sz="1400" b="1" err="1"/>
              <a:t>TagFactory</a:t>
            </a:r>
            <a:r>
              <a:rPr lang="en-US" altLang="ja-JP" sz="1400"/>
              <a:t>(</a:t>
            </a:r>
            <a:r>
              <a:rPr lang="en-US" altLang="ja-JP" sz="1400" err="1"/>
              <a:t>RANKING_URL.format</a:t>
            </a:r>
            <a:r>
              <a:rPr lang="en-US" altLang="ja-JP" sz="1400"/>
              <a:t>(p + 1))</a:t>
            </a:r>
            <a:r>
              <a:rPr lang="ja-JP" altLang="en-US" sz="1400"/>
              <a:t> 　　ランキングページの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からタグ工場生成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tag = </a:t>
            </a:r>
            <a:r>
              <a:rPr lang="en-US" altLang="ja-JP" sz="1400" err="1"/>
              <a:t>factory.</a:t>
            </a:r>
            <a:r>
              <a:rPr lang="en-US" altLang="ja-JP" sz="1400" b="1" err="1"/>
              <a:t>tag</a:t>
            </a:r>
            <a:r>
              <a:rPr lang="en-US" altLang="ja-JP" sz="1400"/>
              <a:t>(‘table’, {‘</a:t>
            </a:r>
            <a:r>
              <a:rPr lang="en-US" altLang="ja-JP" sz="1400" err="1"/>
              <a:t>class’:‘table-ranking</a:t>
            </a:r>
            <a:r>
              <a:rPr lang="en-US" altLang="ja-JP" sz="1400"/>
              <a:t>’})</a:t>
            </a:r>
            <a:r>
              <a:rPr lang="ja-JP" altLang="en-US" sz="1400"/>
              <a:t>　　</a:t>
            </a:r>
            <a:r>
              <a:rPr lang="ja-JP" altLang="en-US" sz="1400">
                <a:sym typeface="Wingdings" panose="05000000000000000000" pitchFamily="2" charset="2"/>
              </a:rPr>
              <a:t>工場でランキングテーブルのタグ生産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</a:t>
            </a:r>
            <a:r>
              <a:rPr lang="en-US" altLang="ja-JP" sz="1400"/>
              <a:t>for tr in </a:t>
            </a:r>
            <a:r>
              <a:rPr lang="en-US" altLang="ja-JP" sz="1400" err="1"/>
              <a:t>tag.</a:t>
            </a:r>
            <a:r>
              <a:rPr lang="en-US" altLang="ja-JP" sz="1400" b="1" err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テーブルから各レコードタグ生産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name = </a:t>
            </a:r>
            <a:r>
              <a:rPr lang="en-US" altLang="ja-JP" sz="1400" err="1"/>
              <a:t>tr.</a:t>
            </a:r>
            <a:r>
              <a:rPr lang="en-US" altLang="ja-JP" sz="1400" b="1" err="1"/>
              <a:t>child</a:t>
            </a:r>
            <a:r>
              <a:rPr lang="en-US" altLang="ja-JP" sz="1400"/>
              <a:t>(‘</a:t>
            </a:r>
            <a:r>
              <a:rPr lang="en-US" altLang="ja-JP" sz="1400" err="1"/>
              <a:t>img</a:t>
            </a:r>
            <a:r>
              <a:rPr lang="en-US" altLang="ja-JP" sz="1400"/>
              <a:t>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img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rank = </a:t>
            </a:r>
            <a:r>
              <a:rPr lang="en-US" altLang="ja-JP" sz="1400" err="1"/>
              <a:t>tr.</a:t>
            </a:r>
            <a:r>
              <a:rPr lang="en-US" altLang="ja-JP" sz="1400" b="1" err="1"/>
              <a:t>strong</a:t>
            </a:r>
            <a:r>
              <a:rPr lang="en-US" altLang="ja-JP" sz="1400"/>
              <a:t>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strong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28498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556E126-8A63-4D51-8B84-1858566C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1" y="1380975"/>
            <a:ext cx="6439719" cy="4407832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85" y="847203"/>
            <a:ext cx="9152899" cy="533771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ランキング詳細ページ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215578" y="3406436"/>
            <a:ext cx="2293940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026393" y="3583505"/>
            <a:ext cx="1888212" cy="5783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6914605" y="3757206"/>
            <a:ext cx="300973" cy="115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5026393" y="4234900"/>
            <a:ext cx="1809835" cy="598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 flipV="1">
            <a:off x="6836228" y="4534152"/>
            <a:ext cx="379351" cy="17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7215579" y="4205318"/>
            <a:ext cx="2309606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5026394" y="4877356"/>
            <a:ext cx="1809835" cy="91780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7215578" y="5002559"/>
            <a:ext cx="2256331" cy="69776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⑤</a:t>
            </a:r>
            <a:r>
              <a:rPr lang="en-US" altLang="ja-JP" sz="1200"/>
              <a:t>Twitter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flipH="1" flipV="1">
            <a:off x="6836229" y="5336257"/>
            <a:ext cx="379349" cy="151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B58F0FC9-AC67-4A54-872A-A8F768FD79F9}"/>
              </a:ext>
            </a:extLst>
          </p:cNvPr>
          <p:cNvSpPr txBox="1">
            <a:spLocks/>
          </p:cNvSpPr>
          <p:nvPr/>
        </p:nvSpPr>
        <p:spPr>
          <a:xfrm>
            <a:off x="372285" y="5851478"/>
            <a:ext cx="8968785" cy="8987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チャンネル情報全体を格納するコンテナ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を見つけ、そのコンテナ内のオフィス名を示す</a:t>
            </a:r>
            <a:endParaRPr lang="en-US" altLang="ja-JP" sz="1400"/>
          </a:p>
          <a:p>
            <a:r>
              <a:rPr lang="ja-JP" altLang="en-US" sz="1400"/>
              <a:t>　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、 ファン数、総再生回数、</a:t>
            </a:r>
            <a:r>
              <a:rPr lang="en-US" altLang="ja-JP" sz="1400"/>
              <a:t>Twitter</a:t>
            </a:r>
            <a:r>
              <a:rPr lang="ja-JP" altLang="en-US" sz="1400"/>
              <a:t>アカウントを格納するコンテナ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を抽出して</a:t>
            </a:r>
            <a:endParaRPr lang="en-US" altLang="ja-JP" sz="1400"/>
          </a:p>
          <a:p>
            <a:r>
              <a:rPr lang="ja-JP" altLang="en-US" sz="1400"/>
              <a:t>　必要な値を集めます。</a:t>
            </a:r>
            <a:endParaRPr lang="en-US" altLang="ja-JP" sz="14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DBFA2E8-D147-44CE-8146-499D6181C6B5}"/>
              </a:ext>
            </a:extLst>
          </p:cNvPr>
          <p:cNvSpPr/>
          <p:nvPr/>
        </p:nvSpPr>
        <p:spPr>
          <a:xfrm>
            <a:off x="4593770" y="1512909"/>
            <a:ext cx="2416630" cy="44078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973FD7E0-63E1-4FE9-AEBA-D98229E69540}"/>
              </a:ext>
            </a:extLst>
          </p:cNvPr>
          <p:cNvSpPr txBox="1">
            <a:spLocks/>
          </p:cNvSpPr>
          <p:nvPr/>
        </p:nvSpPr>
        <p:spPr>
          <a:xfrm>
            <a:off x="7208796" y="1443647"/>
            <a:ext cx="2553513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①チャンネル情報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r>
              <a:rPr lang="en-US" altLang="ja-JP" sz="1200"/>
              <a:t>:</a:t>
            </a:r>
          </a:p>
          <a:p>
            <a:r>
              <a:rPr lang="en-US" altLang="ja-JP" sz="1200"/>
              <a:t>   class</a:t>
            </a:r>
            <a:r>
              <a:rPr lang="ja-JP" altLang="en-US" sz="1200"/>
              <a:t>属性</a:t>
            </a:r>
            <a:r>
              <a:rPr lang="en-US" altLang="ja-JP" sz="1200"/>
              <a:t>=“box-channel-info”</a:t>
            </a:r>
          </a:p>
        </p:txBody>
      </p:sp>
      <p:cxnSp>
        <p:nvCxnSpPr>
          <p:cNvPr id="66" name="直線矢印コネクタ 6">
            <a:extLst>
              <a:ext uri="{FF2B5EF4-FFF2-40B4-BE49-F238E27FC236}">
                <a16:creationId xmlns:a16="http://schemas.microsoft.com/office/drawing/2014/main" id="{0B35D9EC-A01F-46FC-B20E-EDAA2E1A9916}"/>
              </a:ext>
            </a:extLst>
          </p:cNvPr>
          <p:cNvCxnSpPr>
            <a:cxnSpLocks/>
            <a:stCxn id="62" idx="0"/>
            <a:endCxn id="60" idx="0"/>
          </p:cNvCxnSpPr>
          <p:nvPr/>
        </p:nvCxnSpPr>
        <p:spPr>
          <a:xfrm rot="16200000" flipH="1" flipV="1">
            <a:off x="7109188" y="136544"/>
            <a:ext cx="69262" cy="2683468"/>
          </a:xfrm>
          <a:prstGeom prst="bentConnector3">
            <a:avLst>
              <a:gd name="adj1" fmla="val -33005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97BA8B0-1319-4143-8CC5-A1F9156A2EBF}"/>
              </a:ext>
            </a:extLst>
          </p:cNvPr>
          <p:cNvSpPr/>
          <p:nvPr/>
        </p:nvSpPr>
        <p:spPr>
          <a:xfrm>
            <a:off x="5259977" y="2468456"/>
            <a:ext cx="1576251" cy="7427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159B338F-89EE-452B-8DA7-876A721CECB4}"/>
              </a:ext>
            </a:extLst>
          </p:cNvPr>
          <p:cNvSpPr txBox="1">
            <a:spLocks/>
          </p:cNvSpPr>
          <p:nvPr/>
        </p:nvSpPr>
        <p:spPr>
          <a:xfrm>
            <a:off x="7231244" y="2439117"/>
            <a:ext cx="2293940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②オフィス名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 err="1"/>
              <a:t>img</a:t>
            </a:r>
            <a:r>
              <a:rPr lang="en-US" altLang="ja-JP" sz="1200"/>
              <a:t>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alt</a:t>
            </a:r>
            <a:r>
              <a:rPr lang="ja-JP" altLang="en-US" sz="1200"/>
              <a:t>属性</a:t>
            </a:r>
            <a:endParaRPr lang="en-US" altLang="ja-JP" sz="120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A4BCFB7-CCCF-4D21-B4EF-3CC0B0628D1A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>
            <a:off x="6836228" y="2789887"/>
            <a:ext cx="395016" cy="49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1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64452" y="941166"/>
            <a:ext cx="9350924" cy="368569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(BASE_URL + tr.url())        </a:t>
            </a:r>
            <a:r>
              <a:rPr lang="ja-JP" altLang="en-US" sz="1200"/>
              <a:t>　　　　　　　詳細ページの</a:t>
            </a:r>
            <a:r>
              <a:rPr lang="en-US" altLang="ja-JP" sz="1200"/>
              <a:t>URL</a:t>
            </a:r>
            <a:r>
              <a:rPr lang="ja-JP" altLang="en-US" sz="1200"/>
              <a:t>からタグ工場生成</a:t>
            </a:r>
            <a:endParaRPr lang="en-US" altLang="ja-JP" sz="1200"/>
          </a:p>
          <a:p>
            <a:br>
              <a:rPr lang="en-US" altLang="ja-JP" sz="1200"/>
            </a:br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tag</a:t>
            </a:r>
            <a:r>
              <a:rPr lang="en-US" altLang="ja-JP" sz="1200"/>
              <a:t>(‘div’, {‘class’: ‘box-channel-info’})                 </a:t>
            </a:r>
            <a:r>
              <a:rPr lang="ja-JP" altLang="en-US" sz="1200"/>
              <a:t>工場でチャンネル情報を格納するタグ生産</a:t>
            </a:r>
            <a:r>
              <a:rPr lang="en-US" altLang="ja-JP" sz="1200"/>
              <a:t>                                                                                                            </a:t>
            </a:r>
            <a:r>
              <a:rPr lang="ja-JP" altLang="en-US" sz="1200"/>
              <a:t>　</a:t>
            </a:r>
            <a:r>
              <a:rPr lang="en-US" altLang="ja-JP" sz="1200"/>
              <a:t>office = </a:t>
            </a:r>
            <a:r>
              <a:rPr lang="en-US" altLang="ja-JP" sz="1200" err="1"/>
              <a:t>tag.</a:t>
            </a:r>
            <a:r>
              <a:rPr lang="en-US" altLang="ja-JP" sz="1200" b="1" err="1"/>
              <a:t>child</a:t>
            </a:r>
            <a:r>
              <a:rPr lang="en-US" altLang="ja-JP" sz="1200"/>
              <a:t>(‘</a:t>
            </a:r>
            <a:r>
              <a:rPr lang="en-US" altLang="ja-JP" sz="1200" err="1"/>
              <a:t>img</a:t>
            </a:r>
            <a:r>
              <a:rPr lang="en-US" altLang="ja-JP" sz="1200"/>
              <a:t>’).</a:t>
            </a:r>
            <a:r>
              <a:rPr lang="en-US" altLang="ja-JP" sz="1200" b="1"/>
              <a:t>alt</a:t>
            </a:r>
            <a:r>
              <a:rPr lang="en-US" altLang="ja-JP" sz="1200"/>
              <a:t>().split(‘(’)[0] </a:t>
            </a:r>
            <a:r>
              <a:rPr lang="ja-JP" altLang="en-US" sz="1200"/>
              <a:t>　　　　　　　　　　　テキスト</a:t>
            </a:r>
            <a:r>
              <a:rPr lang="en-US" altLang="ja-JP" sz="1200"/>
              <a:t>(</a:t>
            </a:r>
            <a:r>
              <a:rPr lang="ja-JP" altLang="en-US" sz="1200"/>
              <a:t>オフィス名</a:t>
            </a:r>
            <a:r>
              <a:rPr lang="en-US" altLang="ja-JP" sz="1200"/>
              <a:t>)</a:t>
            </a:r>
            <a:r>
              <a:rPr lang="ja-JP" altLang="en-US" sz="1200"/>
              <a:t>をタグから抽出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tag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(‘div’, {‘class’: ‘channel-stat‘}):</a:t>
            </a:r>
            <a:r>
              <a:rPr lang="ja-JP" altLang="en-US" sz="1200"/>
              <a:t>　</a:t>
            </a:r>
            <a:r>
              <a:rPr lang="en-US" altLang="ja-JP" sz="1200"/>
              <a:t>                 </a:t>
            </a:r>
            <a:r>
              <a:rPr lang="ja-JP" altLang="en-US" sz="1200"/>
              <a:t> チャンネル情報の各子供タグを生産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params = [tag for tag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text</a:t>
            </a:r>
            <a:r>
              <a:rPr lang="en-US" altLang="ja-JP" sz="1200"/>
              <a:t>().split(‘\n’) if tag] </a:t>
            </a:r>
            <a:r>
              <a:rPr lang="ja-JP" altLang="en-US" sz="1200"/>
              <a:t>　　　　　テキスト</a:t>
            </a:r>
            <a:r>
              <a:rPr lang="en-US" altLang="ja-JP" sz="1200"/>
              <a:t>(</a:t>
            </a:r>
            <a:r>
              <a:rPr lang="ja-JP" altLang="en-US" sz="1200"/>
              <a:t>ファン数等）をタグから抽出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</a:t>
            </a:r>
            <a:r>
              <a:rPr lang="ja-JP" altLang="en-US" sz="1200"/>
              <a:t>ファン数</a:t>
            </a:r>
            <a:r>
              <a:rPr lang="en-US" altLang="ja-JP" sz="1200"/>
              <a:t>’: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follower = </a:t>
            </a:r>
            <a:r>
              <a:rPr lang="en-US" altLang="ja-JP" sz="1200" err="1"/>
              <a:t>util.kanji_numeric</a:t>
            </a:r>
            <a:r>
              <a:rPr lang="en-US" altLang="ja-JP" sz="1200"/>
              <a:t>(params[1], ‘</a:t>
            </a:r>
            <a:r>
              <a:rPr lang="ja-JP" altLang="en-US" sz="1200"/>
              <a:t>人</a:t>
            </a:r>
            <a:r>
              <a:rPr lang="en-US" altLang="ja-JP" sz="1200"/>
              <a:t>’)                     </a:t>
            </a:r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</a:t>
            </a:r>
            <a:r>
              <a:rPr lang="ja-JP" altLang="en-US" sz="1200"/>
              <a:t>総再生回数</a:t>
            </a:r>
            <a:r>
              <a:rPr lang="en-US" altLang="ja-JP" sz="1200"/>
              <a:t>’: 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view = </a:t>
            </a:r>
            <a:r>
              <a:rPr lang="en-US" altLang="ja-JP" sz="1200" err="1"/>
              <a:t>util.kanji_numeric</a:t>
            </a:r>
            <a:r>
              <a:rPr lang="en-US" altLang="ja-JP" sz="1200"/>
              <a:t>(params[1], ‘</a:t>
            </a:r>
            <a:r>
              <a:rPr lang="ja-JP" altLang="en-US" sz="1200"/>
              <a:t>回</a:t>
            </a:r>
            <a:r>
              <a:rPr lang="en-US" altLang="ja-JP" sz="1200"/>
              <a:t>’)                          </a:t>
            </a:r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'Twitter’: 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twitter = ‘https://twitter.com/’ + params[1].replace(‘@’, ‘’)  </a:t>
            </a:r>
            <a:r>
              <a:rPr lang="ja-JP" altLang="en-US" sz="1200"/>
              <a:t>⑤ツイッターアカウント</a:t>
            </a:r>
            <a:r>
              <a:rPr lang="en-US" altLang="ja-JP" sz="1200"/>
              <a:t> </a:t>
            </a:r>
          </a:p>
          <a:p>
            <a:endParaRPr lang="en-US" altLang="ja-JP" sz="1400">
              <a:solidFill>
                <a:srgbClr val="00B050"/>
              </a:solidFill>
            </a:endParaRPr>
          </a:p>
          <a:p>
            <a:r>
              <a:rPr lang="en-US" altLang="ja-JP" sz="1200"/>
              <a:t>   ※kanji</a:t>
            </a:r>
            <a:r>
              <a:rPr lang="en-US" altLang="ja-JP" sz="1200" err="1"/>
              <a:t>_numeric</a:t>
            </a:r>
            <a:r>
              <a:rPr lang="en-US" altLang="ja-JP" sz="1200"/>
              <a:t>…”45</a:t>
            </a:r>
            <a:r>
              <a:rPr lang="ja-JP" altLang="en-US" sz="1200"/>
              <a:t>万</a:t>
            </a:r>
            <a:r>
              <a:rPr lang="en-US" altLang="ja-JP" sz="1200"/>
              <a:t>5613</a:t>
            </a:r>
            <a:r>
              <a:rPr lang="ja-JP" altLang="en-US" sz="1200"/>
              <a:t>回</a:t>
            </a:r>
            <a:r>
              <a:rPr lang="en-US" altLang="ja-JP" sz="1200"/>
              <a:t>”</a:t>
            </a:r>
            <a:r>
              <a:rPr lang="ja-JP" altLang="en-US" sz="1200"/>
              <a:t>といった漢数字表記を数値</a:t>
            </a:r>
            <a:r>
              <a:rPr lang="en-US" altLang="ja-JP" sz="1200"/>
              <a:t>(455613)</a:t>
            </a:r>
            <a:r>
              <a:rPr lang="ja-JP" altLang="en-US" sz="1200"/>
              <a:t>に変換する。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78429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スクレイピング：にじさんじ非公式</a:t>
            </a:r>
            <a:r>
              <a:rPr lang="en-US" altLang="ja-JP"/>
              <a:t>Wiki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621437"/>
          </a:xfrm>
        </p:spPr>
        <p:txBody>
          <a:bodyPr bIns="0">
            <a:no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ランキングサイトではわからない、</a:t>
            </a:r>
            <a:r>
              <a:rPr lang="en-US" altLang="ja-JP" sz="1400" err="1"/>
              <a:t>Vtuber</a:t>
            </a:r>
            <a:r>
              <a:rPr lang="ja-JP" altLang="en-US" sz="1400"/>
              <a:t>のプロフィールを非公式</a:t>
            </a:r>
            <a:r>
              <a:rPr lang="en-US" altLang="ja-JP" sz="1400"/>
              <a:t>Wiki</a:t>
            </a:r>
            <a:r>
              <a:rPr lang="ja-JP" altLang="en-US" sz="1400"/>
              <a:t>等でスクレイピングします。</a:t>
            </a:r>
            <a:endParaRPr lang="en-US" altLang="ja-JP" sz="1400"/>
          </a:p>
          <a:p>
            <a:r>
              <a:rPr lang="ja-JP" altLang="en-US" sz="1400"/>
              <a:t>以下はにじさんじ非公式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の例です。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73560" y="2186878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325338" y="2073787"/>
            <a:ext cx="2970248" cy="75365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メニューから見つけた</a:t>
            </a:r>
            <a:r>
              <a:rPr lang="en-US" altLang="ja-JP" sz="1400" err="1"/>
              <a:t>VTuber</a:t>
            </a:r>
            <a:r>
              <a:rPr lang="ja-JP" altLang="en-US" sz="1400"/>
              <a:t>の</a:t>
            </a:r>
            <a:endParaRPr lang="en-US" altLang="ja-JP" sz="1400"/>
          </a:p>
          <a:p>
            <a:r>
              <a:rPr lang="ja-JP" altLang="en-US" sz="1400"/>
              <a:t>詳細ページにジャンプし、</a:t>
            </a:r>
            <a:endParaRPr lang="en-US" altLang="ja-JP" sz="1400"/>
          </a:p>
          <a:p>
            <a:r>
              <a:rPr lang="ja-JP" altLang="en-US" sz="1400"/>
              <a:t>年齢等をスクレイピングします。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8DC122-CFB0-4146-BF96-E87DB683D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5" y="1870782"/>
            <a:ext cx="4116516" cy="226036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46125" y="3047537"/>
            <a:ext cx="830833" cy="1477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58414" y="4474230"/>
            <a:ext cx="2380579" cy="621436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Top</a:t>
            </a:r>
            <a:r>
              <a:rPr lang="ja-JP" altLang="en-US" sz="1400"/>
              <a:t>ページのメニューから</a:t>
            </a:r>
            <a:endParaRPr lang="en-US" altLang="ja-JP" sz="1400"/>
          </a:p>
          <a:p>
            <a:r>
              <a:rPr lang="ja-JP" altLang="en-US" sz="1400"/>
              <a:t>対象の</a:t>
            </a:r>
            <a:r>
              <a:rPr lang="en-US" altLang="ja-JP" sz="1400" err="1"/>
              <a:t>VTuber</a:t>
            </a:r>
            <a:r>
              <a:rPr lang="ja-JP" altLang="en-US" sz="1400"/>
              <a:t>を探します。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961542" y="3195304"/>
            <a:ext cx="687162" cy="1278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90A1B95A-52A2-4A93-BFF3-53DD4059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1" y="3231211"/>
            <a:ext cx="5010996" cy="226036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5701837" y="4155266"/>
            <a:ext cx="2406960" cy="940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905317" y="2827437"/>
            <a:ext cx="905145" cy="1327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2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701421" y="2326207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①メニュー</a:t>
            </a:r>
            <a:endParaRPr lang="en-US" altLang="ja-JP" sz="1400"/>
          </a:p>
          <a:p>
            <a:r>
              <a:rPr lang="en-US" altLang="ja-JP" sz="1400"/>
              <a:t>   div:</a:t>
            </a:r>
            <a:r>
              <a:rPr lang="ja-JP" altLang="en-US" sz="1400"/>
              <a:t>コンテナ</a:t>
            </a:r>
            <a:endParaRPr lang="en-US" altLang="ja-JP" sz="1400"/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6803779" y="3018089"/>
            <a:ext cx="1823683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②出身カテゴリ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strong:</a:t>
            </a:r>
            <a:r>
              <a:rPr lang="ja-JP" altLang="en-US" sz="1400"/>
              <a:t>強調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5" y="4594095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メニューを格納するコンテナ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を見つけ、その中から「一期生」等の強調文字</a:t>
            </a:r>
            <a:r>
              <a:rPr lang="en-US" altLang="ja-JP" sz="1400"/>
              <a:t>(</a:t>
            </a:r>
            <a:r>
              <a:rPr lang="en-US" altLang="ja-JP" sz="1400" err="1"/>
              <a:t>storong</a:t>
            </a:r>
            <a:r>
              <a:rPr lang="en-US" altLang="ja-JP" sz="1400"/>
              <a:t>)</a:t>
            </a:r>
            <a:r>
              <a:rPr lang="ja-JP" altLang="en-US" sz="1400"/>
              <a:t>を</a:t>
            </a:r>
            <a:endParaRPr lang="en-US" altLang="ja-JP" sz="1400"/>
          </a:p>
          <a:p>
            <a:r>
              <a:rPr lang="ja-JP" altLang="en-US" sz="1400"/>
              <a:t>　探します。この強調文字を格納する段落</a:t>
            </a:r>
            <a:r>
              <a:rPr lang="en-US" altLang="ja-JP" sz="1400"/>
              <a:t>(p)</a:t>
            </a:r>
            <a:r>
              <a:rPr lang="ja-JP" altLang="en-US" sz="1400"/>
              <a:t>が、各</a:t>
            </a:r>
            <a:r>
              <a:rPr lang="en-US" altLang="ja-JP" sz="1400" err="1"/>
              <a:t>Vtuber</a:t>
            </a:r>
            <a:r>
              <a:rPr lang="ja-JP" altLang="en-US" sz="1400"/>
              <a:t>の詳細ページを示すリンク</a:t>
            </a:r>
            <a:r>
              <a:rPr lang="en-US" altLang="ja-JP" sz="1400"/>
              <a:t>(a)</a:t>
            </a:r>
            <a:r>
              <a:rPr lang="ja-JP" altLang="en-US" sz="1400"/>
              <a:t>を格納</a:t>
            </a:r>
            <a:endParaRPr lang="en-US" altLang="ja-JP" sz="1400"/>
          </a:p>
          <a:p>
            <a:r>
              <a:rPr lang="ja-JP" altLang="en-US" sz="1400"/>
              <a:t>　しているので、名前の一致する</a:t>
            </a:r>
            <a:r>
              <a:rPr lang="en-US" altLang="ja-JP" sz="1400" err="1"/>
              <a:t>Vtuber</a:t>
            </a:r>
            <a:r>
              <a:rPr lang="ja-JP" altLang="en-US" sz="1400"/>
              <a:t>を探して、そのリンク</a:t>
            </a:r>
            <a:r>
              <a:rPr lang="en-US" altLang="ja-JP" sz="1400"/>
              <a:t>URL(</a:t>
            </a:r>
            <a:r>
              <a:rPr lang="en-US" altLang="ja-JP" sz="1400" err="1"/>
              <a:t>href</a:t>
            </a:r>
            <a:r>
              <a:rPr lang="ja-JP" altLang="en-US" sz="1400"/>
              <a:t>属性</a:t>
            </a:r>
            <a:r>
              <a:rPr lang="en-US" altLang="ja-JP" sz="1400"/>
              <a:t>)</a:t>
            </a:r>
            <a:r>
              <a:rPr lang="ja-JP" altLang="en-US" sz="1400"/>
              <a:t>を取得します。</a:t>
            </a:r>
            <a:endParaRPr lang="en-US" altLang="ja-JP" sz="140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686427DE-F788-45C0-B2CB-8AA24CC86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6" y="3458257"/>
            <a:ext cx="5660638" cy="92710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CB2AD74B-95DA-4710-B945-35EE07642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7" y="1636693"/>
            <a:ext cx="5660638" cy="125442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4479117" y="2525486"/>
            <a:ext cx="1652941" cy="3656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132059" y="2571421"/>
            <a:ext cx="569363" cy="1368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074920" y="3550440"/>
            <a:ext cx="1168021" cy="1489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242941" y="3263302"/>
            <a:ext cx="560838" cy="3616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C8A4932-CC50-4690-B840-DF973A388913}"/>
              </a:ext>
            </a:extLst>
          </p:cNvPr>
          <p:cNvSpPr/>
          <p:nvPr/>
        </p:nvSpPr>
        <p:spPr>
          <a:xfrm>
            <a:off x="5039522" y="3781740"/>
            <a:ext cx="1221442" cy="45159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47DFDAF1-9787-41D7-903A-3296AB3CCECC}"/>
              </a:ext>
            </a:extLst>
          </p:cNvPr>
          <p:cNvSpPr txBox="1">
            <a:spLocks/>
          </p:cNvSpPr>
          <p:nvPr/>
        </p:nvSpPr>
        <p:spPr>
          <a:xfrm>
            <a:off x="6803779" y="3766558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③詳細ページリンク</a:t>
            </a:r>
            <a:endParaRPr lang="en-US" altLang="ja-JP" sz="1400"/>
          </a:p>
          <a:p>
            <a:r>
              <a:rPr lang="en-US" altLang="ja-JP" sz="1400"/>
              <a:t>   a:</a:t>
            </a:r>
            <a:r>
              <a:rPr lang="ja-JP" altLang="en-US" sz="1400"/>
              <a:t>リンク</a:t>
            </a:r>
            <a:endParaRPr lang="en-US" altLang="ja-JP" sz="1400"/>
          </a:p>
        </p:txBody>
      </p:sp>
      <p:cxnSp>
        <p:nvCxnSpPr>
          <p:cNvPr id="59" name="直線矢印コネクタ 6">
            <a:extLst>
              <a:ext uri="{FF2B5EF4-FFF2-40B4-BE49-F238E27FC236}">
                <a16:creationId xmlns:a16="http://schemas.microsoft.com/office/drawing/2014/main" id="{D923307B-C018-4420-B118-46105A964573}"/>
              </a:ext>
            </a:extLst>
          </p:cNvPr>
          <p:cNvCxnSpPr>
            <a:cxnSpLocks/>
            <a:stCxn id="58" idx="1"/>
            <a:endCxn id="40" idx="3"/>
          </p:cNvCxnSpPr>
          <p:nvPr/>
        </p:nvCxnSpPr>
        <p:spPr>
          <a:xfrm rot="10800000">
            <a:off x="6260965" y="4007538"/>
            <a:ext cx="542815" cy="423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560206B1-386C-4DAA-90FF-CB69A1EE4D73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の詳細ページ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5803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449372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</a:t>
            </a:r>
            <a:r>
              <a:rPr lang="en-US" altLang="ja-JP" sz="1200" err="1"/>
              <a:t>nijisanji</a:t>
            </a:r>
            <a:r>
              <a:rPr lang="en-US" altLang="ja-JP" sz="1200"/>
              <a:t>/’)</a:t>
            </a:r>
            <a:r>
              <a:rPr lang="ja-JP" altLang="en-US" sz="1200"/>
              <a:t>　　　　　　　　タグ工場生産</a:t>
            </a:r>
            <a:endParaRPr lang="en-US" altLang="ja-JP" sz="1200"/>
          </a:p>
          <a:p>
            <a:r>
              <a:rPr lang="en-US" altLang="ja-JP" sz="1200"/>
              <a:t>tag = factory.</a:t>
            </a:r>
            <a:r>
              <a:rPr lang="en-US" altLang="ja-JP" sz="1200" b="1"/>
              <a:t>id</a:t>
            </a:r>
            <a:r>
              <a:rPr lang="en-US" altLang="ja-JP" sz="1200"/>
              <a:t>(‘</a:t>
            </a:r>
            <a:r>
              <a:rPr lang="en-US" altLang="ja-JP" sz="1200" err="1"/>
              <a:t>menubar</a:t>
            </a:r>
            <a:r>
              <a:rPr lang="en-US" altLang="ja-JP" sz="1200"/>
              <a:t>’).</a:t>
            </a:r>
            <a:r>
              <a:rPr lang="en-US" altLang="ja-JP" sz="1200" b="1"/>
              <a:t>keyword</a:t>
            </a:r>
            <a:r>
              <a:rPr lang="en-US" altLang="ja-JP" sz="1200"/>
              <a:t>(‘strong’, </a:t>
            </a:r>
            <a:r>
              <a:rPr lang="en-US" altLang="ja-JP" sz="1200" err="1"/>
              <a:t>vtuber_list</a:t>
            </a:r>
            <a:r>
              <a:rPr lang="en-US" altLang="ja-JP" sz="1200"/>
              <a:t>).</a:t>
            </a:r>
            <a:r>
              <a:rPr lang="en-US" altLang="ja-JP" sz="1200" b="1"/>
              <a:t>parent</a:t>
            </a:r>
            <a:r>
              <a:rPr lang="en-US" altLang="ja-JP" sz="1200"/>
              <a:t>()</a:t>
            </a:r>
            <a:r>
              <a:rPr lang="ja-JP" altLang="en-US" sz="1200"/>
              <a:t>　工場でメニューバーの一覧を格納するタグ生産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a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(‘a‘):</a:t>
            </a:r>
            <a:r>
              <a:rPr lang="ja-JP" altLang="en-US" sz="1200"/>
              <a:t>　　　　　　　　　　　　　　　　　　　　　　　　タグ内の</a:t>
            </a:r>
            <a:r>
              <a:rPr lang="en-US" altLang="ja-JP" sz="1200"/>
              <a:t>a</a:t>
            </a:r>
            <a:r>
              <a:rPr lang="ja-JP" altLang="en-US" sz="1200"/>
              <a:t>タグのリストを生産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</a:t>
            </a:r>
            <a:r>
              <a:rPr lang="en-US" altLang="ja-JP" sz="1200" err="1"/>
              <a:t>a.text</a:t>
            </a:r>
            <a:r>
              <a:rPr lang="en-US" altLang="ja-JP" sz="1200"/>
              <a:t>() == self._</a:t>
            </a:r>
            <a:r>
              <a:rPr lang="en-US" altLang="ja-JP" sz="1200" err="1"/>
              <a:t>vtuber_name</a:t>
            </a:r>
            <a:r>
              <a:rPr lang="en-US" altLang="ja-JP" sz="1200"/>
              <a:t>:</a:t>
            </a:r>
            <a:r>
              <a:rPr lang="ja-JP" altLang="en-US" sz="1200"/>
              <a:t>　　　　　　　　　　　　　　　　　テキスト</a:t>
            </a:r>
            <a:r>
              <a:rPr lang="en-US" altLang="ja-JP" sz="1200"/>
              <a:t>(</a:t>
            </a:r>
            <a:r>
              <a:rPr lang="ja-JP" altLang="en-US" sz="1200"/>
              <a:t>名前</a:t>
            </a:r>
            <a:r>
              <a:rPr lang="en-US" altLang="ja-JP" sz="1200"/>
              <a:t>)</a:t>
            </a:r>
            <a:r>
              <a:rPr lang="ja-JP" altLang="en-US" sz="1200"/>
              <a:t>が探してる</a:t>
            </a:r>
            <a:r>
              <a:rPr lang="en-US" altLang="ja-JP" sz="1200"/>
              <a:t>Vtuber</a:t>
            </a:r>
            <a:r>
              <a:rPr lang="ja-JP" altLang="en-US" sz="1200"/>
              <a:t>である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return </a:t>
            </a:r>
            <a:r>
              <a:rPr lang="en-US" altLang="ja-JP" sz="1200" err="1"/>
              <a:t>a.</a:t>
            </a:r>
            <a:r>
              <a:rPr lang="en-US" altLang="ja-JP" sz="1200" b="1" err="1"/>
              <a:t>href</a:t>
            </a:r>
            <a:r>
              <a:rPr lang="en-US" altLang="ja-JP" sz="1200"/>
              <a:t>()</a:t>
            </a:r>
            <a:r>
              <a:rPr lang="ja-JP" altLang="en-US" sz="1200"/>
              <a:t>　　　　　　　　　　　　　　　　　　　　　　　　　テキスト</a:t>
            </a:r>
            <a:r>
              <a:rPr lang="en-US" altLang="ja-JP" sz="1200"/>
              <a:t>(URL)</a:t>
            </a:r>
            <a:r>
              <a:rPr lang="ja-JP" altLang="en-US" sz="1200"/>
              <a:t>を返す。</a:t>
            </a:r>
            <a:endParaRPr lang="en-US" altLang="ja-JP" sz="12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8E16D8-F1E8-49A6-BC0C-426F4520F81B}"/>
              </a:ext>
            </a:extLst>
          </p:cNvPr>
          <p:cNvSpPr txBox="1">
            <a:spLocks/>
          </p:cNvSpPr>
          <p:nvPr/>
        </p:nvSpPr>
        <p:spPr>
          <a:xfrm>
            <a:off x="445442" y="2680165"/>
            <a:ext cx="9289127" cy="3294315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keywod</a:t>
            </a:r>
            <a:r>
              <a:rPr lang="ja-JP" altLang="en-US" sz="1400"/>
              <a:t>メソッドは指定されたタグについて、そのテキスト内に指定キーワードが</a:t>
            </a:r>
            <a:endParaRPr lang="en-US" altLang="ja-JP" sz="1400"/>
          </a:p>
          <a:p>
            <a:r>
              <a:rPr lang="ja-JP" altLang="en-US" sz="1400"/>
              <a:t>含まれるもののみを返します。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keyword(self, keyword_tag_name, keyword):</a:t>
            </a:r>
          </a:p>
          <a:p>
            <a:r>
              <a:rPr lang="en-US" altLang="ja-JP" sz="1400"/>
              <a:t>    tag = [tag for tag in self._tag.find_all(keyword_tag_name) if keyword in tag.text]</a:t>
            </a:r>
          </a:p>
          <a:p>
            <a:r>
              <a:rPr lang="ja-JP" altLang="en-US" sz="1400"/>
              <a:t>　　↑</a:t>
            </a:r>
            <a:r>
              <a:rPr lang="en-US" altLang="ja-JP" sz="1400"/>
              <a:t>find_all</a:t>
            </a:r>
            <a:r>
              <a:rPr lang="ja-JP" altLang="en-US" sz="1400"/>
              <a:t>で指定タグのリストを抽出し、そのテキスト</a:t>
            </a:r>
            <a:r>
              <a:rPr lang="en-US" altLang="ja-JP" sz="1400"/>
              <a:t>(tag.text)</a:t>
            </a:r>
            <a:r>
              <a:rPr lang="ja-JP" altLang="en-US" sz="1400"/>
              <a:t>内に指定したキーワードが</a:t>
            </a:r>
            <a:endParaRPr lang="en-US" altLang="ja-JP" sz="1400"/>
          </a:p>
          <a:p>
            <a:r>
              <a:rPr lang="ja-JP" altLang="en-US" sz="1400"/>
              <a:t>　　　含まれるもののみを取得する。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return BSTag(tag[0])</a:t>
            </a:r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parent</a:t>
            </a:r>
            <a:r>
              <a:rPr lang="ja-JP" altLang="en-US" sz="1400"/>
              <a:t>メソッドは指定されたタグの親を返します。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parent(self):</a:t>
            </a:r>
          </a:p>
          <a:p>
            <a:r>
              <a:rPr lang="en-US" altLang="ja-JP" sz="1400"/>
              <a:t>        return BSTag(self._tag.find_parent())</a:t>
            </a:r>
          </a:p>
          <a:p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809152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2CA661-6625-4DE5-B81C-C11D423FC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" y="1771275"/>
            <a:ext cx="6455073" cy="24952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8"/>
            <a:ext cx="9152899" cy="56566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の詳細ページ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316640" y="1811000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①プロフィール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h3:</a:t>
            </a:r>
            <a:r>
              <a:rPr lang="ja-JP" altLang="en-US" sz="1400"/>
              <a:t>タイトル</a:t>
            </a:r>
            <a:endParaRPr lang="en-US" altLang="ja-JP" sz="1400"/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7316640" y="3270753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②プロフィールデータ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p:</a:t>
            </a:r>
            <a:r>
              <a:rPr lang="ja-JP" altLang="en-US" sz="1400"/>
              <a:t>段落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6" y="5086725"/>
            <a:ext cx="6607054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テキストが「プロフィール」であるタイトル</a:t>
            </a:r>
            <a:r>
              <a:rPr lang="en-US" altLang="ja-JP" sz="1400"/>
              <a:t>(h3)</a:t>
            </a:r>
            <a:r>
              <a:rPr lang="ja-JP" altLang="en-US" sz="1400"/>
              <a:t>を探し出し、 </a:t>
            </a:r>
            <a:endParaRPr lang="en-US" altLang="ja-JP" sz="1400"/>
          </a:p>
          <a:p>
            <a:r>
              <a:rPr lang="ja-JP" altLang="en-US" sz="1400"/>
              <a:t>　そのタイトルタグの次の段落</a:t>
            </a:r>
            <a:r>
              <a:rPr lang="en-US" altLang="ja-JP" sz="1400"/>
              <a:t>(p)</a:t>
            </a:r>
            <a:r>
              <a:rPr lang="ja-JP" altLang="en-US" sz="1400"/>
              <a:t>を見つけて、そのテキストから</a:t>
            </a:r>
            <a:endParaRPr lang="en-US" altLang="ja-JP" sz="1400"/>
          </a:p>
          <a:p>
            <a:r>
              <a:rPr lang="ja-JP" altLang="en-US" sz="1400"/>
              <a:t>　各プロフィールデータを取得します。</a:t>
            </a:r>
            <a:endParaRPr lang="en-US" altLang="ja-JP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101922" y="1885935"/>
            <a:ext cx="1652941" cy="34055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>
            <a:off x="6754864" y="2056214"/>
            <a:ext cx="561777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137320" y="3358875"/>
            <a:ext cx="1652941" cy="9076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790262" y="3515966"/>
            <a:ext cx="526379" cy="2967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3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  <a:noFill/>
        </p:spPr>
        <p:txBody>
          <a:bodyPr bIns="0">
            <a:normAutofit/>
          </a:bodyPr>
          <a:lstStyle/>
          <a:p>
            <a:r>
              <a:rPr lang="ja-JP" altLang="en-US" sz="1400"/>
              <a:t>本講習では「スクレイピング」を中心に、以下の機能を紹介していきます。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</a:t>
            </a:r>
            <a:endParaRPr lang="en-US" altLang="ja-JP" sz="1400" b="1"/>
          </a:p>
          <a:p>
            <a:r>
              <a:rPr lang="ja-JP" altLang="en-US" sz="1200"/>
              <a:t>　スクレイピングとは</a:t>
            </a:r>
            <a:r>
              <a:rPr lang="en-US" altLang="ja-JP" sz="1200"/>
              <a:t>Web</a:t>
            </a:r>
            <a:r>
              <a:rPr lang="ja-JP" altLang="en-US" sz="1200"/>
              <a:t>上を巡回し、自分の求めるデータを収集することです。</a:t>
            </a:r>
            <a:endParaRPr lang="en-US" altLang="ja-JP" sz="1200"/>
          </a:p>
          <a:p>
            <a:r>
              <a:rPr lang="ja-JP" altLang="en-US" sz="1200"/>
              <a:t>　主な作業は「</a:t>
            </a:r>
            <a:r>
              <a:rPr lang="en-US" altLang="ja-JP" sz="1200"/>
              <a:t>URL</a:t>
            </a:r>
            <a:r>
              <a:rPr lang="ja-JP" altLang="en-US" sz="1200"/>
              <a:t>構造の解析」と、「求めるデータの抽出」です。</a:t>
            </a:r>
            <a:endParaRPr lang="en-US" altLang="ja-JP" sz="1200"/>
          </a:p>
          <a:p>
            <a:r>
              <a:rPr lang="ja-JP" altLang="en-US" sz="1200"/>
              <a:t>　この二つの作業のために、</a:t>
            </a:r>
            <a:r>
              <a:rPr lang="en-US" altLang="ja-JP" sz="1200" err="1"/>
              <a:t>beautifulsoup</a:t>
            </a:r>
            <a:r>
              <a:rPr lang="ja-JP" altLang="en-US" sz="1200"/>
              <a:t>といライブラリを使用します。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 err="1"/>
              <a:t>beautifulsoup</a:t>
            </a:r>
            <a:r>
              <a:rPr lang="ja-JP" altLang="en-US" sz="1200"/>
              <a:t>よりももっと簡単にスクレイピングできる</a:t>
            </a:r>
            <a:r>
              <a:rPr lang="en-US" altLang="ja-JP" sz="1200" err="1"/>
              <a:t>scrapy</a:t>
            </a:r>
            <a:r>
              <a:rPr lang="ja-JP" altLang="en-US" sz="1200"/>
              <a:t>というフレームワークがありますが、</a:t>
            </a:r>
            <a:endParaRPr lang="en-US" altLang="ja-JP" sz="1200"/>
          </a:p>
          <a:p>
            <a:r>
              <a:rPr lang="ja-JP" altLang="en-US" sz="1200"/>
              <a:t>　スクレイピングの本質を学ぶには直接</a:t>
            </a:r>
            <a:r>
              <a:rPr lang="en-US" altLang="ja-JP" sz="1200" err="1"/>
              <a:t>beautifulsoup</a:t>
            </a:r>
            <a:r>
              <a:rPr lang="ja-JP" altLang="en-US" sz="1200"/>
              <a:t>を使うのが好ましいです。</a:t>
            </a:r>
            <a:endParaRPr lang="en-US" altLang="ja-JP" sz="1200"/>
          </a:p>
          <a:p>
            <a:endParaRPr lang="en-US" altLang="ja-JP" sz="1400"/>
          </a:p>
          <a:p>
            <a:r>
              <a:rPr lang="ja-JP" altLang="en-US" sz="1400" b="1"/>
              <a:t>クラウド</a:t>
            </a:r>
            <a:r>
              <a:rPr lang="en-US" altLang="ja-JP" sz="1400" b="1"/>
              <a:t>API</a:t>
            </a:r>
          </a:p>
          <a:p>
            <a:r>
              <a:rPr lang="ja-JP" altLang="en-US" sz="1400"/>
              <a:t>　</a:t>
            </a:r>
            <a:r>
              <a:rPr lang="en-US" altLang="ja-JP" sz="1200" err="1"/>
              <a:t>Youtube</a:t>
            </a:r>
            <a:r>
              <a:rPr lang="ja-JP" altLang="en-US" sz="1200"/>
              <a:t>には</a:t>
            </a:r>
            <a:r>
              <a:rPr lang="en-US" altLang="ja-JP" sz="1200" err="1"/>
              <a:t>YoutubAPI</a:t>
            </a:r>
            <a:r>
              <a:rPr lang="ja-JP" altLang="en-US" sz="1200"/>
              <a:t>が、</a:t>
            </a:r>
            <a:r>
              <a:rPr lang="en-US" altLang="ja-JP" sz="1200"/>
              <a:t>Twitter</a:t>
            </a:r>
            <a:r>
              <a:rPr lang="ja-JP" altLang="en-US" sz="1200"/>
              <a:t>には</a:t>
            </a:r>
            <a:r>
              <a:rPr lang="en-US" altLang="ja-JP" sz="1200" err="1"/>
              <a:t>TwitterAPI</a:t>
            </a:r>
            <a:r>
              <a:rPr lang="ja-JP" altLang="en-US" sz="1200"/>
              <a:t>が存在します。</a:t>
            </a:r>
            <a:endParaRPr lang="en-US" altLang="ja-JP" sz="1200"/>
          </a:p>
          <a:p>
            <a:r>
              <a:rPr lang="ja-JP" altLang="en-US" sz="1200"/>
              <a:t>　いずれも自社のサーバ機能を外部向けに公開しているものですが、</a:t>
            </a:r>
            <a:endParaRPr lang="en-US" altLang="ja-JP" sz="1200"/>
          </a:p>
          <a:p>
            <a:r>
              <a:rPr lang="ja-JP" altLang="en-US" sz="1200"/>
              <a:t>　主に「自社サービスへの協力」のために展開されています。例えば人気動画や、フォロー</a:t>
            </a:r>
            <a:r>
              <a:rPr lang="en-US" altLang="ja-JP" sz="1200"/>
              <a:t>/</a:t>
            </a:r>
            <a:r>
              <a:rPr lang="ja-JP" altLang="en-US" sz="1200"/>
              <a:t>リツイート等を</a:t>
            </a:r>
            <a:endParaRPr lang="en-US" altLang="ja-JP" sz="1200"/>
          </a:p>
          <a:p>
            <a:r>
              <a:rPr lang="ja-JP" altLang="en-US" sz="1200"/>
              <a:t>　様々なサイトに埋め込んでもらうためです。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</a:t>
            </a:r>
            <a:r>
              <a:rPr lang="en-US" altLang="ja-JP" sz="1200" err="1"/>
              <a:t>youtube:Google</a:t>
            </a:r>
            <a:r>
              <a:rPr lang="ja-JP" altLang="en-US" sz="1200"/>
              <a:t>はガッチリサーバ使用料取られます。クラウド</a:t>
            </a:r>
            <a:r>
              <a:rPr lang="en-US" altLang="ja-JP" sz="1200"/>
              <a:t>API</a:t>
            </a:r>
            <a:r>
              <a:rPr lang="ja-JP" altLang="en-US" sz="1200"/>
              <a:t>としての商売的側面が強い。</a:t>
            </a:r>
            <a:endParaRPr lang="en-US" altLang="ja-JP" sz="1200"/>
          </a:p>
          <a:p>
            <a:r>
              <a:rPr lang="en-US" altLang="ja-JP" sz="1200"/>
              <a:t>    Twitter</a:t>
            </a:r>
            <a:r>
              <a:rPr lang="ja-JP" altLang="en-US" sz="1200"/>
              <a:t>は心意気次第ですが無償で使える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200"/>
              <a:t>　これらのクラウド</a:t>
            </a:r>
            <a:r>
              <a:rPr lang="en-US" altLang="ja-JP" sz="1200"/>
              <a:t>API</a:t>
            </a:r>
            <a:r>
              <a:rPr lang="ja-JP" altLang="en-US" sz="1200"/>
              <a:t>でほしい情報を取得することができます。例えば</a:t>
            </a:r>
            <a:r>
              <a:rPr lang="en-US" altLang="ja-JP" sz="1200"/>
              <a:t>twitter</a:t>
            </a:r>
            <a:r>
              <a:rPr lang="ja-JP" altLang="en-US" sz="1200"/>
              <a:t>もスクレイピングによって</a:t>
            </a:r>
            <a:endParaRPr lang="en-US" altLang="ja-JP" sz="1200"/>
          </a:p>
          <a:p>
            <a:r>
              <a:rPr lang="ja-JP" altLang="en-US" sz="1200"/>
              <a:t>　プロフィール等を読んだりすることができますが、</a:t>
            </a:r>
            <a:r>
              <a:rPr lang="en-US" altLang="ja-JP" sz="1200"/>
              <a:t>twitter</a:t>
            </a:r>
            <a:r>
              <a:rPr lang="ja-JP" altLang="en-US" sz="1200"/>
              <a:t>はその性質上、各</a:t>
            </a:r>
            <a:r>
              <a:rPr lang="en-US" altLang="ja-JP" sz="1200"/>
              <a:t>twitter</a:t>
            </a:r>
            <a:r>
              <a:rPr lang="ja-JP" altLang="en-US" sz="1200"/>
              <a:t>アカウントの</a:t>
            </a:r>
            <a:endParaRPr lang="en-US" altLang="ja-JP" sz="1200"/>
          </a:p>
          <a:p>
            <a:r>
              <a:rPr lang="ja-JP" altLang="en-US" sz="1200"/>
              <a:t>　スクレイピングを禁止しています。（ツイートをきりなくスクレイピングされるとサーバ負荷があがるため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200"/>
              <a:t>　本講習では「スクレイピングの補完、あるいはスクレイピングに困ったとき」のために</a:t>
            </a:r>
            <a:endParaRPr lang="en-US" altLang="ja-JP" sz="1200"/>
          </a:p>
          <a:p>
            <a:r>
              <a:rPr lang="ja-JP" altLang="en-US" sz="1200"/>
              <a:t>　クラウド</a:t>
            </a:r>
            <a:r>
              <a:rPr lang="en-US" altLang="ja-JP" sz="1200"/>
              <a:t>API</a:t>
            </a:r>
            <a:r>
              <a:rPr lang="ja-JP" altLang="en-US" sz="1200"/>
              <a:t>の使用例を紹介します。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47763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(‘https://wikiwiki.jp/’ + </a:t>
            </a:r>
            <a:r>
              <a:rPr lang="en-US" altLang="ja-JP" sz="1200" err="1"/>
              <a:t>url</a:t>
            </a:r>
            <a:r>
              <a:rPr lang="en-US" altLang="ja-JP" sz="1200"/>
              <a:t>) </a:t>
            </a:r>
            <a:r>
              <a:rPr lang="ja-JP" altLang="en-US" sz="1200"/>
              <a:t>　タグ工場生成</a:t>
            </a:r>
            <a:r>
              <a:rPr lang="en-US" altLang="ja-JP" sz="1200"/>
              <a:t>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keyword</a:t>
            </a:r>
            <a:r>
              <a:rPr lang="en-US" altLang="ja-JP" sz="1200"/>
              <a:t>(‘h3’, ‘</a:t>
            </a:r>
            <a:r>
              <a:rPr lang="ja-JP" altLang="en-US" sz="1200"/>
              <a:t>プロフィール</a:t>
            </a:r>
            <a:r>
              <a:rPr lang="en-US" altLang="ja-JP" sz="1200"/>
              <a:t>’) </a:t>
            </a:r>
            <a:r>
              <a:rPr lang="ja-JP" altLang="en-US" sz="1200"/>
              <a:t>　　　　　工場で指定タグを生産</a:t>
            </a:r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tag.</a:t>
            </a:r>
            <a:r>
              <a:rPr lang="en-US" altLang="ja-JP" sz="1200" b="1" err="1"/>
              <a:t>next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　　　　  取得したタグの次のタグを生産</a:t>
            </a:r>
            <a:endParaRPr lang="en-US" altLang="ja-JP" sz="1200"/>
          </a:p>
          <a:p>
            <a:r>
              <a:rPr lang="en-US" altLang="ja-JP" sz="1200" err="1"/>
              <a:t>data_sets</a:t>
            </a:r>
            <a:r>
              <a:rPr lang="en-US" altLang="ja-JP" sz="1200"/>
              <a:t> = </a:t>
            </a:r>
            <a:r>
              <a:rPr lang="en-US" altLang="ja-JP" sz="1200" err="1"/>
              <a:t>tag.</a:t>
            </a:r>
            <a:r>
              <a:rPr lang="en-US" altLang="ja-JP" sz="1200" b="1" err="1"/>
              <a:t>param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 テキスト</a:t>
            </a:r>
            <a:r>
              <a:rPr lang="en-US" altLang="ja-JP" sz="1200"/>
              <a:t>(</a:t>
            </a:r>
            <a:r>
              <a:rPr lang="ja-JP" altLang="en-US" sz="1200"/>
              <a:t>年齢、身長等</a:t>
            </a:r>
            <a:r>
              <a:rPr lang="en-US" altLang="ja-JP" sz="1200"/>
              <a:t>)</a:t>
            </a:r>
            <a:r>
              <a:rPr lang="ja-JP" altLang="en-US" sz="1200"/>
              <a:t>をタグから抽出</a:t>
            </a:r>
            <a:endParaRPr lang="en-US" altLang="ja-JP" sz="12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B7ADAC-3025-4D01-B16C-A5B008BAD0B7}"/>
              </a:ext>
            </a:extLst>
          </p:cNvPr>
          <p:cNvSpPr txBox="1">
            <a:spLocks/>
          </p:cNvSpPr>
          <p:nvPr/>
        </p:nvSpPr>
        <p:spPr>
          <a:xfrm>
            <a:off x="445442" y="2680165"/>
            <a:ext cx="9289127" cy="3294315"/>
          </a:xfrm>
          <a:prstGeom prst="rect">
            <a:avLst/>
          </a:prstGeom>
        </p:spPr>
        <p:txBody>
          <a:bodyPr vert="horz" lIns="91440" tIns="4572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param</a:t>
            </a:r>
            <a:r>
              <a:rPr lang="ja-JP" altLang="en-US" sz="1400"/>
              <a:t>メソッドは指定されたタグ内の複数のパラメータを取得します。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param(self):</a:t>
            </a:r>
          </a:p>
          <a:p>
            <a:r>
              <a:rPr lang="en-US" altLang="ja-JP" sz="1400"/>
              <a:t>        data_sets = []</a:t>
            </a:r>
          </a:p>
          <a:p>
            <a:r>
              <a:rPr lang="en-US" altLang="ja-JP" sz="1400"/>
              <a:t>        for param in self._param_iterator():</a:t>
            </a:r>
            <a:r>
              <a:rPr lang="ja-JP" altLang="en-US" sz="1400"/>
              <a:t> </a:t>
            </a:r>
            <a:r>
              <a:rPr lang="en-US" altLang="ja-JP" sz="1400">
                <a:sym typeface="Wingdings" panose="05000000000000000000" pitchFamily="2" charset="2"/>
              </a:rPr>
              <a:t></a:t>
            </a:r>
            <a:r>
              <a:rPr lang="ja-JP" altLang="en-US" sz="1400">
                <a:sym typeface="Wingdings" panose="05000000000000000000" pitchFamily="2" charset="2"/>
              </a:rPr>
              <a:t> パラメータを一つずつ抽出</a:t>
            </a:r>
            <a:endParaRPr lang="en-US" altLang="ja-JP" sz="1400"/>
          </a:p>
          <a:p>
            <a:endParaRPr lang="ja-JP" altLang="en-US" sz="1400"/>
          </a:p>
          <a:p>
            <a:r>
              <a:rPr lang="ja-JP" altLang="en-US" sz="1400"/>
              <a:t>            </a:t>
            </a:r>
            <a:r>
              <a:rPr lang="en-US" altLang="ja-JP" sz="1400"/>
              <a:t>if not re.search(‘[0-9]{1,30}’, param):</a:t>
            </a:r>
            <a:r>
              <a:rPr lang="ja-JP" altLang="en-US" sz="1400"/>
              <a:t>　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スクレイピング対象は数値データなので、含まれてなければ捨て。</a:t>
            </a:r>
            <a:endParaRPr lang="en-US" altLang="ja-JP" sz="1400"/>
          </a:p>
          <a:p>
            <a:r>
              <a:rPr lang="en-US" altLang="ja-JP" sz="1400"/>
              <a:t>                continue</a:t>
            </a:r>
            <a:endParaRPr lang="ja-JP" altLang="en-US" sz="1400"/>
          </a:p>
          <a:p>
            <a:endParaRPr lang="en-US" altLang="ja-JP" sz="1400"/>
          </a:p>
          <a:p>
            <a:r>
              <a:rPr lang="en-US" altLang="ja-JP" sz="1400"/>
              <a:t>            if param.startswith(‘</a:t>
            </a:r>
            <a:r>
              <a:rPr lang="ja-JP" altLang="en-US" sz="1400"/>
              <a:t>年齢</a:t>
            </a:r>
            <a:r>
              <a:rPr lang="en-US" altLang="ja-JP" sz="1400"/>
              <a:t>’) or param.startswith(‘</a:t>
            </a:r>
            <a:r>
              <a:rPr lang="ja-JP" altLang="en-US" sz="1400"/>
              <a:t>ねんれい</a:t>
            </a:r>
            <a:r>
              <a:rPr lang="en-US" altLang="ja-JP" sz="1400"/>
              <a:t>’):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パラメータが「年齢」を示す。</a:t>
            </a:r>
            <a:endParaRPr lang="en-US" altLang="ja-JP" sz="1400"/>
          </a:p>
          <a:p>
            <a:r>
              <a:rPr lang="en-US" altLang="ja-JP" sz="1400"/>
              <a:t>                data_sets.append((‘</a:t>
            </a:r>
            <a:r>
              <a:rPr lang="ja-JP" altLang="en-US" sz="1400"/>
              <a:t>年齢</a:t>
            </a:r>
            <a:r>
              <a:rPr lang="en-US" altLang="ja-JP" sz="1400"/>
              <a:t>’, age(param)))                     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「年齢」データを専用関数で成形してセット</a:t>
            </a:r>
            <a:endParaRPr lang="en-US" altLang="ja-JP" sz="1400"/>
          </a:p>
          <a:p>
            <a:r>
              <a:rPr lang="en-US" altLang="ja-JP" sz="1400"/>
              <a:t>            elif param.startswith('</a:t>
            </a:r>
            <a:r>
              <a:rPr lang="ja-JP" altLang="en-US" sz="1400"/>
              <a:t>身長</a:t>
            </a:r>
            <a:r>
              <a:rPr lang="en-US" altLang="ja-JP" sz="1400"/>
              <a:t>'):</a:t>
            </a:r>
          </a:p>
          <a:p>
            <a:r>
              <a:rPr lang="en-US" altLang="ja-JP" sz="1400"/>
              <a:t>                data_sets.append(('</a:t>
            </a:r>
            <a:r>
              <a:rPr lang="ja-JP" altLang="en-US" sz="1400"/>
              <a:t>身長</a:t>
            </a:r>
            <a:r>
              <a:rPr lang="en-US" altLang="ja-JP" sz="1400"/>
              <a:t>', height(param)))</a:t>
            </a:r>
          </a:p>
          <a:p>
            <a:endParaRPr lang="en-US" altLang="ja-JP" sz="1400"/>
          </a:p>
          <a:p>
            <a:r>
              <a:rPr lang="en-US" altLang="ja-JP" sz="1400"/>
              <a:t>        return data_sets</a:t>
            </a:r>
          </a:p>
        </p:txBody>
      </p:sp>
    </p:spTree>
    <p:extLst>
      <p:ext uri="{BB962C8B-B14F-4D97-AF65-F5344CB8AC3E}">
        <p14:creationId xmlns:p14="http://schemas.microsoft.com/office/powerpoint/2010/main" val="2778244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B7ADAC-3025-4D01-B16C-A5B008BAD0B7}"/>
              </a:ext>
            </a:extLst>
          </p:cNvPr>
          <p:cNvSpPr txBox="1">
            <a:spLocks/>
          </p:cNvSpPr>
          <p:nvPr/>
        </p:nvSpPr>
        <p:spPr>
          <a:xfrm>
            <a:off x="410273" y="1044794"/>
            <a:ext cx="9289127" cy="4265759"/>
          </a:xfrm>
          <a:prstGeom prst="rect">
            <a:avLst/>
          </a:prstGeom>
        </p:spPr>
        <p:txBody>
          <a:bodyPr vert="horz" lIns="91440" tIns="4572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の内部メソッド、イテレータは</a:t>
            </a:r>
            <a:r>
              <a:rPr lang="en-US" altLang="ja-JP" sz="1400"/>
              <a:t>HTML</a:t>
            </a:r>
            <a:r>
              <a:rPr lang="ja-JP" altLang="en-US" sz="1400"/>
              <a:t>構造が指すリストを一つずつバラシて取り出します。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_param_iterator(self):</a:t>
            </a: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 b="1"/>
              <a:t>HTML</a:t>
            </a:r>
            <a:r>
              <a:rPr lang="ja-JP" altLang="en-US" sz="1400" b="1"/>
              <a:t>タグが</a:t>
            </a:r>
            <a:r>
              <a:rPr lang="en-US" altLang="ja-JP" sz="1400" b="1"/>
              <a:t>UL</a:t>
            </a:r>
            <a:r>
              <a:rPr lang="ja-JP" altLang="en-US" sz="1400" b="1"/>
              <a:t>や、</a:t>
            </a:r>
            <a:r>
              <a:rPr lang="en-US" altLang="ja-JP" sz="1400" b="1"/>
              <a:t>P</a:t>
            </a:r>
            <a:r>
              <a:rPr lang="ja-JP" altLang="en-US" sz="1400" b="1"/>
              <a:t>なら、テキストを一括で取得し、行単位にバラす。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      if self._tag.name == 'ul' or self._tag.name == 'p':</a:t>
            </a:r>
          </a:p>
          <a:p>
            <a:r>
              <a:rPr lang="en-US" altLang="ja-JP" sz="1400"/>
              <a:t>          for line in self._tag.text.splitlines():</a:t>
            </a:r>
          </a:p>
          <a:p>
            <a:r>
              <a:rPr lang="en-US" altLang="ja-JP" sz="1400"/>
              <a:t>              yield line</a:t>
            </a:r>
          </a:p>
          <a:p>
            <a:endParaRPr lang="en-US" altLang="ja-JP" sz="1400"/>
          </a:p>
          <a:p>
            <a:r>
              <a:rPr lang="en-US" altLang="ja-JP" sz="1400"/>
              <a:t>      </a:t>
            </a:r>
            <a:r>
              <a:rPr lang="en-US" altLang="ja-JP" sz="1400" b="1"/>
              <a:t>HTML</a:t>
            </a:r>
            <a:r>
              <a:rPr lang="ja-JP" altLang="en-US" sz="1400" b="1"/>
              <a:t>タグが</a:t>
            </a:r>
            <a:r>
              <a:rPr lang="en-US" altLang="ja-JP" sz="1400" b="1"/>
              <a:t>div</a:t>
            </a:r>
            <a:r>
              <a:rPr lang="ja-JP" altLang="en-US" sz="1400" b="1"/>
              <a:t>なら、各レコード単位</a:t>
            </a:r>
            <a:r>
              <a:rPr lang="en-US" altLang="ja-JP" sz="1400" b="1"/>
              <a:t>(tr)</a:t>
            </a:r>
            <a:r>
              <a:rPr lang="ja-JP" altLang="en-US" sz="1400" b="1"/>
              <a:t>にバラす。</a:t>
            </a:r>
            <a:endParaRPr lang="en-US" altLang="ja-JP" sz="1400" b="1"/>
          </a:p>
          <a:p>
            <a:endParaRPr lang="en-US" altLang="ja-JP" sz="1400" b="1"/>
          </a:p>
          <a:p>
            <a:r>
              <a:rPr lang="en-US" altLang="ja-JP" sz="1400"/>
              <a:t>      elif self._tag.name == 'div':</a:t>
            </a:r>
          </a:p>
          <a:p>
            <a:r>
              <a:rPr lang="en-US" altLang="ja-JP" sz="1400"/>
              <a:t>          for tr in self._tag.find_all('tr'):</a:t>
            </a:r>
          </a:p>
          <a:p>
            <a:r>
              <a:rPr lang="en-US" altLang="ja-JP" sz="1400"/>
              <a:t>              yield tr.text</a:t>
            </a:r>
          </a:p>
          <a:p>
            <a:endParaRPr lang="en-US" altLang="ja-JP" sz="1400"/>
          </a:p>
          <a:p>
            <a:r>
              <a:rPr lang="en-US" altLang="ja-JP" sz="1400"/>
              <a:t>      </a:t>
            </a:r>
            <a:r>
              <a:rPr lang="en-US" altLang="ja-JP" sz="1400" b="1"/>
              <a:t>HTML</a:t>
            </a:r>
            <a:r>
              <a:rPr lang="ja-JP" altLang="en-US" sz="1400" b="1"/>
              <a:t>タグが</a:t>
            </a:r>
            <a:r>
              <a:rPr lang="en-US" altLang="ja-JP" sz="1400" b="1"/>
              <a:t>table</a:t>
            </a:r>
            <a:r>
              <a:rPr lang="ja-JP" altLang="en-US" sz="1400" b="1"/>
              <a:t>なら、各レコード単位</a:t>
            </a:r>
            <a:r>
              <a:rPr lang="en-US" altLang="ja-JP" sz="1400" b="1"/>
              <a:t>(tr)</a:t>
            </a:r>
            <a:r>
              <a:rPr lang="ja-JP" altLang="en-US" sz="1400" b="1"/>
              <a:t>にバラす。</a:t>
            </a:r>
            <a:endParaRPr lang="en-US" altLang="ja-JP" sz="1400" b="1"/>
          </a:p>
          <a:p>
            <a:endParaRPr lang="en-US" altLang="ja-JP" sz="1400" b="1"/>
          </a:p>
          <a:p>
            <a:r>
              <a:rPr lang="en-US" altLang="ja-JP" sz="1400"/>
              <a:t>      elif self._tag.name == 'table':</a:t>
            </a:r>
          </a:p>
          <a:p>
            <a:r>
              <a:rPr lang="en-US" altLang="ja-JP" sz="1400"/>
              <a:t>          for tr in self._tag.find_all('tr'):</a:t>
            </a:r>
          </a:p>
          <a:p>
            <a:r>
              <a:rPr lang="en-US" altLang="ja-JP" sz="1400"/>
              <a:t>              yield tr.text</a:t>
            </a:r>
          </a:p>
        </p:txBody>
      </p:sp>
    </p:spTree>
    <p:extLst>
      <p:ext uri="{BB962C8B-B14F-4D97-AF65-F5344CB8AC3E}">
        <p14:creationId xmlns:p14="http://schemas.microsoft.com/office/powerpoint/2010/main" val="1423871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Twitter API	</a:t>
            </a:r>
            <a:r>
              <a:rPr lang="ja-JP" altLang="en-US" sz="1200"/>
              <a:t>は</a:t>
            </a:r>
            <a:r>
              <a:rPr lang="en-US" altLang="ja-JP" sz="1200"/>
              <a:t>Twitter</a:t>
            </a:r>
            <a:r>
              <a:rPr lang="ja-JP" altLang="en-US" sz="1200"/>
              <a:t>社が外部公開している</a:t>
            </a:r>
            <a:r>
              <a:rPr lang="en-US" altLang="ja-JP" sz="1200"/>
              <a:t>WebAPI(</a:t>
            </a:r>
            <a:r>
              <a:rPr lang="ja-JP" altLang="en-US" sz="1200"/>
              <a:t>クラウド</a:t>
            </a:r>
            <a:r>
              <a:rPr lang="en-US" altLang="ja-JP" sz="1200"/>
              <a:t>API)</a:t>
            </a:r>
            <a:r>
              <a:rPr lang="ja-JP" altLang="en-US" sz="1200"/>
              <a:t>サービスです。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社に申請すると、</a:t>
            </a:r>
            <a:r>
              <a:rPr lang="en-US" altLang="ja-JP" sz="1200"/>
              <a:t>TwitterAPI</a:t>
            </a:r>
            <a:r>
              <a:rPr lang="ja-JP" altLang="en-US" sz="1200"/>
              <a:t>を使用するためのアカウント情報が提供されます。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申請手順は以下のサイトを参照ください。承認されれば無料で使えます。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>
                <a:hlinkClick r:id="rId2"/>
              </a:rPr>
              <a:t>https://qiita.com/kngsym2018/items/2524d21455aac111cdee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（因みに私は</a:t>
            </a:r>
            <a:r>
              <a:rPr lang="en-US" altLang="ja-JP" sz="1200"/>
              <a:t>Twitter</a:t>
            </a:r>
            <a:r>
              <a:rPr lang="ja-JP" altLang="en-US" sz="1200"/>
              <a:t>社と「申請の説明が足りないですよ、どんなことに</a:t>
            </a:r>
            <a:r>
              <a:rPr lang="en-US" altLang="ja-JP" sz="1200"/>
              <a:t>API</a:t>
            </a:r>
            <a:r>
              <a:rPr lang="ja-JP" altLang="en-US" sz="1200"/>
              <a:t>を使うのですか？」という</a:t>
            </a:r>
            <a:endParaRPr lang="en-US" altLang="ja-JP" sz="1200"/>
          </a:p>
          <a:p>
            <a:r>
              <a:rPr lang="ja-JP" altLang="en-US" sz="1200"/>
              <a:t>　メールを３回ほどやりとりして承認もらいました。）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申請に成功すると、アカウントキー等が配布されるのでそれを使って</a:t>
            </a:r>
            <a:r>
              <a:rPr lang="en-US" altLang="ja-JP" sz="1200"/>
              <a:t>python</a:t>
            </a:r>
            <a:r>
              <a:rPr lang="ja-JP" altLang="en-US" sz="1200"/>
              <a:t>コードを実装します。</a:t>
            </a:r>
            <a:endParaRPr lang="en-US" altLang="ja-JP" sz="1200"/>
          </a:p>
          <a:p>
            <a:endParaRPr lang="en-US" altLang="ja-JP" sz="12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17AD101-019A-45AD-8E06-CA1F483A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62" y="3860336"/>
            <a:ext cx="4234595" cy="21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6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VTuber</a:t>
            </a:r>
            <a:r>
              <a:rPr lang="ja-JP" altLang="en-US" sz="1200"/>
              <a:t>ランキングサイトでは </a:t>
            </a:r>
            <a:r>
              <a:rPr lang="en-US" altLang="ja-JP" sz="1200"/>
              <a:t>Twitter</a:t>
            </a:r>
            <a:r>
              <a:rPr lang="ja-JP" altLang="en-US" sz="1200"/>
              <a:t>アカウントまではわかるのですが、</a:t>
            </a:r>
            <a:endParaRPr lang="en-US" altLang="ja-JP" sz="1200"/>
          </a:p>
          <a:p>
            <a:r>
              <a:rPr lang="en-US" altLang="ja-JP" sz="1200"/>
              <a:t>Youtube</a:t>
            </a:r>
            <a:r>
              <a:rPr lang="ja-JP" altLang="en-US" sz="1200"/>
              <a:t>アカウントが取得できない</a:t>
            </a:r>
            <a:r>
              <a:rPr lang="en-US" altLang="ja-JP" sz="1200"/>
              <a:t>(</a:t>
            </a:r>
            <a:r>
              <a:rPr lang="ja-JP" altLang="en-US" sz="1200"/>
              <a:t>というか、わかりやすくサイトに明示されていない）ため、</a:t>
            </a:r>
            <a:endParaRPr lang="en-US" altLang="ja-JP" sz="1200"/>
          </a:p>
          <a:p>
            <a:r>
              <a:rPr lang="en-US" altLang="ja-JP" sz="1200"/>
              <a:t>Twitter API</a:t>
            </a:r>
            <a:r>
              <a:rPr lang="ja-JP" altLang="en-US" sz="1200"/>
              <a:t>を使って</a:t>
            </a:r>
            <a:r>
              <a:rPr lang="en-US" altLang="ja-JP" sz="1200"/>
              <a:t>Twitter</a:t>
            </a:r>
            <a:r>
              <a:rPr lang="ja-JP" altLang="en-US" sz="1200"/>
              <a:t>のプロフィールから</a:t>
            </a:r>
            <a:r>
              <a:rPr lang="en-US" altLang="ja-JP" sz="1200"/>
              <a:t>Youtube</a:t>
            </a:r>
            <a:r>
              <a:rPr lang="ja-JP" altLang="en-US" sz="1200"/>
              <a:t>アカウントを取得します。</a:t>
            </a:r>
            <a:endParaRPr lang="en-US" altLang="ja-JP" sz="12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D43AA3-9B2F-4983-822A-C1A928AD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47" y="2127738"/>
            <a:ext cx="3325957" cy="354842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4419ED-03B3-4D3E-BB27-40A0A65D5A26}"/>
              </a:ext>
            </a:extLst>
          </p:cNvPr>
          <p:cNvSpPr/>
          <p:nvPr/>
        </p:nvSpPr>
        <p:spPr>
          <a:xfrm>
            <a:off x="1532475" y="3956537"/>
            <a:ext cx="1187280" cy="1934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196D0F2-25EB-49D1-BC74-CE7975FD87D4}"/>
              </a:ext>
            </a:extLst>
          </p:cNvPr>
          <p:cNvSpPr txBox="1">
            <a:spLocks/>
          </p:cNvSpPr>
          <p:nvPr/>
        </p:nvSpPr>
        <p:spPr>
          <a:xfrm>
            <a:off x="4545042" y="3903289"/>
            <a:ext cx="2200711" cy="29992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こいつを抜き出します。</a:t>
            </a:r>
            <a:endParaRPr lang="en-US" altLang="ja-JP" sz="1400"/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BAE3B932-E0BC-4BDF-B2EA-CB485A76947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719755" y="4053253"/>
            <a:ext cx="18252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6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B8F80-66F0-4A89-B5FF-C5BA5F325A0F}"/>
              </a:ext>
            </a:extLst>
          </p:cNvPr>
          <p:cNvSpPr/>
          <p:nvPr/>
        </p:nvSpPr>
        <p:spPr>
          <a:xfrm>
            <a:off x="761966" y="1892778"/>
            <a:ext cx="80127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import tweepy</a:t>
            </a:r>
            <a:r>
              <a:rPr lang="ja-JP" altLang="en-US" sz="1200"/>
              <a:t>          </a:t>
            </a:r>
            <a:r>
              <a:rPr lang="en-US" altLang="ja-JP" sz="1200"/>
              <a:t>&lt;=</a:t>
            </a:r>
            <a:r>
              <a:rPr lang="ja-JP" altLang="en-US" sz="1200"/>
              <a:t> </a:t>
            </a:r>
            <a:r>
              <a:rPr lang="en-US" altLang="ja-JP" sz="1200"/>
              <a:t>twitter</a:t>
            </a:r>
            <a:r>
              <a:rPr lang="ja-JP" altLang="en-US" sz="1200"/>
              <a:t> </a:t>
            </a:r>
            <a:r>
              <a:rPr lang="en-US" altLang="ja-JP" sz="1200"/>
              <a:t>API</a:t>
            </a:r>
            <a:r>
              <a:rPr lang="ja-JP" altLang="en-US" sz="1200"/>
              <a:t>を包んだライブラリ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ここには載せられない</a:t>
            </a:r>
            <a:r>
              <a:rPr lang="en-US" altLang="ja-JP" sz="1200"/>
              <a:t>twitterAPI</a:t>
            </a:r>
            <a:r>
              <a:rPr lang="ja-JP" altLang="en-US" sz="1200"/>
              <a:t>開発者アカウントキー</a:t>
            </a:r>
            <a:endParaRPr lang="en-US" altLang="ja-JP" sz="1200"/>
          </a:p>
          <a:p>
            <a:r>
              <a:rPr lang="en-US" altLang="ja-JP" sz="1200"/>
              <a:t>CONSUMER_KEY = “xxxxxxx"</a:t>
            </a:r>
          </a:p>
          <a:p>
            <a:r>
              <a:rPr lang="en-US" altLang="ja-JP" sz="1200"/>
              <a:t>CONSUMER_SECRET = “xxxxxxx"</a:t>
            </a:r>
          </a:p>
          <a:p>
            <a:r>
              <a:rPr lang="en-US" altLang="ja-JP" sz="1200"/>
              <a:t>ACCESS_TOKEN = “xxxxxxx"</a:t>
            </a:r>
          </a:p>
          <a:p>
            <a:r>
              <a:rPr lang="en-US" altLang="ja-JP" sz="1200"/>
              <a:t>ACCESS_TOKEN_SECRET = “xxxxxxx"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</a:t>
            </a:r>
            <a:r>
              <a:rPr lang="en-US" altLang="ja-JP" sz="1200"/>
              <a:t>URL</a:t>
            </a:r>
            <a:r>
              <a:rPr lang="ja-JP" altLang="en-US" sz="1200"/>
              <a:t>から</a:t>
            </a:r>
            <a:r>
              <a:rPr lang="en-US" altLang="ja-JP" sz="1200"/>
              <a:t>Twitter</a:t>
            </a:r>
            <a:r>
              <a:rPr lang="ja-JP" altLang="en-US" sz="1200"/>
              <a:t>アカウント名取得</a:t>
            </a:r>
            <a:endParaRPr lang="en-US" altLang="ja-JP" sz="1200"/>
          </a:p>
          <a:p>
            <a:r>
              <a:rPr lang="en-US" altLang="ja-JP" sz="1200"/>
              <a:t>accout_name = twitter_url[twitter_url.rfind(‘/’) + 1 : ] </a:t>
            </a:r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各種</a:t>
            </a:r>
            <a:r>
              <a:rPr lang="en-US" altLang="ja-JP" sz="1200"/>
              <a:t>twitterAPI</a:t>
            </a:r>
            <a:r>
              <a:rPr lang="ja-JP" altLang="en-US" sz="1200"/>
              <a:t>開発者アカウントをセット</a:t>
            </a:r>
            <a:endParaRPr lang="en-US" altLang="ja-JP" sz="1200"/>
          </a:p>
          <a:p>
            <a:r>
              <a:rPr lang="en-US" altLang="ja-JP" sz="1200"/>
              <a:t>auth = tweepy.OAuthHandler(CONSUMER_KEY, CONSUMER_SECRET)</a:t>
            </a:r>
          </a:p>
          <a:p>
            <a:r>
              <a:rPr lang="en-US" altLang="ja-JP" sz="1200"/>
              <a:t>auth.set_access_token(ACCESS_TOKEN, ACCESS_TOKEN_SECRET)</a:t>
            </a:r>
          </a:p>
          <a:p>
            <a:endParaRPr lang="en-US" altLang="ja-JP" sz="1200"/>
          </a:p>
          <a:p>
            <a:r>
              <a:rPr lang="en-US" altLang="ja-JP" sz="1200"/>
              <a:t># API</a:t>
            </a:r>
            <a:r>
              <a:rPr lang="ja-JP" altLang="en-US" sz="1200"/>
              <a:t>をコールするためのインスタンスを取得</a:t>
            </a:r>
            <a:endParaRPr lang="en-US" altLang="ja-JP" sz="1200"/>
          </a:p>
          <a:p>
            <a:r>
              <a:rPr lang="en-US" altLang="ja-JP" sz="1200"/>
              <a:t>api = tweepy.API(auth , wait_on_rate_limit = True)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のユーザ情報を</a:t>
            </a:r>
            <a:r>
              <a:rPr lang="en-US" altLang="ja-JP" sz="1200"/>
              <a:t>API</a:t>
            </a:r>
            <a:r>
              <a:rPr lang="ja-JP" altLang="en-US" sz="1200"/>
              <a:t>から取得</a:t>
            </a:r>
            <a:endParaRPr lang="en-US" altLang="ja-JP" sz="1200"/>
          </a:p>
          <a:p>
            <a:r>
              <a:rPr lang="en-US" altLang="ja-JP" sz="1200"/>
              <a:t>self._user = api.get_user(screen_name=accout_name)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</a:t>
            </a:r>
            <a:endParaRPr lang="en-US" altLang="ja-JP" sz="1200"/>
          </a:p>
          <a:p>
            <a:r>
              <a:rPr lang="en-US" altLang="ja-JP" sz="1200"/>
              <a:t>if self._user.entities['description']['urls‘]: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return self._user.entities['description']['urls'][0]['url']</a:t>
            </a:r>
          </a:p>
          <a:p>
            <a:r>
              <a:rPr lang="en-US" altLang="ja-JP" sz="1200"/>
              <a:t>else: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return self._user.entities['url']['urls'][0]['url']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API</a:t>
            </a:r>
            <a:r>
              <a:rPr lang="ja-JP" altLang="en-US" sz="1200"/>
              <a:t>は直接ゴリゴリ叩くこともできるのですが、</a:t>
            </a:r>
            <a:r>
              <a:rPr lang="en-US" altLang="ja-JP" sz="1200"/>
              <a:t>python</a:t>
            </a:r>
            <a:r>
              <a:rPr lang="ja-JP" altLang="en-US" sz="1200"/>
              <a:t>の</a:t>
            </a:r>
            <a:r>
              <a:rPr lang="en-US" altLang="ja-JP" sz="1200"/>
              <a:t>Twitter API</a:t>
            </a:r>
            <a:r>
              <a:rPr lang="ja-JP" altLang="en-US" sz="1200"/>
              <a:t>ライブラリが</a:t>
            </a:r>
            <a:endParaRPr lang="en-US" altLang="ja-JP" sz="1200"/>
          </a:p>
          <a:p>
            <a:r>
              <a:rPr lang="ja-JP" altLang="en-US" sz="1200"/>
              <a:t>世の中にいくつかあるのでそれを使います。ここでは </a:t>
            </a:r>
            <a:r>
              <a:rPr lang="en-US" altLang="ja-JP" sz="1200"/>
              <a:t>tweepy</a:t>
            </a:r>
            <a:r>
              <a:rPr lang="ja-JP" altLang="en-US" sz="1200"/>
              <a:t>というライブラリを使います。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TwitterAPI</a:t>
            </a:r>
            <a:r>
              <a:rPr lang="ja-JP" altLang="en-US" sz="1200"/>
              <a:t>を使って、</a:t>
            </a:r>
            <a:r>
              <a:rPr lang="en-US" altLang="ja-JP" sz="1200"/>
              <a:t>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を取得する</a:t>
            </a:r>
            <a:r>
              <a:rPr lang="en-US" altLang="ja-JP" sz="1200"/>
              <a:t>python</a:t>
            </a:r>
            <a:r>
              <a:rPr lang="ja-JP" altLang="en-US" sz="1200"/>
              <a:t>コードは以下です。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737042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データベース：概要</a:t>
            </a:r>
            <a:endParaRPr lang="en-US" altLang="ja-JP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96CE204-DA30-4001-95AC-A0043B895AE3}"/>
              </a:ext>
            </a:extLst>
          </p:cNvPr>
          <p:cNvSpPr/>
          <p:nvPr/>
        </p:nvSpPr>
        <p:spPr>
          <a:xfrm>
            <a:off x="821780" y="2067628"/>
            <a:ext cx="2146546" cy="2436016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１位：キズナアイ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２位：輝夜月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３位：ミライアカリ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7</a:t>
            </a:r>
            <a:r>
              <a:rPr lang="ja-JP" altLang="en-US" sz="1400">
                <a:solidFill>
                  <a:schemeClr val="tx1"/>
                </a:solidFill>
              </a:rPr>
              <a:t>位：月ノ美兎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12</a:t>
            </a:r>
            <a:r>
              <a:rPr lang="ja-JP" altLang="en-US" sz="1400">
                <a:solidFill>
                  <a:schemeClr val="tx1"/>
                </a:solidFill>
              </a:rPr>
              <a:t>位：白上フブキ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6F8A18B3-32B1-41CD-BB79-76C08C2B81F7}"/>
              </a:ext>
            </a:extLst>
          </p:cNvPr>
          <p:cNvSpPr/>
          <p:nvPr/>
        </p:nvSpPr>
        <p:spPr>
          <a:xfrm>
            <a:off x="1805044" y="4519748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53DF6-2B2F-4606-8E15-A4622935D5B2}"/>
              </a:ext>
            </a:extLst>
          </p:cNvPr>
          <p:cNvSpPr txBox="1"/>
          <p:nvPr/>
        </p:nvSpPr>
        <p:spPr>
          <a:xfrm>
            <a:off x="808657" y="1627844"/>
            <a:ext cx="2426368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en-US" altLang="ja-JP" sz="1400" b="1" err="1">
                <a:latin typeface="+mn-ea"/>
                <a:ea typeface="+mn-ea"/>
              </a:rPr>
              <a:t>Vtuber</a:t>
            </a:r>
            <a:r>
              <a:rPr kumimoji="1" lang="ja-JP" altLang="en-US" sz="1400" b="1">
                <a:latin typeface="+mn-ea"/>
                <a:ea typeface="+mn-ea"/>
              </a:rPr>
              <a:t>ランキングサイト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508C02-F41A-4EF8-96F5-09928AF90F89}"/>
              </a:ext>
            </a:extLst>
          </p:cNvPr>
          <p:cNvSpPr txBox="1"/>
          <p:nvPr/>
        </p:nvSpPr>
        <p:spPr>
          <a:xfrm>
            <a:off x="2103065" y="4412302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706F9D-7BEB-4850-BC0B-59995B9FC5D1}"/>
              </a:ext>
            </a:extLst>
          </p:cNvPr>
          <p:cNvSpPr/>
          <p:nvPr/>
        </p:nvSpPr>
        <p:spPr>
          <a:xfrm>
            <a:off x="882849" y="3127093"/>
            <a:ext cx="123925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57C0C98-5594-454D-847A-FD2C786E355D}"/>
              </a:ext>
            </a:extLst>
          </p:cNvPr>
          <p:cNvGrpSpPr/>
          <p:nvPr/>
        </p:nvGrpSpPr>
        <p:grpSpPr>
          <a:xfrm>
            <a:off x="3838408" y="2833773"/>
            <a:ext cx="2073340" cy="1337569"/>
            <a:chOff x="3916330" y="1674044"/>
            <a:chExt cx="2073340" cy="1337569"/>
          </a:xfrm>
        </p:grpSpPr>
        <p:sp>
          <p:nvSpPr>
            <p:cNvPr id="13" name="四角形: メモ 12">
              <a:extLst>
                <a:ext uri="{FF2B5EF4-FFF2-40B4-BE49-F238E27FC236}">
                  <a16:creationId xmlns:a16="http://schemas.microsoft.com/office/drawing/2014/main" id="{46D0CBF3-550F-4DD7-8987-B0F51D6EE389}"/>
                </a:ext>
              </a:extLst>
            </p:cNvPr>
            <p:cNvSpPr/>
            <p:nvPr/>
          </p:nvSpPr>
          <p:spPr>
            <a:xfrm>
              <a:off x="3991567" y="2086410"/>
              <a:ext cx="1890835" cy="925203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月ノ美兎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年齢：</a:t>
              </a:r>
              <a:r>
                <a:rPr lang="en-US" altLang="ja-JP" sz="1400">
                  <a:solidFill>
                    <a:srgbClr val="FF0000"/>
                  </a:solidFill>
                </a:rPr>
                <a:t>16</a:t>
              </a:r>
              <a:r>
                <a:rPr lang="ja-JP" altLang="en-US" sz="1400">
                  <a:solidFill>
                    <a:schemeClr val="tx1"/>
                  </a:solidFill>
                </a:rPr>
                <a:t>歳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151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9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24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9228B24-1094-4A10-A777-2BE1F715368C}"/>
                </a:ext>
              </a:extLst>
            </p:cNvPr>
            <p:cNvSpPr txBox="1"/>
            <p:nvPr/>
          </p:nvSpPr>
          <p:spPr>
            <a:xfrm>
              <a:off x="3916330" y="1674044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にじさんじ非公式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BDB4D5B-31AF-4D1E-8889-BA3EBD661088}"/>
              </a:ext>
            </a:extLst>
          </p:cNvPr>
          <p:cNvGrpSpPr/>
          <p:nvPr/>
        </p:nvGrpSpPr>
        <p:grpSpPr>
          <a:xfrm>
            <a:off x="1254000" y="5109123"/>
            <a:ext cx="1534609" cy="1327484"/>
            <a:chOff x="1254000" y="5109123"/>
            <a:chExt cx="1534609" cy="1327484"/>
          </a:xfrm>
        </p:grpSpPr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56459387-B9CB-4327-B602-1D61D804E49E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4E81-3D53-4A0A-A813-7640B7C1DF42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6E36BB4-C2DD-43B9-9567-4D9CEA4F8DAD}"/>
              </a:ext>
            </a:extLst>
          </p:cNvPr>
          <p:cNvGrpSpPr/>
          <p:nvPr/>
        </p:nvGrpSpPr>
        <p:grpSpPr>
          <a:xfrm>
            <a:off x="5618293" y="5240483"/>
            <a:ext cx="1534610" cy="1327484"/>
            <a:chOff x="5327146" y="5301806"/>
            <a:chExt cx="1534610" cy="1327484"/>
          </a:xfrm>
        </p:grpSpPr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D138E12E-290A-4064-BBF9-33F4AC8D8BCC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2CDAF1F-2F0A-4FF0-B815-EBA9488BBE17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A386B24C-BCE2-4BA0-A070-78C2D1B9819E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V="1">
            <a:off x="2122102" y="2833773"/>
            <a:ext cx="2752976" cy="415984"/>
          </a:xfrm>
          <a:prstGeom prst="bentConnector4">
            <a:avLst>
              <a:gd name="adj1" fmla="val 41052"/>
              <a:gd name="adj2" fmla="val 1549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9E53AB9-BC2E-499D-9CE2-5781A1C96182}"/>
              </a:ext>
            </a:extLst>
          </p:cNvPr>
          <p:cNvSpPr/>
          <p:nvPr/>
        </p:nvSpPr>
        <p:spPr>
          <a:xfrm>
            <a:off x="867213" y="3797432"/>
            <a:ext cx="1575378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63C0639-F88D-4169-AA81-C0F2EE64E103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 flipV="1">
            <a:off x="2442591" y="2413868"/>
            <a:ext cx="4897612" cy="1506228"/>
          </a:xfrm>
          <a:prstGeom prst="bentConnector4">
            <a:avLst>
              <a:gd name="adj1" fmla="val 20038"/>
              <a:gd name="adj2" fmla="val 1151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D70AE66-9CE2-4082-9F2B-44F31244E7F8}"/>
              </a:ext>
            </a:extLst>
          </p:cNvPr>
          <p:cNvGrpSpPr/>
          <p:nvPr/>
        </p:nvGrpSpPr>
        <p:grpSpPr>
          <a:xfrm>
            <a:off x="6303533" y="2413868"/>
            <a:ext cx="2073340" cy="2089776"/>
            <a:chOff x="6645495" y="1628082"/>
            <a:chExt cx="2073340" cy="1676193"/>
          </a:xfrm>
        </p:grpSpPr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45096E13-C891-4BE9-953E-35FC52FFC340}"/>
                </a:ext>
              </a:extLst>
            </p:cNvPr>
            <p:cNvSpPr/>
            <p:nvPr/>
          </p:nvSpPr>
          <p:spPr>
            <a:xfrm>
              <a:off x="6736748" y="2072026"/>
              <a:ext cx="1890835" cy="1232249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白上フブキ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160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10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5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公式紹介文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白髪ケモミミの</a:t>
              </a:r>
              <a:r>
                <a:rPr kumimoji="1" lang="ja-JP" altLang="en-US" sz="1400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</a:rPr>
                <a:t>女子高生</a:t>
              </a:r>
              <a:r>
                <a:rPr kumimoji="1" lang="ja-JP" altLang="en-US" sz="1400">
                  <a:solidFill>
                    <a:schemeClr val="tx1"/>
                  </a:solidFill>
                </a:rPr>
                <a:t>。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8378E45-BC04-46FA-A817-C2FD219E4532}"/>
                </a:ext>
              </a:extLst>
            </p:cNvPr>
            <p:cNvSpPr txBox="1"/>
            <p:nvPr/>
          </p:nvSpPr>
          <p:spPr>
            <a:xfrm>
              <a:off x="6645495" y="1628082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ホロライブ非公式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26" name="矢印: 下 25">
            <a:extLst>
              <a:ext uri="{FF2B5EF4-FFF2-40B4-BE49-F238E27FC236}">
                <a16:creationId xmlns:a16="http://schemas.microsoft.com/office/drawing/2014/main" id="{416F2441-F4C7-44A5-9C1D-DA9D7041F050}"/>
              </a:ext>
            </a:extLst>
          </p:cNvPr>
          <p:cNvSpPr/>
          <p:nvPr/>
        </p:nvSpPr>
        <p:spPr>
          <a:xfrm>
            <a:off x="6173878" y="4627194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9176D7-CE4C-48F2-A815-9DB435E368FF}"/>
              </a:ext>
            </a:extLst>
          </p:cNvPr>
          <p:cNvSpPr txBox="1"/>
          <p:nvPr/>
        </p:nvSpPr>
        <p:spPr>
          <a:xfrm>
            <a:off x="6471899" y="4519748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36E9AC1-2CC5-4641-BE00-C908FA31D404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DB</a:t>
            </a:r>
            <a:r>
              <a:rPr lang="ja-JP" altLang="en-US" sz="1400" b="1"/>
              <a:t>格納</a:t>
            </a:r>
            <a:endParaRPr lang="en-US" altLang="ja-JP" sz="1400" b="1"/>
          </a:p>
          <a:p>
            <a:r>
              <a:rPr lang="ja-JP" altLang="en-US" sz="1400"/>
              <a:t>　スクレイピングしたデータは一旦データベースに格納します。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963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</a:t>
            </a:r>
            <a:r>
              <a:rPr lang="en-US" altLang="ja-JP"/>
              <a:t> : </a:t>
            </a:r>
            <a:r>
              <a:rPr lang="ja-JP" altLang="en-US"/>
              <a:t>ランキング情報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48796"/>
              </p:ext>
            </p:extLst>
          </p:nvPr>
        </p:nvGraphicFramePr>
        <p:xfrm>
          <a:off x="625087" y="2072398"/>
          <a:ext cx="82701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office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所属オフィス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rank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follower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登録者数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のチャンネル登録者数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view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視聴数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の総視聴数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Twitter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ツイッターアカウント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8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3318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93B4816-EF7D-4548-BE49-BB4EC35ED585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ランキング情報テーブル</a:t>
            </a:r>
            <a:endParaRPr lang="en-US" altLang="ja-JP" sz="1400" b="1"/>
          </a:p>
          <a:p>
            <a:r>
              <a:rPr lang="ja-JP" altLang="en-US" sz="1400"/>
              <a:t>　ランキングサイトからスクレイピングした各種データを保持します。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0978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データベース：テーブル構造：</a:t>
            </a:r>
            <a:r>
              <a:rPr lang="en-US" altLang="ja-JP" err="1"/>
              <a:t>Vtuber</a:t>
            </a:r>
            <a:r>
              <a:rPr lang="ja-JP" altLang="en-US"/>
              <a:t>プロフィール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01342"/>
              </p:ext>
            </p:extLst>
          </p:nvPr>
        </p:nvGraphicFramePr>
        <p:xfrm>
          <a:off x="494458" y="1976604"/>
          <a:ext cx="82701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age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height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身長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Birthday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誕生日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12/3</a:t>
                      </a:r>
                      <a:r>
                        <a:rPr kumimoji="1" lang="ja-JP" altLang="en-US" sz="1600"/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err="1"/>
              <a:t>Vtuber</a:t>
            </a:r>
            <a:r>
              <a:rPr lang="ja-JP" altLang="en-US" sz="1400" b="1"/>
              <a:t>プロフィールテーブル</a:t>
            </a:r>
            <a:endParaRPr lang="en-US" altLang="ja-JP" sz="1400" b="1"/>
          </a:p>
          <a:p>
            <a:r>
              <a:rPr lang="ja-JP" altLang="en-US" sz="1400"/>
              <a:t>　非公式</a:t>
            </a:r>
            <a:r>
              <a:rPr lang="en-US" altLang="ja-JP" sz="1400"/>
              <a:t>Wiki</a:t>
            </a:r>
            <a:r>
              <a:rPr lang="ja-JP" altLang="en-US" sz="1400"/>
              <a:t>等からスクレイピングした各種データを保持します。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4452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</a:t>
            </a:r>
            <a:r>
              <a:rPr lang="ja-JP" altLang="en-US"/>
              <a:t>データベース制御の概要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76550" y="4008994"/>
            <a:ext cx="9152899" cy="1436375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データベースの制御は以下のステップで実現します。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SQL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文を書いて、データベースエンジンに食わせる。</a:t>
            </a:r>
            <a:endParaRPr lang="en-US" altLang="ja-JP" sz="1400" b="1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 b="1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おおむねどんなデータベースエンジンを選んでも、やることはこれだけです。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データベースのテーブル構造を組み立てて、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SQL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文でデータを追加、削除、更新する。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1310967" y="3367927"/>
            <a:ext cx="781810" cy="28859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SQL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文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AD30C4-92CB-4DCA-A1BE-56B3BD4A53C3}"/>
              </a:ext>
            </a:extLst>
          </p:cNvPr>
          <p:cNvSpPr/>
          <p:nvPr/>
        </p:nvSpPr>
        <p:spPr>
          <a:xfrm>
            <a:off x="524905" y="1947748"/>
            <a:ext cx="2353935" cy="10685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>
                <a:solidFill>
                  <a:schemeClr val="tx1"/>
                </a:solidFill>
              </a:rPr>
              <a:t>INSERT INTO vtuber_rank(name, rank) VALUES(“</a:t>
            </a:r>
            <a:r>
              <a:rPr lang="ja-JP" altLang="en-US" sz="1200">
                <a:solidFill>
                  <a:schemeClr val="tx1"/>
                </a:solidFill>
              </a:rPr>
              <a:t>ミライアカリ</a:t>
            </a:r>
            <a:r>
              <a:rPr lang="en-US" altLang="ja-JP" sz="1200">
                <a:solidFill>
                  <a:schemeClr val="tx1"/>
                </a:solidFill>
              </a:rPr>
              <a:t>”, 4);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AFA95CC1-A138-493D-A220-1D5B3CFB12ED}"/>
              </a:ext>
            </a:extLst>
          </p:cNvPr>
          <p:cNvSpPr/>
          <p:nvPr/>
        </p:nvSpPr>
        <p:spPr>
          <a:xfrm>
            <a:off x="3845553" y="1817231"/>
            <a:ext cx="2006995" cy="1329603"/>
          </a:xfrm>
          <a:prstGeom prst="plus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sqlite3</a:t>
            </a:r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0B4A36B-0281-4EE0-B5CB-B9DA5F6E2A69}"/>
              </a:ext>
            </a:extLst>
          </p:cNvPr>
          <p:cNvSpPr/>
          <p:nvPr/>
        </p:nvSpPr>
        <p:spPr>
          <a:xfrm>
            <a:off x="3149925" y="2240366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7F018FCB-BB98-4FA8-8160-9331C3DB90C9}"/>
              </a:ext>
            </a:extLst>
          </p:cNvPr>
          <p:cNvSpPr txBox="1">
            <a:spLocks/>
          </p:cNvSpPr>
          <p:nvPr/>
        </p:nvSpPr>
        <p:spPr>
          <a:xfrm>
            <a:off x="3845554" y="3386759"/>
            <a:ext cx="2006994" cy="28859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データベースエンジン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EF640BF-6AA1-4F6F-9841-55552BBF35D5}"/>
              </a:ext>
            </a:extLst>
          </p:cNvPr>
          <p:cNvSpPr/>
          <p:nvPr/>
        </p:nvSpPr>
        <p:spPr>
          <a:xfrm>
            <a:off x="6162756" y="2240366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6A5873B-C728-4D01-ADBB-D3D0FC3D7D5B}"/>
              </a:ext>
            </a:extLst>
          </p:cNvPr>
          <p:cNvGrpSpPr/>
          <p:nvPr/>
        </p:nvGrpSpPr>
        <p:grpSpPr>
          <a:xfrm>
            <a:off x="7060424" y="1843684"/>
            <a:ext cx="1534609" cy="1327484"/>
            <a:chOff x="1254000" y="5109123"/>
            <a:chExt cx="1534609" cy="1327484"/>
          </a:xfrm>
        </p:grpSpPr>
        <p:sp>
          <p:nvSpPr>
            <p:cNvPr id="17" name="円柱 16">
              <a:extLst>
                <a:ext uri="{FF2B5EF4-FFF2-40B4-BE49-F238E27FC236}">
                  <a16:creationId xmlns:a16="http://schemas.microsoft.com/office/drawing/2014/main" id="{7BCB54DD-76DA-4244-8298-05DA8A3655EA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B8485A7-AD86-4669-BC9D-F794A4984890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847E859E-C298-478B-BFFB-34E8EAB201F8}"/>
              </a:ext>
            </a:extLst>
          </p:cNvPr>
          <p:cNvSpPr txBox="1">
            <a:spLocks/>
          </p:cNvSpPr>
          <p:nvPr/>
        </p:nvSpPr>
        <p:spPr>
          <a:xfrm>
            <a:off x="7173762" y="3381998"/>
            <a:ext cx="1307932" cy="28859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86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SQL</a:t>
            </a:r>
            <a:r>
              <a:rPr lang="ja-JP" altLang="en-US"/>
              <a:t>文：テーブル作成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31120" y="1735015"/>
            <a:ext cx="9152899" cy="4706816"/>
          </a:xfrm>
          <a:prstGeom prst="rect">
            <a:avLst/>
          </a:prstGeom>
        </p:spPr>
        <p:txBody>
          <a:bodyPr vert="horz" lIns="91440" tIns="45720" rIns="91440" bIns="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CREATE TABLE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テーブル構造</a:t>
            </a:r>
            <a:endParaRPr kumimoji="1" lang="en-US" altLang="ja-JP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　　　　            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①　　　　   ②　　　　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CREATE TABLE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命令により、データベース上にテーブルを作成します。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設定する内容は以下の三つです。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①テーブル名：作成するテーブル名称。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②テーブル構造：テーブルの構造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(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どんな列で構成されるのか）です。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　ここでは 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name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と 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rank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という二つの列をテーブルに設定しています。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　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name </a:t>
            </a: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TEXT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 </a:t>
            </a: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NOT NULL UNIQUE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      </a:t>
            </a: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TEXT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… 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文字列型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       </a:t>
            </a: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NOT NULL UNIQUE 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…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このカラムはデータの重複を許可しない。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データベースは基本的には、何も考えず機械的にデータを追加するだけのエンジンです。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上記指定がなければ、データベース内に何人も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”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ミライアカリ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”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が存在してしまいます。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同じ名前で追加しようとすると、データベースエンジンに以下のように怒られます。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lvl="0"/>
            <a:r>
              <a:rPr lang="en-US" altLang="ja-JP" sz="1400">
                <a:solidFill>
                  <a:prstClr val="black"/>
                </a:solidFill>
              </a:rPr>
              <a:t>   Error: UNIQUE constraint failed: vtuber_rank.name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　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rank </a:t>
            </a: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INTEGER NOT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     INTEGER … 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整数型</a:t>
            </a:r>
            <a:endParaRPr lang="en-US" altLang="ja-JP" sz="1400" b="1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　</a:t>
            </a: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NOT NULL … </a:t>
            </a:r>
            <a:r>
              <a:rPr kumimoji="1" lang="ja-JP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無効（省略）を許可しない。</a:t>
            </a:r>
            <a:endParaRPr kumimoji="1" lang="en-US" altLang="ja-JP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　「ランキングを格納するためのテーブル」なので、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rank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カラムには必ず、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”4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位“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,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 ”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128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位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”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等の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　順位が必要です。テーブル追加時に 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rank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を指定しない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(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省略する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)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と、データベースエンジンに以下のように怒られます。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lvl="0"/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  </a:t>
            </a:r>
            <a:r>
              <a:rPr lang="en-US" altLang="ja-JP" sz="1400">
                <a:solidFill>
                  <a:prstClr val="black"/>
                </a:solidFill>
              </a:rPr>
              <a:t>Error: NOT NULL constraint failed: vtuber_rank.rank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FC425B-2018-4A1E-B6D0-2EA3CA1C51FC}"/>
              </a:ext>
            </a:extLst>
          </p:cNvPr>
          <p:cNvSpPr/>
          <p:nvPr/>
        </p:nvSpPr>
        <p:spPr>
          <a:xfrm>
            <a:off x="431120" y="1172307"/>
            <a:ext cx="8326019" cy="351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>
                <a:solidFill>
                  <a:schemeClr val="tx1"/>
                </a:solidFill>
              </a:rPr>
              <a:t>CREATE TABLE vtuber_rank(name TEXT NOT NULL UNIQUE, rank INTEGER NOT NULL);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0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スクレイピング結果保存</a:t>
            </a:r>
            <a:endParaRPr lang="en-US" altLang="ja-JP" sz="1400" b="1"/>
          </a:p>
          <a:p>
            <a:r>
              <a:rPr lang="ja-JP" altLang="en-US" sz="1200"/>
              <a:t>　スクレイピングで収集したデータは一旦、</a:t>
            </a:r>
            <a:r>
              <a:rPr lang="en-US" altLang="ja-JP" sz="1200"/>
              <a:t>DB</a:t>
            </a:r>
            <a:r>
              <a:rPr lang="ja-JP" altLang="en-US" sz="1200"/>
              <a:t>の形で保存します。</a:t>
            </a:r>
            <a:endParaRPr lang="en-US" altLang="ja-JP" sz="1200"/>
          </a:p>
          <a:p>
            <a:r>
              <a:rPr lang="ja-JP" altLang="en-US" sz="1200"/>
              <a:t>　データはそのままでは数字の羅列に過ぎず、その統計を取ったり、グラフ表示するためには</a:t>
            </a:r>
            <a:endParaRPr lang="en-US" altLang="ja-JP" sz="1200"/>
          </a:p>
          <a:p>
            <a:r>
              <a:rPr lang="ja-JP" altLang="en-US" sz="1200"/>
              <a:t>　一旦データをどこかへ保存するのが好ましいからです。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python</a:t>
            </a:r>
            <a:r>
              <a:rPr lang="ja-JP" altLang="en-US" sz="1200"/>
              <a:t>は</a:t>
            </a:r>
            <a:r>
              <a:rPr lang="en-US" altLang="ja-JP" sz="1200"/>
              <a:t>sqlite3, </a:t>
            </a:r>
            <a:r>
              <a:rPr lang="en-US" altLang="ja-JP" sz="1200" err="1"/>
              <a:t>mysql</a:t>
            </a:r>
            <a:r>
              <a:rPr lang="en-US" altLang="ja-JP" sz="1200"/>
              <a:t>, </a:t>
            </a:r>
            <a:r>
              <a:rPr lang="en-US" altLang="ja-JP" sz="1200" err="1"/>
              <a:t>sqlserver</a:t>
            </a:r>
            <a:r>
              <a:rPr lang="en-US" altLang="ja-JP" sz="1200"/>
              <a:t>, </a:t>
            </a:r>
            <a:r>
              <a:rPr lang="en-US" altLang="ja-JP" sz="1200" err="1"/>
              <a:t>mongodb</a:t>
            </a:r>
            <a:r>
              <a:rPr lang="ja-JP" altLang="en-US" sz="1200"/>
              <a:t>等様々な</a:t>
            </a:r>
            <a:r>
              <a:rPr lang="en-US" altLang="ja-JP" sz="1200"/>
              <a:t>DB</a:t>
            </a:r>
            <a:r>
              <a:rPr lang="ja-JP" altLang="en-US" sz="1200"/>
              <a:t>を扱えますが、</a:t>
            </a:r>
            <a:endParaRPr lang="en-US" altLang="ja-JP" sz="1200"/>
          </a:p>
          <a:p>
            <a:r>
              <a:rPr lang="ja-JP" altLang="en-US" sz="1200"/>
              <a:t>　標準でインストールされているのが良い</a:t>
            </a:r>
            <a:r>
              <a:rPr lang="en-US" altLang="ja-JP" sz="1200"/>
              <a:t>sqlite3</a:t>
            </a:r>
            <a:r>
              <a:rPr lang="ja-JP" altLang="en-US" sz="1200"/>
              <a:t>を使います。</a:t>
            </a:r>
            <a:endParaRPr lang="en-US" altLang="ja-JP" sz="1200"/>
          </a:p>
          <a:p>
            <a:endParaRPr lang="en-US" altLang="ja-JP"/>
          </a:p>
          <a:p>
            <a:r>
              <a:rPr lang="ja-JP" altLang="en-US" sz="1400" b="1"/>
              <a:t>スクレイピング結果分析</a:t>
            </a:r>
            <a:endParaRPr lang="en-US" altLang="ja-JP" sz="1400" b="1"/>
          </a:p>
          <a:p>
            <a:r>
              <a:rPr lang="ja-JP" altLang="en-US" sz="1200"/>
              <a:t>　スクレイピングで収集したデータを、自分で頑張って「このカラムを合計出して、平均計算して・・・」とかできますが、</a:t>
            </a:r>
            <a:endParaRPr lang="en-US" altLang="ja-JP" sz="1200"/>
          </a:p>
          <a:p>
            <a:r>
              <a:rPr lang="ja-JP" altLang="en-US" sz="1200"/>
              <a:t>　そもそも、そういったことを自動でやってくれるデータ分析ライブラリ</a:t>
            </a:r>
            <a:r>
              <a:rPr lang="en-US" altLang="ja-JP" sz="1200"/>
              <a:t>pandas</a:t>
            </a:r>
            <a:r>
              <a:rPr lang="ja-JP" altLang="en-US" sz="1200"/>
              <a:t>があるのでそちらを使います。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pandas</a:t>
            </a:r>
            <a:r>
              <a:rPr lang="ja-JP" altLang="en-US" sz="1200"/>
              <a:t>は</a:t>
            </a:r>
            <a:r>
              <a:rPr lang="en-US" altLang="ja-JP" sz="1200"/>
              <a:t>json</a:t>
            </a:r>
            <a:r>
              <a:rPr lang="ja-JP" altLang="en-US" sz="1200"/>
              <a:t>、</a:t>
            </a:r>
            <a:r>
              <a:rPr lang="en-US" altLang="ja-JP" sz="1200"/>
              <a:t>csv</a:t>
            </a:r>
            <a:r>
              <a:rPr lang="ja-JP" altLang="en-US" sz="1200"/>
              <a:t>、データベースファイル等の様々なデータストリームを解析して統計情報を計算してくれます。</a:t>
            </a:r>
            <a:endParaRPr lang="en-US" altLang="ja-JP" sz="1200"/>
          </a:p>
          <a:p>
            <a:endParaRPr lang="en-US" altLang="ja-JP"/>
          </a:p>
          <a:p>
            <a:r>
              <a:rPr lang="ja-JP" altLang="en-US" sz="1400" b="1"/>
              <a:t>スクレイピング結果表示</a:t>
            </a:r>
            <a:endParaRPr lang="en-US" altLang="ja-JP" sz="1400"/>
          </a:p>
          <a:p>
            <a:r>
              <a:rPr lang="ja-JP" altLang="en-US" sz="1200"/>
              <a:t>　解析したデータはグラフにプロット（描画）します。これはよく使用される</a:t>
            </a:r>
            <a:r>
              <a:rPr lang="en-US" altLang="ja-JP" sz="1200"/>
              <a:t>matplotlib</a:t>
            </a:r>
            <a:r>
              <a:rPr lang="ja-JP" altLang="en-US" sz="1200"/>
              <a:t>を使用します。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815659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SQL</a:t>
            </a:r>
            <a:r>
              <a:rPr lang="ja-JP" altLang="en-US"/>
              <a:t>文：データ追加</a:t>
            </a:r>
            <a:endParaRPr lang="en-US" altLang="ja-JP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FC425B-2018-4A1E-B6D0-2EA3CA1C51FC}"/>
              </a:ext>
            </a:extLst>
          </p:cNvPr>
          <p:cNvSpPr/>
          <p:nvPr/>
        </p:nvSpPr>
        <p:spPr>
          <a:xfrm>
            <a:off x="442843" y="1326425"/>
            <a:ext cx="7089233" cy="3382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>
                <a:solidFill>
                  <a:schemeClr val="tx1"/>
                </a:solidFill>
              </a:rPr>
              <a:t>INSERT INTO vtuber_rank(name, rank) VALUES(“</a:t>
            </a:r>
            <a:r>
              <a:rPr lang="ja-JP" altLang="en-US" sz="1200">
                <a:solidFill>
                  <a:schemeClr val="tx1"/>
                </a:solidFill>
              </a:rPr>
              <a:t>ミライアカリ</a:t>
            </a:r>
            <a:r>
              <a:rPr lang="en-US" altLang="ja-JP" sz="1200">
                <a:solidFill>
                  <a:schemeClr val="tx1"/>
                </a:solidFill>
              </a:rPr>
              <a:t>”, 4);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E6808CB-1C24-44EE-9F38-99CA1A537990}"/>
              </a:ext>
            </a:extLst>
          </p:cNvPr>
          <p:cNvSpPr txBox="1">
            <a:spLocks/>
          </p:cNvSpPr>
          <p:nvPr/>
        </p:nvSpPr>
        <p:spPr>
          <a:xfrm>
            <a:off x="376550" y="2091863"/>
            <a:ext cx="9152899" cy="2175338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INSERT INTO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カラム名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VALUES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値</a:t>
            </a:r>
            <a:endParaRPr kumimoji="1" lang="en-US" altLang="ja-JP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　　　　            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①　　　　②　　　　　　③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INSERT INTO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命令により、データベースへデータを追加します。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追加内容は以下の三つです。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①テーブル名：データ追加先のテーブル名称。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②カラム名：テーブル内の追加先のカラム名。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③値：指定したカラムに実際に格納する値。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416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データベース：モジュール連携</a:t>
            </a:r>
            <a:endParaRPr lang="en-US" altLang="ja-JP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8C7D32A-C084-47BA-A1EC-FB132C1CEB95}"/>
              </a:ext>
            </a:extLst>
          </p:cNvPr>
          <p:cNvGrpSpPr/>
          <p:nvPr/>
        </p:nvGrpSpPr>
        <p:grpSpPr>
          <a:xfrm>
            <a:off x="7057258" y="2033235"/>
            <a:ext cx="1534609" cy="1327484"/>
            <a:chOff x="1254000" y="5109123"/>
            <a:chExt cx="1534609" cy="1327484"/>
          </a:xfrm>
        </p:grpSpPr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4D68DFFC-A1D9-4EE1-97CA-AE3339E3DE60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B0D37C8-11DC-4B65-98E2-525EC9FFF9E3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52B3A9-C166-4B66-97D8-E44FFD069F09}"/>
              </a:ext>
            </a:extLst>
          </p:cNvPr>
          <p:cNvGrpSpPr/>
          <p:nvPr/>
        </p:nvGrpSpPr>
        <p:grpSpPr>
          <a:xfrm>
            <a:off x="7031496" y="3765476"/>
            <a:ext cx="1534610" cy="1327484"/>
            <a:chOff x="5327146" y="5301806"/>
            <a:chExt cx="1534610" cy="1327484"/>
          </a:xfrm>
        </p:grpSpPr>
        <p:sp>
          <p:nvSpPr>
            <p:cNvPr id="9" name="円柱 8">
              <a:extLst>
                <a:ext uri="{FF2B5EF4-FFF2-40B4-BE49-F238E27FC236}">
                  <a16:creationId xmlns:a16="http://schemas.microsoft.com/office/drawing/2014/main" id="{F31D786F-38E8-4953-A313-3D8A9784A362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34B1A01-84F9-4360-B931-54C318474475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46E0EC1-AF2A-4839-BBC0-D36B9CCC40BF}"/>
              </a:ext>
            </a:extLst>
          </p:cNvPr>
          <p:cNvGrpSpPr/>
          <p:nvPr/>
        </p:nvGrpSpPr>
        <p:grpSpPr>
          <a:xfrm>
            <a:off x="588384" y="2511795"/>
            <a:ext cx="2260360" cy="1834409"/>
            <a:chOff x="681629" y="886457"/>
            <a:chExt cx="2260360" cy="183440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61F16A-52D8-4D9C-9F53-A094699A1751}"/>
                </a:ext>
              </a:extLst>
            </p:cNvPr>
            <p:cNvSpPr/>
            <p:nvPr/>
          </p:nvSpPr>
          <p:spPr>
            <a:xfrm>
              <a:off x="681629" y="886457"/>
              <a:ext cx="2260360" cy="1834409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scraper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C75AF59-FE42-4E06-931A-A255FA261EC0}"/>
                </a:ext>
              </a:extLst>
            </p:cNvPr>
            <p:cNvSpPr/>
            <p:nvPr/>
          </p:nvSpPr>
          <p:spPr>
            <a:xfrm>
              <a:off x="77839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ranking_scraper.py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555ADEB-69C8-4D97-8066-286C1E9DFC2D}"/>
                </a:ext>
              </a:extLst>
            </p:cNvPr>
            <p:cNvSpPr/>
            <p:nvPr/>
          </p:nvSpPr>
          <p:spPr>
            <a:xfrm>
              <a:off x="77839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nijisanji_scraper.py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ABEEA13-02B1-4DA1-9009-2A1E8D97EC5E}"/>
                </a:ext>
              </a:extLst>
            </p:cNvPr>
            <p:cNvSpPr/>
            <p:nvPr/>
          </p:nvSpPr>
          <p:spPr>
            <a:xfrm>
              <a:off x="778397" y="2345675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hololive_scraper.py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25F23E8-6A88-47F3-8BFE-8108A1D03A7E}"/>
                </a:ext>
              </a:extLst>
            </p:cNvPr>
            <p:cNvSpPr/>
            <p:nvPr/>
          </p:nvSpPr>
          <p:spPr>
            <a:xfrm>
              <a:off x="77839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tag_factory.py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29299F3-021C-437A-A588-3C74E46D0F4D}"/>
              </a:ext>
            </a:extLst>
          </p:cNvPr>
          <p:cNvSpPr/>
          <p:nvPr/>
        </p:nvSpPr>
        <p:spPr>
          <a:xfrm>
            <a:off x="3001541" y="3248353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291556"/>
          </a:xfrm>
        </p:spPr>
        <p:txBody>
          <a:bodyPr bIns="0">
            <a:normAutofit/>
          </a:bodyPr>
          <a:lstStyle/>
          <a:p>
            <a:r>
              <a:rPr lang="en-US" altLang="ja-JP" sz="1400"/>
              <a:t>scraper</a:t>
            </a:r>
            <a:r>
              <a:rPr lang="ja-JP" altLang="en-US" sz="1400"/>
              <a:t>モジュールによって収集したデータを</a:t>
            </a:r>
            <a:r>
              <a:rPr lang="en-US" altLang="ja-JP" sz="1400"/>
              <a:t>db</a:t>
            </a:r>
            <a:r>
              <a:rPr lang="ja-JP" altLang="en-US" sz="1400"/>
              <a:t>モジュール経由で各データベースに格納します。</a:t>
            </a:r>
            <a:endParaRPr lang="en-US" altLang="ja-JP"/>
          </a:p>
          <a:p>
            <a:endParaRPr lang="en-US" altLang="ja-JP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955D975-5BC0-42E7-B4BB-4532A8B29C66}"/>
              </a:ext>
            </a:extLst>
          </p:cNvPr>
          <p:cNvGrpSpPr/>
          <p:nvPr/>
        </p:nvGrpSpPr>
        <p:grpSpPr>
          <a:xfrm>
            <a:off x="3611141" y="2511794"/>
            <a:ext cx="2260360" cy="1834409"/>
            <a:chOff x="3452879" y="886457"/>
            <a:chExt cx="2260360" cy="1834409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66F776C-FC90-4A26-9953-AD0BCA6D313B}"/>
                </a:ext>
              </a:extLst>
            </p:cNvPr>
            <p:cNvSpPr/>
            <p:nvPr/>
          </p:nvSpPr>
          <p:spPr>
            <a:xfrm>
              <a:off x="3452879" y="886457"/>
              <a:ext cx="2260360" cy="18344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db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A41073C-5F36-47DE-92AD-C2783AF3E868}"/>
                </a:ext>
              </a:extLst>
            </p:cNvPr>
            <p:cNvSpPr/>
            <p:nvPr/>
          </p:nvSpPr>
          <p:spPr>
            <a:xfrm>
              <a:off x="354964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vtuber_rank_db.py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769E953-2C4A-453B-9C01-0AAC7F2CF3FF}"/>
                </a:ext>
              </a:extLst>
            </p:cNvPr>
            <p:cNvSpPr/>
            <p:nvPr/>
          </p:nvSpPr>
          <p:spPr>
            <a:xfrm>
              <a:off x="354964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vtuber_profile_db.py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E4301A4-3DD5-4FEB-ABA6-4DC11C605650}"/>
                </a:ext>
              </a:extLst>
            </p:cNvPr>
            <p:cNvSpPr/>
            <p:nvPr/>
          </p:nvSpPr>
          <p:spPr>
            <a:xfrm>
              <a:off x="354964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vtuber_db.py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6143413" y="3181017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427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46661" y="2104293"/>
            <a:ext cx="8832156" cy="458372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00"/>
              <a:t>from </a:t>
            </a:r>
            <a:r>
              <a:rPr lang="en-US" altLang="ja-JP" sz="1300" err="1"/>
              <a:t>scraper.ranking_scraper</a:t>
            </a:r>
            <a:r>
              <a:rPr lang="en-US" altLang="ja-JP" sz="1300"/>
              <a:t> import </a:t>
            </a:r>
            <a:r>
              <a:rPr lang="en-US" altLang="ja-JP" sz="1300" b="1" err="1"/>
              <a:t>RankingScraper</a:t>
            </a:r>
            <a:endParaRPr lang="en-US" altLang="ja-JP" sz="1300" b="1"/>
          </a:p>
          <a:p>
            <a:r>
              <a:rPr lang="en-US" altLang="ja-JP" sz="1300"/>
              <a:t>from </a:t>
            </a:r>
            <a:r>
              <a:rPr lang="en-US" altLang="ja-JP" sz="1300" err="1"/>
              <a:t>db.vtuber_rank_db</a:t>
            </a:r>
            <a:r>
              <a:rPr lang="en-US" altLang="ja-JP" sz="1300"/>
              <a:t> import </a:t>
            </a:r>
            <a:r>
              <a:rPr lang="en-US" altLang="ja-JP" sz="1300" b="1" err="1"/>
              <a:t>VTuberRankDB</a:t>
            </a:r>
            <a:r>
              <a:rPr lang="en-US" altLang="ja-JP" sz="1300"/>
              <a:t>, </a:t>
            </a:r>
            <a:r>
              <a:rPr lang="en-US" altLang="ja-JP" sz="1300" err="1"/>
              <a:t>AlreadyExistDBError</a:t>
            </a:r>
            <a:endParaRPr lang="en-US" altLang="ja-JP" sz="1300"/>
          </a:p>
          <a:p>
            <a:endParaRPr lang="en-US" altLang="ja-JP" sz="1300"/>
          </a:p>
          <a:p>
            <a:r>
              <a:rPr lang="en-US" altLang="ja-JP" sz="1300"/>
              <a:t># scraper</a:t>
            </a:r>
            <a:r>
              <a:rPr lang="ja-JP" altLang="en-US" sz="1300"/>
              <a:t>モジュールで、</a:t>
            </a:r>
            <a:r>
              <a:rPr lang="en-US" altLang="ja-JP" sz="1300"/>
              <a:t>Vtuber</a:t>
            </a:r>
            <a:r>
              <a:rPr lang="ja-JP" altLang="en-US" sz="1300"/>
              <a:t>のランキングデータ収集</a:t>
            </a:r>
            <a:endParaRPr lang="en-US" altLang="ja-JP" sz="1300"/>
          </a:p>
          <a:p>
            <a:r>
              <a:rPr lang="en-US" altLang="ja-JP" sz="1300" err="1"/>
              <a:t>vtubers</a:t>
            </a:r>
            <a:r>
              <a:rPr lang="en-US" altLang="ja-JP" sz="1300"/>
              <a:t> = </a:t>
            </a:r>
            <a:r>
              <a:rPr lang="en-US" altLang="ja-JP" sz="1300" b="1" err="1"/>
              <a:t>RankingScraper</a:t>
            </a:r>
            <a:r>
              <a:rPr lang="en-US" altLang="ja-JP" sz="1300"/>
              <a:t>().</a:t>
            </a:r>
            <a:r>
              <a:rPr lang="en-US" altLang="ja-JP" sz="1300" err="1"/>
              <a:t>get_ranking_data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/>
              <a:t># </a:t>
            </a:r>
            <a:r>
              <a:rPr lang="ja-JP" altLang="en-US" sz="1300"/>
              <a:t>データベース制御モジュール生成</a:t>
            </a:r>
            <a:endParaRPr lang="en-US" altLang="ja-JP" sz="1300"/>
          </a:p>
          <a:p>
            <a:r>
              <a:rPr lang="en-US" altLang="ja-JP" sz="1300" err="1"/>
              <a:t>db</a:t>
            </a:r>
            <a:r>
              <a:rPr lang="en-US" altLang="ja-JP" sz="1300"/>
              <a:t> = </a:t>
            </a:r>
            <a:r>
              <a:rPr lang="en-US" altLang="ja-JP" sz="1300" b="1" err="1"/>
              <a:t>VTuberRankDB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/>
              <a:t># </a:t>
            </a:r>
            <a:r>
              <a:rPr lang="ja-JP" altLang="en-US" sz="1300"/>
              <a:t>スクレイピング結果をデータベースへ追加</a:t>
            </a:r>
            <a:endParaRPr lang="en-US" altLang="ja-JP" sz="1300"/>
          </a:p>
          <a:p>
            <a:r>
              <a:rPr lang="en-US" altLang="ja-JP" sz="1300"/>
              <a:t>for </a:t>
            </a:r>
            <a:r>
              <a:rPr lang="en-US" altLang="ja-JP" sz="1300" err="1"/>
              <a:t>vtuber</a:t>
            </a:r>
            <a:r>
              <a:rPr lang="en-US" altLang="ja-JP" sz="1300"/>
              <a:t> in </a:t>
            </a:r>
            <a:r>
              <a:rPr lang="en-US" altLang="ja-JP" sz="1300" err="1"/>
              <a:t>vtubers</a:t>
            </a:r>
            <a:r>
              <a:rPr lang="en-US" altLang="ja-JP" sz="1300"/>
              <a:t>: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db</a:t>
            </a:r>
            <a:r>
              <a:rPr lang="en-US" altLang="ja-JP" sz="1300" err="1"/>
              <a:t>.</a:t>
            </a:r>
            <a:r>
              <a:rPr lang="en-US" altLang="ja-JP" sz="1300" b="1" err="1"/>
              <a:t>insert</a:t>
            </a:r>
            <a:r>
              <a:rPr lang="en-US" altLang="ja-JP" sz="1300"/>
              <a:t>(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dbkey.VTUBER_NAME_KEY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dbkey.VTUBER_OFFICE_KEY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dbkey.VTUBER_RANK_KEY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dbkey.VTUBER_FOLLOWER_KEY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dbkey.VTUBER_VIEW_KEY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dbkey.VTUBER_TWITTER_KEY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vtuber[dbkey.VTUBER_YOUTUBE_KEY])</a:t>
            </a:r>
          </a:p>
          <a:p>
            <a:endParaRPr lang="en-US" altLang="ja-JP" sz="1200"/>
          </a:p>
          <a:p>
            <a:endParaRPr lang="en-US" altLang="ja-JP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FB128064-33FA-434C-9567-22E888954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37714"/>
              </p:ext>
            </p:extLst>
          </p:nvPr>
        </p:nvGraphicFramePr>
        <p:xfrm>
          <a:off x="513862" y="1157329"/>
          <a:ext cx="660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96165981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1542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scraper</a:t>
                      </a:r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db</a:t>
                      </a:r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3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/>
                        <a:t>RankingScraper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/>
                        <a:t>VTuberRankDB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1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46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VTuberRankDB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46661" y="943708"/>
            <a:ext cx="8832156" cy="537502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00"/>
              <a:t>CRT_TBL = '''CREATE TABLE vtuber_rank…’’’</a:t>
            </a:r>
          </a:p>
          <a:p>
            <a:r>
              <a:rPr lang="en-US" altLang="ja-JP" sz="1300"/>
              <a:t>INS_TBL = '''INSERT INTO vtuber_rank(…’’’</a:t>
            </a:r>
          </a:p>
          <a:p>
            <a:endParaRPr lang="en-US" altLang="ja-JP" sz="1300"/>
          </a:p>
          <a:p>
            <a:r>
              <a:rPr lang="en-US" altLang="ja-JP" sz="1300"/>
              <a:t>class VTuberRankDB(object):</a:t>
            </a:r>
          </a:p>
          <a:p>
            <a:r>
              <a:rPr lang="en-US" altLang="ja-JP" sz="1300"/>
              <a:t>    def __init__(self):</a:t>
            </a:r>
          </a:p>
          <a:p>
            <a:r>
              <a:rPr lang="en-US" altLang="ja-JP" sz="1300"/>
              <a:t>        self._con = sqlite3.</a:t>
            </a:r>
            <a:r>
              <a:rPr lang="en-US" altLang="ja-JP" sz="1300" b="1"/>
              <a:t>connect</a:t>
            </a:r>
            <a:r>
              <a:rPr lang="en-US" altLang="ja-JP" sz="1300"/>
              <a:t>('vtuber.db’)</a:t>
            </a:r>
          </a:p>
          <a:p>
            <a:r>
              <a:rPr lang="en-US" altLang="ja-JP" sz="1300"/>
              <a:t>        self._con.</a:t>
            </a:r>
            <a:r>
              <a:rPr lang="en-US" altLang="ja-JP" sz="1300" b="1"/>
              <a:t>execute</a:t>
            </a:r>
            <a:r>
              <a:rPr lang="en-US" altLang="ja-JP" sz="1300"/>
              <a:t>(CRT_TBL)</a:t>
            </a:r>
          </a:p>
          <a:p>
            <a:endParaRPr lang="ja-JP" altLang="en-US" sz="1300"/>
          </a:p>
          <a:p>
            <a:r>
              <a:rPr lang="ja-JP" altLang="en-US" sz="1300"/>
              <a:t>    </a:t>
            </a:r>
            <a:r>
              <a:rPr lang="en-US" altLang="ja-JP" sz="1300"/>
              <a:t>def insert(self, name, office, rank, follower, view, twitter, youtube):</a:t>
            </a:r>
          </a:p>
          <a:p>
            <a:r>
              <a:rPr lang="en-US" altLang="ja-JP" sz="1300"/>
              <a:t>        self._con.</a:t>
            </a:r>
            <a:r>
              <a:rPr lang="en-US" altLang="ja-JP" sz="1300" b="1"/>
              <a:t>execute</a:t>
            </a:r>
            <a:r>
              <a:rPr lang="en-US" altLang="ja-JP" sz="1300"/>
              <a:t>(INS_TBL, (name, office, rank, follower, view, twitter, youtube))</a:t>
            </a:r>
          </a:p>
          <a:p>
            <a:r>
              <a:rPr lang="en-US" altLang="ja-JP" sz="1300"/>
              <a:t>        self._con.</a:t>
            </a:r>
            <a:r>
              <a:rPr lang="en-US" altLang="ja-JP" sz="1300" b="1"/>
              <a:t>execute</a:t>
            </a:r>
            <a:r>
              <a:rPr lang="en-US" altLang="ja-JP" sz="1300"/>
              <a:t>('COMMIT;’)</a:t>
            </a:r>
          </a:p>
          <a:p>
            <a:endParaRPr lang="en-US" altLang="ja-JP" sz="1300"/>
          </a:p>
          <a:p>
            <a:r>
              <a:rPr lang="ja-JP" altLang="en-US" sz="1300"/>
              <a:t>前項で説明したように、基本的には</a:t>
            </a:r>
            <a:r>
              <a:rPr lang="en-US" altLang="ja-JP" sz="1300"/>
              <a:t>SQL</a:t>
            </a:r>
            <a:r>
              <a:rPr lang="ja-JP" altLang="en-US" sz="1300"/>
              <a:t>文を実行しているだけです。</a:t>
            </a:r>
            <a:endParaRPr lang="en-US" altLang="ja-JP" sz="1300"/>
          </a:p>
          <a:p>
            <a:endParaRPr lang="en-US" altLang="ja-JP" sz="1300"/>
          </a:p>
          <a:p>
            <a:endParaRPr lang="en-US" altLang="ja-JP" sz="1300"/>
          </a:p>
          <a:p>
            <a:r>
              <a:rPr lang="en-US" altLang="ja-JP" sz="1300" b="1"/>
              <a:t>sqlite3</a:t>
            </a:r>
            <a:r>
              <a:rPr lang="ja-JP" altLang="en-US" sz="1300" b="1"/>
              <a:t>機能</a:t>
            </a:r>
            <a:endParaRPr lang="en-US" altLang="ja-JP" sz="1300" b="1"/>
          </a:p>
          <a:p>
            <a:r>
              <a:rPr lang="en-US" altLang="ja-JP" sz="1300"/>
              <a:t>  connect … </a:t>
            </a:r>
            <a:r>
              <a:rPr lang="ja-JP" altLang="en-US" sz="1300"/>
              <a:t>データベースに</a:t>
            </a:r>
            <a:r>
              <a:rPr lang="ja-JP" altLang="en-US" sz="1300" b="1"/>
              <a:t>接続</a:t>
            </a:r>
            <a:r>
              <a:rPr lang="ja-JP" altLang="en-US" sz="1300"/>
              <a:t>します。</a:t>
            </a:r>
            <a:endParaRPr lang="en-US" altLang="ja-JP" sz="1300"/>
          </a:p>
          <a:p>
            <a:r>
              <a:rPr lang="en-US" altLang="ja-JP" sz="1300"/>
              <a:t>  execute…</a:t>
            </a:r>
            <a:r>
              <a:rPr lang="en-US" altLang="ja-JP" sz="1300" b="1"/>
              <a:t>SQL</a:t>
            </a:r>
            <a:r>
              <a:rPr lang="ja-JP" altLang="en-US" sz="1300" b="1"/>
              <a:t>文を実行</a:t>
            </a:r>
            <a:r>
              <a:rPr lang="ja-JP" altLang="en-US" sz="1300"/>
              <a:t>します。</a:t>
            </a:r>
            <a:endParaRPr lang="en-US" altLang="ja-JP" sz="1300"/>
          </a:p>
          <a:p>
            <a:endParaRPr lang="en-US" altLang="ja-JP" sz="1300"/>
          </a:p>
        </p:txBody>
      </p:sp>
    </p:spTree>
    <p:extLst>
      <p:ext uri="{BB962C8B-B14F-4D97-AF65-F5344CB8AC3E}">
        <p14:creationId xmlns:p14="http://schemas.microsoft.com/office/powerpoint/2010/main" val="3863478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データプロット：概要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収集したデータからさまざまな値を集計して、プロット（円グラフや棒グラフを描画）します。</a:t>
            </a:r>
            <a:endParaRPr lang="en-US" altLang="ja-JP"/>
          </a:p>
          <a:p>
            <a:endParaRPr lang="en-US" altLang="ja-JP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6FD176DD-6013-4DD3-B979-CEDEC368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002" y="2268416"/>
            <a:ext cx="3231183" cy="2846858"/>
          </a:xfrm>
          <a:prstGeom prst="rect">
            <a:avLst/>
          </a:prstGeom>
        </p:spPr>
      </p:pic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31E4B230-3E8A-4B5F-B7C4-72C5E9AD7C8D}"/>
              </a:ext>
            </a:extLst>
          </p:cNvPr>
          <p:cNvSpPr/>
          <p:nvPr/>
        </p:nvSpPr>
        <p:spPr>
          <a:xfrm>
            <a:off x="587317" y="3117813"/>
            <a:ext cx="4441883" cy="1426617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キズナアイ：オフィス：</a:t>
            </a:r>
            <a:r>
              <a:rPr kumimoji="1" lang="en-US" altLang="ja-JP" sz="1400">
                <a:solidFill>
                  <a:schemeClr val="tx1"/>
                </a:solidFill>
              </a:rPr>
              <a:t>xxx</a:t>
            </a:r>
            <a:r>
              <a:rPr kumimoji="1" lang="ja-JP" altLang="en-US" sz="1400">
                <a:solidFill>
                  <a:schemeClr val="tx1"/>
                </a:solidFill>
              </a:rPr>
              <a:t>、フォロワー：</a:t>
            </a:r>
            <a:r>
              <a:rPr kumimoji="1" lang="en-US" altLang="ja-JP" sz="1400">
                <a:solidFill>
                  <a:schemeClr val="tx1"/>
                </a:solidFill>
              </a:rPr>
              <a:t>yyy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輝夜月</a:t>
            </a:r>
            <a:r>
              <a:rPr lang="en-US" altLang="ja-JP" sz="1400">
                <a:solidFill>
                  <a:schemeClr val="tx1"/>
                </a:solidFill>
              </a:rPr>
              <a:t>:</a:t>
            </a:r>
            <a:r>
              <a:rPr lang="ja-JP" altLang="en-US" sz="1400">
                <a:solidFill>
                  <a:schemeClr val="tx1"/>
                </a:solidFill>
              </a:rPr>
              <a:t>オフィス：</a:t>
            </a:r>
            <a:r>
              <a:rPr lang="en-US" altLang="ja-JP" sz="1400">
                <a:solidFill>
                  <a:schemeClr val="tx1"/>
                </a:solidFill>
              </a:rPr>
              <a:t>xxx</a:t>
            </a:r>
            <a:r>
              <a:rPr lang="ja-JP" altLang="en-US" sz="1400">
                <a:solidFill>
                  <a:schemeClr val="tx1"/>
                </a:solidFill>
              </a:rPr>
              <a:t>、フォロワー：</a:t>
            </a:r>
            <a:r>
              <a:rPr lang="en-US" altLang="ja-JP" sz="1400">
                <a:solidFill>
                  <a:schemeClr val="tx1"/>
                </a:solidFill>
              </a:rPr>
              <a:t>yyy</a:t>
            </a:r>
          </a:p>
          <a:p>
            <a:r>
              <a:rPr kumimoji="1" lang="ja-JP" altLang="en-US" sz="1400">
                <a:solidFill>
                  <a:schemeClr val="tx1"/>
                </a:solidFill>
              </a:rPr>
              <a:t>ミライアカリ：オフィス：</a:t>
            </a:r>
            <a:r>
              <a:rPr kumimoji="1" lang="en-US" altLang="ja-JP" sz="1400">
                <a:solidFill>
                  <a:schemeClr val="tx1"/>
                </a:solidFill>
              </a:rPr>
              <a:t>xxx</a:t>
            </a:r>
            <a:r>
              <a:rPr kumimoji="1" lang="ja-JP" altLang="en-US" sz="1400">
                <a:solidFill>
                  <a:schemeClr val="tx1"/>
                </a:solidFill>
              </a:rPr>
              <a:t>、</a:t>
            </a:r>
            <a:r>
              <a:rPr lang="ja-JP" altLang="en-US" sz="1400">
                <a:solidFill>
                  <a:schemeClr val="tx1"/>
                </a:solidFill>
              </a:rPr>
              <a:t>フォロワー：</a:t>
            </a:r>
            <a:r>
              <a:rPr lang="en-US" altLang="ja-JP" sz="1400">
                <a:solidFill>
                  <a:schemeClr val="tx1"/>
                </a:solidFill>
              </a:rPr>
              <a:t>yyy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2FEF19E4-CC40-4B45-947B-0ACC0E3F7AA3}"/>
              </a:ext>
            </a:extLst>
          </p:cNvPr>
          <p:cNvSpPr/>
          <p:nvPr/>
        </p:nvSpPr>
        <p:spPr>
          <a:xfrm>
            <a:off x="5234354" y="3576261"/>
            <a:ext cx="60278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C6A22753-B3C0-4824-A180-347F6E68D26F}"/>
              </a:ext>
            </a:extLst>
          </p:cNvPr>
          <p:cNvSpPr txBox="1">
            <a:spLocks/>
          </p:cNvSpPr>
          <p:nvPr/>
        </p:nvSpPr>
        <p:spPr>
          <a:xfrm>
            <a:off x="5315895" y="4259956"/>
            <a:ext cx="602784" cy="284474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集計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7347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データプロット：モジュール連携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データベースを</a:t>
            </a:r>
            <a:r>
              <a:rPr lang="en-US" altLang="ja-JP" sz="1400"/>
              <a:t>plotter</a:t>
            </a:r>
            <a:r>
              <a:rPr lang="ja-JP" altLang="en-US" sz="1400"/>
              <a:t>モジュールに渡して、データをプロット（円グラフや棒グラフを描画）します。</a:t>
            </a:r>
            <a:endParaRPr lang="en-US" altLang="ja-JP"/>
          </a:p>
          <a:p>
            <a:endParaRPr lang="en-US" altLang="ja-JP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94C894-8707-45EC-B976-542242D5F928}"/>
              </a:ext>
            </a:extLst>
          </p:cNvPr>
          <p:cNvSpPr/>
          <p:nvPr/>
        </p:nvSpPr>
        <p:spPr>
          <a:xfrm>
            <a:off x="4829082" y="2786026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FDB635-502A-4243-B56E-BE13ACDAC497}"/>
              </a:ext>
            </a:extLst>
          </p:cNvPr>
          <p:cNvSpPr/>
          <p:nvPr/>
        </p:nvSpPr>
        <p:spPr>
          <a:xfrm>
            <a:off x="4925851" y="3519095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1D97B4-5A10-4205-9876-9A2637CB130F}"/>
              </a:ext>
            </a:extLst>
          </p:cNvPr>
          <p:cNvSpPr/>
          <p:nvPr/>
        </p:nvSpPr>
        <p:spPr>
          <a:xfrm>
            <a:off x="4925850" y="3870088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3FB5DE4-0299-475B-BED8-D6D3689BDC19}"/>
              </a:ext>
            </a:extLst>
          </p:cNvPr>
          <p:cNvSpPr/>
          <p:nvPr/>
        </p:nvSpPr>
        <p:spPr>
          <a:xfrm>
            <a:off x="4925850" y="3143939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CD4B730-FB87-498A-A685-3366322553A2}"/>
              </a:ext>
            </a:extLst>
          </p:cNvPr>
          <p:cNvGrpSpPr/>
          <p:nvPr/>
        </p:nvGrpSpPr>
        <p:grpSpPr>
          <a:xfrm>
            <a:off x="1353645" y="2412084"/>
            <a:ext cx="1534609" cy="1327484"/>
            <a:chOff x="1254000" y="5109123"/>
            <a:chExt cx="1534609" cy="1327484"/>
          </a:xfrm>
        </p:grpSpPr>
        <p:sp>
          <p:nvSpPr>
            <p:cNvPr id="12" name="円柱 11">
              <a:extLst>
                <a:ext uri="{FF2B5EF4-FFF2-40B4-BE49-F238E27FC236}">
                  <a16:creationId xmlns:a16="http://schemas.microsoft.com/office/drawing/2014/main" id="{10401136-131D-47FB-8D25-030E420CB906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2565F20-F130-4D6B-8EA9-223689ED48BF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5E506FB-B83F-4A0D-894D-CC8A2B3F8EED}"/>
              </a:ext>
            </a:extLst>
          </p:cNvPr>
          <p:cNvGrpSpPr/>
          <p:nvPr/>
        </p:nvGrpSpPr>
        <p:grpSpPr>
          <a:xfrm>
            <a:off x="1327883" y="4144325"/>
            <a:ext cx="1534610" cy="1327484"/>
            <a:chOff x="5327146" y="5301806"/>
            <a:chExt cx="1534610" cy="1327484"/>
          </a:xfrm>
        </p:grpSpPr>
        <p:sp>
          <p:nvSpPr>
            <p:cNvPr id="15" name="円柱 14">
              <a:extLst>
                <a:ext uri="{FF2B5EF4-FFF2-40B4-BE49-F238E27FC236}">
                  <a16:creationId xmlns:a16="http://schemas.microsoft.com/office/drawing/2014/main" id="{166E698B-176C-4526-8CB8-AEAAE1993BF6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2FDA1BF-33C7-4259-A113-9F622B664986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3" name="矢印: 右 2">
            <a:extLst>
              <a:ext uri="{FF2B5EF4-FFF2-40B4-BE49-F238E27FC236}">
                <a16:creationId xmlns:a16="http://schemas.microsoft.com/office/drawing/2014/main" id="{1432DBED-31BF-463A-8BCA-EA8BFF23D9AB}"/>
              </a:ext>
            </a:extLst>
          </p:cNvPr>
          <p:cNvSpPr/>
          <p:nvPr/>
        </p:nvSpPr>
        <p:spPr>
          <a:xfrm>
            <a:off x="3341076" y="3564049"/>
            <a:ext cx="1219200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07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データプロット：モジュールの使い方</a:t>
            </a:r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B11648-DBC0-4096-9059-521D006BAD05}"/>
              </a:ext>
            </a:extLst>
          </p:cNvPr>
          <p:cNvSpPr txBox="1">
            <a:spLocks/>
          </p:cNvSpPr>
          <p:nvPr/>
        </p:nvSpPr>
        <p:spPr>
          <a:xfrm>
            <a:off x="376550" y="1034482"/>
            <a:ext cx="9152899" cy="46705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/>
          </a:p>
          <a:p>
            <a:r>
              <a:rPr lang="ja-JP" altLang="en-US" sz="1200" b="1"/>
              <a:t>円グラフのプロット</a:t>
            </a:r>
            <a:endParaRPr lang="en-US" altLang="ja-JP" sz="1200" b="1"/>
          </a:p>
          <a:p>
            <a:endParaRPr lang="en-US" altLang="ja-JP" sz="1200"/>
          </a:p>
          <a:p>
            <a:r>
              <a:rPr lang="en-US" altLang="ja-JP" sz="1200"/>
              <a:t>plotter = </a:t>
            </a:r>
            <a:r>
              <a:rPr lang="en-US" altLang="ja-JP" sz="1200" b="1"/>
              <a:t>PiePlotter</a:t>
            </a:r>
            <a:r>
              <a:rPr lang="en-US" altLang="ja-JP" sz="1200"/>
              <a:t>(‘./vtuber.db‘)</a:t>
            </a:r>
            <a:r>
              <a:rPr lang="ja-JP" altLang="en-US" sz="1200"/>
              <a:t>　 </a:t>
            </a:r>
            <a:r>
              <a:rPr lang="en-US" altLang="ja-JP" sz="1200"/>
              <a:t># </a:t>
            </a:r>
            <a:r>
              <a:rPr lang="ja-JP" altLang="en-US" sz="1200"/>
              <a:t>データベースを読み込み、プロッタ生成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‘</a:t>
            </a:r>
            <a:r>
              <a:rPr lang="ja-JP" altLang="en-US" sz="1200"/>
              <a:t>人</a:t>
            </a:r>
            <a:r>
              <a:rPr lang="en-US" altLang="ja-JP" sz="1200"/>
              <a:t>‘)</a:t>
            </a:r>
            <a:r>
              <a:rPr lang="ja-JP" altLang="en-US" sz="1200"/>
              <a:t>　　　　　　</a:t>
            </a:r>
            <a:r>
              <a:rPr lang="en-US" altLang="ja-JP" sz="1200"/>
              <a:t># Vtuber</a:t>
            </a:r>
            <a:r>
              <a:rPr lang="ja-JP" altLang="en-US" sz="1200"/>
              <a:t>の所属オフィス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plot_by</a:t>
            </a:r>
            <a:r>
              <a:rPr lang="en-US" altLang="ja-JP" sz="1200"/>
              <a:t>(‘view’, ‘office’)</a:t>
            </a:r>
            <a:r>
              <a:rPr lang="ja-JP" altLang="en-US" sz="1200"/>
              <a:t>　　　＃ 所属オフィス毎の視聴数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 b="1"/>
              <a:t>棒グラフのプロット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plotter = </a:t>
            </a:r>
            <a:r>
              <a:rPr lang="en-US" altLang="ja-JP" sz="1200" b="1"/>
              <a:t>BarPlotter</a:t>
            </a:r>
            <a:r>
              <a:rPr lang="en-US" altLang="ja-JP" sz="1200"/>
              <a:t>(‘./vtuber.db‘) </a:t>
            </a:r>
            <a:r>
              <a:rPr lang="ja-JP" altLang="en-US" sz="1200"/>
              <a:t>　　　　　</a:t>
            </a:r>
            <a:r>
              <a:rPr lang="en-US" altLang="ja-JP" sz="1200"/>
              <a:t># </a:t>
            </a:r>
            <a:r>
              <a:rPr lang="ja-JP" altLang="en-US" sz="1200"/>
              <a:t>データベースを読み込み、プロッタ生成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offices = ['</a:t>
            </a:r>
            <a:r>
              <a:rPr lang="ja-JP" altLang="en-US" sz="1200"/>
              <a:t>にじさんじ</a:t>
            </a:r>
            <a:r>
              <a:rPr lang="en-US" altLang="ja-JP" sz="1200"/>
              <a:t>', '</a:t>
            </a:r>
            <a:r>
              <a:rPr lang="ja-JP" altLang="en-US" sz="1200"/>
              <a:t>ホロライブ</a:t>
            </a:r>
            <a:r>
              <a:rPr lang="en-US" altLang="ja-JP" sz="1200"/>
              <a:t>', 'upd8', '.LIVE', 'unknown’]</a:t>
            </a:r>
          </a:p>
          <a:p>
            <a:endParaRPr lang="en-US" altLang="ja-JP" sz="1200"/>
          </a:p>
          <a:p>
            <a:r>
              <a:rPr lang="en-US" altLang="ja-JP" sz="1200"/>
              <a:t>for o in offices:                                          # </a:t>
            </a:r>
            <a:r>
              <a:rPr lang="ja-JP" altLang="en-US" sz="1200"/>
              <a:t>所属オフィス毎にプロット</a:t>
            </a:r>
            <a:endParaRPr lang="en-US" altLang="ja-JP" sz="1200"/>
          </a:p>
          <a:p>
            <a:r>
              <a:rPr lang="ja-JP" altLang="en-US" sz="1200"/>
              <a:t> 　</a:t>
            </a:r>
            <a:r>
              <a:rPr lang="en-US" altLang="ja-JP" sz="1200"/>
              <a:t>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k, ‘name’, ‘follower’)   # </a:t>
            </a:r>
            <a:r>
              <a:rPr lang="ja-JP" altLang="en-US" sz="1200"/>
              <a:t>各</a:t>
            </a:r>
            <a:r>
              <a:rPr lang="en-US" altLang="ja-JP" sz="1200"/>
              <a:t>Vtuber</a:t>
            </a:r>
            <a:r>
              <a:rPr lang="ja-JP" altLang="en-US" sz="1200"/>
              <a:t>のフォロワー数</a:t>
            </a:r>
            <a:endParaRPr lang="en-US" altLang="ja-JP" sz="1200"/>
          </a:p>
          <a:p>
            <a:r>
              <a:rPr lang="en-US" altLang="ja-JP" sz="1200"/>
              <a:t>    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k, ‘name’, ‘view’)       # </a:t>
            </a:r>
            <a:r>
              <a:rPr lang="ja-JP" altLang="en-US" sz="1200"/>
              <a:t>各</a:t>
            </a:r>
            <a:r>
              <a:rPr lang="en-US" altLang="ja-JP" sz="1200"/>
              <a:t>Vtuber</a:t>
            </a:r>
            <a:r>
              <a:rPr lang="ja-JP" altLang="en-US" sz="1200"/>
              <a:t>の総視聴者数</a:t>
            </a:r>
            <a:endParaRPr lang="en-US" altLang="ja-JP" sz="1200"/>
          </a:p>
          <a:p>
            <a:endParaRPr lang="ja-JP" altLang="en-US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plot_top_n</a:t>
            </a:r>
            <a:r>
              <a:rPr lang="en-US" altLang="ja-JP" sz="1200"/>
              <a:t>(‘office’, offices, ‘name’, ‘view’, 10)            # </a:t>
            </a:r>
            <a:r>
              <a:rPr lang="ja-JP" altLang="en-US" sz="1200"/>
              <a:t>所属オフィス毎の</a:t>
            </a:r>
            <a:r>
              <a:rPr lang="en-US" altLang="ja-JP" sz="1200"/>
              <a:t>TOP</a:t>
            </a:r>
            <a:r>
              <a:rPr lang="ja-JP" altLang="en-US" sz="1200"/>
              <a:t>１０視聴数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plot_top_n_sum</a:t>
            </a:r>
            <a:r>
              <a:rPr lang="en-US" altLang="ja-JP" sz="1200"/>
              <a:t>(‘office’, offices, ‘name’, ‘view’, 10) </a:t>
            </a:r>
            <a:r>
              <a:rPr lang="ja-JP" altLang="en-US" sz="1200"/>
              <a:t>　</a:t>
            </a:r>
            <a:r>
              <a:rPr lang="en-US" altLang="ja-JP" sz="1200"/>
              <a:t># </a:t>
            </a:r>
            <a:r>
              <a:rPr lang="ja-JP" altLang="en-US" sz="1200"/>
              <a:t>所属オフィス毎の</a:t>
            </a:r>
            <a:r>
              <a:rPr lang="en-US" altLang="ja-JP" sz="1200"/>
              <a:t>TOP</a:t>
            </a:r>
            <a:r>
              <a:rPr lang="ja-JP" altLang="en-US" sz="1200"/>
              <a:t>１０視聴数の総計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77448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プロット例：オフィス分布 </a:t>
            </a:r>
            <a:r>
              <a:rPr lang="en-US" altLang="ja-JP"/>
              <a:t>(</a:t>
            </a:r>
            <a:r>
              <a:rPr lang="ja-JP" altLang="en-US"/>
              <a:t>上位</a:t>
            </a:r>
            <a:r>
              <a:rPr lang="en-US" altLang="ja-JP"/>
              <a:t>300</a:t>
            </a:r>
            <a:r>
              <a:rPr lang="ja-JP" altLang="en-US"/>
              <a:t>位まで</a:t>
            </a:r>
            <a:r>
              <a:rPr lang="en-US" altLang="ja-JP"/>
              <a:t>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25" y="5607801"/>
            <a:ext cx="9152899" cy="617153"/>
          </a:xfrm>
        </p:spPr>
        <p:txBody>
          <a:bodyPr bIns="0">
            <a:normAutofit/>
          </a:bodyPr>
          <a:lstStyle/>
          <a:p>
            <a:r>
              <a:rPr lang="en-US" altLang="ja-JP"/>
              <a:t>※</a:t>
            </a:r>
            <a:r>
              <a:rPr lang="ja-JP" altLang="en-US"/>
              <a:t>本講習ではフォロワー数を基軸としているので、４＋</a:t>
            </a:r>
            <a:r>
              <a:rPr lang="en-US" altLang="ja-JP"/>
              <a:t>α</a:t>
            </a:r>
            <a:r>
              <a:rPr lang="ja-JP" altLang="en-US"/>
              <a:t>を定義したが、</a:t>
            </a:r>
            <a:endParaRPr lang="en-US" altLang="ja-JP"/>
          </a:p>
          <a:p>
            <a:r>
              <a:rPr lang="ja-JP" altLang="en-US"/>
              <a:t>　総視聴数（実用数）でいうと、</a:t>
            </a:r>
            <a:r>
              <a:rPr lang="en-US" altLang="ja-JP"/>
              <a:t>Unlimited</a:t>
            </a:r>
            <a:r>
              <a:rPr lang="ja-JP" altLang="en-US"/>
              <a:t>、元</a:t>
            </a:r>
            <a:r>
              <a:rPr lang="en-US" altLang="ja-JP"/>
              <a:t>ENTUM</a:t>
            </a:r>
            <a:r>
              <a:rPr lang="ja-JP" altLang="en-US"/>
              <a:t>も入れて</a:t>
            </a:r>
            <a:r>
              <a:rPr lang="en-US" altLang="ja-JP"/>
              <a:t>6</a:t>
            </a:r>
            <a:r>
              <a:rPr lang="ja-JP" altLang="en-US"/>
              <a:t>強＋</a:t>
            </a:r>
            <a:r>
              <a:rPr lang="en-US" altLang="ja-JP"/>
              <a:t>α</a:t>
            </a:r>
            <a:r>
              <a:rPr lang="ja-JP" altLang="en-US"/>
              <a:t>となる。</a:t>
            </a: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DC7100-B4F1-4245-B8F7-2C60CE53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15" y="1424354"/>
            <a:ext cx="3649086" cy="32150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6F6FC2E-CE32-4249-9141-820854EA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54748"/>
            <a:ext cx="3925569" cy="328466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E5BB898-738F-4D3F-9514-FD7B48852F3B}"/>
              </a:ext>
            </a:extLst>
          </p:cNvPr>
          <p:cNvSpPr txBox="1">
            <a:spLocks/>
          </p:cNvSpPr>
          <p:nvPr/>
        </p:nvSpPr>
        <p:spPr>
          <a:xfrm>
            <a:off x="586226" y="4639408"/>
            <a:ext cx="8444744" cy="67839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所属オフィスでいうと、だいたい、４＋</a:t>
            </a:r>
            <a:r>
              <a:rPr lang="en-US" altLang="ja-JP"/>
              <a:t>α</a:t>
            </a:r>
            <a:r>
              <a:rPr lang="ja-JP" altLang="en-US"/>
              <a:t>の勢力図であることがわかる。</a:t>
            </a:r>
            <a:endParaRPr lang="en-US" altLang="ja-JP"/>
          </a:p>
          <a:p>
            <a:r>
              <a:rPr lang="ja-JP" altLang="en-US"/>
              <a:t>にじさんじ、ホロライブ、</a:t>
            </a:r>
            <a:r>
              <a:rPr lang="en-US" altLang="ja-JP"/>
              <a:t>upd8</a:t>
            </a:r>
            <a:r>
              <a:rPr lang="ja-JP" altLang="en-US"/>
              <a:t>、</a:t>
            </a:r>
            <a:r>
              <a:rPr lang="en-US" altLang="ja-JP"/>
              <a:t>.LIVE</a:t>
            </a:r>
            <a:r>
              <a:rPr lang="ja-JP" altLang="en-US"/>
              <a:t> </a:t>
            </a:r>
            <a:r>
              <a:rPr lang="en-US" altLang="ja-JP"/>
              <a:t>+</a:t>
            </a:r>
            <a:r>
              <a:rPr lang="ja-JP" altLang="en-US"/>
              <a:t> </a:t>
            </a:r>
            <a:r>
              <a:rPr lang="en-US" altLang="ja-JP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81562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29825B-2B6C-4BFF-8EDD-1FC503E8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9" y="4178869"/>
            <a:ext cx="6666361" cy="23039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297AB27-D7FA-47B4-8B39-717792F7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4" y="1379879"/>
            <a:ext cx="6926289" cy="2563335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7C03021-2B00-4BAD-BC7A-99818B36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82" y="836313"/>
            <a:ext cx="9152899" cy="498684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ランキングサイトではフォロワー数</a:t>
            </a:r>
            <a:r>
              <a:rPr lang="en-US" altLang="ja-JP" sz="1200"/>
              <a:t>(Youtube</a:t>
            </a:r>
            <a:r>
              <a:rPr lang="ja-JP" altLang="en-US" sz="1200"/>
              <a:t>のチャンネル登録者数</a:t>
            </a:r>
            <a:r>
              <a:rPr lang="en-US" altLang="ja-JP" sz="1200"/>
              <a:t>)</a:t>
            </a:r>
            <a:r>
              <a:rPr lang="ja-JP" altLang="en-US" sz="1200"/>
              <a:t>により順位付けを行っている。</a:t>
            </a:r>
            <a:endParaRPr lang="en-US" altLang="ja-JP" sz="1200"/>
          </a:p>
          <a:p>
            <a:r>
              <a:rPr lang="ja-JP" altLang="en-US" sz="1200"/>
              <a:t>ここではその順位（フォロワー数）に対して、実際の視聴数を比較してみた。</a:t>
            </a:r>
            <a:endParaRPr lang="en-US" altLang="ja-JP" sz="120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EAAB069B-3178-4689-ABA5-7706EE52CD48}"/>
              </a:ext>
            </a:extLst>
          </p:cNvPr>
          <p:cNvSpPr txBox="1">
            <a:spLocks/>
          </p:cNvSpPr>
          <p:nvPr/>
        </p:nvSpPr>
        <p:spPr>
          <a:xfrm>
            <a:off x="7164593" y="4504650"/>
            <a:ext cx="2716549" cy="1356887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フォロワー数の傾向通りではない</a:t>
            </a:r>
            <a:endParaRPr lang="en-US" altLang="ja-JP" sz="1200"/>
          </a:p>
          <a:p>
            <a:r>
              <a:rPr lang="ja-JP" altLang="en-US" sz="1200"/>
              <a:t>視聴数の伸びがチラホラみられる。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口コミ等で「まずは登録」するが、そのあと実際にどのくらい視聴するかは、それぞれの嗜好によるものと</a:t>
            </a:r>
            <a:endParaRPr lang="en-US" altLang="ja-JP" sz="1200"/>
          </a:p>
          <a:p>
            <a:r>
              <a:rPr lang="ja-JP" altLang="en-US" sz="1200"/>
              <a:t>思われる。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6839700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</a:t>
            </a:r>
            <a:r>
              <a:rPr lang="ja-JP" altLang="en-US"/>
              <a:t>ホロライブ</a:t>
            </a:r>
            <a:r>
              <a:rPr lang="en-US" altLang="ja-JP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B0955D-C3C8-4E7A-A8A7-60CD02F8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94" y="4134583"/>
            <a:ext cx="3333643" cy="27234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F50E4C-3F81-4633-81CA-7F3C0E39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49" y="1010383"/>
            <a:ext cx="3443988" cy="27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モジュール構成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0" y="2924908"/>
            <a:ext cx="9152899" cy="3827584"/>
          </a:xfrm>
          <a:noFill/>
        </p:spPr>
        <p:txBody>
          <a:bodyPr bIns="0">
            <a:normAutofit fontScale="85000" lnSpcReduction="20000"/>
          </a:bodyPr>
          <a:lstStyle/>
          <a:p>
            <a:r>
              <a:rPr lang="en-US" altLang="ja-JP" sz="1400" b="1"/>
              <a:t>scraper</a:t>
            </a:r>
          </a:p>
          <a:p>
            <a:r>
              <a:rPr lang="ja-JP" altLang="en-US" sz="1400"/>
              <a:t>　スクレイピング機能を格納。</a:t>
            </a:r>
            <a:endParaRPr lang="en-US" altLang="ja-JP" sz="1400"/>
          </a:p>
          <a:p>
            <a:r>
              <a:rPr lang="ja-JP" altLang="en-US" sz="1400"/>
              <a:t>　基本的に「タグ」オブジェクトを制御する。</a:t>
            </a:r>
            <a:endParaRPr lang="en-US" altLang="ja-JP" sz="1400"/>
          </a:p>
          <a:p>
            <a:r>
              <a:rPr lang="ja-JP" altLang="en-US" sz="1400"/>
              <a:t>　「タグ」オブジェクトは</a:t>
            </a:r>
            <a:r>
              <a:rPr lang="en-US" altLang="ja-JP" sz="1400"/>
              <a:t>tag_factory.py</a:t>
            </a:r>
            <a:r>
              <a:rPr lang="ja-JP" altLang="en-US" sz="1400"/>
              <a:t>で</a:t>
            </a:r>
            <a:endParaRPr lang="en-US" altLang="ja-JP" sz="1400"/>
          </a:p>
          <a:p>
            <a:r>
              <a:rPr lang="ja-JP" altLang="en-US" sz="1400"/>
              <a:t>　定義されており、「工場でタグが生成」される。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その他のモジュールはこの「タグ」機能を</a:t>
            </a:r>
            <a:endParaRPr lang="en-US" altLang="ja-JP" sz="1400"/>
          </a:p>
          <a:p>
            <a:r>
              <a:rPr lang="ja-JP" altLang="en-US" sz="1400"/>
              <a:t>　使って各種ページをスクレイピングする。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b="1"/>
              <a:t>db</a:t>
            </a:r>
          </a:p>
          <a:p>
            <a:r>
              <a:rPr lang="ja-JP" altLang="en-US" sz="1400"/>
              <a:t>　データベース機能。</a:t>
            </a:r>
            <a:r>
              <a:rPr lang="en-US" altLang="ja-JP" sz="1400"/>
              <a:t>Sqlite3</a:t>
            </a:r>
            <a:r>
              <a:rPr lang="ja-JP" altLang="en-US" sz="1400"/>
              <a:t>データベースに接続する、最低限の親クラス機能が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Vtuber_db.py</a:t>
            </a:r>
            <a:r>
              <a:rPr lang="ja-JP" altLang="en-US" sz="1400"/>
              <a:t>に実装されており、その他のモジュールは「各テーブル定義」と、</a:t>
            </a:r>
            <a:endParaRPr lang="en-US" altLang="ja-JP" sz="1400"/>
          </a:p>
          <a:p>
            <a:r>
              <a:rPr lang="ja-JP" altLang="en-US" sz="1400"/>
              <a:t>　「テーブル作成、レコード追加、削除等」を制御する。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b="1"/>
              <a:t>plotter</a:t>
            </a:r>
          </a:p>
          <a:p>
            <a:r>
              <a:rPr lang="ja-JP" altLang="en-US" sz="1400"/>
              <a:t>　データの取得</a:t>
            </a:r>
            <a:r>
              <a:rPr lang="en-US" altLang="ja-JP" sz="1400"/>
              <a:t>(sqlite3DB</a:t>
            </a:r>
            <a:r>
              <a:rPr lang="ja-JP" altLang="en-US" sz="1400"/>
              <a:t>への接続）を親クラスとして</a:t>
            </a:r>
            <a:r>
              <a:rPr lang="en-US" altLang="ja-JP" sz="1400"/>
              <a:t>plotter.py</a:t>
            </a:r>
            <a:r>
              <a:rPr lang="ja-JP" altLang="en-US" sz="1400"/>
              <a:t>に実装しており、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bar_plotter.py</a:t>
            </a:r>
            <a:r>
              <a:rPr lang="ja-JP" altLang="en-US" sz="1400"/>
              <a:t>は棒グラフ、</a:t>
            </a:r>
            <a:r>
              <a:rPr lang="en-US" altLang="ja-JP" sz="1400"/>
              <a:t>pie_plotter</a:t>
            </a:r>
            <a:r>
              <a:rPr lang="ja-JP" altLang="en-US" sz="1400"/>
              <a:t>は円グラフへのデータプロットを制御している。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各モジュールは</a:t>
            </a:r>
            <a:r>
              <a:rPr lang="en-US" altLang="ja-JP" sz="1400"/>
              <a:t>pandas</a:t>
            </a:r>
            <a:r>
              <a:rPr lang="ja-JP" altLang="en-US" sz="1400"/>
              <a:t>ライブラリによりデータの集計等を行って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matplotlib</a:t>
            </a:r>
            <a:r>
              <a:rPr lang="ja-JP" altLang="en-US" sz="1400"/>
              <a:t>を使ったグラフへのプロットを行っている。</a:t>
            </a:r>
            <a:endParaRPr lang="en-US" altLang="ja-JP" sz="140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FD6C7A3-033C-47DD-982A-363C432039D5}"/>
              </a:ext>
            </a:extLst>
          </p:cNvPr>
          <p:cNvGrpSpPr/>
          <p:nvPr/>
        </p:nvGrpSpPr>
        <p:grpSpPr>
          <a:xfrm>
            <a:off x="681629" y="886457"/>
            <a:ext cx="2260360" cy="1834409"/>
            <a:chOff x="681629" y="886457"/>
            <a:chExt cx="2260360" cy="183440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2EE5FDA-170C-4A74-9224-DB5AB4833C08}"/>
                </a:ext>
              </a:extLst>
            </p:cNvPr>
            <p:cNvSpPr/>
            <p:nvPr/>
          </p:nvSpPr>
          <p:spPr>
            <a:xfrm>
              <a:off x="681629" y="886457"/>
              <a:ext cx="2260360" cy="1834409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scraper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ED701EE-3617-4697-A3DA-8917A5415DF5}"/>
                </a:ext>
              </a:extLst>
            </p:cNvPr>
            <p:cNvSpPr/>
            <p:nvPr/>
          </p:nvSpPr>
          <p:spPr>
            <a:xfrm>
              <a:off x="77839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ranking_scraper.py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BB8A7BD-31A4-4B31-AE87-C29E85EAD76B}"/>
                </a:ext>
              </a:extLst>
            </p:cNvPr>
            <p:cNvSpPr/>
            <p:nvPr/>
          </p:nvSpPr>
          <p:spPr>
            <a:xfrm>
              <a:off x="77839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nijisanji_scraper.py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8626EAA-E1CE-4AC8-90AD-8E822FB1676F}"/>
                </a:ext>
              </a:extLst>
            </p:cNvPr>
            <p:cNvSpPr/>
            <p:nvPr/>
          </p:nvSpPr>
          <p:spPr>
            <a:xfrm>
              <a:off x="778397" y="2345675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hololive_scraper.py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E6D0754-4D15-460F-B55A-BBF9901A5E55}"/>
                </a:ext>
              </a:extLst>
            </p:cNvPr>
            <p:cNvSpPr/>
            <p:nvPr/>
          </p:nvSpPr>
          <p:spPr>
            <a:xfrm>
              <a:off x="77839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tag_factory.py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11DCD35-234E-4022-972E-9325B08B5982}"/>
              </a:ext>
            </a:extLst>
          </p:cNvPr>
          <p:cNvGrpSpPr/>
          <p:nvPr/>
        </p:nvGrpSpPr>
        <p:grpSpPr>
          <a:xfrm>
            <a:off x="3452879" y="886457"/>
            <a:ext cx="2260360" cy="1834409"/>
            <a:chOff x="3452879" y="886457"/>
            <a:chExt cx="2260360" cy="1834409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820FF75-8DDB-4308-9AC2-D07B290323E9}"/>
                </a:ext>
              </a:extLst>
            </p:cNvPr>
            <p:cNvSpPr/>
            <p:nvPr/>
          </p:nvSpPr>
          <p:spPr>
            <a:xfrm>
              <a:off x="3452879" y="886457"/>
              <a:ext cx="2260360" cy="18344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db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CB746BE-3563-441F-9A17-21D746A6F0A5}"/>
                </a:ext>
              </a:extLst>
            </p:cNvPr>
            <p:cNvSpPr/>
            <p:nvPr/>
          </p:nvSpPr>
          <p:spPr>
            <a:xfrm>
              <a:off x="354964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vtuber_rank_db.py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622C2F5-C037-4295-A73C-7E4D2E5C4853}"/>
                </a:ext>
              </a:extLst>
            </p:cNvPr>
            <p:cNvSpPr/>
            <p:nvPr/>
          </p:nvSpPr>
          <p:spPr>
            <a:xfrm>
              <a:off x="354964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vtuber_profile_db.py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032B886-4A5E-4C93-B486-C2E8AEC9CCB2}"/>
                </a:ext>
              </a:extLst>
            </p:cNvPr>
            <p:cNvSpPr/>
            <p:nvPr/>
          </p:nvSpPr>
          <p:spPr>
            <a:xfrm>
              <a:off x="354964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vtuber_db.py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59CAB1-D445-4F0A-A85C-D1CF7BBDC0E2}"/>
              </a:ext>
            </a:extLst>
          </p:cNvPr>
          <p:cNvSpPr/>
          <p:nvPr/>
        </p:nvSpPr>
        <p:spPr>
          <a:xfrm>
            <a:off x="6224129" y="886457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4207EDD-3B62-4BF5-B331-3ECDA09E8882}"/>
              </a:ext>
            </a:extLst>
          </p:cNvPr>
          <p:cNvSpPr/>
          <p:nvPr/>
        </p:nvSpPr>
        <p:spPr>
          <a:xfrm>
            <a:off x="6320898" y="1619526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FC8F193-1A4D-4B95-99D5-06AD3DACFEAB}"/>
              </a:ext>
            </a:extLst>
          </p:cNvPr>
          <p:cNvSpPr/>
          <p:nvPr/>
        </p:nvSpPr>
        <p:spPr>
          <a:xfrm>
            <a:off x="6320897" y="1970519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8384850-A5D0-494E-9398-CA80623617EF}"/>
              </a:ext>
            </a:extLst>
          </p:cNvPr>
          <p:cNvSpPr/>
          <p:nvPr/>
        </p:nvSpPr>
        <p:spPr>
          <a:xfrm>
            <a:off x="6320897" y="1244370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12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(upd8)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4B6A7D-F396-48D5-93D5-1F2EEA96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89" y="3778575"/>
            <a:ext cx="3600235" cy="29778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2C600C-5C0E-4CAF-9A61-3F33376D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33" y="847880"/>
            <a:ext cx="3652837" cy="2930695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8B37CDC-5B19-4F61-9DC3-AE8A0331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647097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858784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(.LIVE)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FB376C5-ED59-477A-B3EC-1221C3EB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74" y="3911845"/>
            <a:ext cx="3380055" cy="279448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6AEB84-6646-46EF-A411-450D629C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16" y="901325"/>
            <a:ext cx="3581172" cy="2794488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7A68D0A-389F-4D10-B7ED-3565805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564335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08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(unknown)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D917A3-3C09-4B50-A59D-F73AA132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8" y="3587262"/>
            <a:ext cx="6403825" cy="28428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6B7D5F4-D0D8-4F31-98DB-795D6CE7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36" y="943707"/>
            <a:ext cx="6403825" cy="23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52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プロット例：：各オフィス </a:t>
            </a:r>
            <a:r>
              <a:rPr lang="en-US" altLang="ja-JP"/>
              <a:t>Top10 View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054A94-2167-4D1B-A9F7-D037B8A1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930582"/>
            <a:ext cx="6899030" cy="4036336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0F1DE321-3431-4056-B2CA-8F0775D7D659}"/>
              </a:ext>
            </a:extLst>
          </p:cNvPr>
          <p:cNvSpPr/>
          <p:nvPr/>
        </p:nvSpPr>
        <p:spPr>
          <a:xfrm rot="5400000">
            <a:off x="1507880" y="4163159"/>
            <a:ext cx="216876" cy="118696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427077A-37A7-4C5A-BEB9-E7803CF1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126" y="4966918"/>
            <a:ext cx="988384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にじさんじ</a:t>
            </a:r>
            <a:endParaRPr lang="en-US" altLang="ja-JP" sz="120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4825AA10-7732-4FF3-84A8-8300B348EC0E}"/>
              </a:ext>
            </a:extLst>
          </p:cNvPr>
          <p:cNvSpPr/>
          <p:nvPr/>
        </p:nvSpPr>
        <p:spPr>
          <a:xfrm rot="5400000">
            <a:off x="2747596" y="4183674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0B3E27-5251-4A21-BB2E-5B09D3440B19}"/>
              </a:ext>
            </a:extLst>
          </p:cNvPr>
          <p:cNvSpPr txBox="1">
            <a:spLocks/>
          </p:cNvSpPr>
          <p:nvPr/>
        </p:nvSpPr>
        <p:spPr>
          <a:xfrm>
            <a:off x="2361842" y="4966918"/>
            <a:ext cx="988384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ホロライブ</a:t>
            </a:r>
            <a:endParaRPr lang="en-US" altLang="ja-JP" sz="12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D0D2E98-3E4F-4A28-BEA9-A6476993FB18}"/>
              </a:ext>
            </a:extLst>
          </p:cNvPr>
          <p:cNvSpPr/>
          <p:nvPr/>
        </p:nvSpPr>
        <p:spPr>
          <a:xfrm rot="5400000">
            <a:off x="3966797" y="4183675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036F24B-21CA-4FA4-9D7A-A40135C13E18}"/>
              </a:ext>
            </a:extLst>
          </p:cNvPr>
          <p:cNvSpPr txBox="1">
            <a:spLocks/>
          </p:cNvSpPr>
          <p:nvPr/>
        </p:nvSpPr>
        <p:spPr>
          <a:xfrm>
            <a:off x="3767325" y="4963251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578B5F13-CE43-46C0-97F8-7916973779B5}"/>
              </a:ext>
            </a:extLst>
          </p:cNvPr>
          <p:cNvSpPr/>
          <p:nvPr/>
        </p:nvSpPr>
        <p:spPr>
          <a:xfrm rot="5400000">
            <a:off x="5185998" y="4183674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A9E4178-8F91-4392-980F-791290AA3660}"/>
              </a:ext>
            </a:extLst>
          </p:cNvPr>
          <p:cNvSpPr txBox="1">
            <a:spLocks/>
          </p:cNvSpPr>
          <p:nvPr/>
        </p:nvSpPr>
        <p:spPr>
          <a:xfrm>
            <a:off x="5007041" y="4963250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.LIVE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285586BB-3AEA-4763-AA6E-4A3CBFBD2022}"/>
              </a:ext>
            </a:extLst>
          </p:cNvPr>
          <p:cNvSpPr/>
          <p:nvPr/>
        </p:nvSpPr>
        <p:spPr>
          <a:xfrm rot="5400000">
            <a:off x="6368563" y="4183673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9BD5D822-3740-4295-A9E9-939B9248FB41}"/>
              </a:ext>
            </a:extLst>
          </p:cNvPr>
          <p:cNvSpPr txBox="1">
            <a:spLocks/>
          </p:cNvSpPr>
          <p:nvPr/>
        </p:nvSpPr>
        <p:spPr>
          <a:xfrm>
            <a:off x="6039959" y="4963249"/>
            <a:ext cx="1110585" cy="26295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unknown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33529F4-2624-46FE-B858-8019F26D7E70}"/>
              </a:ext>
            </a:extLst>
          </p:cNvPr>
          <p:cNvSpPr txBox="1">
            <a:spLocks/>
          </p:cNvSpPr>
          <p:nvPr/>
        </p:nvSpPr>
        <p:spPr>
          <a:xfrm>
            <a:off x="949211" y="5750689"/>
            <a:ext cx="2401015" cy="262955"/>
          </a:xfrm>
          <a:prstGeom prst="rect">
            <a:avLst/>
          </a:prstGeom>
        </p:spPr>
        <p:txBody>
          <a:bodyPr vert="horz" lIns="91440" tIns="45720" rIns="91440" bIns="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  <a:r>
              <a:rPr lang="ja-JP" altLang="en-US" sz="1200"/>
              <a:t>の特定</a:t>
            </a:r>
            <a:r>
              <a:rPr lang="en-US" altLang="ja-JP" sz="1200"/>
              <a:t>Vtuber</a:t>
            </a:r>
            <a:r>
              <a:rPr lang="ja-JP" altLang="en-US" sz="1200"/>
              <a:t>が極端に強い。</a:t>
            </a:r>
            <a:endParaRPr lang="en-US" altLang="ja-JP" sz="120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CDFCED2-1B73-4531-B4D8-37D299BD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18" y="3822099"/>
            <a:ext cx="2141883" cy="1652203"/>
          </a:xfrm>
          <a:prstGeom prst="rect">
            <a:avLst/>
          </a:prstGeom>
        </p:spPr>
      </p:pic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562F5825-7EEC-4514-BD17-AE1CA8E99209}"/>
              </a:ext>
            </a:extLst>
          </p:cNvPr>
          <p:cNvSpPr txBox="1">
            <a:spLocks/>
          </p:cNvSpPr>
          <p:nvPr/>
        </p:nvSpPr>
        <p:spPr>
          <a:xfrm>
            <a:off x="7755279" y="5498938"/>
            <a:ext cx="1925874" cy="8842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10</a:t>
            </a:r>
            <a:r>
              <a:rPr lang="ja-JP" altLang="en-US" sz="1200"/>
              <a:t>人の合計でも特定</a:t>
            </a:r>
            <a:r>
              <a:rPr lang="en-US" altLang="ja-JP" sz="1200"/>
              <a:t>Vtuber</a:t>
            </a:r>
            <a:r>
              <a:rPr lang="ja-JP" altLang="en-US" sz="1200"/>
              <a:t>のおかげで</a:t>
            </a:r>
            <a:endParaRPr lang="en-US" altLang="ja-JP" sz="1200"/>
          </a:p>
          <a:p>
            <a:r>
              <a:rPr lang="ja-JP" altLang="en-US" sz="1200"/>
              <a:t>他オフィスが</a:t>
            </a:r>
            <a:r>
              <a:rPr lang="en-US" altLang="ja-JP" sz="1200"/>
              <a:t>upd8</a:t>
            </a:r>
            <a:r>
              <a:rPr lang="ja-JP" altLang="en-US" sz="1200"/>
              <a:t>を凌駕できない。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628885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プロット例：年齢分布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D0CE63C-9284-4B66-BDE6-D308D519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5" y="938287"/>
            <a:ext cx="7671286" cy="2779032"/>
          </a:xfrm>
          <a:prstGeom prst="rect">
            <a:avLst/>
          </a:prstGeom>
        </p:spPr>
      </p:pic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FD77FE04-8727-4637-AEF4-D001D709B8B2}"/>
              </a:ext>
            </a:extLst>
          </p:cNvPr>
          <p:cNvSpPr txBox="1">
            <a:spLocks/>
          </p:cNvSpPr>
          <p:nvPr/>
        </p:nvSpPr>
        <p:spPr>
          <a:xfrm>
            <a:off x="2145787" y="4332492"/>
            <a:ext cx="1925874" cy="8842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ヒストグラムもここ。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650400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71533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本講習のコードを読み解くために、いくつか</a:t>
            </a:r>
            <a:r>
              <a:rPr lang="en-US" altLang="ja-JP" sz="1400"/>
              <a:t>python</a:t>
            </a:r>
            <a:r>
              <a:rPr lang="ja-JP" altLang="en-US" sz="1400"/>
              <a:t>の構文について説明しておきます。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例外処理</a:t>
            </a:r>
            <a:endParaRPr lang="en-US" altLang="ja-JP" sz="1400" b="1"/>
          </a:p>
          <a:p>
            <a:r>
              <a:rPr lang="ja-JP" altLang="en-US" sz="1200"/>
              <a:t>　例外処理は文字通り、例外が発生する箇所で実装する。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 </a:t>
            </a:r>
            <a:r>
              <a:rPr lang="ja-JP" altLang="en-US" sz="1200"/>
              <a:t>引数で受け取ったテキストを変換して年齢を返す関数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       def </a:t>
            </a:r>
            <a:r>
              <a:rPr lang="en-US" altLang="ja-JP" sz="1200" err="1"/>
              <a:t>get_age</a:t>
            </a:r>
            <a:r>
              <a:rPr lang="en-US" altLang="ja-JP" sz="1200"/>
              <a:t>(text):</a:t>
            </a:r>
          </a:p>
          <a:p>
            <a:r>
              <a:rPr lang="en-US" altLang="ja-JP" sz="1200"/>
              <a:t>           if text = ‘</a:t>
            </a:r>
            <a:r>
              <a:rPr lang="ja-JP" altLang="en-US" sz="1200"/>
              <a:t>高校２年生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17</a:t>
            </a:r>
          </a:p>
          <a:p>
            <a:r>
              <a:rPr lang="en-US" altLang="ja-JP" sz="1200"/>
              <a:t>           </a:t>
            </a:r>
            <a:r>
              <a:rPr lang="en-US" altLang="ja-JP" sz="1200" err="1"/>
              <a:t>elif</a:t>
            </a:r>
            <a:r>
              <a:rPr lang="en-US" altLang="ja-JP" sz="1200"/>
              <a:t> text = ‘</a:t>
            </a:r>
            <a:r>
              <a:rPr lang="ja-JP" altLang="en-US" sz="1200"/>
              <a:t>大卒</a:t>
            </a:r>
            <a:r>
              <a:rPr lang="en-US" altLang="ja-JP" sz="1200"/>
              <a:t>3</a:t>
            </a:r>
            <a:r>
              <a:rPr lang="ja-JP" altLang="en-US" sz="1200"/>
              <a:t>年目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25</a:t>
            </a:r>
          </a:p>
          <a:p>
            <a:r>
              <a:rPr lang="en-US" altLang="ja-JP" sz="1200"/>
              <a:t>           else:</a:t>
            </a:r>
          </a:p>
          <a:p>
            <a:r>
              <a:rPr lang="en-US" altLang="ja-JP" sz="1200"/>
              <a:t>              raise </a:t>
            </a:r>
            <a:r>
              <a:rPr lang="en-US" altLang="ja-JP" sz="1200" err="1"/>
              <a:t>UnknowTextError</a:t>
            </a:r>
            <a:r>
              <a:rPr lang="en-US" altLang="ja-JP" sz="1200"/>
              <a:t>   </a:t>
            </a:r>
            <a:r>
              <a:rPr lang="en-US" altLang="ja-JP" sz="1200">
                <a:sym typeface="Wingdings" panose="05000000000000000000" pitchFamily="2" charset="2"/>
              </a:rPr>
              <a:t> </a:t>
            </a:r>
            <a:r>
              <a:rPr lang="ja-JP" altLang="en-US" sz="1200">
                <a:sym typeface="Wingdings" panose="05000000000000000000" pitchFamily="2" charset="2"/>
              </a:rPr>
              <a:t>例外発行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仕様上、必ず年齢を表すテキストが渡されるのであれば、処理できないテキストが</a:t>
            </a:r>
            <a:br>
              <a:rPr lang="en-US" altLang="ja-JP" sz="1200">
                <a:sym typeface="Wingdings" panose="05000000000000000000" pitchFamily="2" charset="2"/>
              </a:rPr>
            </a:br>
            <a:r>
              <a:rPr lang="ja-JP" altLang="en-US" sz="1200">
                <a:sym typeface="Wingdings" panose="05000000000000000000" pitchFamily="2" charset="2"/>
              </a:rPr>
              <a:t>　渡された時点で例外を発行する。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年齢を解析できないテキストも「仕様上やってくる」のであれば想定内なので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例外を使うべきではない。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en-US" altLang="ja-JP" sz="1200">
                <a:sym typeface="Wingdings" panose="05000000000000000000" pitchFamily="2" charset="2"/>
              </a:rPr>
              <a:t>        def </a:t>
            </a:r>
            <a:r>
              <a:rPr lang="en-US" altLang="ja-JP" sz="1200" err="1">
                <a:sym typeface="Wingdings" panose="05000000000000000000" pitchFamily="2" charset="2"/>
              </a:rPr>
              <a:t>get_age</a:t>
            </a:r>
            <a:r>
              <a:rPr lang="en-US" altLang="ja-JP" sz="1200">
                <a:sym typeface="Wingdings" panose="05000000000000000000" pitchFamily="2" charset="2"/>
              </a:rPr>
              <a:t>(text):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if text = ‘</a:t>
            </a:r>
            <a:r>
              <a:rPr lang="ja-JP" altLang="en-US" sz="1200">
                <a:sym typeface="Wingdings" panose="05000000000000000000" pitchFamily="2" charset="2"/>
              </a:rPr>
              <a:t>おじさん</a:t>
            </a:r>
            <a:r>
              <a:rPr lang="en-US" altLang="ja-JP" sz="1200">
                <a:sym typeface="Wingdings" panose="05000000000000000000" pitchFamily="2" charset="2"/>
              </a:rPr>
              <a:t>’: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   return (-1)</a:t>
            </a:r>
          </a:p>
          <a:p>
            <a:r>
              <a:rPr lang="ja-JP" altLang="en-US" sz="1200">
                <a:sym typeface="Wingdings" panose="05000000000000000000" pitchFamily="2" charset="2"/>
              </a:rPr>
              <a:t>　この場合、例えば年齢</a:t>
            </a:r>
            <a:r>
              <a:rPr lang="en-US" altLang="ja-JP" sz="1200">
                <a:sym typeface="Wingdings" panose="05000000000000000000" pitchFamily="2" charset="2"/>
              </a:rPr>
              <a:t>DB</a:t>
            </a:r>
            <a:r>
              <a:rPr lang="ja-JP" altLang="en-US" sz="1200">
                <a:sym typeface="Wingdings" panose="05000000000000000000" pitchFamily="2" charset="2"/>
              </a:rPr>
              <a:t>には</a:t>
            </a:r>
            <a:r>
              <a:rPr lang="en-US" altLang="ja-JP" sz="1200">
                <a:sym typeface="Wingdings" panose="05000000000000000000" pitchFamily="2" charset="2"/>
              </a:rPr>
              <a:t>(-1)</a:t>
            </a:r>
            <a:r>
              <a:rPr lang="ja-JP" altLang="en-US" sz="1200">
                <a:sym typeface="Wingdings" panose="05000000000000000000" pitchFamily="2" charset="2"/>
              </a:rPr>
              <a:t>が格納され、年齢不詳データとして扱われる。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800">
              <a:sym typeface="Wingdings" panose="05000000000000000000" pitchFamily="2" charset="2"/>
            </a:endParaRPr>
          </a:p>
          <a:p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1348093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lnSpcReduction="10000"/>
          </a:bodyPr>
          <a:lstStyle/>
          <a:p>
            <a:r>
              <a:rPr lang="ja-JP" altLang="en-US"/>
              <a:t>　</a:t>
            </a:r>
            <a:r>
              <a:rPr lang="ja-JP" altLang="en-US" sz="1300"/>
              <a:t>例外処理は基本的に例外が発生しうる箇所を括る。</a:t>
            </a:r>
            <a:br>
              <a:rPr lang="en-US" altLang="ja-JP" sz="1300"/>
            </a:br>
            <a:endParaRPr lang="en-US" altLang="ja-JP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 </a:t>
            </a:r>
            <a:r>
              <a:rPr lang="ja-JP" altLang="en-US" sz="1300"/>
              <a:t>　</a:t>
            </a:r>
            <a:r>
              <a:rPr lang="en-US" altLang="ja-JP" sz="1300">
                <a:solidFill>
                  <a:srgbClr val="FF0000"/>
                </a:solidFill>
              </a:rPr>
              <a:t>html</a:t>
            </a:r>
            <a:r>
              <a:rPr lang="en-US" altLang="ja-JP" sz="1300"/>
              <a:t>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/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else:</a:t>
            </a:r>
          </a:p>
          <a:p>
            <a:r>
              <a:rPr lang="ja-JP" altLang="en-US" sz="1300"/>
              <a:t>   　 </a:t>
            </a:r>
            <a:r>
              <a:rPr lang="en-US" altLang="ja-JP" sz="1300"/>
              <a:t>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>
                <a:solidFill>
                  <a:srgbClr val="FF0000"/>
                </a:solidFill>
              </a:rPr>
              <a:t>html</a:t>
            </a:r>
            <a:r>
              <a:rPr lang="en-US" altLang="ja-JP" sz="1300" err="1"/>
              <a:t>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</a:p>
          <a:p>
            <a:endParaRPr lang="en-US" altLang="ja-JP" sz="1300"/>
          </a:p>
          <a:p>
            <a:r>
              <a:rPr lang="ja-JP" altLang="en-US" sz="1300"/>
              <a:t>　大抵、例外が発生する構文の後には、その構文の結果を使用した正常処理が継続する。</a:t>
            </a:r>
            <a:endParaRPr lang="en-US" altLang="ja-JP" sz="1300"/>
          </a:p>
          <a:p>
            <a:r>
              <a:rPr lang="ja-JP" altLang="en-US" sz="1300"/>
              <a:t>　この正常処理を</a:t>
            </a:r>
            <a:r>
              <a:rPr lang="en-US" altLang="ja-JP" sz="1300"/>
              <a:t>else</a:t>
            </a:r>
            <a:r>
              <a:rPr lang="ja-JP" altLang="en-US" sz="1300"/>
              <a:t>句の中に記述する。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継続する処理でも異なる例外が発生するのであれば、素直に</a:t>
            </a:r>
            <a:r>
              <a:rPr lang="en-US" altLang="ja-JP" sz="1300"/>
              <a:t>try</a:t>
            </a:r>
            <a:r>
              <a:rPr lang="ja-JP" altLang="en-US" sz="1300"/>
              <a:t>ブロックを分けるのも可。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html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    return xxx  ( or raise xxx)</a:t>
            </a:r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/>
              <a:t>html.read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  <a:br>
              <a:rPr lang="en-US" altLang="ja-JP" sz="1300"/>
            </a:br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AttributeError</a:t>
            </a:r>
            <a:r>
              <a:rPr lang="en-US" altLang="ja-JP" sz="1300"/>
              <a:t>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</p:txBody>
      </p:sp>
    </p:spTree>
    <p:extLst>
      <p:ext uri="{BB962C8B-B14F-4D97-AF65-F5344CB8AC3E}">
        <p14:creationId xmlns:p14="http://schemas.microsoft.com/office/powerpoint/2010/main" val="2907185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　一つの例外に包むことが望ましければ、以下の記述もあり。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try: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html = </a:t>
            </a:r>
            <a:r>
              <a:rPr lang="en-US" altLang="ja-JP" sz="1200" err="1"/>
              <a:t>urlopen</a:t>
            </a:r>
            <a:r>
              <a:rPr lang="en-US" altLang="ja-JP" sz="1200"/>
              <a:t>(‘http://www.pythonscraping.com/pages/page1.html‘)</a:t>
            </a:r>
          </a:p>
          <a:p>
            <a:r>
              <a:rPr lang="ja-JP" altLang="en-US" sz="1200"/>
              <a:t>　　 </a:t>
            </a:r>
            <a:r>
              <a:rPr lang="en-US" altLang="ja-JP" sz="1200"/>
              <a:t>bs = </a:t>
            </a:r>
            <a:r>
              <a:rPr lang="en-US" altLang="ja-JP" sz="1200" err="1"/>
              <a:t>BeautifulSoup</a:t>
            </a:r>
            <a:r>
              <a:rPr lang="en-US" altLang="ja-JP" sz="1200"/>
              <a:t>(</a:t>
            </a:r>
            <a:r>
              <a:rPr lang="en-US" altLang="ja-JP" sz="1200" err="1"/>
              <a:t>html.read</a:t>
            </a:r>
            <a:r>
              <a:rPr lang="en-US" altLang="ja-JP" sz="1200"/>
              <a:t>(), ‘</a:t>
            </a:r>
            <a:r>
              <a:rPr lang="en-US" altLang="ja-JP" sz="1200" err="1"/>
              <a:t>html.parser</a:t>
            </a:r>
            <a:r>
              <a:rPr lang="en-US" altLang="ja-JP" sz="1200"/>
              <a:t>’)</a:t>
            </a:r>
            <a:br>
              <a:rPr lang="en-US" altLang="ja-JP" sz="1200"/>
            </a:br>
            <a:r>
              <a:rPr lang="ja-JP" altLang="en-US" sz="1200"/>
              <a:t>　</a:t>
            </a:r>
            <a:r>
              <a:rPr lang="en-US" altLang="ja-JP" sz="1200"/>
              <a:t>except (</a:t>
            </a:r>
            <a:r>
              <a:rPr lang="en-US" altLang="ja-JP" sz="1200" err="1">
                <a:solidFill>
                  <a:srgbClr val="FF0000"/>
                </a:solidFill>
              </a:rPr>
              <a:t>HTTPError</a:t>
            </a:r>
            <a:r>
              <a:rPr lang="en-US" altLang="ja-JP" sz="1200"/>
              <a:t>, </a:t>
            </a:r>
            <a:r>
              <a:rPr lang="en-US" altLang="ja-JP" sz="1200" err="1">
                <a:solidFill>
                  <a:srgbClr val="FF0000"/>
                </a:solidFill>
              </a:rPr>
              <a:t>AttributeError</a:t>
            </a:r>
            <a:r>
              <a:rPr lang="en-US" altLang="ja-JP" sz="1200"/>
              <a:t>) as ex: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print(ex)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#</a:t>
            </a:r>
            <a:r>
              <a:rPr lang="ja-JP" altLang="en-US" sz="1200"/>
              <a:t>どのエラーが発生したかを識別できるような処理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400" b="1"/>
              <a:t>正規表現</a:t>
            </a:r>
            <a:endParaRPr lang="en-US" altLang="ja-JP" sz="1400" b="1"/>
          </a:p>
          <a:p>
            <a:r>
              <a:rPr lang="ja-JP" altLang="en-US" sz="1200"/>
              <a:t>　抽出したテキストから適切に欲しいパラメータ、数値を取り出すために正規表現機能を使います。</a:t>
            </a:r>
            <a:endParaRPr lang="en-US" altLang="ja-JP" sz="1200"/>
          </a:p>
          <a:p>
            <a:r>
              <a:rPr lang="ja-JP" altLang="en-US" sz="1200"/>
              <a:t>　正規表現機能は「特定のパターンに一致する文字列」を発見、抽出してくれます。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（例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import re                  # </a:t>
            </a:r>
            <a:r>
              <a:rPr lang="ja-JP" altLang="en-US" sz="1200"/>
              <a:t>正規表現ライブラリ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age = '</a:t>
            </a:r>
            <a:r>
              <a:rPr lang="ja-JP" altLang="en-US" sz="1200"/>
              <a:t>永遠の</a:t>
            </a:r>
            <a:r>
              <a:rPr lang="en-US" altLang="ja-JP" sz="1200"/>
              <a:t>17</a:t>
            </a:r>
            <a:r>
              <a:rPr lang="ja-JP" altLang="en-US" sz="1200"/>
              <a:t>歳</a:t>
            </a:r>
            <a:r>
              <a:rPr lang="en-US" altLang="ja-JP" sz="1200"/>
              <a:t>'</a:t>
            </a:r>
          </a:p>
          <a:p>
            <a:r>
              <a:rPr lang="ja-JP" altLang="en-US" sz="1200"/>
              <a:t>　　</a:t>
            </a:r>
            <a:r>
              <a:rPr lang="en-US" altLang="ja-JP" sz="1200" err="1"/>
              <a:t>re.search</a:t>
            </a:r>
            <a:r>
              <a:rPr lang="en-US" altLang="ja-JP" sz="1200"/>
              <a:t>('[0-9]{1,5}</a:t>
            </a:r>
            <a:r>
              <a:rPr lang="ja-JP" altLang="en-US" sz="1200"/>
              <a:t>歳</a:t>
            </a:r>
            <a:r>
              <a:rPr lang="en-US" altLang="ja-JP" sz="1200"/>
              <a:t>', age)</a:t>
            </a:r>
          </a:p>
          <a:p>
            <a:endParaRPr lang="en-US" altLang="ja-JP" sz="1200"/>
          </a:p>
          <a:p>
            <a:r>
              <a:rPr lang="ja-JP" altLang="en-US" sz="1200"/>
              <a:t>　　上記のプログラムを実行すると以下の結果が得られます。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 &lt;_</a:t>
            </a:r>
            <a:r>
              <a:rPr lang="en-US" altLang="ja-JP" sz="1200" err="1"/>
              <a:t>sre.SRE_Match</a:t>
            </a:r>
            <a:r>
              <a:rPr lang="en-US" altLang="ja-JP" sz="1200"/>
              <a:t> object; span=(3, 6), match='17</a:t>
            </a:r>
            <a:r>
              <a:rPr lang="ja-JP" altLang="en-US" sz="1200"/>
              <a:t>歳</a:t>
            </a:r>
            <a:r>
              <a:rPr lang="en-US" altLang="ja-JP" sz="1200"/>
              <a:t>’&gt;</a:t>
            </a:r>
          </a:p>
          <a:p>
            <a:r>
              <a:rPr lang="ja-JP" altLang="en-US" sz="1200"/>
              <a:t>　　つまり、スクレイピング結果を格納する</a:t>
            </a:r>
            <a:r>
              <a:rPr lang="en-US" altLang="ja-JP" sz="1200"/>
              <a:t>DB</a:t>
            </a:r>
            <a:r>
              <a:rPr lang="ja-JP" altLang="en-US" sz="1200"/>
              <a:t>には「</a:t>
            </a:r>
            <a:r>
              <a:rPr lang="en-US" altLang="ja-JP" sz="1200"/>
              <a:t>17</a:t>
            </a:r>
            <a:r>
              <a:rPr lang="ja-JP" altLang="en-US" sz="1200"/>
              <a:t>歳」として登録されます。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　正規表現の説明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[0-9] … 0</a:t>
            </a:r>
            <a:r>
              <a:rPr lang="ja-JP" altLang="en-US" sz="1200"/>
              <a:t>から</a:t>
            </a:r>
            <a:r>
              <a:rPr lang="en-US" altLang="ja-JP" sz="1200"/>
              <a:t>9</a:t>
            </a:r>
            <a:r>
              <a:rPr lang="ja-JP" altLang="en-US" sz="1200"/>
              <a:t>までの数値を使用している。</a:t>
            </a:r>
            <a:endParaRPr lang="en-US" altLang="ja-JP" sz="1200"/>
          </a:p>
          <a:p>
            <a:r>
              <a:rPr lang="en-US" altLang="ja-JP" sz="1200"/>
              <a:t>   </a:t>
            </a:r>
            <a:r>
              <a:rPr lang="ja-JP" altLang="en-US" sz="1200"/>
              <a:t>　</a:t>
            </a:r>
            <a:r>
              <a:rPr lang="en-US" altLang="ja-JP" sz="1200"/>
              <a:t>   {1, 5} … </a:t>
            </a:r>
            <a:r>
              <a:rPr lang="ja-JP" altLang="en-US" sz="1200"/>
              <a:t>上記で指定した</a:t>
            </a:r>
            <a:r>
              <a:rPr lang="en-US" altLang="ja-JP" sz="1200"/>
              <a:t>0-9</a:t>
            </a:r>
            <a:r>
              <a:rPr lang="ja-JP" altLang="en-US" sz="1200"/>
              <a:t>までの数値が１～</a:t>
            </a:r>
            <a:r>
              <a:rPr lang="en-US" altLang="ja-JP" sz="1200"/>
              <a:t>5</a:t>
            </a:r>
            <a:r>
              <a:rPr lang="ja-JP" altLang="en-US" sz="1200"/>
              <a:t>個連続している。</a:t>
            </a:r>
            <a:endParaRPr lang="en-US" altLang="ja-JP" sz="1200"/>
          </a:p>
          <a:p>
            <a:r>
              <a:rPr lang="ja-JP" altLang="en-US" sz="1200"/>
              <a:t>　　　歳</a:t>
            </a:r>
            <a:r>
              <a:rPr lang="en-US" altLang="ja-JP" sz="1200"/>
              <a:t>…</a:t>
            </a:r>
            <a:r>
              <a:rPr lang="ja-JP" altLang="en-US" sz="1200"/>
              <a:t>上記の後に文字「歳」が続く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7637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319479" cy="5621240"/>
          </a:xfrm>
        </p:spPr>
        <p:txBody>
          <a:bodyPr bIns="0">
            <a:normAutofit fontScale="77500" lnSpcReduction="20000"/>
          </a:bodyPr>
          <a:lstStyle/>
          <a:p>
            <a:r>
              <a:rPr lang="ja-JP" altLang="en-US" sz="1800" b="1"/>
              <a:t>リスト内包表記</a:t>
            </a:r>
            <a:endParaRPr lang="en-US" altLang="ja-JP" sz="1800" b="1"/>
          </a:p>
          <a:p>
            <a:r>
              <a:rPr lang="ja-JP" altLang="en-US" sz="1500"/>
              <a:t>　</a:t>
            </a:r>
            <a:r>
              <a:rPr lang="en-US" altLang="ja-JP" sz="1500"/>
              <a:t>pythonic</a:t>
            </a:r>
            <a:r>
              <a:rPr lang="ja-JP" altLang="en-US" sz="1500"/>
              <a:t>な表記の一つですが、</a:t>
            </a:r>
            <a:r>
              <a:rPr lang="en-US" altLang="ja-JP" sz="1500"/>
              <a:t>python</a:t>
            </a:r>
            <a:r>
              <a:rPr lang="ja-JP" altLang="en-US" sz="1500"/>
              <a:t>では「繰り返し処理をなるべく直感的、かつ、短く」記述しようとしており、</a:t>
            </a:r>
            <a:endParaRPr lang="en-US" altLang="ja-JP" sz="1500"/>
          </a:p>
          <a:p>
            <a:r>
              <a:rPr lang="ja-JP" altLang="en-US" sz="1500"/>
              <a:t>　リスト内包表記は</a:t>
            </a:r>
            <a:r>
              <a:rPr lang="ja-JP" altLang="en-US" sz="1500" b="1">
                <a:solidFill>
                  <a:srgbClr val="FF0000"/>
                </a:solidFill>
              </a:rPr>
              <a:t>一行</a:t>
            </a:r>
            <a:r>
              <a:rPr lang="ja-JP" altLang="en-US" sz="1500"/>
              <a:t>で繰り返しを表現します。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例えば以下の</a:t>
            </a:r>
            <a:r>
              <a:rPr lang="en-US" altLang="ja-JP" sz="1500"/>
              <a:t>for</a:t>
            </a:r>
            <a:r>
              <a:rPr lang="ja-JP" altLang="en-US" sz="1500"/>
              <a:t>ループがあったとします。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:</a:t>
            </a:r>
          </a:p>
          <a:p>
            <a:r>
              <a:rPr lang="ja-JP" altLang="en-US" sz="1500"/>
              <a:t>　　</a:t>
            </a:r>
            <a:r>
              <a:rPr lang="en-US" altLang="ja-JP" sz="1500"/>
              <a:t>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</a:t>
            </a:r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 err="1"/>
              <a:t>vtuber_list</a:t>
            </a:r>
            <a:r>
              <a:rPr lang="ja-JP" altLang="en-US" sz="1500"/>
              <a:t>という複数の</a:t>
            </a:r>
            <a:r>
              <a:rPr lang="en-US" altLang="ja-JP" sz="1500" err="1"/>
              <a:t>Vtuber</a:t>
            </a:r>
            <a:r>
              <a:rPr lang="ja-JP" altLang="en-US" sz="1500"/>
              <a:t>のパラメータを格納したリスト</a:t>
            </a:r>
            <a:r>
              <a:rPr lang="en-US" altLang="ja-JP" sz="1500"/>
              <a:t>(dictionary)</a:t>
            </a:r>
            <a:r>
              <a:rPr lang="ja-JP" altLang="en-US" sz="1500"/>
              <a:t>があり、</a:t>
            </a:r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for</a:t>
            </a:r>
            <a:r>
              <a:rPr lang="ja-JP" altLang="en-US" sz="1500"/>
              <a:t>ループで一個ずつ取り出して、その名前を標準出力しています。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これをリスト内包表記という「繰り返し記法」を用いると、以下のようになります。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 [print(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 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]</a:t>
            </a:r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[]</a:t>
            </a:r>
            <a:r>
              <a:rPr lang="ja-JP" altLang="en-US" sz="1500"/>
              <a:t>は一般の印象として配列に使うものですが、配列＝繰り返しデータが格納されている、ということから転じて</a:t>
            </a:r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[]</a:t>
            </a:r>
            <a:r>
              <a:rPr lang="ja-JP" altLang="en-US" sz="1500"/>
              <a:t>内では繰り返し処理が行われます。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これを応用すると、「年齢が１７歳未満だけ」という条件付けも１行で記述できます。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 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 if </a:t>
            </a:r>
            <a:r>
              <a:rPr lang="en-US" altLang="ja-JP" sz="1500" err="1"/>
              <a:t>vtuber</a:t>
            </a:r>
            <a:r>
              <a:rPr lang="en-US" altLang="ja-JP" sz="1500"/>
              <a:t>[‘age’] &lt; 17]</a:t>
            </a:r>
          </a:p>
          <a:p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パット見、ややこしいですが、「その一行でやってることは必要な時にじっくり読み解けばよい」コード設計が</a:t>
            </a:r>
            <a:endParaRPr lang="en-US" altLang="ja-JP" sz="1500"/>
          </a:p>
          <a:p>
            <a:r>
              <a:rPr lang="ja-JP" altLang="en-US" sz="1500"/>
              <a:t>　なされていればよい、というのが</a:t>
            </a:r>
            <a:r>
              <a:rPr lang="en-US" altLang="ja-JP" sz="1500"/>
              <a:t>pythonic</a:t>
            </a:r>
            <a:r>
              <a:rPr lang="ja-JP" altLang="en-US" sz="1500"/>
              <a:t>の本質です。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つまり、デザインパターンにしろなんにしろ、そのコードブロックで実行していることが</a:t>
            </a:r>
            <a:endParaRPr lang="en-US" altLang="ja-JP" sz="1500"/>
          </a:p>
          <a:p>
            <a:r>
              <a:rPr lang="ja-JP" altLang="en-US" sz="1500"/>
              <a:t>　「見やすければ」、リスト内表表記によるコード行数の削減はプラスに働く、ということです。</a:t>
            </a:r>
            <a:endParaRPr lang="en-US" altLang="ja-JP" sz="1500"/>
          </a:p>
        </p:txBody>
      </p:sp>
    </p:spTree>
    <p:extLst>
      <p:ext uri="{BB962C8B-B14F-4D97-AF65-F5344CB8AC3E}">
        <p14:creationId xmlns:p14="http://schemas.microsoft.com/office/powerpoint/2010/main" val="3290405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597662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文字列処理</a:t>
            </a:r>
            <a:endParaRPr lang="en-US" altLang="ja-JP" sz="1400" b="1"/>
          </a:p>
          <a:p>
            <a:endParaRPr lang="en-US" altLang="ja-JP" sz="1200" b="1"/>
          </a:p>
          <a:p>
            <a:r>
              <a:rPr lang="ja-JP" altLang="en-US" sz="1200"/>
              <a:t>　</a:t>
            </a:r>
            <a:r>
              <a:rPr lang="en-US" altLang="ja-JP" sz="1200"/>
              <a:t>name =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name = </a:t>
            </a:r>
            <a:r>
              <a:rPr lang="en-US" altLang="ja-JP" sz="1200" err="1"/>
              <a:t>name.split</a:t>
            </a:r>
            <a:r>
              <a:rPr lang="en-US" altLang="ja-JP" sz="1200"/>
              <a:t>(‘(’)[0]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split</a:t>
            </a:r>
            <a:r>
              <a:rPr lang="ja-JP" altLang="en-US" sz="1200"/>
              <a:t>は本講座のコードでよく使用します。上記コードでは文字列を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“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と、</a:t>
            </a:r>
            <a:r>
              <a:rPr lang="en-US" altLang="ja-JP" sz="1200"/>
              <a:t>”(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に分離</a:t>
            </a:r>
            <a:r>
              <a:rPr lang="en-US" altLang="ja-JP" sz="1200"/>
              <a:t>(split)</a:t>
            </a:r>
            <a:r>
              <a:rPr lang="ja-JP" altLang="en-US" sz="1200"/>
              <a:t>して、</a:t>
            </a:r>
            <a:r>
              <a:rPr lang="en-US" altLang="ja-JP" sz="1200"/>
              <a:t>”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のみ残します。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DB</a:t>
            </a:r>
            <a:r>
              <a:rPr lang="ja-JP" altLang="en-US" sz="1200"/>
              <a:t>に登録する</a:t>
            </a:r>
            <a:r>
              <a:rPr lang="en-US" altLang="ja-JP" sz="1200" err="1"/>
              <a:t>Vtuber</a:t>
            </a:r>
            <a:r>
              <a:rPr lang="ja-JP" altLang="en-US" sz="1200"/>
              <a:t>の名称は他のサイトのスクレイピングに使用するキーでもあり、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のままでは、「何が一致したら」を識別しにくいからです。</a:t>
            </a:r>
            <a:endParaRPr lang="en-US" altLang="ja-JP" sz="12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4164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800"/>
              <a:t>環境は</a:t>
            </a:r>
            <a:r>
              <a:rPr lang="en-US" altLang="ja-JP" sz="1800"/>
              <a:t>Linux(Ubuntu</a:t>
            </a:r>
            <a:r>
              <a:rPr lang="ja-JP" altLang="en-US" sz="1800"/>
              <a:t>マシン</a:t>
            </a:r>
            <a:r>
              <a:rPr lang="en-US" altLang="ja-JP" sz="1800"/>
              <a:t>)</a:t>
            </a:r>
            <a:r>
              <a:rPr lang="ja-JP" altLang="en-US" sz="1800"/>
              <a:t>上に直接構築するのが一番好ましいですが、</a:t>
            </a:r>
            <a:endParaRPr lang="en-US" altLang="ja-JP" sz="1800"/>
          </a:p>
          <a:p>
            <a:r>
              <a:rPr lang="ja-JP" altLang="en-US" sz="1800"/>
              <a:t>講習マシンが</a:t>
            </a:r>
            <a:r>
              <a:rPr lang="en-US" altLang="ja-JP" sz="1800"/>
              <a:t>Windows</a:t>
            </a:r>
            <a:r>
              <a:rPr lang="ja-JP" altLang="en-US" sz="1800"/>
              <a:t>なので、</a:t>
            </a:r>
            <a:r>
              <a:rPr lang="en-US" altLang="ja-JP" sz="1800"/>
              <a:t>Windows10</a:t>
            </a:r>
            <a:r>
              <a:rPr lang="ja-JP" altLang="en-US" sz="1800"/>
              <a:t>で最近使えるようになった</a:t>
            </a:r>
            <a:r>
              <a:rPr lang="en-US" altLang="ja-JP" sz="1800"/>
              <a:t>WSL</a:t>
            </a:r>
            <a:r>
              <a:rPr lang="ja-JP" altLang="en-US" sz="1800"/>
              <a:t>を</a:t>
            </a:r>
            <a:endParaRPr lang="en-US" altLang="ja-JP" sz="1800"/>
          </a:p>
          <a:p>
            <a:r>
              <a:rPr lang="ja-JP" altLang="en-US" sz="1800"/>
              <a:t>使用して環境構築します。</a:t>
            </a:r>
            <a:r>
              <a:rPr lang="en-US" altLang="ja-JP" sz="1800"/>
              <a:t>(WSL: Windows Subsystem for Linux)</a:t>
            </a:r>
          </a:p>
          <a:p>
            <a:endParaRPr lang="en-US" altLang="ja-JP" sz="1800"/>
          </a:p>
          <a:p>
            <a:pPr marL="342900" indent="-342900">
              <a:buAutoNum type="arabicPeriod"/>
            </a:pPr>
            <a:r>
              <a:rPr kumimoji="1" lang="en-US" altLang="ja-JP" sz="1800"/>
              <a:t>Windows</a:t>
            </a:r>
            <a:r>
              <a:rPr kumimoji="1" lang="ja-JP" altLang="en-US" sz="1800"/>
              <a:t>上に</a:t>
            </a:r>
            <a:r>
              <a:rPr lang="en-US" altLang="ja-JP" sz="1800"/>
              <a:t>Ubuntu</a:t>
            </a:r>
            <a:r>
              <a:rPr lang="ja-JP" altLang="en-US" sz="1800"/>
              <a:t>用の</a:t>
            </a:r>
            <a:r>
              <a:rPr lang="en-US" altLang="ja-JP" sz="1800"/>
              <a:t>WSL</a:t>
            </a:r>
            <a:r>
              <a:rPr lang="ja-JP" altLang="en-US" sz="1800"/>
              <a:t>構築</a:t>
            </a:r>
            <a:br>
              <a:rPr lang="en-US" altLang="ja-JP" sz="1800"/>
            </a:br>
            <a:r>
              <a:rPr lang="ja-JP" altLang="en-US" sz="1800"/>
              <a:t>元々インストールされている</a:t>
            </a:r>
            <a:r>
              <a:rPr lang="en-US" altLang="ja-JP" sz="1800"/>
              <a:t>WSL</a:t>
            </a:r>
            <a:r>
              <a:rPr lang="ja-JP" altLang="en-US" sz="1800"/>
              <a:t>を有効にし、</a:t>
            </a:r>
            <a:br>
              <a:rPr lang="en-US" altLang="ja-JP" sz="1800"/>
            </a:br>
            <a:r>
              <a:rPr lang="en-US" altLang="ja-JP" sz="1800"/>
              <a:t>Microsoft Store</a:t>
            </a:r>
            <a:r>
              <a:rPr lang="ja-JP" altLang="en-US" sz="1800"/>
              <a:t>で</a:t>
            </a:r>
            <a:r>
              <a:rPr lang="en-US" altLang="ja-JP" sz="1800"/>
              <a:t>Ubuntu</a:t>
            </a:r>
            <a:r>
              <a:rPr lang="ja-JP" altLang="en-US" sz="1800"/>
              <a:t>をインストールする。</a:t>
            </a:r>
            <a:br>
              <a:rPr lang="en-US" altLang="ja-JP" sz="1800"/>
            </a:br>
            <a:r>
              <a:rPr lang="ja-JP" altLang="en-US" sz="1800"/>
              <a:t>参考：</a:t>
            </a:r>
            <a:r>
              <a:rPr lang="en-US" altLang="ja-JP" sz="1800">
                <a:hlinkClick r:id="rId2"/>
              </a:rPr>
              <a:t> https://www.pc-koubou.jp/magazine/21475</a:t>
            </a:r>
            <a:br>
              <a:rPr lang="en-US" altLang="ja-JP" sz="1800"/>
            </a:br>
            <a:endParaRPr lang="en-US" altLang="ja-JP" sz="1800"/>
          </a:p>
          <a:p>
            <a:pPr marL="342900" indent="-342900">
              <a:buAutoNum type="arabicPeriod"/>
            </a:pPr>
            <a:r>
              <a:rPr lang="en-US" altLang="ja-JP" sz="1800"/>
              <a:t>Ubuntu</a:t>
            </a:r>
            <a:r>
              <a:rPr lang="ja-JP" altLang="en-US" sz="1800"/>
              <a:t>アップデート＆日本語環境整備</a:t>
            </a:r>
            <a:br>
              <a:rPr lang="en-US" altLang="ja-JP" sz="1800"/>
            </a:br>
            <a:r>
              <a:rPr lang="en-US" altLang="ja-JP" sz="1800"/>
              <a:t>Ubuntu</a:t>
            </a:r>
            <a:r>
              <a:rPr lang="ja-JP" altLang="en-US" sz="1800"/>
              <a:t>を起動して以下の操作を行う。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アップデート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update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upgrade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日本語環境設定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-y install language-pack-ja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update-locale LANG=ja_JP.UTF8</a:t>
            </a:r>
            <a:br>
              <a:rPr lang="en-US" altLang="ja-JP" sz="1800"/>
            </a:br>
            <a:br>
              <a:rPr lang="en-US" altLang="ja-JP" sz="1800"/>
            </a:br>
            <a:r>
              <a:rPr lang="ja-JP" altLang="en-US" sz="1800"/>
              <a:t>　ここで</a:t>
            </a:r>
            <a:r>
              <a:rPr lang="en-US" altLang="ja-JP" sz="1800"/>
              <a:t>Ubuntu</a:t>
            </a:r>
            <a:r>
              <a:rPr lang="ja-JP" altLang="en-US" sz="1800"/>
              <a:t>再起動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タイムゾーンを「東京」にセット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</a:t>
            </a:r>
            <a:r>
              <a:rPr lang="en-US" altLang="ja-JP" sz="1800" err="1"/>
              <a:t>dpkg</a:t>
            </a:r>
            <a:r>
              <a:rPr lang="en-US" altLang="ja-JP" sz="1800"/>
              <a:t>-reconfigure </a:t>
            </a:r>
            <a:r>
              <a:rPr lang="en-US" altLang="ja-JP" sz="1800" err="1"/>
              <a:t>tzdata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【Ubuntu</a:t>
            </a:r>
            <a:r>
              <a:rPr lang="ja-JP" altLang="en-US" sz="1800"/>
              <a:t>フォント設定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Ubuntu</a:t>
            </a:r>
            <a:r>
              <a:rPr lang="ja-JP" altLang="en-US" sz="1800"/>
              <a:t>画面の左上のアイコンをクリック→メニューからプロパティを選択し、</a:t>
            </a:r>
            <a:br>
              <a:rPr lang="en-US" altLang="ja-JP" sz="1800"/>
            </a:br>
            <a:r>
              <a:rPr lang="ja-JP" altLang="en-US" sz="1800"/>
              <a:t>　フォントを</a:t>
            </a:r>
            <a:r>
              <a:rPr lang="en-US" altLang="ja-JP" sz="1800"/>
              <a:t>MS</a:t>
            </a:r>
            <a:r>
              <a:rPr lang="ja-JP" altLang="en-US" sz="1800"/>
              <a:t>ゴシックに設定</a:t>
            </a:r>
            <a:br>
              <a:rPr lang="en-US" altLang="ja-JP" sz="1800"/>
            </a:b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064868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付録：</a:t>
            </a:r>
            <a:r>
              <a:rPr lang="en-US" altLang="ja-JP"/>
              <a:t>python</a:t>
            </a:r>
            <a:r>
              <a:rPr lang="ja-JP" altLang="en-US"/>
              <a:t>命名規則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9418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/>
              <a:t>コーディングの際の命名規則は以下に沿っています。</a:t>
            </a:r>
            <a:endParaRPr lang="en-US" altLang="ja-JP"/>
          </a:p>
          <a:p>
            <a:r>
              <a:rPr lang="ja-JP" altLang="en-US"/>
              <a:t>参考：</a:t>
            </a:r>
            <a:r>
              <a:rPr lang="en-US" altLang="ja-JP"/>
              <a:t>https://qiita.com/naomi7325/items/4eb1d2a40277361e898b</a:t>
            </a:r>
          </a:p>
          <a:p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113DC6-EDD0-496C-82AC-017732F4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45923" y="1894421"/>
            <a:ext cx="3637397" cy="408526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0574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ja-JP" altLang="en-US" sz="1800"/>
              <a:t>仮想</a:t>
            </a:r>
            <a:r>
              <a:rPr lang="en-US" altLang="ja-JP" sz="1800"/>
              <a:t>X</a:t>
            </a:r>
            <a:r>
              <a:rPr lang="ja-JP" altLang="en-US" sz="1800"/>
              <a:t>ウィンドウセットアップ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はあくまでシェルサブシステムであり、</a:t>
            </a:r>
            <a:r>
              <a:rPr lang="en-US" altLang="ja-JP" sz="1800" err="1"/>
              <a:t>linux</a:t>
            </a:r>
            <a:r>
              <a:rPr lang="ja-JP" altLang="en-US" sz="1800"/>
              <a:t>カーネル自体をエミュレートしているわけではないので、</a:t>
            </a:r>
            <a:r>
              <a:rPr lang="en-US" altLang="ja-JP" sz="1800"/>
              <a:t>Windows</a:t>
            </a:r>
            <a:r>
              <a:rPr lang="ja-JP" altLang="en-US" sz="1800"/>
              <a:t>上で動作する仮想</a:t>
            </a:r>
            <a:r>
              <a:rPr lang="en-US" altLang="ja-JP" sz="1800"/>
              <a:t>X</a:t>
            </a:r>
            <a:r>
              <a:rPr lang="ja-JP" altLang="en-US" sz="1800"/>
              <a:t>ウィンドウを起動し、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と接続する必要がある。</a:t>
            </a:r>
            <a:br>
              <a:rPr lang="en-US" altLang="ja-JP" sz="1800"/>
            </a:br>
            <a:br>
              <a:rPr lang="en-US" altLang="ja-JP" sz="1800"/>
            </a:br>
            <a:r>
              <a:rPr lang="ja-JP" altLang="en-US" sz="1800"/>
              <a:t>参考：</a:t>
            </a:r>
            <a:r>
              <a:rPr lang="en-US" altLang="ja-JP" sz="1800">
                <a:hlinkClick r:id="rId2"/>
              </a:rPr>
              <a:t>https://qiita.com/ryoi084/items/c4339996c50c0cf39df4</a:t>
            </a:r>
            <a:br>
              <a:rPr lang="en-US" altLang="ja-JP" sz="1800"/>
            </a:br>
            <a:endParaRPr lang="en-US" altLang="ja-JP" sz="1800"/>
          </a:p>
          <a:p>
            <a:pPr marL="342900" indent="-342900">
              <a:buAutoNum type="arabicPeriod" startAt="3"/>
            </a:pPr>
            <a:r>
              <a:rPr kumimoji="1" lang="ja-JP" altLang="en-US" sz="1800"/>
              <a:t>各種パッケージインストール</a:t>
            </a:r>
            <a:br>
              <a:rPr kumimoji="1" lang="en-US" altLang="ja-JP" sz="1800"/>
            </a:br>
            <a:br>
              <a:rPr kumimoji="1" lang="en-US" altLang="ja-JP" sz="1800"/>
            </a:br>
            <a:r>
              <a:rPr kumimoji="1" lang="en-US" altLang="ja-JP" sz="1800"/>
              <a:t>※</a:t>
            </a:r>
            <a:r>
              <a:rPr lang="en-US" altLang="ja-JP" sz="1800"/>
              <a:t>python3</a:t>
            </a:r>
            <a:r>
              <a:rPr lang="ja-JP" altLang="en-US" sz="1800"/>
              <a:t>はデフォルトで</a:t>
            </a:r>
            <a:r>
              <a:rPr lang="en-US" altLang="ja-JP" sz="1800"/>
              <a:t>Ubuntu</a:t>
            </a:r>
            <a:r>
              <a:rPr lang="ja-JP" altLang="en-US" sz="1800"/>
              <a:t>に入ってる。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【python</a:t>
            </a:r>
            <a:r>
              <a:rPr lang="ja-JP" altLang="en-US" sz="1800"/>
              <a:t>パッケージャー、</a:t>
            </a:r>
            <a:r>
              <a:rPr lang="en-US" altLang="ja-JP" sz="1800"/>
              <a:t>pip】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python3-pip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スクレイピング用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beautifulsoup4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スクレイピング結果格納</a:t>
            </a:r>
            <a:r>
              <a:rPr lang="en-US" altLang="ja-JP" sz="1800"/>
              <a:t>DB】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sqlite3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スクレイピングデータ分析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pandas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【Twitter API</a:t>
            </a:r>
            <a:r>
              <a:rPr lang="ja-JP" altLang="en-US" sz="1800"/>
              <a:t>ライブラリ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tweepy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スクレイピングデータプロット</a:t>
            </a:r>
            <a:r>
              <a:rPr lang="en-US" altLang="ja-JP" sz="1800"/>
              <a:t>(</a:t>
            </a:r>
            <a:r>
              <a:rPr lang="ja-JP" altLang="en-US" sz="1800"/>
              <a:t>グラフ描画</a:t>
            </a:r>
            <a:r>
              <a:rPr lang="en-US" altLang="ja-JP" sz="1800"/>
              <a:t>)Lib】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matplotlib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</a:t>
            </a:r>
            <a:r>
              <a:rPr lang="en-US" altLang="ja-JP" sz="1800" err="1"/>
              <a:t>japanize_matplotlib</a:t>
            </a:r>
            <a:r>
              <a:rPr lang="ja-JP" altLang="en-US" sz="1800"/>
              <a:t> </a:t>
            </a:r>
            <a:r>
              <a:rPr lang="en-US" altLang="ja-JP" sz="1800"/>
              <a:t>(※)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python3-tk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(※) </a:t>
            </a:r>
            <a:r>
              <a:rPr lang="en-US" altLang="ja-JP" sz="1800">
                <a:hlinkClick r:id="rId3"/>
              </a:rPr>
              <a:t>https://yolo.love/matplotlib/japanese</a:t>
            </a:r>
            <a:r>
              <a:rPr lang="en-US" altLang="ja-JP" sz="1800"/>
              <a:t> </a:t>
            </a:r>
            <a:r>
              <a:rPr lang="ja-JP" altLang="en-US" sz="1800"/>
              <a:t>参照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5489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128258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普段皆さん、ネットサーフィンしてる</a:t>
            </a:r>
            <a:r>
              <a:rPr lang="en-US" altLang="ja-JP" sz="1200"/>
              <a:t>(</a:t>
            </a:r>
            <a:r>
              <a:rPr lang="ja-JP" altLang="en-US" sz="1200"/>
              <a:t>ググってる</a:t>
            </a:r>
            <a:r>
              <a:rPr lang="en-US" altLang="ja-JP" sz="1200"/>
              <a:t>)</a:t>
            </a:r>
            <a:r>
              <a:rPr lang="ja-JP" altLang="en-US" sz="1200"/>
              <a:t>と思いますが、</a:t>
            </a:r>
            <a:r>
              <a:rPr lang="en-US" altLang="ja-JP" sz="1200"/>
              <a:t>WWW</a:t>
            </a:r>
            <a:r>
              <a:rPr lang="ja-JP" altLang="en-US" sz="1200"/>
              <a:t>の世界にも</a:t>
            </a:r>
            <a:endParaRPr lang="en-US" altLang="ja-JP" sz="1200"/>
          </a:p>
          <a:p>
            <a:r>
              <a:rPr lang="ja-JP" altLang="en-US" sz="1200"/>
              <a:t>「最初のいちぺーじ目」が存在します。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そもそも</a:t>
            </a:r>
            <a:r>
              <a:rPr lang="en-US" altLang="ja-JP" sz="1200"/>
              <a:t>WWW</a:t>
            </a:r>
            <a:r>
              <a:rPr lang="ja-JP" altLang="en-US" sz="1200"/>
              <a:t>は</a:t>
            </a:r>
            <a:r>
              <a:rPr lang="en-US" altLang="ja-JP" sz="1200"/>
              <a:t>1989</a:t>
            </a:r>
            <a:r>
              <a:rPr lang="ja-JP" altLang="en-US" sz="1200"/>
              <a:t>年に</a:t>
            </a:r>
            <a:r>
              <a:rPr lang="en-US" altLang="ja-JP" sz="1200"/>
              <a:t>cern(</a:t>
            </a:r>
            <a:r>
              <a:rPr lang="ja-JP" altLang="en-US" sz="1200"/>
              <a:t>欧州原子核研究機構</a:t>
            </a:r>
            <a:r>
              <a:rPr lang="en-US" altLang="ja-JP" sz="1200"/>
              <a:t>)</a:t>
            </a:r>
            <a:r>
              <a:rPr lang="ja-JP" altLang="en-US" sz="1200"/>
              <a:t>で働いていたイギリス人の</a:t>
            </a:r>
            <a:r>
              <a:rPr lang="en-US" altLang="ja-JP" sz="1200"/>
              <a:t>Tim Berners Lee</a:t>
            </a:r>
            <a:r>
              <a:rPr lang="ja-JP" altLang="en-US" sz="1200"/>
              <a:t>によって</a:t>
            </a:r>
            <a:endParaRPr lang="en-US" altLang="ja-JP" sz="1200"/>
          </a:p>
          <a:p>
            <a:r>
              <a:rPr lang="ja-JP" altLang="en-US" sz="1200"/>
              <a:t>発明されたそうですが、その「最初のいちぺーじ目」が以下です。（オリジナルは残ってなくコピーらしい）</a:t>
            </a:r>
            <a:endParaRPr lang="en-US" altLang="ja-JP" sz="1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B54583-D0F0-4CF5-98A0-02962636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2" y="2275753"/>
            <a:ext cx="5426409" cy="3530561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FD26DD1-9311-4B4F-B35F-22CAC5A4AC1A}"/>
              </a:ext>
            </a:extLst>
          </p:cNvPr>
          <p:cNvSpPr txBox="1">
            <a:spLocks/>
          </p:cNvSpPr>
          <p:nvPr/>
        </p:nvSpPr>
        <p:spPr>
          <a:xfrm>
            <a:off x="376550" y="6007082"/>
            <a:ext cx="9152899" cy="24032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テキストとリンクだけで構成された、実にシンプルなページです。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768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905519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まずはこの「最初の一ページ」をスクレイピングしてみましょう。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以下のように実行してください。</a:t>
            </a:r>
            <a:endParaRPr lang="en-US" altLang="ja-JP" sz="1200"/>
          </a:p>
          <a:p>
            <a:r>
              <a:rPr lang="en-US" altLang="ja-JP" sz="1200"/>
              <a:t>&gt; python3 hello_scraping.py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4118E74-0E02-4198-98B0-7887981C99EB}"/>
              </a:ext>
            </a:extLst>
          </p:cNvPr>
          <p:cNvSpPr txBox="1">
            <a:spLocks/>
          </p:cNvSpPr>
          <p:nvPr/>
        </p:nvSpPr>
        <p:spPr>
          <a:xfrm>
            <a:off x="376550" y="2101450"/>
            <a:ext cx="9152899" cy="3127041"/>
          </a:xfrm>
          <a:prstGeom prst="rect">
            <a:avLst/>
          </a:prstGeom>
        </p:spPr>
        <p:txBody>
          <a:bodyPr vert="horz" lIns="91440" tIns="45720" rIns="91440" bIns="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500" b="1"/>
              <a:t>出力結果</a:t>
            </a:r>
            <a:endParaRPr lang="en-US" altLang="ja-JP" sz="1500" b="1"/>
          </a:p>
          <a:p>
            <a:endParaRPr lang="en-US" altLang="ja-JP" sz="1200"/>
          </a:p>
          <a:p>
            <a:r>
              <a:rPr lang="en-US" altLang="ja-JP" sz="1200"/>
              <a:t>&lt;header&gt;</a:t>
            </a:r>
          </a:p>
          <a:p>
            <a:r>
              <a:rPr lang="en-US" altLang="ja-JP" sz="1200"/>
              <a:t>&lt;title&gt;The World Wide Web project&lt;/title&gt;</a:t>
            </a:r>
          </a:p>
          <a:p>
            <a:r>
              <a:rPr lang="en-US" altLang="ja-JP" sz="1200"/>
              <a:t>&lt;nextid n="55"/&gt;</a:t>
            </a:r>
          </a:p>
          <a:p>
            <a:r>
              <a:rPr lang="en-US" altLang="ja-JP" sz="1200"/>
              <a:t>&lt;/header&gt;</a:t>
            </a:r>
          </a:p>
          <a:p>
            <a:r>
              <a:rPr lang="en-US" altLang="ja-JP" sz="1200"/>
              <a:t>&lt;body&gt;</a:t>
            </a:r>
          </a:p>
          <a:p>
            <a:r>
              <a:rPr lang="en-US" altLang="ja-JP" sz="1200"/>
              <a:t>&lt;h1&gt;World Wide Web&lt;/h1&gt;The WorldWideWeb (W3) is a wide-area&lt;a href="WhatIs.html" name="0"&gt;</a:t>
            </a:r>
          </a:p>
          <a:p>
            <a:r>
              <a:rPr lang="en-US" altLang="ja-JP" sz="1200"/>
              <a:t>hypermedia&lt;/a&gt; information retrieval</a:t>
            </a:r>
          </a:p>
          <a:p>
            <a:r>
              <a:rPr lang="en-US" altLang="ja-JP" sz="1200"/>
              <a:t>initiative aiming to give universal</a:t>
            </a:r>
          </a:p>
          <a:p>
            <a:r>
              <a:rPr lang="en-US" altLang="ja-JP" sz="1200"/>
              <a:t>access to a large universe of documents.&lt;p&gt;</a:t>
            </a:r>
          </a:p>
          <a:p>
            <a:r>
              <a:rPr lang="en-US" altLang="ja-JP" sz="1200"/>
              <a:t>Everything there is online about</a:t>
            </a:r>
          </a:p>
          <a:p>
            <a:r>
              <a:rPr lang="en-US" altLang="ja-JP" sz="1200"/>
              <a:t>W3 is linked directly or indirectly</a:t>
            </a:r>
          </a:p>
          <a:p>
            <a:r>
              <a:rPr lang="en-US" altLang="ja-JP" sz="1200"/>
              <a:t>to this document, including an &lt;a href="Summary.html" name="24"&gt;executive</a:t>
            </a:r>
          </a:p>
          <a:p>
            <a:r>
              <a:rPr lang="en-US" altLang="ja-JP" sz="1200"/>
              <a:t>summary&lt;/a&gt; of the project, &lt;a href="Administration/Mailing/Overview.html" name="29"&gt;Mailing lists&lt;/a&gt;</a:t>
            </a:r>
          </a:p>
          <a:p>
            <a:r>
              <a:rPr lang="en-US" altLang="ja-JP" sz="1200"/>
              <a:t>, &lt;a href="Policy.html" name="30"&gt;Policy&lt;/a&gt; , November's  &lt;a href="News/9211.html" name="34"&gt;W3  news&lt;/a&gt; ,</a:t>
            </a:r>
          </a:p>
          <a:p>
            <a:r>
              <a:rPr lang="en-US" altLang="ja-JP" sz="1200"/>
              <a:t>&lt;a href="FAQ/List.html" name="41"&gt;Frequently Asked Questions&lt;/a&gt; .</a:t>
            </a:r>
          </a:p>
          <a:p>
            <a:r>
              <a:rPr lang="en-US" altLang="ja-JP" sz="1200"/>
              <a:t>&lt;dl&gt;</a:t>
            </a:r>
          </a:p>
          <a:p>
            <a:r>
              <a:rPr lang="en-US" altLang="ja-JP" sz="1200"/>
              <a:t>&lt;dt&gt;&lt;a href="../DataSources/Top.html" name="44"&gt;What's out there?&lt;/a&gt;</a:t>
            </a:r>
          </a:p>
          <a:p>
            <a:r>
              <a:rPr lang="en-US" altLang="ja-JP" sz="1200"/>
              <a:t>&lt;dd&gt; Pointers to the</a:t>
            </a:r>
          </a:p>
          <a:p>
            <a:r>
              <a:rPr lang="en-US" altLang="ja-JP" sz="1200"/>
              <a:t>world's online information,&lt;a href="../DataSources/bySubject/Overview.html" name="45"&gt; subjects&lt;/a&gt;</a:t>
            </a:r>
          </a:p>
          <a:p>
            <a:r>
              <a:rPr lang="ja-JP" altLang="en-US" sz="1200"/>
              <a:t>・・・</a:t>
            </a:r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5487348"/>
            <a:ext cx="9152899" cy="90551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が出力されました。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68578183"/>
      </p:ext>
    </p:extLst>
  </p:cSld>
  <p:clrMapOvr>
    <a:masterClrMapping/>
  </p:clrMapOvr>
</p:sld>
</file>

<file path=ppt/theme/theme1.xml><?xml version="1.0" encoding="utf-8"?>
<a:theme xmlns:a="http://schemas.openxmlformats.org/drawingml/2006/main" name="Eセグメント各社拠点">
  <a:themeElements>
    <a:clrScheme name="PERSOL2">
      <a:dk1>
        <a:sysClr val="windowText" lastClr="000000"/>
      </a:dk1>
      <a:lt1>
        <a:sysClr val="window" lastClr="FFFFFF"/>
      </a:lt1>
      <a:dk2>
        <a:srgbClr val="97999B"/>
      </a:dk2>
      <a:lt2>
        <a:srgbClr val="D9D9D6"/>
      </a:lt2>
      <a:accent1>
        <a:srgbClr val="003D4C"/>
      </a:accent1>
      <a:accent2>
        <a:srgbClr val="6399AE"/>
      </a:accent2>
      <a:accent3>
        <a:srgbClr val="FFB81C"/>
      </a:accent3>
      <a:accent4>
        <a:srgbClr val="AB2328"/>
      </a:accent4>
      <a:accent5>
        <a:srgbClr val="BBBCBC"/>
      </a:accent5>
      <a:accent6>
        <a:srgbClr val="53565A"/>
      </a:accent6>
      <a:hlink>
        <a:srgbClr val="00C8C8"/>
      </a:hlink>
      <a:folHlink>
        <a:srgbClr val="FFE900"/>
      </a:folHlink>
    </a:clrScheme>
    <a:fontScheme name="PERSOL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>
          <a:defRPr sz="2800" b="1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Eセグメント各社拠点</Template>
  <TotalTime>0</TotalTime>
  <Words>9292</Words>
  <Application>Microsoft Office PowerPoint</Application>
  <PresentationFormat>A4 210 x 297 mm</PresentationFormat>
  <Paragraphs>1013</Paragraphs>
  <Slides>60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60</vt:i4>
      </vt:variant>
    </vt:vector>
  </HeadingPairs>
  <TitlesOfParts>
    <vt:vector size="66" baseType="lpstr">
      <vt:lpstr>メイリオ</vt:lpstr>
      <vt:lpstr>Arial</vt:lpstr>
      <vt:lpstr>Calibri</vt:lpstr>
      <vt:lpstr>Verdana</vt:lpstr>
      <vt:lpstr>Wingdings</vt:lpstr>
      <vt:lpstr>Eセグメント各社拠点</vt:lpstr>
      <vt:lpstr>Python中級講座</vt:lpstr>
      <vt:lpstr>はじめに</vt:lpstr>
      <vt:lpstr>講座で紹介する機能</vt:lpstr>
      <vt:lpstr>講座で紹介する機能</vt:lpstr>
      <vt:lpstr>モジュール構成</vt:lpstr>
      <vt:lpstr>環境構築</vt:lpstr>
      <vt:lpstr>環境構築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スクレイピング：VTuberランキングサイト</vt:lpstr>
      <vt:lpstr>スクレイピング：サイト構造</vt:lpstr>
      <vt:lpstr>スクレイピング：モジュール連携</vt:lpstr>
      <vt:lpstr>スクレイピング：モジュール連携</vt:lpstr>
      <vt:lpstr>スクレイピング：モジュールの使い方</vt:lpstr>
      <vt:lpstr>スクレイピング：RankingScraperについて</vt:lpstr>
      <vt:lpstr>スクレイピング： RankingScraperについて</vt:lpstr>
      <vt:lpstr>スクレイピング： RankingScraperについて</vt:lpstr>
      <vt:lpstr>スクレイピング：コード</vt:lpstr>
      <vt:lpstr>スクレイピング：サイト構造</vt:lpstr>
      <vt:lpstr>スクレイピング：コード</vt:lpstr>
      <vt:lpstr>スクレイピング：にじさんじ非公式Wiki</vt:lpstr>
      <vt:lpstr>スクレイピング：サイト構造</vt:lpstr>
      <vt:lpstr>スクレイピング：コード</vt:lpstr>
      <vt:lpstr>スクレイピング：サイト構造</vt:lpstr>
      <vt:lpstr>スクレイピング：コード</vt:lpstr>
      <vt:lpstr>スクレイピング：コード</vt:lpstr>
      <vt:lpstr>スクレイピング：Twitter API</vt:lpstr>
      <vt:lpstr>スクレイピング：Twitter API</vt:lpstr>
      <vt:lpstr>スクレイピング：Twitter API</vt:lpstr>
      <vt:lpstr>データベース：概要</vt:lpstr>
      <vt:lpstr>データベース：テーブル構造 : ランキング情報</vt:lpstr>
      <vt:lpstr>データベース：テーブル構造：Vtuberプロフィール</vt:lpstr>
      <vt:lpstr>データベース： データベース制御の概要</vt:lpstr>
      <vt:lpstr>データベース： SQL文：テーブル作成</vt:lpstr>
      <vt:lpstr>データベース： SQL文：データ追加</vt:lpstr>
      <vt:lpstr>データベース：モジュール連携</vt:lpstr>
      <vt:lpstr>データベース：モジュールの使い方</vt:lpstr>
      <vt:lpstr>データベース：VTuberRankDBについて</vt:lpstr>
      <vt:lpstr>データプロット：概要</vt:lpstr>
      <vt:lpstr>データプロット：モジュール連携</vt:lpstr>
      <vt:lpstr>データプロット：モジュールの使い方</vt:lpstr>
      <vt:lpstr>プロット例：オフィス分布 (上位300位まで)</vt:lpstr>
      <vt:lpstr>プロット例：フォロワー数/視聴数(にじさんじ)</vt:lpstr>
      <vt:lpstr>プロット例：フォロワー数/視聴数(ホロライブ)</vt:lpstr>
      <vt:lpstr>プロット例：フォロワー数/視聴数(upd8)</vt:lpstr>
      <vt:lpstr>プロット例：フォロワー数/視聴数(.LIVE)</vt:lpstr>
      <vt:lpstr>プロット例：フォロワー数/視聴数(unknown)</vt:lpstr>
      <vt:lpstr>プロット例：：各オフィス Top10 View</vt:lpstr>
      <vt:lpstr>プロット例：年齢分布(にじさんじ)</vt:lpstr>
      <vt:lpstr>Python構文</vt:lpstr>
      <vt:lpstr>Python構文</vt:lpstr>
      <vt:lpstr>Python構文</vt:lpstr>
      <vt:lpstr>Python構文</vt:lpstr>
      <vt:lpstr>Python構文</vt:lpstr>
      <vt:lpstr>付録：python命名規則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2019-02-19T01:38:38Z</dcterms:created>
  <dcterms:modified xsi:type="dcterms:W3CDTF">2020-01-10T00:27:28Z</dcterms:modified>
</cp:coreProperties>
</file>