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handoutMasterIdLst>
    <p:handoutMasterId r:id="rId76"/>
  </p:handoutMasterIdLst>
  <p:sldIdLst>
    <p:sldId id="282" r:id="rId2"/>
    <p:sldId id="283" r:id="rId3"/>
    <p:sldId id="294" r:id="rId4"/>
    <p:sldId id="295" r:id="rId5"/>
    <p:sldId id="330" r:id="rId6"/>
    <p:sldId id="293" r:id="rId7"/>
    <p:sldId id="285" r:id="rId8"/>
    <p:sldId id="319" r:id="rId9"/>
    <p:sldId id="320" r:id="rId10"/>
    <p:sldId id="321" r:id="rId11"/>
    <p:sldId id="322" r:id="rId12"/>
    <p:sldId id="323" r:id="rId13"/>
    <p:sldId id="349" r:id="rId14"/>
    <p:sldId id="324" r:id="rId15"/>
    <p:sldId id="350" r:id="rId16"/>
    <p:sldId id="325" r:id="rId17"/>
    <p:sldId id="299" r:id="rId18"/>
    <p:sldId id="336" r:id="rId19"/>
    <p:sldId id="338" r:id="rId20"/>
    <p:sldId id="337" r:id="rId21"/>
    <p:sldId id="309" r:id="rId22"/>
    <p:sldId id="301" r:id="rId23"/>
    <p:sldId id="351" r:id="rId24"/>
    <p:sldId id="341" r:id="rId25"/>
    <p:sldId id="352" r:id="rId26"/>
    <p:sldId id="304" r:id="rId27"/>
    <p:sldId id="354" r:id="rId28"/>
    <p:sldId id="305" r:id="rId29"/>
    <p:sldId id="356" r:id="rId30"/>
    <p:sldId id="357" r:id="rId31"/>
    <p:sldId id="306" r:id="rId32"/>
    <p:sldId id="307" r:id="rId33"/>
    <p:sldId id="308" r:id="rId34"/>
    <p:sldId id="310" r:id="rId35"/>
    <p:sldId id="343" r:id="rId36"/>
    <p:sldId id="358" r:id="rId37"/>
    <p:sldId id="328" r:id="rId38"/>
    <p:sldId id="329" r:id="rId39"/>
    <p:sldId id="327" r:id="rId40"/>
    <p:sldId id="298" r:id="rId41"/>
    <p:sldId id="290" r:id="rId42"/>
    <p:sldId id="292" r:id="rId43"/>
    <p:sldId id="345" r:id="rId44"/>
    <p:sldId id="359" r:id="rId45"/>
    <p:sldId id="346" r:id="rId46"/>
    <p:sldId id="318" r:id="rId47"/>
    <p:sldId id="334" r:id="rId48"/>
    <p:sldId id="347" r:id="rId49"/>
    <p:sldId id="291" r:id="rId50"/>
    <p:sldId id="335" r:id="rId51"/>
    <p:sldId id="333" r:id="rId52"/>
    <p:sldId id="311" r:id="rId53"/>
    <p:sldId id="312" r:id="rId54"/>
    <p:sldId id="314" r:id="rId55"/>
    <p:sldId id="315" r:id="rId56"/>
    <p:sldId id="316" r:id="rId57"/>
    <p:sldId id="317" r:id="rId58"/>
    <p:sldId id="326" r:id="rId59"/>
    <p:sldId id="360" r:id="rId60"/>
    <p:sldId id="361" r:id="rId61"/>
    <p:sldId id="363" r:id="rId62"/>
    <p:sldId id="364" r:id="rId63"/>
    <p:sldId id="365" r:id="rId64"/>
    <p:sldId id="366" r:id="rId65"/>
    <p:sldId id="367" r:id="rId66"/>
    <p:sldId id="368" r:id="rId67"/>
    <p:sldId id="362" r:id="rId68"/>
    <p:sldId id="287" r:id="rId69"/>
    <p:sldId id="288" r:id="rId70"/>
    <p:sldId id="355" r:id="rId71"/>
    <p:sldId id="297" r:id="rId72"/>
    <p:sldId id="302" r:id="rId73"/>
    <p:sldId id="296" r:id="rId74"/>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8B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6518" autoAdjust="0"/>
  </p:normalViewPr>
  <p:slideViewPr>
    <p:cSldViewPr snapToGrid="0">
      <p:cViewPr varScale="1">
        <p:scale>
          <a:sx n="154" d="100"/>
          <a:sy n="154" d="100"/>
        </p:scale>
        <p:origin x="156" y="51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D2F778-57A0-B647-A29E-D625640DA157}" type="datetimeFigureOut">
              <a:rPr kumimoji="1" lang="ja-JP" altLang="en-US" smtClean="0"/>
              <a:t>2020/1/15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F3B523-87A4-A542-B80C-C5368EFEC7CE}" type="slidenum">
              <a:rPr kumimoji="1" lang="ja-JP" altLang="en-US" smtClean="0"/>
              <a:t>‹#›</a:t>
            </a:fld>
            <a:endParaRPr kumimoji="1" lang="ja-JP" altLang="en-US"/>
          </a:p>
        </p:txBody>
      </p:sp>
    </p:spTree>
    <p:extLst>
      <p:ext uri="{BB962C8B-B14F-4D97-AF65-F5344CB8AC3E}">
        <p14:creationId xmlns:p14="http://schemas.microsoft.com/office/powerpoint/2010/main" val="1167494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7B051-449B-8340-8684-2329E7792756}" type="datetimeFigureOut">
              <a:rPr kumimoji="1" lang="ja-JP" altLang="en-US" smtClean="0"/>
              <a:t>2020/1/15</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F19EA-126C-A647-B974-14965E3F84FB}" type="slidenum">
              <a:rPr kumimoji="1" lang="ja-JP" altLang="en-US" smtClean="0"/>
              <a:t>‹#›</a:t>
            </a:fld>
            <a:endParaRPr kumimoji="1" lang="ja-JP" altLang="en-US"/>
          </a:p>
        </p:txBody>
      </p:sp>
    </p:spTree>
    <p:extLst>
      <p:ext uri="{BB962C8B-B14F-4D97-AF65-F5344CB8AC3E}">
        <p14:creationId xmlns:p14="http://schemas.microsoft.com/office/powerpoint/2010/main" val="31789600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B9F19EA-126C-A647-B974-14965E3F84FB}" type="slidenum">
              <a:rPr kumimoji="1" lang="ja-JP" altLang="en-US" smtClean="0"/>
              <a:t>1</a:t>
            </a:fld>
            <a:endParaRPr kumimoji="1" lang="ja-JP" altLang="en-US"/>
          </a:p>
        </p:txBody>
      </p:sp>
    </p:spTree>
    <p:extLst>
      <p:ext uri="{BB962C8B-B14F-4D97-AF65-F5344CB8AC3E}">
        <p14:creationId xmlns:p14="http://schemas.microsoft.com/office/powerpoint/2010/main" val="555458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pic>
        <p:nvPicPr>
          <p:cNvPr id="16" name="図 15"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cxnSp>
        <p:nvCxnSpPr>
          <p:cNvPr id="8" name="直線コネクタ 7"/>
          <p:cNvCxnSpPr/>
          <p:nvPr userDrawn="1"/>
        </p:nvCxnSpPr>
        <p:spPr>
          <a:xfrm>
            <a:off x="446573" y="1181686"/>
            <a:ext cx="9000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タイトル 1"/>
          <p:cNvSpPr>
            <a:spLocks noGrp="1"/>
          </p:cNvSpPr>
          <p:nvPr>
            <p:ph type="title" hasCustomPrompt="1"/>
          </p:nvPr>
        </p:nvSpPr>
        <p:spPr>
          <a:xfrm>
            <a:off x="364452" y="661507"/>
            <a:ext cx="9145066" cy="572029"/>
          </a:xfrm>
        </p:spPr>
        <p:txBody>
          <a:bodyPr/>
          <a:lstStyle>
            <a:lvl1pPr algn="ctr">
              <a:defRPr sz="2400" b="1">
                <a:latin typeface="+mj-ea"/>
                <a:ea typeface="+mj-ea"/>
              </a:defRPr>
            </a:lvl1pPr>
          </a:lstStyle>
          <a:p>
            <a:r>
              <a:rPr lang="ja-JP" altLang="en-US" dirty="0"/>
              <a:t>タイトルの書式設定（メイリオ</a:t>
            </a:r>
            <a:r>
              <a:rPr lang="en-US" altLang="ja-JP" dirty="0"/>
              <a:t>B 28pt.</a:t>
            </a:r>
            <a:r>
              <a:rPr lang="ja-JP" altLang="en-US" dirty="0"/>
              <a:t>）</a:t>
            </a:r>
            <a:endParaRPr kumimoji="1" lang="ja-JP" altLang="en-US" dirty="0"/>
          </a:p>
        </p:txBody>
      </p:sp>
      <p:sp>
        <p:nvSpPr>
          <p:cNvPr id="24" name="スライド番号プレースホルダー 23"/>
          <p:cNvSpPr>
            <a:spLocks noGrp="1"/>
          </p:cNvSpPr>
          <p:nvPr>
            <p:ph type="sldNum" sz="quarter" idx="13"/>
          </p:nvPr>
        </p:nvSpPr>
        <p:spPr/>
        <p:txBody>
          <a:bodyPr/>
          <a:lstStyle/>
          <a:p>
            <a:fld id="{0DE500AB-5460-4E7E-9C90-EACD799BBA71}" type="slidenum">
              <a:rPr lang="ja-JP" altLang="en-US" smtClean="0"/>
              <a:pPr/>
              <a:t>‹#›</a:t>
            </a:fld>
            <a:endParaRPr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大見出しとコンテンツ">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normAutofit/>
          </a:bodyPr>
          <a:lstStyle>
            <a:lvl1pPr algn="l">
              <a:defRPr sz="2000" b="1">
                <a:latin typeface="+mj-ea"/>
                <a:ea typeface="+mj-ea"/>
              </a:defRPr>
            </a:lvl1pPr>
          </a:lstStyle>
          <a:p>
            <a:r>
              <a:rPr lang="en-US" altLang="ja-JP" dirty="0"/>
              <a:t>※</a:t>
            </a:r>
            <a:r>
              <a:rPr lang="ja-JP" altLang="en-US" dirty="0"/>
              <a:t>議案タイトルを記載（メイリオ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2314575"/>
            <a:ext cx="9152899" cy="4120091"/>
          </a:xfrm>
        </p:spPr>
        <p:txBody>
          <a:bodyPr/>
          <a:lstStyle>
            <a:lvl1pPr marL="266700" indent="-266700">
              <a:buFont typeface="Wingdings" panose="05000000000000000000" pitchFamily="2" charset="2"/>
              <a:buChar char="n"/>
              <a:defRPr sz="1600">
                <a:latin typeface="+mn-ea"/>
                <a:ea typeface="+mn-ea"/>
              </a:defRPr>
            </a:lvl1pPr>
            <a:lvl2pPr marL="628650" indent="-266700">
              <a:buFont typeface="Wingdings" panose="05000000000000000000" pitchFamily="2" charset="2"/>
              <a:buChar char="Ø"/>
              <a:defRPr sz="1400">
                <a:latin typeface="+mn-ea"/>
                <a:ea typeface="+mn-ea"/>
              </a:defRPr>
            </a:lvl2pPr>
            <a:lvl3pPr marL="990600" indent="-276225">
              <a:tabLst>
                <a:tab pos="990600" algn="l"/>
                <a:tab pos="1076325" algn="l"/>
              </a:tabLst>
              <a:defRPr sz="1200">
                <a:latin typeface="+mn-ea"/>
                <a:ea typeface="+mn-ea"/>
              </a:defRPr>
            </a:lvl3pPr>
            <a:lvl4pPr marL="1343025" indent="-266700">
              <a:defRPr sz="1050">
                <a:latin typeface="+mn-ea"/>
                <a:ea typeface="+mn-ea"/>
              </a:defRPr>
            </a:lvl4pPr>
            <a:lvl5pPr marL="1704975" indent="-266700">
              <a:defRPr sz="9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a:p>
            <a:pPr lvl="1"/>
            <a:r>
              <a:rPr kumimoji="1" lang="ja-JP" altLang="en-US" dirty="0"/>
              <a:t>第 </a:t>
            </a:r>
            <a:r>
              <a:rPr kumimoji="1" lang="en-US" altLang="ja-JP" dirty="0"/>
              <a:t>2 </a:t>
            </a:r>
            <a:r>
              <a:rPr kumimoji="1" lang="ja-JP" altLang="en-US" dirty="0"/>
              <a:t>レベル（メイリオ</a:t>
            </a:r>
            <a:r>
              <a:rPr kumimoji="1" lang="en-US" altLang="ja-JP" dirty="0"/>
              <a:t> 14pt.</a:t>
            </a:r>
            <a:r>
              <a:rPr kumimoji="1" lang="ja-JP" altLang="en-US" dirty="0"/>
              <a:t>）</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図 3" descr="PERSOL_BrandSymbol_Vertical_Gray.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39489" y="149225"/>
            <a:ext cx="802289" cy="860425"/>
          </a:xfrm>
          <a:prstGeom prst="rect">
            <a:avLst/>
          </a:prstGeom>
        </p:spPr>
      </p:pic>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cxnSp>
        <p:nvCxnSpPr>
          <p:cNvPr id="11" name="直線コネクタ 10"/>
          <p:cNvCxnSpPr/>
          <p:nvPr userDrawn="1"/>
        </p:nvCxnSpPr>
        <p:spPr>
          <a:xfrm>
            <a:off x="411403" y="738544"/>
            <a:ext cx="8532000" cy="703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274403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レイアウト">
    <p:bg>
      <p:bgPr>
        <a:solidFill>
          <a:schemeClr val="bg1">
            <a:alpha val="0"/>
          </a:schemeClr>
        </a:solidFill>
        <a:effectLst/>
      </p:bgPr>
    </p:bg>
    <p:spTree>
      <p:nvGrpSpPr>
        <p:cNvPr id="1" name=""/>
        <p:cNvGrpSpPr/>
        <p:nvPr/>
      </p:nvGrpSpPr>
      <p:grpSpPr>
        <a:xfrm>
          <a:off x="0" y="0"/>
          <a:ext cx="0" cy="0"/>
          <a:chOff x="0" y="0"/>
          <a:chExt cx="0" cy="0"/>
        </a:xfrm>
      </p:grpSpPr>
      <p:sp>
        <p:nvSpPr>
          <p:cNvPr id="15" name="フローチャート: 処理 14"/>
          <p:cNvSpPr/>
          <p:nvPr userDrawn="1"/>
        </p:nvSpPr>
        <p:spPr>
          <a:xfrm>
            <a:off x="0"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userDrawn="1">
            <p:ph type="title" hasCustomPrompt="1"/>
          </p:nvPr>
        </p:nvSpPr>
        <p:spPr>
          <a:xfrm>
            <a:off x="364452" y="290032"/>
            <a:ext cx="9145066" cy="572029"/>
          </a:xfrm>
        </p:spPr>
        <p:txBody>
          <a:bodyPr/>
          <a:lstStyle>
            <a:lvl1pPr algn="l">
              <a:defRPr sz="2000" b="1">
                <a:latin typeface="+mj-ea"/>
                <a:ea typeface="+mj-ea"/>
              </a:defRPr>
            </a:lvl1pPr>
          </a:lstStyle>
          <a:p>
            <a:r>
              <a:rPr lang="ja-JP" altLang="en-US" dirty="0"/>
              <a:t>タイトルの書式設定（メイリオ</a:t>
            </a:r>
            <a:r>
              <a:rPr lang="en-US" altLang="ja-JP" dirty="0"/>
              <a:t>B 20pt.</a:t>
            </a:r>
            <a:r>
              <a:rPr lang="ja-JP" altLang="en-US" dirty="0"/>
              <a:t>）</a:t>
            </a:r>
            <a:endParaRPr kumimoji="1" lang="ja-JP" altLang="en-US" dirty="0"/>
          </a:p>
        </p:txBody>
      </p:sp>
      <p:sp>
        <p:nvSpPr>
          <p:cNvPr id="3" name="コンテンツ プレースホルダ 2"/>
          <p:cNvSpPr>
            <a:spLocks noGrp="1"/>
          </p:cNvSpPr>
          <p:nvPr userDrawn="1">
            <p:ph idx="1" hasCustomPrompt="1"/>
          </p:nvPr>
        </p:nvSpPr>
        <p:spPr>
          <a:xfrm>
            <a:off x="364452" y="946727"/>
            <a:ext cx="9152899" cy="5487940"/>
          </a:xfrm>
        </p:spPr>
        <p:txBody>
          <a:bodyPr>
            <a:normAutofit/>
          </a:bodyPr>
          <a:lstStyle>
            <a:lvl1pPr marL="0" indent="0">
              <a:buNone/>
              <a:defRPr sz="1600">
                <a:latin typeface="+mn-ea"/>
                <a:ea typeface="+mn-ea"/>
              </a:defRPr>
            </a:lvl1pPr>
            <a:lvl2pPr>
              <a:defRPr sz="1600">
                <a:latin typeface="+mn-ea"/>
                <a:ea typeface="+mn-ea"/>
              </a:defRPr>
            </a:lvl2pPr>
            <a:lvl3pPr>
              <a:defRPr sz="1600">
                <a:latin typeface="+mn-ea"/>
                <a:ea typeface="+mn-ea"/>
              </a:defRPr>
            </a:lvl3pPr>
            <a:lvl4pPr>
              <a:defRPr sz="1600">
                <a:latin typeface="+mn-ea"/>
                <a:ea typeface="+mn-ea"/>
              </a:defRPr>
            </a:lvl4pPr>
            <a:lvl5pPr>
              <a:defRPr sz="1600">
                <a:latin typeface="+mn-ea"/>
                <a:ea typeface="+mn-ea"/>
              </a:defRPr>
            </a:lvl5pPr>
          </a:lstStyle>
          <a:p>
            <a:pPr lvl="0"/>
            <a:r>
              <a:rPr kumimoji="1" lang="ja-JP" altLang="en-US" dirty="0"/>
              <a:t>マスター テキストの書式設定（メイリオ</a:t>
            </a:r>
            <a:r>
              <a:rPr kumimoji="1" lang="en-US" altLang="ja-JP" dirty="0"/>
              <a:t> 16pt.</a:t>
            </a:r>
            <a:r>
              <a:rPr kumimoji="1" lang="ja-JP" altLang="en-US" dirty="0"/>
              <a:t>）</a:t>
            </a:r>
          </a:p>
        </p:txBody>
      </p:sp>
      <p:sp>
        <p:nvSpPr>
          <p:cNvPr id="9" name="スライド番号プレースホルダー 8"/>
          <p:cNvSpPr>
            <a:spLocks noGrp="1"/>
          </p:cNvSpPr>
          <p:nvPr userDrawn="1">
            <p:ph type="sldNum" sz="quarter" idx="12"/>
          </p:nvPr>
        </p:nvSpPr>
        <p:spPr/>
        <p:txBody>
          <a:bodyPr/>
          <a:lstStyle/>
          <a:p>
            <a:fld id="{0DE500AB-5460-4E7E-9C90-EACD799BBA71}" type="slidenum">
              <a:rPr lang="ja-JP" altLang="en-US" smtClean="0"/>
              <a:pPr/>
              <a:t>‹#›</a:t>
            </a:fld>
            <a:endParaRPr lang="ja-JP" altLang="en-US"/>
          </a:p>
        </p:txBody>
      </p:sp>
      <p:sp>
        <p:nvSpPr>
          <p:cNvPr id="12" name="フローチャート: 処理 11"/>
          <p:cNvSpPr/>
          <p:nvPr userDrawn="1"/>
        </p:nvSpPr>
        <p:spPr>
          <a:xfrm>
            <a:off x="9825716" y="0"/>
            <a:ext cx="80284" cy="6858000"/>
          </a:xfrm>
          <a:prstGeom prst="flowChartProcess">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userDrawn="1"/>
        </p:nvSpPr>
        <p:spPr>
          <a:xfrm>
            <a:off x="169702" y="12184"/>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
        <p:nvSpPr>
          <p:cNvPr id="14" name="日付プレースホルダー 21"/>
          <p:cNvSpPr>
            <a:spLocks noGrp="1"/>
          </p:cNvSpPr>
          <p:nvPr>
            <p:ph type="dt" sz="half" idx="10"/>
          </p:nvPr>
        </p:nvSpPr>
        <p:spPr>
          <a:xfrm>
            <a:off x="128464" y="6583406"/>
            <a:ext cx="2311400" cy="220449"/>
          </a:xfrm>
        </p:spPr>
        <p:txBody>
          <a:bodyPr/>
          <a:lstStyle/>
          <a:p>
            <a:r>
              <a:rPr lang="en-US" altLang="ja-JP"/>
              <a:t>17/04/01</a:t>
            </a:r>
            <a:endParaRPr lang="ja-JP" altLang="en-US"/>
          </a:p>
        </p:txBody>
      </p:sp>
    </p:spTree>
    <p:extLst>
      <p:ext uri="{BB962C8B-B14F-4D97-AF65-F5344CB8AC3E}">
        <p14:creationId xmlns:p14="http://schemas.microsoft.com/office/powerpoint/2010/main" val="15520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表紙">
    <p:spTree>
      <p:nvGrpSpPr>
        <p:cNvPr id="1" name=""/>
        <p:cNvGrpSpPr/>
        <p:nvPr/>
      </p:nvGrpSpPr>
      <p:grpSpPr>
        <a:xfrm>
          <a:off x="0" y="0"/>
          <a:ext cx="0" cy="0"/>
          <a:chOff x="0" y="0"/>
          <a:chExt cx="0" cy="0"/>
        </a:xfrm>
      </p:grpSpPr>
      <p:pic>
        <p:nvPicPr>
          <p:cNvPr id="6146" name="Picture 2" descr="C:\Users\n-sato\Pictures\Eセグ企業ロゴ\PERSOL_RandD\01_CorporateBrandLogo_Vertical\gif\PERSOL_CBL_RandD_Vertical.gif"/>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0437" y="1974850"/>
            <a:ext cx="3507735" cy="3600000"/>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4000"/>
              </a:lnSpc>
              <a:defRPr sz="3000" b="1" baseline="0">
                <a:solidFill>
                  <a:schemeClr val="tx2">
                    <a:lumMod val="75000"/>
                  </a:schemeClr>
                </a:solidFill>
                <a:latin typeface="+mj-ea"/>
                <a:ea typeface="+mj-ea"/>
              </a:defRPr>
            </a:lvl1pPr>
          </a:lstStyle>
          <a:p>
            <a:r>
              <a:rPr kumimoji="1" lang="ja-JP" altLang="en-US" dirty="0"/>
              <a:t>大見出し（メイリオ</a:t>
            </a:r>
            <a:r>
              <a:rPr kumimoji="1" lang="en-US" altLang="ja-JP" dirty="0"/>
              <a:t>B 30pt. </a:t>
            </a:r>
            <a:r>
              <a:rPr kumimoji="1" lang="ja-JP" altLang="en-US" dirty="0"/>
              <a:t>行間</a:t>
            </a:r>
            <a:r>
              <a:rPr kumimoji="1" lang="en-US" altLang="ja-JP" dirty="0"/>
              <a:t>40pt. Gray)</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rgbClr val="717375"/>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22pt. </a:t>
            </a:r>
            <a:r>
              <a:rPr kumimoji="1" lang="ja-JP" altLang="en-US" dirty="0"/>
              <a:t>行間</a:t>
            </a:r>
            <a:r>
              <a:rPr kumimoji="1" lang="en-US" altLang="ja-JP" dirty="0"/>
              <a:t>30pt. Gray)</a:t>
            </a:r>
          </a:p>
        </p:txBody>
      </p:sp>
      <p:sp>
        <p:nvSpPr>
          <p:cNvPr id="22" name="日付プレースホルダー 21"/>
          <p:cNvSpPr>
            <a:spLocks noGrp="1"/>
          </p:cNvSpPr>
          <p:nvPr>
            <p:ph type="dt" sz="half" idx="10"/>
          </p:nvPr>
        </p:nvSpPr>
        <p:spPr/>
        <p:txBody>
          <a:bodyPr/>
          <a:lstStyle/>
          <a:p>
            <a:r>
              <a:rPr lang="en-US" altLang="ja-JP"/>
              <a:t>17/04/01</a:t>
            </a:r>
            <a:endParaRPr lang="ja-JP" altLang="en-US"/>
          </a:p>
        </p:txBody>
      </p:sp>
      <p:sp>
        <p:nvSpPr>
          <p:cNvPr id="7" name="テキスト ボックス 6"/>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3609163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中表紙">
    <p:bg>
      <p:bgPr>
        <a:solidFill>
          <a:schemeClr val="bg2"/>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400" b="1" baseline="0">
                <a:solidFill>
                  <a:schemeClr val="bg1"/>
                </a:solidFill>
                <a:latin typeface="+mj-ea"/>
                <a:ea typeface="+mj-ea"/>
              </a:defRPr>
            </a:lvl1pPr>
          </a:lstStyle>
          <a:p>
            <a:r>
              <a:rPr kumimoji="1" lang="ja-JP" altLang="en-US" dirty="0"/>
              <a:t>章タイトル（メイリオ</a:t>
            </a:r>
            <a:r>
              <a:rPr kumimoji="1" lang="en-US" altLang="ja-JP" dirty="0"/>
              <a:t>B 24pt.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000" baseline="0">
                <a:solidFill>
                  <a:schemeClr val="bg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5" name="テキスト ボックス 4"/>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75000"/>
                  </a:schemeClr>
                </a:solidFill>
              </a:rPr>
              <a:t>K</a:t>
            </a:r>
            <a:r>
              <a:rPr kumimoji="1" lang="ja-JP" altLang="en-US" sz="1200" baseline="0">
                <a:solidFill>
                  <a:schemeClr val="tx2">
                    <a:lumMod val="75000"/>
                  </a:schemeClr>
                </a:solidFill>
              </a:rPr>
              <a:t> </a:t>
            </a:r>
            <a:r>
              <a:rPr kumimoji="1" lang="en-US" altLang="ja-JP" sz="1200">
                <a:solidFill>
                  <a:schemeClr val="tx2">
                    <a:lumMod val="75000"/>
                  </a:schemeClr>
                </a:solidFill>
              </a:rPr>
              <a:t>(</a:t>
            </a:r>
            <a:r>
              <a:rPr kumimoji="1" lang="ja-JP" altLang="en-US" sz="1200">
                <a:solidFill>
                  <a:schemeClr val="tx2">
                    <a:lumMod val="75000"/>
                  </a:schemeClr>
                </a:solidFill>
              </a:rPr>
              <a:t>関係者限</a:t>
            </a:r>
            <a:r>
              <a:rPr kumimoji="1" lang="en-US" altLang="ja-JP" sz="1200">
                <a:solidFill>
                  <a:schemeClr val="tx2">
                    <a:lumMod val="75000"/>
                  </a:schemeClr>
                </a:solidFill>
              </a:rPr>
              <a:t>) </a:t>
            </a:r>
            <a:endParaRPr kumimoji="1" lang="ja-JP" altLang="en-US" sz="1200">
              <a:solidFill>
                <a:schemeClr val="tx2">
                  <a:lumMod val="75000"/>
                </a:schemeClr>
              </a:solidFill>
            </a:endParaRPr>
          </a:p>
        </p:txBody>
      </p:sp>
    </p:spTree>
    <p:extLst>
      <p:ext uri="{BB962C8B-B14F-4D97-AF65-F5344CB8AC3E}">
        <p14:creationId xmlns:p14="http://schemas.microsoft.com/office/powerpoint/2010/main" val="204304452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中々表紙">
    <p:bg>
      <p:bgPr>
        <a:solidFill>
          <a:schemeClr val="tx2">
            <a:lumMod val="75000"/>
          </a:schemeClr>
        </a:solidFill>
        <a:effectLst/>
      </p:bgPr>
    </p:bg>
    <p:spTree>
      <p:nvGrpSpPr>
        <p:cNvPr id="1" name=""/>
        <p:cNvGrpSpPr/>
        <p:nvPr/>
      </p:nvGrpSpPr>
      <p:grpSpPr>
        <a:xfrm>
          <a:off x="0" y="0"/>
          <a:ext cx="0" cy="0"/>
          <a:chOff x="0" y="0"/>
          <a:chExt cx="0" cy="0"/>
        </a:xfrm>
      </p:grpSpPr>
      <p:sp>
        <p:nvSpPr>
          <p:cNvPr id="20" name="フローチャート: 手操作入力 19"/>
          <p:cNvSpPr/>
          <p:nvPr userDrawn="1"/>
        </p:nvSpPr>
        <p:spPr>
          <a:xfrm rot="16200000">
            <a:off x="2825474" y="529435"/>
            <a:ext cx="6858001" cy="5799131"/>
          </a:xfrm>
          <a:custGeom>
            <a:avLst/>
            <a:gdLst/>
            <a:ahLst/>
            <a:cxnLst/>
            <a:rect l="l" t="t" r="r" b="b"/>
            <a:pathLst>
              <a:path w="6858001" h="5799131">
                <a:moveTo>
                  <a:pt x="6858001" y="4782615"/>
                </a:moveTo>
                <a:lnTo>
                  <a:pt x="6858001" y="5798779"/>
                </a:lnTo>
                <a:lnTo>
                  <a:pt x="6295591" y="5798779"/>
                </a:lnTo>
                <a:lnTo>
                  <a:pt x="6295591" y="5799131"/>
                </a:lnTo>
                <a:lnTo>
                  <a:pt x="496460" y="5799131"/>
                </a:lnTo>
                <a:lnTo>
                  <a:pt x="496460" y="973830"/>
                </a:lnTo>
                <a:lnTo>
                  <a:pt x="0" y="1018152"/>
                </a:lnTo>
                <a:lnTo>
                  <a:pt x="0" y="1988"/>
                </a:lnTo>
                <a:lnTo>
                  <a:pt x="496460" y="1988"/>
                </a:lnTo>
                <a:lnTo>
                  <a:pt x="496460" y="0"/>
                </a:lnTo>
                <a:lnTo>
                  <a:pt x="6295591" y="0"/>
                </a:lnTo>
                <a:lnTo>
                  <a:pt x="6295591" y="4832825"/>
                </a:ln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ctrTitle" hasCustomPrompt="1"/>
          </p:nvPr>
        </p:nvSpPr>
        <p:spPr>
          <a:xfrm>
            <a:off x="3584848" y="1695619"/>
            <a:ext cx="5209044" cy="1769963"/>
          </a:xfrm>
        </p:spPr>
        <p:txBody>
          <a:bodyPr anchor="b">
            <a:normAutofit/>
          </a:bodyPr>
          <a:lstStyle>
            <a:lvl1pPr algn="l">
              <a:lnSpc>
                <a:spcPts val="3600"/>
              </a:lnSpc>
              <a:defRPr sz="2800" b="1" baseline="0">
                <a:solidFill>
                  <a:schemeClr val="tx2">
                    <a:lumMod val="75000"/>
                  </a:schemeClr>
                </a:solidFill>
                <a:latin typeface="+mj-ea"/>
                <a:ea typeface="+mj-ea"/>
              </a:defRPr>
            </a:lvl1pPr>
          </a:lstStyle>
          <a:p>
            <a:r>
              <a:rPr kumimoji="1" lang="ja-JP" altLang="en-US" dirty="0"/>
              <a:t>章タイトル（メイリオ</a:t>
            </a:r>
            <a:r>
              <a:rPr kumimoji="1" lang="en-US" altLang="ja-JP" dirty="0"/>
              <a:t>B 28pt. </a:t>
            </a:r>
            <a:r>
              <a:rPr kumimoji="1" lang="ja-JP" altLang="en-US" dirty="0"/>
              <a:t>行間</a:t>
            </a:r>
            <a:r>
              <a:rPr kumimoji="1" lang="ja-JP" altLang="ja-JP" dirty="0"/>
              <a:t>3</a:t>
            </a:r>
            <a:r>
              <a:rPr kumimoji="1" lang="en-US" altLang="ja-JP" dirty="0"/>
              <a:t>6pt. White)</a:t>
            </a:r>
            <a:endParaRPr kumimoji="1" lang="ja-JP" altLang="en-US" dirty="0"/>
          </a:p>
        </p:txBody>
      </p:sp>
      <p:sp>
        <p:nvSpPr>
          <p:cNvPr id="3" name="サブタイトル 2"/>
          <p:cNvSpPr>
            <a:spLocks noGrp="1"/>
          </p:cNvSpPr>
          <p:nvPr>
            <p:ph type="subTitle" idx="1" hasCustomPrompt="1"/>
          </p:nvPr>
        </p:nvSpPr>
        <p:spPr>
          <a:xfrm>
            <a:off x="3584848" y="3579731"/>
            <a:ext cx="5209044" cy="1781725"/>
          </a:xfrm>
        </p:spPr>
        <p:txBody>
          <a:bodyPr>
            <a:normAutofit/>
          </a:bodyPr>
          <a:lstStyle>
            <a:lvl1pPr marL="0" indent="0" algn="l">
              <a:buNone/>
              <a:defRPr sz="2200" baseline="0">
                <a:solidFill>
                  <a:schemeClr val="tx2">
                    <a:lumMod val="7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en-US" dirty="0"/>
              <a:t>見出し（メイリオ 20pt. </a:t>
            </a:r>
            <a:r>
              <a:rPr kumimoji="1" lang="ja-JP" altLang="en-US" dirty="0"/>
              <a:t>行間</a:t>
            </a:r>
            <a:r>
              <a:rPr kumimoji="1" lang="en-US" altLang="ja-JP" dirty="0"/>
              <a:t>28pt. white)</a:t>
            </a:r>
          </a:p>
        </p:txBody>
      </p:sp>
      <p:sp>
        <p:nvSpPr>
          <p:cNvPr id="6" name="テキスト ボックス 5"/>
          <p:cNvSpPr txBox="1"/>
          <p:nvPr userDrawn="1"/>
        </p:nvSpPr>
        <p:spPr>
          <a:xfrm>
            <a:off x="169702" y="110660"/>
            <a:ext cx="1912513" cy="276999"/>
          </a:xfrm>
          <a:prstGeom prst="rect">
            <a:avLst/>
          </a:prstGeom>
          <a:noFill/>
        </p:spPr>
        <p:txBody>
          <a:bodyPr wrap="square" rtlCol="0">
            <a:spAutoFit/>
          </a:bodyPr>
          <a:lstStyle/>
          <a:p>
            <a:r>
              <a:rPr kumimoji="1" lang="en-US" altLang="ja-JP" sz="1200" b="1">
                <a:solidFill>
                  <a:schemeClr val="tx2">
                    <a:lumMod val="20000"/>
                    <a:lumOff val="80000"/>
                  </a:schemeClr>
                </a:solidFill>
              </a:rPr>
              <a:t>K</a:t>
            </a:r>
            <a:r>
              <a:rPr kumimoji="1" lang="ja-JP" altLang="en-US" sz="1200" baseline="0">
                <a:solidFill>
                  <a:schemeClr val="tx2">
                    <a:lumMod val="20000"/>
                    <a:lumOff val="80000"/>
                  </a:schemeClr>
                </a:solidFill>
              </a:rPr>
              <a:t> </a:t>
            </a:r>
            <a:r>
              <a:rPr kumimoji="1" lang="en-US" altLang="ja-JP" sz="1200">
                <a:solidFill>
                  <a:schemeClr val="tx2">
                    <a:lumMod val="20000"/>
                    <a:lumOff val="80000"/>
                  </a:schemeClr>
                </a:solidFill>
              </a:rPr>
              <a:t>(</a:t>
            </a:r>
            <a:r>
              <a:rPr kumimoji="1" lang="ja-JP" altLang="en-US" sz="1200">
                <a:solidFill>
                  <a:schemeClr val="tx2">
                    <a:lumMod val="20000"/>
                    <a:lumOff val="80000"/>
                  </a:schemeClr>
                </a:solidFill>
              </a:rPr>
              <a:t>関係者限</a:t>
            </a:r>
            <a:r>
              <a:rPr kumimoji="1" lang="en-US" altLang="ja-JP" sz="1200">
                <a:solidFill>
                  <a:schemeClr val="tx2">
                    <a:lumMod val="20000"/>
                    <a:lumOff val="80000"/>
                  </a:schemeClr>
                </a:solidFill>
              </a:rPr>
              <a:t>) </a:t>
            </a:r>
            <a:endParaRPr kumimoji="1" lang="ja-JP" altLang="en-US" sz="1200">
              <a:solidFill>
                <a:schemeClr val="tx2">
                  <a:lumMod val="20000"/>
                  <a:lumOff val="80000"/>
                </a:schemeClr>
              </a:solidFill>
            </a:endParaRPr>
          </a:p>
        </p:txBody>
      </p:sp>
    </p:spTree>
    <p:extLst>
      <p:ext uri="{BB962C8B-B14F-4D97-AF65-F5344CB8AC3E}">
        <p14:creationId xmlns:p14="http://schemas.microsoft.com/office/powerpoint/2010/main" val="31280604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28464" y="6583406"/>
            <a:ext cx="2311400" cy="220449"/>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ja-JP"/>
              <a:t>17/04/01</a:t>
            </a:r>
            <a:endParaRPr lang="ja-JP" altLang="en-US"/>
          </a:p>
        </p:txBody>
      </p:sp>
      <p:sp>
        <p:nvSpPr>
          <p:cNvPr id="6" name="スライド番号プレースホルダ 5"/>
          <p:cNvSpPr>
            <a:spLocks noGrp="1"/>
          </p:cNvSpPr>
          <p:nvPr>
            <p:ph type="sldNum" sz="quarter" idx="4"/>
          </p:nvPr>
        </p:nvSpPr>
        <p:spPr>
          <a:xfrm>
            <a:off x="9345488" y="6583406"/>
            <a:ext cx="425252" cy="220449"/>
          </a:xfrm>
          <a:prstGeom prst="rect">
            <a:avLst/>
          </a:prstGeom>
        </p:spPr>
        <p:txBody>
          <a:bodyPr vert="horz" lIns="91440" tIns="45720" rIns="91440" bIns="45720" rtlCol="0" anchor="ctr"/>
          <a:lstStyle>
            <a:lvl1pPr algn="r">
              <a:defRPr sz="800">
                <a:solidFill>
                  <a:schemeClr val="tx1">
                    <a:tint val="75000"/>
                  </a:schemeClr>
                </a:solidFill>
              </a:defRPr>
            </a:lvl1pPr>
          </a:lstStyle>
          <a:p>
            <a:fld id="{0DE500AB-5460-4E7E-9C90-EACD799BBA71}" type="slidenum">
              <a:rPr lang="ja-JP" altLang="en-US" smtClean="0"/>
              <a:pPr/>
              <a:t>‹#›</a:t>
            </a:fld>
            <a:endParaRPr lang="ja-JP" altLang="en-US"/>
          </a:p>
        </p:txBody>
      </p:sp>
      <p:sp>
        <p:nvSpPr>
          <p:cNvPr id="7" name="フッター プレースホルダ 4"/>
          <p:cNvSpPr txBox="1">
            <a:spLocks/>
          </p:cNvSpPr>
          <p:nvPr/>
        </p:nvSpPr>
        <p:spPr>
          <a:xfrm>
            <a:off x="4154485" y="6583406"/>
            <a:ext cx="5096842" cy="220449"/>
          </a:xfrm>
          <a:prstGeom prst="rect">
            <a:avLst/>
          </a:prstGeom>
        </p:spPr>
        <p:txBody>
          <a:bodyPr vert="horz" lIns="91440" tIns="45720" rIns="91440" bIns="45720" rtlCol="0" anchor="ctr"/>
          <a:lstStyle>
            <a:defPPr>
              <a:defRPr lang="ja-JP"/>
            </a:defPPr>
            <a:lvl1pPr marL="0" algn="r" defTabSz="914400" rtl="0" eaLnBrk="1" latinLnBrk="0" hangingPunct="1">
              <a:defRPr kumimoji="1" sz="5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a:t>
            </a:r>
            <a:r>
              <a:rPr lang="en-US" altLang="ja-JP" baseline="0"/>
              <a:t> </a:t>
            </a:r>
            <a:r>
              <a:rPr lang="en-US" altLang="ja-JP"/>
              <a:t> PERSOL</a:t>
            </a:r>
            <a:r>
              <a:rPr lang="en-US" altLang="ja-JP" baseline="0"/>
              <a:t> RESEARCH &amp; DEVELOPMENT </a:t>
            </a:r>
            <a:r>
              <a:rPr kumimoji="1" lang="en-US" altLang="ja-JP" sz="500" b="0" i="0" kern="1200">
                <a:solidFill>
                  <a:schemeClr val="tx1">
                    <a:tint val="75000"/>
                  </a:schemeClr>
                </a:solidFill>
                <a:effectLst/>
                <a:latin typeface="+mn-lt"/>
                <a:ea typeface="+mn-ea"/>
                <a:cs typeface="+mn-cs"/>
              </a:rPr>
              <a:t>CO., LTD. </a:t>
            </a:r>
            <a:r>
              <a:rPr lang="en-US" altLang="ja-JP"/>
              <a:t>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4" r:id="rId5"/>
    <p:sldLayoutId id="2147483660" r:id="rId6"/>
    <p:sldLayoutId id="2147483661" r:id="rId7"/>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qiita.com/kngsym2018/items/2524d21455aac111cdee"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pc-koubou.jp/magazine/21475"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yolo.love/matplotlib/japanese" TargetMode="External"/><Relationship Id="rId2" Type="http://schemas.openxmlformats.org/officeDocument/2006/relationships/hyperlink" Target="https://qiita.com/ryoi084/items/c4339996c50c0cf39df4"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a:t>Python</a:t>
            </a:r>
            <a:r>
              <a:rPr kumimoji="1" lang="ja-JP" altLang="en-US"/>
              <a:t>中級講座</a:t>
            </a:r>
          </a:p>
        </p:txBody>
      </p:sp>
      <p:sp>
        <p:nvSpPr>
          <p:cNvPr id="5" name="サブタイトル 4"/>
          <p:cNvSpPr>
            <a:spLocks noGrp="1"/>
          </p:cNvSpPr>
          <p:nvPr>
            <p:ph type="subTitle" idx="1"/>
          </p:nvPr>
        </p:nvSpPr>
        <p:spPr/>
        <p:txBody>
          <a:bodyPr/>
          <a:lstStyle/>
          <a:p>
            <a:endParaRPr kumimoji="1" lang="en-US" altLang="ja-JP"/>
          </a:p>
          <a:p>
            <a:r>
              <a:rPr kumimoji="1" lang="ja-JP" altLang="en-US"/>
              <a:t>マルチな言語</a:t>
            </a:r>
            <a:r>
              <a:rPr kumimoji="1" lang="en-US" altLang="ja-JP"/>
              <a:t>python</a:t>
            </a:r>
            <a:r>
              <a:rPr kumimoji="1" lang="ja-JP" altLang="en-US"/>
              <a:t>で何ができるかを</a:t>
            </a:r>
            <a:endParaRPr kumimoji="1" lang="en-US" altLang="ja-JP"/>
          </a:p>
          <a:p>
            <a:r>
              <a:rPr lang="ja-JP" altLang="en-US"/>
              <a:t>紹介する講座です。</a:t>
            </a:r>
            <a:endParaRPr kumimoji="1" lang="ja-JP" altLang="en-US"/>
          </a:p>
        </p:txBody>
      </p:sp>
    </p:spTree>
    <p:extLst>
      <p:ext uri="{BB962C8B-B14F-4D97-AF65-F5344CB8AC3E}">
        <p14:creationId xmlns:p14="http://schemas.microsoft.com/office/powerpoint/2010/main" val="394232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530274"/>
          </a:xfrm>
        </p:spPr>
        <p:txBody>
          <a:bodyPr bIns="0">
            <a:normAutofit/>
          </a:bodyPr>
          <a:lstStyle/>
          <a:p>
            <a:r>
              <a:rPr lang="en-US" altLang="ja-JP" sz="1400" b="1"/>
              <a:t>python</a:t>
            </a:r>
            <a:r>
              <a:rPr lang="ja-JP" altLang="en-US" sz="1400" b="1"/>
              <a:t>コード</a:t>
            </a:r>
            <a:endParaRPr lang="en-US" altLang="ja-JP" sz="1400" b="1"/>
          </a:p>
          <a:p>
            <a:endParaRPr lang="en-US" altLang="ja-JP" sz="1400"/>
          </a:p>
          <a:p>
            <a:r>
              <a:rPr lang="ja-JP" altLang="en-US" sz="1400"/>
              <a:t>　</a:t>
            </a:r>
            <a:r>
              <a:rPr lang="en-US" altLang="ja-JP" sz="1400"/>
              <a:t>from bs4 import BeautifulSoup</a:t>
            </a:r>
          </a:p>
          <a:p>
            <a:r>
              <a:rPr lang="ja-JP" altLang="en-US" sz="1400"/>
              <a:t>　</a:t>
            </a:r>
            <a:r>
              <a:rPr lang="en-US" altLang="ja-JP" sz="1400"/>
              <a:t>import requests</a:t>
            </a:r>
          </a:p>
          <a:p>
            <a:endParaRPr lang="en-US" altLang="ja-JP" sz="1400"/>
          </a:p>
          <a:p>
            <a:r>
              <a:rPr lang="ja-JP" altLang="en-US" sz="1400"/>
              <a:t>　</a:t>
            </a:r>
            <a:r>
              <a:rPr lang="en-US" altLang="ja-JP" sz="1400"/>
              <a:t>html = </a:t>
            </a:r>
            <a:r>
              <a:rPr lang="en-US" altLang="ja-JP" sz="1400" b="1"/>
              <a:t>requests</a:t>
            </a:r>
            <a:r>
              <a:rPr lang="en-US" altLang="ja-JP" sz="1400"/>
              <a:t>.</a:t>
            </a:r>
            <a:r>
              <a:rPr lang="en-US" altLang="ja-JP" sz="1400" b="1"/>
              <a:t>get</a:t>
            </a:r>
            <a:r>
              <a:rPr lang="en-US" altLang="ja-JP" sz="1400"/>
              <a:t>('https://www.w3.org/History/…/TheProject.html‘)</a:t>
            </a:r>
          </a:p>
          <a:p>
            <a:r>
              <a:rPr lang="ja-JP" altLang="en-US" sz="1400"/>
              <a:t>　</a:t>
            </a:r>
            <a:r>
              <a:rPr lang="en-US" altLang="ja-JP" sz="1400"/>
              <a:t>bs = </a:t>
            </a:r>
            <a:r>
              <a:rPr lang="en-US" altLang="ja-JP" sz="1400" b="1"/>
              <a:t>BeautifulSoup</a:t>
            </a:r>
            <a:r>
              <a:rPr lang="en-US" altLang="ja-JP" sz="1400"/>
              <a:t>(html.text, 'html.parser‘)</a:t>
            </a:r>
          </a:p>
          <a:p>
            <a:r>
              <a:rPr lang="ja-JP" altLang="en-US" sz="1400"/>
              <a:t>　</a:t>
            </a:r>
            <a:r>
              <a:rPr lang="en-US" altLang="ja-JP" sz="1400"/>
              <a:t>print(bs)</a:t>
            </a:r>
          </a:p>
          <a:p>
            <a:endParaRPr lang="en-US" altLang="ja-JP" sz="1400"/>
          </a:p>
          <a:p>
            <a:r>
              <a:rPr lang="ja-JP" altLang="en-US" sz="1400"/>
              <a:t>スクレイピング自体は</a:t>
            </a:r>
            <a:r>
              <a:rPr lang="en-US" altLang="ja-JP" sz="1400" b="1"/>
              <a:t>2</a:t>
            </a:r>
            <a:r>
              <a:rPr lang="ja-JP" altLang="en-US" sz="1400" b="1"/>
              <a:t>行</a:t>
            </a:r>
            <a:r>
              <a:rPr lang="ja-JP" altLang="en-US" sz="1400"/>
              <a:t>で完了しています。</a:t>
            </a:r>
            <a:endParaRPr lang="en-US" altLang="ja-JP" sz="1400"/>
          </a:p>
          <a:p>
            <a:r>
              <a:rPr lang="en-US" altLang="ja-JP" sz="1400"/>
              <a:t>HTML</a:t>
            </a:r>
            <a:r>
              <a:rPr lang="ja-JP" altLang="en-US" sz="1400"/>
              <a:t>情報を</a:t>
            </a:r>
            <a:r>
              <a:rPr lang="en-US" altLang="ja-JP" sz="1400"/>
              <a:t>WWW</a:t>
            </a:r>
            <a:r>
              <a:rPr lang="ja-JP" altLang="en-US" sz="1400"/>
              <a:t>から取得して、スクレイパーを生成する、これだけです。</a:t>
            </a:r>
            <a:endParaRPr lang="en-US" altLang="ja-JP" sz="1400"/>
          </a:p>
          <a:p>
            <a:endParaRPr lang="en-US" altLang="ja-JP" sz="1400"/>
          </a:p>
          <a:p>
            <a:r>
              <a:rPr lang="ja-JP" altLang="en-US" sz="1400"/>
              <a:t>スクレイパーの生成の時点で</a:t>
            </a:r>
            <a:r>
              <a:rPr lang="en-US" altLang="ja-JP" sz="1400"/>
              <a:t>URL</a:t>
            </a:r>
            <a:r>
              <a:rPr lang="ja-JP" altLang="en-US" sz="1400"/>
              <a:t>の解析も完了しています。</a:t>
            </a:r>
            <a:endParaRPr lang="en-US" altLang="ja-JP" sz="1400"/>
          </a:p>
        </p:txBody>
      </p:sp>
    </p:spTree>
    <p:extLst>
      <p:ext uri="{BB962C8B-B14F-4D97-AF65-F5344CB8AC3E}">
        <p14:creationId xmlns:p14="http://schemas.microsoft.com/office/powerpoint/2010/main" val="2855950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294704"/>
          </a:xfrm>
        </p:spPr>
        <p:txBody>
          <a:bodyPr bIns="0">
            <a:normAutofit/>
          </a:bodyPr>
          <a:lstStyle/>
          <a:p>
            <a:r>
              <a:rPr lang="ja-JP" altLang="en-US" sz="1400" b="1"/>
              <a:t>テキスト抽出機能</a:t>
            </a:r>
            <a:endParaRPr lang="en-US" altLang="ja-JP" sz="1400" b="1"/>
          </a:p>
          <a:p>
            <a:endParaRPr lang="en-US" altLang="ja-JP" sz="1400"/>
          </a:p>
          <a:p>
            <a:r>
              <a:rPr lang="ja-JP" altLang="en-US" sz="1400"/>
              <a:t>生の</a:t>
            </a:r>
            <a:r>
              <a:rPr lang="en-US" altLang="ja-JP" sz="1400"/>
              <a:t>HTML</a:t>
            </a:r>
            <a:r>
              <a:rPr lang="ja-JP" altLang="en-US" sz="1400"/>
              <a:t>だけ見ても普通はピンときません。</a:t>
            </a:r>
            <a:endParaRPr lang="en-US" altLang="ja-JP" sz="1400"/>
          </a:p>
          <a:p>
            <a:r>
              <a:rPr lang="en-US" altLang="ja-JP" sz="1400"/>
              <a:t>beautifulsoup</a:t>
            </a:r>
            <a:r>
              <a:rPr lang="ja-JP" altLang="en-US" sz="1400"/>
              <a:t>には、</a:t>
            </a:r>
            <a:r>
              <a:rPr lang="en-US" altLang="ja-JP" sz="1400"/>
              <a:t>HTML</a:t>
            </a:r>
            <a:r>
              <a:rPr lang="ja-JP" altLang="en-US" sz="1400"/>
              <a:t>のタグ構文を削除した、ブラウザに表示するテキストだけを</a:t>
            </a:r>
            <a:endParaRPr lang="en-US" altLang="ja-JP" sz="1400"/>
          </a:p>
          <a:p>
            <a:r>
              <a:rPr lang="ja-JP" altLang="en-US" sz="1400"/>
              <a:t>抽出する機能があります。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300" b="1"/>
              <a:t>出力結果</a:t>
            </a:r>
            <a:endParaRPr lang="en-US" altLang="ja-JP" sz="1300" b="1"/>
          </a:p>
          <a:p>
            <a:endParaRPr lang="en-US" altLang="ja-JP" sz="1200"/>
          </a:p>
          <a:p>
            <a:r>
              <a:rPr lang="en-US" altLang="ja-JP" sz="1100"/>
              <a:t>The World Wide Web project</a:t>
            </a:r>
          </a:p>
          <a:p>
            <a:endParaRPr lang="en-US" altLang="ja-JP" sz="1100"/>
          </a:p>
          <a:p>
            <a:r>
              <a:rPr lang="en-US" altLang="ja-JP" sz="1100"/>
              <a:t>World Wide WebThe WorldWideWeb (W3) is a wide-area</a:t>
            </a:r>
          </a:p>
          <a:p>
            <a:r>
              <a:rPr lang="en-US" altLang="ja-JP" sz="1100"/>
              <a:t>hypermedia information retrieval</a:t>
            </a:r>
          </a:p>
          <a:p>
            <a:r>
              <a:rPr lang="en-US" altLang="ja-JP" sz="1100"/>
              <a:t>initiative aiming to give universal</a:t>
            </a:r>
          </a:p>
          <a:p>
            <a:r>
              <a:rPr lang="en-US" altLang="ja-JP" sz="1100"/>
              <a:t>access to a large universe of documents.</a:t>
            </a:r>
          </a:p>
          <a:p>
            <a:r>
              <a:rPr lang="ja-JP" altLang="en-US" sz="1100"/>
              <a:t>・・・</a:t>
            </a:r>
            <a:endParaRPr lang="en-US" altLang="ja-JP" sz="1100"/>
          </a:p>
        </p:txBody>
      </p:sp>
      <p:sp>
        <p:nvSpPr>
          <p:cNvPr id="5" name="コンテンツ プレースホルダー 2">
            <a:extLst>
              <a:ext uri="{FF2B5EF4-FFF2-40B4-BE49-F238E27FC236}">
                <a16:creationId xmlns:a16="http://schemas.microsoft.com/office/drawing/2014/main" id="{46C6DD1A-4367-4AB0-9004-920347EFFD72}"/>
              </a:ext>
            </a:extLst>
          </p:cNvPr>
          <p:cNvSpPr txBox="1">
            <a:spLocks/>
          </p:cNvSpPr>
          <p:nvPr/>
        </p:nvSpPr>
        <p:spPr>
          <a:xfrm>
            <a:off x="340953" y="5411532"/>
            <a:ext cx="9152899" cy="999481"/>
          </a:xfrm>
          <a:prstGeom prst="rect">
            <a:avLst/>
          </a:prstGeom>
        </p:spPr>
        <p:txBody>
          <a:bodyPr vert="horz" lIns="91440" tIns="45720" rIns="91440" bIns="0" rtlCol="0">
            <a:normAutofit fontScale="92500"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500"/>
              <a:t>beautifulsoup</a:t>
            </a:r>
            <a:r>
              <a:rPr lang="ja-JP" altLang="en-US" sz="1500"/>
              <a:t>では、</a:t>
            </a:r>
            <a:r>
              <a:rPr lang="en-US" altLang="ja-JP" sz="1500"/>
              <a:t>bs.</a:t>
            </a:r>
            <a:r>
              <a:rPr lang="en-US" altLang="ja-JP" sz="1500" b="1"/>
              <a:t>text</a:t>
            </a:r>
            <a:r>
              <a:rPr lang="ja-JP" altLang="en-US" sz="1500"/>
              <a:t>のように「メンバ変数にアクセス」することで様々な解析結果を取得できます。</a:t>
            </a:r>
            <a:endParaRPr lang="en-US" altLang="ja-JP" sz="1500"/>
          </a:p>
          <a:p>
            <a:endParaRPr lang="en-US" altLang="ja-JP" sz="1500"/>
          </a:p>
          <a:p>
            <a:r>
              <a:rPr lang="ja-JP" altLang="en-US" sz="1500"/>
              <a:t>通常スクレイピングで欲しいデータはブラウザに表示されるテキストなので、</a:t>
            </a:r>
            <a:endParaRPr lang="en-US" altLang="ja-JP" sz="1500"/>
          </a:p>
          <a:p>
            <a:r>
              <a:rPr lang="ja-JP" altLang="en-US" sz="1500"/>
              <a:t>この</a:t>
            </a:r>
            <a:r>
              <a:rPr lang="en-US" altLang="ja-JP" sz="1500" b="1"/>
              <a:t>text</a:t>
            </a:r>
            <a:r>
              <a:rPr lang="ja-JP" altLang="en-US" sz="1500"/>
              <a:t>メソッドはスクレイピングの</a:t>
            </a:r>
            <a:r>
              <a:rPr lang="ja-JP" altLang="en-US" sz="1500" b="1"/>
              <a:t>大事な基本機能</a:t>
            </a:r>
            <a:r>
              <a:rPr lang="ja-JP" altLang="en-US" sz="1500"/>
              <a:t>です。</a:t>
            </a:r>
            <a:endParaRPr lang="en-US" altLang="ja-JP" sz="1500"/>
          </a:p>
          <a:p>
            <a:endParaRPr lang="en-US" altLang="ja-JP" sz="1200"/>
          </a:p>
        </p:txBody>
      </p:sp>
    </p:spTree>
    <p:extLst>
      <p:ext uri="{BB962C8B-B14F-4D97-AF65-F5344CB8AC3E}">
        <p14:creationId xmlns:p14="http://schemas.microsoft.com/office/powerpoint/2010/main" val="115791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4051853"/>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タグ参照機能</a:t>
            </a:r>
            <a:endParaRPr lang="en-US" altLang="ja-JP" sz="1400" b="1"/>
          </a:p>
          <a:p>
            <a:endParaRPr lang="en-US" altLang="ja-JP" sz="1400"/>
          </a:p>
          <a:p>
            <a:r>
              <a:rPr lang="en-US" altLang="ja-JP" sz="1400"/>
              <a:t>HTML</a:t>
            </a:r>
            <a:r>
              <a:rPr lang="ja-JP" altLang="en-US" sz="1400"/>
              <a:t>内には様々なタグ</a:t>
            </a:r>
            <a:r>
              <a:rPr lang="en-US" altLang="ja-JP" sz="1400"/>
              <a:t>(title, div, a, h1</a:t>
            </a:r>
            <a:r>
              <a:rPr lang="ja-JP" altLang="en-US" sz="1400"/>
              <a:t>等</a:t>
            </a:r>
            <a:r>
              <a:rPr lang="en-US" altLang="ja-JP" sz="1400"/>
              <a:t>)</a:t>
            </a:r>
            <a:r>
              <a:rPr lang="ja-JP" altLang="en-US" sz="1400"/>
              <a:t>がありますが、解析結果からこのタグを</a:t>
            </a:r>
            <a:endParaRPr lang="en-US" altLang="ja-JP" sz="1400"/>
          </a:p>
          <a:p>
            <a:r>
              <a:rPr lang="ja-JP" altLang="en-US" sz="1400"/>
              <a:t>直接参照することができます。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title.text</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 The World Wide Web project</a:t>
            </a:r>
          </a:p>
          <a:p>
            <a:endParaRPr lang="en-US" altLang="ja-JP" sz="1400"/>
          </a:p>
          <a:p>
            <a:r>
              <a:rPr lang="ja-JP" altLang="en-US" sz="1400"/>
              <a:t>　以下の</a:t>
            </a:r>
            <a:r>
              <a:rPr lang="en-US" altLang="ja-JP" sz="1400"/>
              <a:t> title </a:t>
            </a:r>
            <a:r>
              <a:rPr lang="ja-JP" altLang="en-US" sz="1400"/>
              <a:t>タグからテキストのみ抽出しています。</a:t>
            </a:r>
            <a:endParaRPr lang="en-US" altLang="ja-JP" sz="1400"/>
          </a:p>
          <a:p>
            <a:r>
              <a:rPr lang="ja-JP" altLang="en-US" sz="1400"/>
              <a:t>　</a:t>
            </a:r>
            <a:r>
              <a:rPr lang="en-US" altLang="ja-JP" sz="1400"/>
              <a:t>&lt;</a:t>
            </a:r>
            <a:r>
              <a:rPr lang="en-US" altLang="ja-JP" sz="1400" b="1"/>
              <a:t>title</a:t>
            </a:r>
            <a:r>
              <a:rPr lang="en-US" altLang="ja-JP" sz="1400"/>
              <a:t>&gt;The World Wide Web project&lt;/</a:t>
            </a:r>
            <a:r>
              <a:rPr lang="en-US" altLang="ja-JP" sz="1400" b="1"/>
              <a:t>title</a:t>
            </a:r>
            <a:r>
              <a:rPr lang="en-US" altLang="ja-JP" sz="1400"/>
              <a:t>&gt;</a:t>
            </a:r>
          </a:p>
          <a:p>
            <a:endParaRPr lang="en-US" altLang="ja-JP" sz="1400"/>
          </a:p>
          <a:p>
            <a:r>
              <a:rPr lang="ja-JP" altLang="en-US" sz="1400"/>
              <a:t>　複数同じタグがあった場合は、最初に見つかったタグの情報を参照します。</a:t>
            </a:r>
            <a:endParaRPr lang="en-US" altLang="ja-JP" sz="1400"/>
          </a:p>
          <a:p>
            <a:endParaRPr lang="en-US" altLang="ja-JP" sz="1400"/>
          </a:p>
          <a:p>
            <a:endParaRPr lang="en-US" altLang="ja-JP" sz="1400"/>
          </a:p>
        </p:txBody>
      </p:sp>
      <p:sp>
        <p:nvSpPr>
          <p:cNvPr id="7" name="コンテンツ プレースホルダー 2">
            <a:extLst>
              <a:ext uri="{FF2B5EF4-FFF2-40B4-BE49-F238E27FC236}">
                <a16:creationId xmlns:a16="http://schemas.microsoft.com/office/drawing/2014/main" id="{43DD3664-3100-41F7-841B-2A8B6CF29E5D}"/>
              </a:ext>
            </a:extLst>
          </p:cNvPr>
          <p:cNvSpPr txBox="1">
            <a:spLocks/>
          </p:cNvSpPr>
          <p:nvPr/>
        </p:nvSpPr>
        <p:spPr>
          <a:xfrm>
            <a:off x="364452" y="3317631"/>
            <a:ext cx="9152899" cy="18815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226228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
        <p:nvSpPr>
          <p:cNvPr id="6" name="コンテンツ プレースホルダー 2">
            <a:extLst>
              <a:ext uri="{FF2B5EF4-FFF2-40B4-BE49-F238E27FC236}">
                <a16:creationId xmlns:a16="http://schemas.microsoft.com/office/drawing/2014/main" id="{6BFD57D7-CBEF-4A00-87CC-AD917CB2ED69}"/>
              </a:ext>
            </a:extLst>
          </p:cNvPr>
          <p:cNvSpPr txBox="1">
            <a:spLocks/>
          </p:cNvSpPr>
          <p:nvPr/>
        </p:nvSpPr>
        <p:spPr>
          <a:xfrm>
            <a:off x="356619" y="948039"/>
            <a:ext cx="9152899" cy="353603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タグ</a:t>
            </a:r>
            <a:r>
              <a:rPr lang="en-US" altLang="ja-JP" sz="1400" b="1"/>
              <a:t>[</a:t>
            </a:r>
            <a:r>
              <a:rPr lang="ja-JP" altLang="en-US" sz="1400" b="1"/>
              <a:t>属性</a:t>
            </a:r>
            <a:r>
              <a:rPr lang="en-US" altLang="ja-JP" sz="1400" b="1"/>
              <a:t>]</a:t>
            </a:r>
            <a:r>
              <a:rPr lang="ja-JP" altLang="en-US" sz="1400" b="1"/>
              <a:t>参照機能</a:t>
            </a:r>
            <a:endParaRPr lang="en-US" altLang="ja-JP" sz="1400" b="1"/>
          </a:p>
          <a:p>
            <a:endParaRPr lang="en-US" altLang="ja-JP" sz="1400"/>
          </a:p>
          <a:p>
            <a:r>
              <a:rPr lang="en-US" altLang="ja-JP" sz="1400"/>
              <a:t>HTML</a:t>
            </a:r>
            <a:r>
              <a:rPr lang="ja-JP" altLang="en-US" sz="1400"/>
              <a:t>タグには属性がありますが、この属性も簡単に参照できます。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a[‘href’]</a:t>
            </a:r>
            <a:r>
              <a:rPr lang="en-US" altLang="ja-JP" sz="1400"/>
              <a:t>)   </a:t>
            </a:r>
            <a:r>
              <a:rPr lang="en-US" altLang="ja-JP" sz="1400">
                <a:sym typeface="Wingdings" panose="05000000000000000000" pitchFamily="2" charset="2"/>
              </a:rPr>
              <a:t> </a:t>
            </a:r>
            <a:r>
              <a:rPr lang="ja-JP" altLang="en-US" sz="1400">
                <a:sym typeface="Wingdings" panose="05000000000000000000" pitchFamily="2" charset="2"/>
              </a:rPr>
              <a:t>これ。</a:t>
            </a:r>
            <a:endParaRPr lang="en-US" altLang="ja-JP" sz="1400">
              <a:sym typeface="Wingdings" panose="05000000000000000000" pitchFamily="2" charset="2"/>
            </a:endParaRPr>
          </a:p>
          <a:p>
            <a:endParaRPr lang="en-US" altLang="ja-JP" sz="1400">
              <a:sym typeface="Wingdings" panose="05000000000000000000" pitchFamily="2" charset="2"/>
            </a:endParaRPr>
          </a:p>
          <a:p>
            <a:r>
              <a:rPr lang="ja-JP" altLang="en-US" sz="1400" b="1"/>
              <a:t>出力結果</a:t>
            </a:r>
            <a:endParaRPr lang="en-US" altLang="ja-JP" sz="1400" b="1"/>
          </a:p>
          <a:p>
            <a:r>
              <a:rPr lang="ja-JP" altLang="en-US" sz="1400"/>
              <a:t>　</a:t>
            </a:r>
            <a:r>
              <a:rPr lang="en-US" altLang="ja-JP" sz="1400"/>
              <a:t>WhatIs.html</a:t>
            </a:r>
          </a:p>
          <a:p>
            <a:endParaRPr lang="en-US" altLang="ja-JP" sz="1400"/>
          </a:p>
          <a:p>
            <a:r>
              <a:rPr lang="ja-JP" altLang="en-US" sz="1400"/>
              <a:t>　以下の</a:t>
            </a:r>
            <a:r>
              <a:rPr lang="en-US" altLang="ja-JP" sz="1400"/>
              <a:t> a </a:t>
            </a:r>
            <a:r>
              <a:rPr lang="ja-JP" altLang="en-US" sz="1400"/>
              <a:t>タグから、属性 </a:t>
            </a:r>
            <a:r>
              <a:rPr lang="en-US" altLang="ja-JP" sz="1400"/>
              <a:t>href </a:t>
            </a:r>
            <a:r>
              <a:rPr lang="ja-JP" altLang="en-US" sz="1400"/>
              <a:t>を抽出しています。</a:t>
            </a:r>
            <a:endParaRPr lang="en-US" altLang="ja-JP" sz="1400"/>
          </a:p>
          <a:p>
            <a:r>
              <a:rPr lang="ja-JP" altLang="en-US" sz="1400"/>
              <a:t> 　</a:t>
            </a:r>
            <a:r>
              <a:rPr lang="en-US" altLang="ja-JP" sz="1400"/>
              <a:t>&lt;a </a:t>
            </a:r>
            <a:r>
              <a:rPr lang="en-US" altLang="ja-JP" sz="1400" b="1"/>
              <a:t>href</a:t>
            </a:r>
            <a:r>
              <a:rPr lang="en-US" altLang="ja-JP" sz="1400"/>
              <a:t>="WhatIs.html" name="0"&gt;hypermedia&lt;/a&gt;</a:t>
            </a:r>
          </a:p>
        </p:txBody>
      </p:sp>
    </p:spTree>
    <p:extLst>
      <p:ext uri="{BB962C8B-B14F-4D97-AF65-F5344CB8AC3E}">
        <p14:creationId xmlns:p14="http://schemas.microsoft.com/office/powerpoint/2010/main" val="396497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5676811"/>
          </a:xfrm>
        </p:spPr>
        <p:txBody>
          <a:bodyPr bIns="0">
            <a:noAutofit/>
          </a:bodyPr>
          <a:lstStyle/>
          <a:p>
            <a:r>
              <a:rPr lang="ja-JP" altLang="en-US" sz="1400" b="1"/>
              <a:t>タグ検索機能</a:t>
            </a:r>
            <a:endParaRPr lang="en-US" altLang="ja-JP" sz="1400" b="1"/>
          </a:p>
          <a:p>
            <a:r>
              <a:rPr lang="ja-JP" altLang="en-US" sz="1400"/>
              <a:t>　解析結果から、「すべてのリンク」を検索できます。</a:t>
            </a:r>
            <a:endParaRPr lang="en-US" altLang="ja-JP" sz="1400"/>
          </a:p>
          <a:p>
            <a:endParaRPr lang="en-US" altLang="ja-JP" sz="1400"/>
          </a:p>
          <a:p>
            <a:r>
              <a:rPr lang="ja-JP" altLang="en-US" sz="1400"/>
              <a:t>　</a:t>
            </a:r>
            <a:r>
              <a:rPr lang="en-US" altLang="ja-JP" sz="1400"/>
              <a:t>bs = BeautifulSoup(html.text, 'html.parser‘)</a:t>
            </a:r>
          </a:p>
          <a:p>
            <a:r>
              <a:rPr lang="ja-JP" altLang="en-US" sz="1400"/>
              <a:t>　</a:t>
            </a:r>
            <a:r>
              <a:rPr lang="en-US" altLang="ja-JP" sz="1400"/>
              <a:t>print(bs.</a:t>
            </a:r>
            <a:r>
              <a:rPr lang="en-US" altLang="ja-JP" sz="1400" b="1"/>
              <a:t>find_all(‘a’)</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コレ。</a:t>
            </a:r>
            <a:endParaRPr lang="en-US" altLang="ja-JP" sz="1400"/>
          </a:p>
          <a:p>
            <a:endParaRPr lang="en-US" altLang="ja-JP" sz="1400"/>
          </a:p>
          <a:p>
            <a:r>
              <a:rPr lang="ja-JP" altLang="en-US" sz="1400" b="1"/>
              <a:t>出力結果</a:t>
            </a:r>
            <a:endParaRPr lang="en-US" altLang="ja-JP" sz="1400" b="1"/>
          </a:p>
          <a:p>
            <a:r>
              <a:rPr lang="en-US" altLang="ja-JP" sz="1400"/>
              <a:t>[&lt;a href="WhatIs.html" name="0"&gt;</a:t>
            </a:r>
          </a:p>
          <a:p>
            <a:r>
              <a:rPr lang="en-US" altLang="ja-JP" sz="1400"/>
              <a:t>hypermedia&lt;/a&gt;, &lt;a href="Summary.html" name="24"&gt;executive</a:t>
            </a:r>
          </a:p>
          <a:p>
            <a:r>
              <a:rPr lang="en-US" altLang="ja-JP" sz="1400"/>
              <a:t>summary&lt;/a&gt;, &lt;a href="Administration/Mailing/Overview.html" name="29"&gt;Mailing lists&lt;/a&gt;, &lt;a href="Policy.html" name="30"&gt;Policy&lt;/a&gt;, &lt;a href="News/9211.html" name="34"&gt;W3  news&lt;/a&gt;,…]</a:t>
            </a:r>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402368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3672166"/>
          </a:xfrm>
        </p:spPr>
        <p:txBody>
          <a:bodyPr bIns="0">
            <a:normAutofit/>
          </a:bodyPr>
          <a:lstStyle/>
          <a:p>
            <a:r>
              <a:rPr lang="ja-JP" altLang="en-US" sz="1400"/>
              <a:t>実際には以下のように全リンクの</a:t>
            </a:r>
            <a:r>
              <a:rPr lang="en-US" altLang="ja-JP" sz="1400"/>
              <a:t> href </a:t>
            </a:r>
            <a:r>
              <a:rPr lang="ja-JP" altLang="en-US" sz="1400"/>
              <a:t>属性を抽出して処理します。</a:t>
            </a:r>
            <a:endParaRPr lang="en-US" altLang="ja-JP" sz="1400"/>
          </a:p>
          <a:p>
            <a:endParaRPr lang="en-US" altLang="ja-JP" sz="1400"/>
          </a:p>
          <a:p>
            <a:r>
              <a:rPr lang="en-US" altLang="ja-JP" sz="1400"/>
              <a:t>for a in bs.</a:t>
            </a:r>
            <a:r>
              <a:rPr lang="en-US" altLang="ja-JP" sz="1400" b="1"/>
              <a:t>find_all('a‘)</a:t>
            </a:r>
            <a:r>
              <a:rPr lang="en-US" altLang="ja-JP" sz="1400"/>
              <a:t>:</a:t>
            </a:r>
          </a:p>
          <a:p>
            <a:r>
              <a:rPr lang="ja-JP" altLang="en-US" sz="1400"/>
              <a:t>　</a:t>
            </a:r>
            <a:r>
              <a:rPr lang="en-US" altLang="ja-JP" sz="1400"/>
              <a:t>print(a['href’])</a:t>
            </a:r>
          </a:p>
          <a:p>
            <a:endParaRPr lang="en-US" altLang="ja-JP" sz="1400"/>
          </a:p>
          <a:p>
            <a:r>
              <a:rPr lang="ja-JP" altLang="en-US" sz="1400" b="1"/>
              <a:t>出力結果</a:t>
            </a:r>
            <a:endParaRPr lang="en-US" altLang="ja-JP" sz="1400" b="1"/>
          </a:p>
          <a:p>
            <a:r>
              <a:rPr lang="en-US" altLang="ja-JP" sz="1400"/>
              <a:t>WhatIs.html</a:t>
            </a:r>
          </a:p>
          <a:p>
            <a:r>
              <a:rPr lang="en-US" altLang="ja-JP" sz="1400"/>
              <a:t>Summary.html</a:t>
            </a:r>
          </a:p>
          <a:p>
            <a:r>
              <a:rPr lang="en-US" altLang="ja-JP" sz="1400"/>
              <a:t>Administration/Mailing/Overview.html</a:t>
            </a:r>
          </a:p>
          <a:p>
            <a:r>
              <a:rPr lang="en-US" altLang="ja-JP" sz="1400"/>
              <a:t>Policy.html</a:t>
            </a:r>
          </a:p>
          <a:p>
            <a:r>
              <a:rPr lang="en-US" altLang="ja-JP" sz="1400"/>
              <a:t>News/9211.html</a:t>
            </a:r>
          </a:p>
          <a:p>
            <a:r>
              <a:rPr lang="en-US" altLang="ja-JP" sz="1400"/>
              <a:t>FAQ/List.html</a:t>
            </a:r>
          </a:p>
          <a:p>
            <a:r>
              <a:rPr lang="en-US" altLang="ja-JP" sz="1400"/>
              <a:t>../DataSources/Top.html</a:t>
            </a:r>
          </a:p>
          <a:p>
            <a:r>
              <a:rPr lang="ja-JP" altLang="en-US" sz="1400"/>
              <a:t>・・・</a:t>
            </a:r>
            <a:endParaRPr lang="en-US" altLang="ja-JP" sz="1400"/>
          </a:p>
          <a:p>
            <a:endParaRPr lang="en-US" altLang="ja-JP" sz="1200"/>
          </a:p>
          <a:p>
            <a:endParaRPr lang="en-US" altLang="ja-JP" sz="12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83256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6"/>
            <a:ext cx="9152899" cy="2763628"/>
          </a:xfrm>
        </p:spPr>
        <p:txBody>
          <a:bodyPr bIns="0">
            <a:normAutofit fontScale="92500" lnSpcReduction="10000"/>
          </a:bodyPr>
          <a:lstStyle/>
          <a:p>
            <a:r>
              <a:rPr lang="ja-JP" altLang="en-US" sz="1500" b="1"/>
              <a:t>まとめ</a:t>
            </a:r>
            <a:endParaRPr lang="en-US" altLang="ja-JP" sz="1500" b="1"/>
          </a:p>
          <a:p>
            <a:endParaRPr lang="en-US" altLang="ja-JP" sz="1500"/>
          </a:p>
          <a:p>
            <a:r>
              <a:rPr lang="ja-JP" altLang="en-US" sz="1500"/>
              <a:t>　スクレイピング作業　＝　「スクレイパーを生成して解析結果にアクセス」</a:t>
            </a:r>
            <a:endParaRPr lang="en-US" altLang="ja-JP" sz="1500"/>
          </a:p>
          <a:p>
            <a:endParaRPr lang="en-US" altLang="ja-JP" sz="1500"/>
          </a:p>
          <a:p>
            <a:r>
              <a:rPr lang="ja-JP" altLang="en-US" sz="1500"/>
              <a:t>　解析結果へのアクセスは主に以下の２つ。</a:t>
            </a:r>
            <a:endParaRPr lang="en-US" altLang="ja-JP" sz="1500"/>
          </a:p>
          <a:p>
            <a:endParaRPr lang="en-US" altLang="ja-JP" sz="1500"/>
          </a:p>
          <a:p>
            <a:r>
              <a:rPr lang="ja-JP" altLang="en-US" sz="1500"/>
              <a:t>　</a:t>
            </a:r>
            <a:r>
              <a:rPr lang="en-US" altLang="ja-JP" sz="1500"/>
              <a:t>(1) </a:t>
            </a:r>
            <a:r>
              <a:rPr lang="ja-JP" altLang="en-US" sz="1500"/>
              <a:t>タグ参照</a:t>
            </a:r>
            <a:endParaRPr lang="en-US" altLang="ja-JP" sz="1500"/>
          </a:p>
          <a:p>
            <a:r>
              <a:rPr lang="ja-JP" altLang="en-US" sz="1500"/>
              <a:t>　　　</a:t>
            </a:r>
            <a:r>
              <a:rPr lang="en-US" altLang="ja-JP" sz="1500"/>
              <a:t>bs.h1, bs.a</a:t>
            </a:r>
            <a:r>
              <a:rPr lang="ja-JP" altLang="en-US" sz="1500"/>
              <a:t>のようにタグデータを直接参照する。ページ内で最初に見つかった該当タグの情報を返す。</a:t>
            </a:r>
            <a:endParaRPr lang="en-US" altLang="ja-JP" sz="1500"/>
          </a:p>
          <a:p>
            <a:endParaRPr lang="en-US" altLang="ja-JP" sz="1500"/>
          </a:p>
          <a:p>
            <a:r>
              <a:rPr lang="ja-JP" altLang="en-US" sz="1500"/>
              <a:t>　</a:t>
            </a:r>
            <a:r>
              <a:rPr lang="en-US" altLang="ja-JP" sz="1500"/>
              <a:t>(2) </a:t>
            </a:r>
            <a:r>
              <a:rPr lang="ja-JP" altLang="en-US" sz="1500"/>
              <a:t>タグ検索</a:t>
            </a:r>
            <a:endParaRPr lang="en-US" altLang="ja-JP" sz="1500"/>
          </a:p>
          <a:p>
            <a:r>
              <a:rPr lang="ja-JP" altLang="en-US" sz="1500"/>
              <a:t>　　　</a:t>
            </a:r>
            <a:r>
              <a:rPr lang="en-US" altLang="ja-JP" sz="1500"/>
              <a:t>bs.find_all(‘a’)</a:t>
            </a:r>
            <a:r>
              <a:rPr lang="ja-JP" altLang="en-US" sz="1500"/>
              <a:t>のように、ページ内の該当タグをすべて検索し、その結果（配列）を返す。</a:t>
            </a:r>
            <a:endParaRPr lang="en-US" altLang="ja-JP" sz="1500"/>
          </a:p>
          <a:p>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2614248"/>
            <a:ext cx="9152899" cy="49236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100"/>
          </a:p>
        </p:txBody>
      </p:sp>
    </p:spTree>
    <p:extLst>
      <p:ext uri="{BB962C8B-B14F-4D97-AF65-F5344CB8AC3E}">
        <p14:creationId xmlns:p14="http://schemas.microsoft.com/office/powerpoint/2010/main" val="198940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ランキング：概要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360396"/>
          </a:xfrm>
        </p:spPr>
        <p:txBody>
          <a:bodyPr bIns="0">
            <a:normAutofit/>
          </a:bodyPr>
          <a:lstStyle/>
          <a:p>
            <a:r>
              <a:rPr lang="en-US" altLang="ja-JP" sz="1400"/>
              <a:t>Vtbuber</a:t>
            </a:r>
            <a:r>
              <a:rPr lang="ja-JP" altLang="en-US" sz="1400"/>
              <a:t>のランキングサイトから、</a:t>
            </a:r>
            <a:r>
              <a:rPr lang="en-US" altLang="ja-JP" sz="1400"/>
              <a:t>VTuber</a:t>
            </a:r>
            <a:r>
              <a:rPr lang="ja-JP" altLang="en-US" sz="1400"/>
              <a:t>の順位と詳細情報をスクレイピングします。</a:t>
            </a:r>
            <a:endParaRPr lang="en-US" altLang="ja-JP" sz="1200"/>
          </a:p>
          <a:p>
            <a:endParaRPr lang="en-US" altLang="ja-JP" sz="1200"/>
          </a:p>
          <a:p>
            <a:endParaRPr lang="en-US" altLang="ja-JP" sz="1200"/>
          </a:p>
          <a:p>
            <a:endParaRPr lang="en-US" altLang="ja-JP" sz="1200"/>
          </a:p>
          <a:p>
            <a:endParaRPr lang="en-US" altLang="ja-JP"/>
          </a:p>
        </p:txBody>
      </p:sp>
      <p:pic>
        <p:nvPicPr>
          <p:cNvPr id="8" name="図 7">
            <a:extLst>
              <a:ext uri="{FF2B5EF4-FFF2-40B4-BE49-F238E27FC236}">
                <a16:creationId xmlns:a16="http://schemas.microsoft.com/office/drawing/2014/main" id="{81A97AE3-3030-4B21-A13F-31322DFDF0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217" y="1962762"/>
            <a:ext cx="3976087" cy="2825646"/>
          </a:xfrm>
          <a:prstGeom prst="rect">
            <a:avLst/>
          </a:prstGeom>
        </p:spPr>
      </p:pic>
      <p:pic>
        <p:nvPicPr>
          <p:cNvPr id="10" name="図 9">
            <a:extLst>
              <a:ext uri="{FF2B5EF4-FFF2-40B4-BE49-F238E27FC236}">
                <a16:creationId xmlns:a16="http://schemas.microsoft.com/office/drawing/2014/main" id="{A14360FB-9900-43E6-9A74-D11006219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824" y="3298658"/>
            <a:ext cx="4224536" cy="2979500"/>
          </a:xfrm>
          <a:prstGeom prst="rect">
            <a:avLst/>
          </a:prstGeom>
        </p:spPr>
      </p:pic>
      <p:sp>
        <p:nvSpPr>
          <p:cNvPr id="11" name="矢印: 折線 10">
            <a:extLst>
              <a:ext uri="{FF2B5EF4-FFF2-40B4-BE49-F238E27FC236}">
                <a16:creationId xmlns:a16="http://schemas.microsoft.com/office/drawing/2014/main" id="{6B5DDAD3-B564-4510-991D-4C38BE838295}"/>
              </a:ext>
            </a:extLst>
          </p:cNvPr>
          <p:cNvSpPr/>
          <p:nvPr/>
        </p:nvSpPr>
        <p:spPr>
          <a:xfrm rot="5400000">
            <a:off x="5298947" y="2108485"/>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49A51BCF-DF57-403E-9660-9AFFBA30C0D1}"/>
              </a:ext>
            </a:extLst>
          </p:cNvPr>
          <p:cNvSpPr/>
          <p:nvPr/>
        </p:nvSpPr>
        <p:spPr>
          <a:xfrm>
            <a:off x="894327" y="3432466"/>
            <a:ext cx="83083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25217" y="5287835"/>
            <a:ext cx="2646972" cy="5625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ランキングページでは名前と順位を</a:t>
            </a:r>
            <a:endParaRPr lang="en-US" altLang="ja-JP" sz="1200"/>
          </a:p>
          <a:p>
            <a:r>
              <a:rPr lang="ja-JP" altLang="en-US" sz="1200"/>
              <a:t>スクレイピングします。</a:t>
            </a:r>
            <a:endParaRPr lang="en-US" altLang="ja-JP" sz="1200"/>
          </a:p>
          <a:p>
            <a:endParaRPr lang="en-US" altLang="ja-JP" sz="1200"/>
          </a:p>
          <a:p>
            <a:endParaRPr lang="en-US" altLang="ja-JP" sz="1200"/>
          </a:p>
          <a:p>
            <a:endParaRPr lang="en-US" altLang="ja-JP" sz="1200"/>
          </a:p>
          <a:p>
            <a:endParaRPr lang="en-US" altLang="ja-JP"/>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284292" y="2183929"/>
            <a:ext cx="3202578" cy="75365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詳細ページにジャンプし、</a:t>
            </a:r>
            <a:endParaRPr lang="en-US" altLang="ja-JP" sz="1200"/>
          </a:p>
          <a:p>
            <a:r>
              <a:rPr lang="ja-JP" altLang="en-US" sz="1200"/>
              <a:t>所属オフィス、ファン数、再生回数、</a:t>
            </a:r>
            <a:endParaRPr lang="en-US" altLang="ja-JP" sz="1200"/>
          </a:p>
          <a:p>
            <a:r>
              <a:rPr lang="en-US" altLang="ja-JP" sz="1200"/>
              <a:t>Twitter</a:t>
            </a:r>
            <a:r>
              <a:rPr lang="ja-JP" altLang="en-US" sz="1200"/>
              <a:t>アカウントをスクレイピングします。</a:t>
            </a:r>
            <a:endParaRPr lang="en-US" altLang="ja-JP" sz="1200"/>
          </a:p>
          <a:p>
            <a:endParaRPr lang="en-US" altLang="ja-JP" sz="1200"/>
          </a:p>
          <a:p>
            <a:endParaRPr lang="en-US" altLang="ja-JP" sz="1200"/>
          </a:p>
          <a:p>
            <a:endParaRPr lang="en-US" altLang="ja-JP"/>
          </a:p>
        </p:txBody>
      </p:sp>
      <p:sp>
        <p:nvSpPr>
          <p:cNvPr id="17" name="正方形/長方形 16">
            <a:extLst>
              <a:ext uri="{FF2B5EF4-FFF2-40B4-BE49-F238E27FC236}">
                <a16:creationId xmlns:a16="http://schemas.microsoft.com/office/drawing/2014/main" id="{95CDD647-603B-4280-99F8-F92BAAFEA2A5}"/>
              </a:ext>
            </a:extLst>
          </p:cNvPr>
          <p:cNvSpPr/>
          <p:nvPr/>
        </p:nvSpPr>
        <p:spPr>
          <a:xfrm>
            <a:off x="7212349" y="4221274"/>
            <a:ext cx="1413491" cy="716485"/>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1309744" y="3677794"/>
            <a:ext cx="438959" cy="16100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a:off x="7885581" y="2937580"/>
            <a:ext cx="33514" cy="12836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04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ランキング：スクレイピングの動作概要</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613840"/>
          </a:xfrm>
        </p:spPr>
        <p:txBody>
          <a:bodyPr bIns="0">
            <a:normAutofit/>
          </a:bodyPr>
          <a:lstStyle/>
          <a:p>
            <a:r>
              <a:rPr lang="ja-JP" altLang="en-US" sz="1400"/>
              <a:t>スクレイピングに使用するのは、</a:t>
            </a:r>
            <a:r>
              <a:rPr lang="en-US" altLang="ja-JP" sz="1400"/>
              <a:t>scraper</a:t>
            </a:r>
            <a:r>
              <a:rPr lang="ja-JP" altLang="en-US" sz="1400"/>
              <a:t>モジュールです。</a:t>
            </a:r>
            <a:endParaRPr lang="en-US" altLang="ja-JP" sz="1400"/>
          </a:p>
          <a:p>
            <a:r>
              <a:rPr lang="en-US" altLang="ja-JP" sz="1400"/>
              <a:t>scraper</a:t>
            </a:r>
            <a:r>
              <a:rPr lang="ja-JP" altLang="en-US" sz="1400"/>
              <a:t>モジュール内には「タグ工場」と「タグ」が実装されています。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1547294" y="2423650"/>
            <a:ext cx="788799"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read</a:t>
            </a:r>
            <a:endParaRPr kumimoji="1" lang="ja-JP" altLang="en-US" sz="1400"/>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5756" y="1566932"/>
            <a:ext cx="1636454" cy="1862068"/>
          </a:xfrm>
          <a:prstGeom prst="rect">
            <a:avLst/>
          </a:prstGeom>
        </p:spPr>
      </p:pic>
      <p:sp>
        <p:nvSpPr>
          <p:cNvPr id="25" name="正方形/長方形 24">
            <a:extLst>
              <a:ext uri="{FF2B5EF4-FFF2-40B4-BE49-F238E27FC236}">
                <a16:creationId xmlns:a16="http://schemas.microsoft.com/office/drawing/2014/main" id="{2A7D5A9A-CA01-4800-82B2-0EFF5B231395}"/>
              </a:ext>
            </a:extLst>
          </p:cNvPr>
          <p:cNvSpPr/>
          <p:nvPr/>
        </p:nvSpPr>
        <p:spPr>
          <a:xfrm>
            <a:off x="4243089" y="2343098"/>
            <a:ext cx="2529011" cy="739829"/>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&lt;</a:t>
            </a:r>
            <a:r>
              <a:rPr kumimoji="1" lang="en-US" altLang="ja-JP" sz="1400" b="1">
                <a:solidFill>
                  <a:schemeClr val="tx1"/>
                </a:solidFill>
              </a:rPr>
              <a:t>div </a:t>
            </a:r>
            <a:r>
              <a:rPr kumimoji="1" lang="en-US" altLang="ja-JP" sz="1400">
                <a:solidFill>
                  <a:schemeClr val="tx1"/>
                </a:solidFill>
              </a:rPr>
              <a:t>class=“box_office”&gt;</a:t>
            </a:r>
          </a:p>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a:p>
            <a:r>
              <a:rPr kumimoji="1" lang="en-US" altLang="ja-JP" sz="1400">
                <a:solidFill>
                  <a:schemeClr val="tx1"/>
                </a:solidFill>
              </a:rPr>
              <a:t>&lt;/</a:t>
            </a:r>
            <a:r>
              <a:rPr kumimoji="1" lang="en-US" altLang="ja-JP" sz="1400" b="1">
                <a:solidFill>
                  <a:schemeClr val="tx1"/>
                </a:solidFill>
              </a:rPr>
              <a:t>div</a:t>
            </a:r>
            <a:r>
              <a:rPr kumimoji="1" lang="en-US" altLang="ja-JP" sz="1400">
                <a:solidFill>
                  <a:schemeClr val="tx1"/>
                </a:solidFill>
              </a:rPr>
              <a:t>&gt;</a:t>
            </a:r>
            <a:endParaRPr kumimoji="1" lang="ja-JP" altLang="en-US" sz="1400">
              <a:solidFill>
                <a:schemeClr val="tx1"/>
              </a:solidFill>
            </a:endParaRPr>
          </a:p>
        </p:txBody>
      </p:sp>
      <p:sp>
        <p:nvSpPr>
          <p:cNvPr id="26" name="コンテンツ プレースホルダー 2">
            <a:extLst>
              <a:ext uri="{FF2B5EF4-FFF2-40B4-BE49-F238E27FC236}">
                <a16:creationId xmlns:a16="http://schemas.microsoft.com/office/drawing/2014/main" id="{7BF1E608-172F-4EFD-BCF5-146232FCED20}"/>
              </a:ext>
            </a:extLst>
          </p:cNvPr>
          <p:cNvSpPr txBox="1">
            <a:spLocks/>
          </p:cNvSpPr>
          <p:nvPr/>
        </p:nvSpPr>
        <p:spPr>
          <a:xfrm>
            <a:off x="2107157" y="3177360"/>
            <a:ext cx="1636454" cy="32060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タグ工場</a:t>
            </a:r>
            <a:endParaRPr lang="en-US" altLang="ja-JP" sz="1400"/>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865" y="2148422"/>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490264" y="3171332"/>
            <a:ext cx="1110505"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Web</a:t>
            </a:r>
            <a:r>
              <a:rPr lang="ja-JP" altLang="en-US" sz="1400"/>
              <a:t>ページ</a:t>
            </a:r>
            <a:endParaRPr lang="en-US" altLang="ja-JP" sz="1400"/>
          </a:p>
        </p:txBody>
      </p:sp>
      <p:sp>
        <p:nvSpPr>
          <p:cNvPr id="29" name="矢印: 右 28">
            <a:extLst>
              <a:ext uri="{FF2B5EF4-FFF2-40B4-BE49-F238E27FC236}">
                <a16:creationId xmlns:a16="http://schemas.microsoft.com/office/drawing/2014/main" id="{62BB67D2-8054-48E7-BE6C-20B46988FB23}"/>
              </a:ext>
            </a:extLst>
          </p:cNvPr>
          <p:cNvSpPr/>
          <p:nvPr/>
        </p:nvSpPr>
        <p:spPr>
          <a:xfrm>
            <a:off x="3543516" y="2450225"/>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
        <p:nvSpPr>
          <p:cNvPr id="30" name="コンテンツ プレースホルダー 2">
            <a:extLst>
              <a:ext uri="{FF2B5EF4-FFF2-40B4-BE49-F238E27FC236}">
                <a16:creationId xmlns:a16="http://schemas.microsoft.com/office/drawing/2014/main" id="{50153EC0-2226-4B2B-BB04-F4E619E30A1E}"/>
              </a:ext>
            </a:extLst>
          </p:cNvPr>
          <p:cNvSpPr txBox="1">
            <a:spLocks/>
          </p:cNvSpPr>
          <p:nvPr/>
        </p:nvSpPr>
        <p:spPr>
          <a:xfrm>
            <a:off x="4917428" y="3172071"/>
            <a:ext cx="1180331" cy="30835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最初のタグ</a:t>
            </a:r>
            <a:endParaRPr lang="en-US" altLang="ja-JP" sz="1400"/>
          </a:p>
        </p:txBody>
      </p:sp>
      <p:sp>
        <p:nvSpPr>
          <p:cNvPr id="32" name="正方形/長方形 31">
            <a:extLst>
              <a:ext uri="{FF2B5EF4-FFF2-40B4-BE49-F238E27FC236}">
                <a16:creationId xmlns:a16="http://schemas.microsoft.com/office/drawing/2014/main" id="{EB288B38-5507-47C0-8CE8-AF0EC8151254}"/>
              </a:ext>
            </a:extLst>
          </p:cNvPr>
          <p:cNvSpPr/>
          <p:nvPr/>
        </p:nvSpPr>
        <p:spPr>
          <a:xfrm>
            <a:off x="7453951" y="2561673"/>
            <a:ext cx="2171410" cy="286824"/>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400">
                <a:solidFill>
                  <a:schemeClr val="tx1"/>
                </a:solidFill>
              </a:rPr>
              <a:t>&lt;p&gt;</a:t>
            </a:r>
            <a:r>
              <a:rPr lang="ja-JP" altLang="en-US" sz="1400">
                <a:solidFill>
                  <a:schemeClr val="tx1"/>
                </a:solidFill>
              </a:rPr>
              <a:t>ミライアカリ</a:t>
            </a:r>
            <a:r>
              <a:rPr lang="en-US" altLang="ja-JP" sz="1400">
                <a:solidFill>
                  <a:schemeClr val="tx1"/>
                </a:solidFill>
              </a:rPr>
              <a:t>&lt;/p&gt;</a:t>
            </a:r>
          </a:p>
        </p:txBody>
      </p:sp>
      <p:sp>
        <p:nvSpPr>
          <p:cNvPr id="34" name="コンテンツ プレースホルダー 2">
            <a:extLst>
              <a:ext uri="{FF2B5EF4-FFF2-40B4-BE49-F238E27FC236}">
                <a16:creationId xmlns:a16="http://schemas.microsoft.com/office/drawing/2014/main" id="{986806A0-5012-4080-BB21-310CC556E733}"/>
              </a:ext>
            </a:extLst>
          </p:cNvPr>
          <p:cNvSpPr txBox="1">
            <a:spLocks/>
          </p:cNvSpPr>
          <p:nvPr/>
        </p:nvSpPr>
        <p:spPr>
          <a:xfrm>
            <a:off x="376550" y="4027479"/>
            <a:ext cx="8925712" cy="226512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タグ工場は</a:t>
            </a:r>
            <a:r>
              <a:rPr lang="en-US" altLang="ja-JP" sz="1400"/>
              <a:t>Web</a:t>
            </a:r>
            <a:r>
              <a:rPr lang="ja-JP" altLang="en-US" sz="1400"/>
              <a:t>ページから「最初のタグ」を生産します。</a:t>
            </a:r>
            <a:endParaRPr lang="en-US" altLang="ja-JP" sz="1400"/>
          </a:p>
          <a:p>
            <a:r>
              <a:rPr lang="ja-JP" altLang="en-US" sz="1400"/>
              <a:t>見つけたい</a:t>
            </a:r>
            <a:r>
              <a:rPr lang="en-US" altLang="ja-JP" sz="1400"/>
              <a:t>HTML</a:t>
            </a:r>
            <a:r>
              <a:rPr lang="ja-JP" altLang="en-US" sz="1400"/>
              <a:t>タグを指定すると、タグが生産されます。</a:t>
            </a:r>
            <a:endParaRPr lang="en-US" altLang="ja-JP" sz="1400"/>
          </a:p>
          <a:p>
            <a:r>
              <a:rPr lang="ja-JP" altLang="en-US" sz="1400"/>
              <a:t>（例）</a:t>
            </a:r>
            <a:r>
              <a:rPr lang="en-US" altLang="ja-JP" sz="1400"/>
              <a:t>HTML</a:t>
            </a:r>
            <a:r>
              <a:rPr lang="ja-JP" altLang="en-US" sz="1400"/>
              <a:t>タグ</a:t>
            </a:r>
            <a:r>
              <a:rPr lang="en-US" altLang="ja-JP" sz="1400"/>
              <a:t>=div</a:t>
            </a:r>
            <a:r>
              <a:rPr lang="ja-JP" altLang="en-US" sz="1400"/>
              <a:t>、属性</a:t>
            </a:r>
            <a:r>
              <a:rPr lang="en-US" altLang="ja-JP" sz="1400"/>
              <a:t>class = box_office</a:t>
            </a:r>
          </a:p>
          <a:p>
            <a:endParaRPr lang="en-US" altLang="ja-JP" sz="1400"/>
          </a:p>
          <a:p>
            <a:r>
              <a:rPr lang="ja-JP" altLang="en-US" sz="1400"/>
              <a:t>見つかったタグはさらに自身の</a:t>
            </a:r>
            <a:r>
              <a:rPr lang="en-US" altLang="ja-JP" sz="1400"/>
              <a:t>HTML</a:t>
            </a:r>
            <a:r>
              <a:rPr lang="ja-JP" altLang="en-US" sz="1400"/>
              <a:t>構造から特定のタグを抽出して、新しいタグを生産します。</a:t>
            </a:r>
            <a:endParaRPr lang="en-US" altLang="ja-JP" sz="1400"/>
          </a:p>
          <a:p>
            <a:r>
              <a:rPr lang="ja-JP" altLang="en-US" sz="1400"/>
              <a:t>（例）</a:t>
            </a:r>
            <a:r>
              <a:rPr lang="en-US" altLang="ja-JP" sz="1400"/>
              <a:t>HTML</a:t>
            </a:r>
            <a:r>
              <a:rPr lang="ja-JP" altLang="en-US" sz="1400"/>
              <a:t>タグ</a:t>
            </a:r>
            <a:r>
              <a:rPr lang="en-US" altLang="ja-JP" sz="1400"/>
              <a:t>=p</a:t>
            </a:r>
          </a:p>
        </p:txBody>
      </p:sp>
      <p:sp>
        <p:nvSpPr>
          <p:cNvPr id="35" name="コンテンツ プレースホルダー 2">
            <a:extLst>
              <a:ext uri="{FF2B5EF4-FFF2-40B4-BE49-F238E27FC236}">
                <a16:creationId xmlns:a16="http://schemas.microsoft.com/office/drawing/2014/main" id="{49DE9DEF-94E0-4332-8E9E-74D1370C9992}"/>
              </a:ext>
            </a:extLst>
          </p:cNvPr>
          <p:cNvSpPr txBox="1">
            <a:spLocks/>
          </p:cNvSpPr>
          <p:nvPr/>
        </p:nvSpPr>
        <p:spPr>
          <a:xfrm>
            <a:off x="7903690" y="3177433"/>
            <a:ext cx="1180331" cy="41783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ja-JP" altLang="en-US" sz="1400"/>
              <a:t>新しいタグ</a:t>
            </a:r>
            <a:endParaRPr lang="en-US" altLang="ja-JP" sz="1400"/>
          </a:p>
        </p:txBody>
      </p:sp>
      <p:sp>
        <p:nvSpPr>
          <p:cNvPr id="19" name="矢印: 右 18">
            <a:extLst>
              <a:ext uri="{FF2B5EF4-FFF2-40B4-BE49-F238E27FC236}">
                <a16:creationId xmlns:a16="http://schemas.microsoft.com/office/drawing/2014/main" id="{45907087-91F9-4767-B326-77C07B438774}"/>
              </a:ext>
            </a:extLst>
          </p:cNvPr>
          <p:cNvSpPr/>
          <p:nvPr/>
        </p:nvSpPr>
        <p:spPr>
          <a:xfrm>
            <a:off x="6772100" y="2458152"/>
            <a:ext cx="681851"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t>生産</a:t>
            </a:r>
            <a:endParaRPr kumimoji="1" lang="ja-JP" altLang="en-US" sz="1400"/>
          </a:p>
        </p:txBody>
      </p:sp>
    </p:spTree>
    <p:extLst>
      <p:ext uri="{BB962C8B-B14F-4D97-AF65-F5344CB8AC3E}">
        <p14:creationId xmlns:p14="http://schemas.microsoft.com/office/powerpoint/2010/main" val="186485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タグ工場を保持するランキングスクレイパーにランキングページを入力すると、</a:t>
            </a:r>
            <a:endParaRPr lang="en-US" altLang="ja-JP" sz="1400"/>
          </a:p>
          <a:p>
            <a:r>
              <a:rPr lang="ja-JP" altLang="en-US" sz="1400"/>
              <a:t>ランキング情報を出力します。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493381"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7" name="図 26">
            <a:extLst>
              <a:ext uri="{FF2B5EF4-FFF2-40B4-BE49-F238E27FC236}">
                <a16:creationId xmlns:a16="http://schemas.microsoft.com/office/drawing/2014/main" id="{28091D46-BEE9-44F6-AB5C-EE2115079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9739" y="2509793"/>
            <a:ext cx="1033305" cy="960497"/>
          </a:xfrm>
          <a:prstGeom prst="rect">
            <a:avLst/>
          </a:prstGeom>
        </p:spPr>
      </p:pic>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648399" y="363083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370385"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1341"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321917" y="4175387"/>
            <a:ext cx="2239108" cy="4416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ランキングスクレイパー</a:t>
            </a:r>
            <a:endParaRPr lang="en-US" altLang="ja-JP" sz="1400"/>
          </a:p>
        </p:txBody>
      </p:sp>
      <p:sp>
        <p:nvSpPr>
          <p:cNvPr id="20" name="矢印: 右 19">
            <a:extLst>
              <a:ext uri="{FF2B5EF4-FFF2-40B4-BE49-F238E27FC236}">
                <a16:creationId xmlns:a16="http://schemas.microsoft.com/office/drawing/2014/main" id="{9DCF1F69-DBA0-4C54-BC01-E3C34C3693CD}"/>
              </a:ext>
            </a:extLst>
          </p:cNvPr>
          <p:cNvSpPr/>
          <p:nvPr/>
        </p:nvSpPr>
        <p:spPr>
          <a:xfrm>
            <a:off x="5679736"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382876" y="2551395"/>
            <a:ext cx="2831463" cy="1215268"/>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a:solidFill>
                  <a:schemeClr val="tx1"/>
                </a:solidFill>
              </a:rPr>
              <a:t>1</a:t>
            </a:r>
            <a:r>
              <a:rPr kumimoji="1" lang="ja-JP" altLang="en-US" sz="1400">
                <a:solidFill>
                  <a:schemeClr val="tx1"/>
                </a:solidFill>
              </a:rPr>
              <a:t>位：キズナアイ</a:t>
            </a:r>
            <a:r>
              <a:rPr kumimoji="1" lang="en-US" altLang="ja-JP" sz="1400">
                <a:solidFill>
                  <a:schemeClr val="tx1"/>
                </a:solidFill>
              </a:rPr>
              <a:t>(upd8) </a:t>
            </a:r>
          </a:p>
          <a:p>
            <a:r>
              <a:rPr lang="en-US" altLang="ja-JP" sz="1400">
                <a:solidFill>
                  <a:schemeClr val="tx1"/>
                </a:solidFill>
              </a:rPr>
              <a:t>2</a:t>
            </a:r>
            <a:r>
              <a:rPr lang="ja-JP" altLang="en-US" sz="1400">
                <a:solidFill>
                  <a:schemeClr val="tx1"/>
                </a:solidFill>
              </a:rPr>
              <a:t>位：輝夜月</a:t>
            </a:r>
            <a:r>
              <a:rPr lang="en-US" altLang="ja-JP" sz="1400">
                <a:solidFill>
                  <a:schemeClr val="tx1"/>
                </a:solidFill>
              </a:rPr>
              <a:t>(vic) </a:t>
            </a:r>
          </a:p>
          <a:p>
            <a:r>
              <a:rPr kumimoji="1" lang="en-US" altLang="ja-JP" sz="1400">
                <a:solidFill>
                  <a:schemeClr val="tx1"/>
                </a:solidFill>
              </a:rPr>
              <a:t>3</a:t>
            </a:r>
            <a:r>
              <a:rPr kumimoji="1" lang="ja-JP" altLang="en-US" sz="1400">
                <a:solidFill>
                  <a:schemeClr val="tx1"/>
                </a:solidFill>
              </a:rPr>
              <a:t>位：ミライアカリ</a:t>
            </a:r>
            <a:r>
              <a:rPr kumimoji="1" lang="en-US" altLang="ja-JP" sz="1400">
                <a:solidFill>
                  <a:schemeClr val="tx1"/>
                </a:solidFill>
              </a:rPr>
              <a:t>(</a:t>
            </a:r>
            <a:r>
              <a:rPr kumimoji="1" lang="ja-JP" altLang="en-US" sz="1400">
                <a:solidFill>
                  <a:schemeClr val="tx1"/>
                </a:solidFill>
              </a:rPr>
              <a:t>元</a:t>
            </a:r>
            <a:r>
              <a:rPr kumimoji="1" lang="en-US" altLang="ja-JP" sz="1400">
                <a:solidFill>
                  <a:schemeClr val="tx1"/>
                </a:solidFill>
              </a:rPr>
              <a:t>ENTUM) </a:t>
            </a:r>
          </a:p>
          <a:p>
            <a:r>
              <a:rPr lang="ja-JP" altLang="en-US" sz="1400">
                <a:solidFill>
                  <a:schemeClr val="tx1"/>
                </a:solidFill>
              </a:rPr>
              <a:t>・・・</a:t>
            </a:r>
            <a:endParaRPr lang="en-US" altLang="ja-JP" sz="1400">
              <a:solidFill>
                <a:schemeClr val="tx1"/>
              </a:solidFill>
            </a:endParaRP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3820399"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spTree>
    <p:extLst>
      <p:ext uri="{BB962C8B-B14F-4D97-AF65-F5344CB8AC3E}">
        <p14:creationId xmlns:p14="http://schemas.microsoft.com/office/powerpoint/2010/main" val="299722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はじめに</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Autofit/>
          </a:bodyPr>
          <a:lstStyle/>
          <a:p>
            <a:r>
              <a:rPr lang="ja-JP" altLang="en-US" sz="1400"/>
              <a:t>本講習では</a:t>
            </a:r>
            <a:r>
              <a:rPr lang="en-US" altLang="ja-JP" sz="1400"/>
              <a:t>python</a:t>
            </a:r>
            <a:r>
              <a:rPr lang="ja-JP" altLang="en-US" sz="1400"/>
              <a:t>を扱います。</a:t>
            </a:r>
            <a:endParaRPr lang="en-US" altLang="ja-JP" sz="1400"/>
          </a:p>
          <a:p>
            <a:r>
              <a:rPr lang="en-US" altLang="ja-JP" sz="1400"/>
              <a:t>python</a:t>
            </a:r>
            <a:r>
              <a:rPr lang="ja-JP" altLang="en-US" sz="1400"/>
              <a:t>言語はコードを、シンプルかつ直感的、かつ短く表現することを目指しており、</a:t>
            </a:r>
            <a:endParaRPr lang="en-US" altLang="ja-JP" sz="1400"/>
          </a:p>
          <a:p>
            <a:r>
              <a:rPr lang="ja-JP" altLang="en-US" sz="1400"/>
              <a:t>これに沿ったコードを </a:t>
            </a:r>
            <a:r>
              <a:rPr lang="en-US" altLang="ja-JP" sz="1400" b="1"/>
              <a:t>pythonic</a:t>
            </a:r>
            <a:r>
              <a:rPr lang="ja-JP" altLang="en-US" sz="1400" b="1"/>
              <a:t>だ</a:t>
            </a:r>
            <a:r>
              <a:rPr lang="en-US" altLang="ja-JP" sz="1400"/>
              <a:t>(python</a:t>
            </a:r>
            <a:r>
              <a:rPr lang="ja-JP" altLang="en-US" sz="1400"/>
              <a:t>らしいコーディングだ</a:t>
            </a:r>
            <a:r>
              <a:rPr lang="en-US" altLang="ja-JP" sz="1400"/>
              <a:t>)</a:t>
            </a:r>
            <a:r>
              <a:rPr lang="ja-JP" altLang="en-US" sz="1400"/>
              <a:t>と表現しているほどです。</a:t>
            </a:r>
            <a:endParaRPr lang="en-US" altLang="ja-JP" sz="1400"/>
          </a:p>
          <a:p>
            <a:r>
              <a:rPr lang="ja-JP" altLang="en-US" sz="1400"/>
              <a:t>この</a:t>
            </a:r>
            <a:r>
              <a:rPr lang="en-US" altLang="ja-JP" sz="1400"/>
              <a:t>pythonic</a:t>
            </a:r>
            <a:r>
              <a:rPr lang="ja-JP" altLang="en-US" sz="1400"/>
              <a:t>な文化が好まれて、</a:t>
            </a:r>
            <a:r>
              <a:rPr lang="en-US" altLang="ja-JP" sz="1400"/>
              <a:t>python</a:t>
            </a:r>
            <a:r>
              <a:rPr lang="ja-JP" altLang="en-US" sz="1400"/>
              <a:t>には多様なライブラリ、フレームワーク、ラッパーが存在します。</a:t>
            </a:r>
            <a:endParaRPr lang="en-US" altLang="ja-JP" sz="1400"/>
          </a:p>
          <a:p>
            <a:endParaRPr lang="en-US" altLang="ja-JP" sz="1400"/>
          </a:p>
          <a:p>
            <a:r>
              <a:rPr lang="ja-JP" altLang="en-US" sz="1200"/>
              <a:t>　数学演算系</a:t>
            </a:r>
            <a:r>
              <a:rPr lang="en-US" altLang="ja-JP" sz="1200"/>
              <a:t>(</a:t>
            </a:r>
            <a:r>
              <a:rPr lang="en-US" altLang="ja-JP" sz="1200" err="1"/>
              <a:t>numpy</a:t>
            </a:r>
            <a:r>
              <a:rPr lang="en-US" altLang="ja-JP" sz="1200"/>
              <a:t>)</a:t>
            </a:r>
          </a:p>
          <a:p>
            <a:r>
              <a:rPr lang="ja-JP" altLang="en-US" sz="1200"/>
              <a:t>　機械学習</a:t>
            </a:r>
            <a:r>
              <a:rPr lang="en-US" altLang="ja-JP" sz="1200"/>
              <a:t>(</a:t>
            </a:r>
            <a:r>
              <a:rPr lang="en-US" altLang="ja-JP" sz="1200" err="1"/>
              <a:t>pytorch</a:t>
            </a:r>
            <a:r>
              <a:rPr lang="en-US" altLang="ja-JP" sz="1200"/>
              <a:t>, </a:t>
            </a:r>
            <a:r>
              <a:rPr lang="en-US" altLang="ja-JP" sz="1200" err="1"/>
              <a:t>scikit</a:t>
            </a:r>
            <a:r>
              <a:rPr lang="en-US" altLang="ja-JP" sz="1200"/>
              <a:t>-learn)</a:t>
            </a:r>
          </a:p>
          <a:p>
            <a:r>
              <a:rPr lang="ja-JP" altLang="en-US" sz="1200"/>
              <a:t>　</a:t>
            </a:r>
            <a:r>
              <a:rPr lang="ja-JP" altLang="en-US" sz="1200" b="1"/>
              <a:t>ロボットの制御フレームワーク</a:t>
            </a:r>
            <a:r>
              <a:rPr lang="en-US" altLang="ja-JP" sz="1200" b="1"/>
              <a:t>(</a:t>
            </a:r>
            <a:r>
              <a:rPr lang="en-US" altLang="ja-JP" sz="1200" b="1" err="1"/>
              <a:t>ros</a:t>
            </a:r>
            <a:r>
              <a:rPr lang="en-US" altLang="ja-JP" sz="1200" b="1"/>
              <a:t>)</a:t>
            </a:r>
          </a:p>
          <a:p>
            <a:r>
              <a:rPr lang="ja-JP" altLang="en-US" sz="1200"/>
              <a:t>　組込み系の通信制御</a:t>
            </a:r>
            <a:r>
              <a:rPr lang="en-US" altLang="ja-JP" sz="1200"/>
              <a:t>(</a:t>
            </a:r>
            <a:r>
              <a:rPr lang="ja-JP" altLang="en-US" sz="1200"/>
              <a:t>シリアル通信、</a:t>
            </a:r>
            <a:r>
              <a:rPr lang="en-US" altLang="ja-JP" sz="1200"/>
              <a:t>USB</a:t>
            </a:r>
            <a:r>
              <a:rPr lang="ja-JP" altLang="en-US" sz="1200"/>
              <a:t>通信等</a:t>
            </a:r>
            <a:r>
              <a:rPr lang="en-US" altLang="ja-JP" sz="1200"/>
              <a:t>)</a:t>
            </a:r>
          </a:p>
          <a:p>
            <a:r>
              <a:rPr lang="ja-JP" altLang="en-US" sz="1200"/>
              <a:t>　ゲーム開発 </a:t>
            </a:r>
            <a:r>
              <a:rPr lang="en-US" altLang="ja-JP" sz="1200"/>
              <a:t>(</a:t>
            </a:r>
            <a:r>
              <a:rPr lang="en-US" altLang="ja-JP" sz="1200" err="1"/>
              <a:t>pygame</a:t>
            </a:r>
            <a:r>
              <a:rPr lang="en-US" altLang="ja-JP" sz="1200"/>
              <a:t>)</a:t>
            </a:r>
          </a:p>
          <a:p>
            <a:r>
              <a:rPr lang="ja-JP" altLang="en-US" sz="1200"/>
              <a:t>　</a:t>
            </a:r>
            <a:r>
              <a:rPr lang="ja-JP" altLang="en-US" sz="1200" b="1"/>
              <a:t>クラウド</a:t>
            </a:r>
            <a:r>
              <a:rPr lang="en-US" altLang="ja-JP" sz="1200" b="1"/>
              <a:t>API</a:t>
            </a:r>
            <a:r>
              <a:rPr lang="ja-JP" altLang="en-US" sz="1200" b="1"/>
              <a:t> </a:t>
            </a:r>
            <a:r>
              <a:rPr lang="en-US" altLang="ja-JP" sz="1200" b="1"/>
              <a:t>(google/</a:t>
            </a:r>
            <a:r>
              <a:rPr lang="en-US" altLang="ja-JP" sz="1200" b="1" err="1"/>
              <a:t>twiter</a:t>
            </a:r>
            <a:r>
              <a:rPr lang="ja-JP" altLang="en-US" sz="1200" b="1"/>
              <a:t>等</a:t>
            </a:r>
            <a:r>
              <a:rPr lang="en-US" altLang="ja-JP" sz="1200" b="1"/>
              <a:t>)</a:t>
            </a:r>
          </a:p>
          <a:p>
            <a:r>
              <a:rPr lang="ja-JP" altLang="en-US" sz="1200"/>
              <a:t>　</a:t>
            </a:r>
            <a:r>
              <a:rPr lang="ja-JP" altLang="en-US" sz="1200" b="1"/>
              <a:t>データベース </a:t>
            </a:r>
            <a:r>
              <a:rPr lang="en-US" altLang="ja-JP" sz="1200" b="1"/>
              <a:t>(sqlite3/</a:t>
            </a:r>
            <a:r>
              <a:rPr lang="en-US" altLang="ja-JP" sz="1200" b="1" err="1"/>
              <a:t>mysql</a:t>
            </a:r>
            <a:r>
              <a:rPr lang="en-US" altLang="ja-JP" sz="1200" b="1"/>
              <a:t>/</a:t>
            </a:r>
            <a:r>
              <a:rPr lang="en-US" altLang="ja-JP" sz="1200" b="1" err="1"/>
              <a:t>sqlserver</a:t>
            </a:r>
            <a:r>
              <a:rPr lang="ja-JP" altLang="en-US" sz="1200" b="1"/>
              <a:t>等</a:t>
            </a:r>
            <a:r>
              <a:rPr lang="en-US" altLang="ja-JP" sz="1200" b="1"/>
              <a:t>)</a:t>
            </a:r>
          </a:p>
          <a:p>
            <a:r>
              <a:rPr lang="ja-JP" altLang="en-US" sz="1200"/>
              <a:t>　</a:t>
            </a:r>
            <a:r>
              <a:rPr lang="ja-JP" altLang="en-US" sz="1200" b="1"/>
              <a:t>データ分析 </a:t>
            </a:r>
            <a:r>
              <a:rPr lang="en-US" altLang="ja-JP" sz="1200" b="1"/>
              <a:t>(pandas)</a:t>
            </a:r>
          </a:p>
          <a:p>
            <a:r>
              <a:rPr lang="ja-JP" altLang="en-US" sz="1200"/>
              <a:t>　</a:t>
            </a:r>
            <a:r>
              <a:rPr lang="ja-JP" altLang="en-US" sz="1200" b="1"/>
              <a:t>スクレイピング</a:t>
            </a:r>
            <a:r>
              <a:rPr lang="en-US" altLang="ja-JP" sz="1200" b="1"/>
              <a:t>(</a:t>
            </a:r>
            <a:r>
              <a:rPr lang="en-US" altLang="ja-JP" sz="1200" b="1" err="1"/>
              <a:t>beautifulsoup</a:t>
            </a:r>
            <a:r>
              <a:rPr lang="en-US" altLang="ja-JP" sz="1200" b="1"/>
              <a:t>/</a:t>
            </a:r>
            <a:r>
              <a:rPr lang="en-US" altLang="ja-JP" sz="1200" b="1" err="1"/>
              <a:t>scrapy</a:t>
            </a:r>
            <a:r>
              <a:rPr lang="en-US" altLang="ja-JP" sz="1200" b="1"/>
              <a:t>)</a:t>
            </a:r>
          </a:p>
          <a:p>
            <a:r>
              <a:rPr lang="ja-JP" altLang="en-US" sz="1200"/>
              <a:t>　</a:t>
            </a:r>
            <a:r>
              <a:rPr lang="ja-JP" altLang="en-US" sz="1200" b="1"/>
              <a:t>グラフ描画</a:t>
            </a:r>
            <a:r>
              <a:rPr lang="en-US" altLang="ja-JP" sz="1200" b="1"/>
              <a:t>(matplotlib)</a:t>
            </a:r>
          </a:p>
          <a:p>
            <a:r>
              <a:rPr lang="ja-JP" altLang="en-US" sz="1200"/>
              <a:t>　サーバサイド</a:t>
            </a:r>
            <a:r>
              <a:rPr lang="en-US" altLang="ja-JP" sz="1200"/>
              <a:t>Web(flask)</a:t>
            </a:r>
          </a:p>
          <a:p>
            <a:r>
              <a:rPr lang="ja-JP" altLang="en-US" sz="1200"/>
              <a:t>　デスクトップ</a:t>
            </a:r>
            <a:r>
              <a:rPr lang="en-US" altLang="ja-JP" sz="1200"/>
              <a:t>UI(qt)</a:t>
            </a:r>
          </a:p>
          <a:p>
            <a:endParaRPr lang="en-US" altLang="ja-JP" sz="1400"/>
          </a:p>
          <a:p>
            <a:r>
              <a:rPr lang="ja-JP" altLang="en-US" sz="1400"/>
              <a:t>「何かしよう」と思った際に必要な道具を探すと大抵、</a:t>
            </a:r>
            <a:r>
              <a:rPr lang="en-US" altLang="ja-JP" sz="1400"/>
              <a:t>python</a:t>
            </a:r>
            <a:r>
              <a:rPr lang="ja-JP" altLang="en-US" sz="1400"/>
              <a:t>で道具そのものが提供されたり、</a:t>
            </a:r>
            <a:endParaRPr lang="en-US" altLang="ja-JP" sz="1400"/>
          </a:p>
          <a:p>
            <a:r>
              <a:rPr lang="ja-JP" altLang="en-US" sz="1400"/>
              <a:t>あるいは道具を使いやすく包んだ</a:t>
            </a:r>
            <a:r>
              <a:rPr lang="en-US" altLang="ja-JP" sz="1400"/>
              <a:t>python</a:t>
            </a:r>
            <a:r>
              <a:rPr lang="ja-JP" altLang="en-US" sz="1400"/>
              <a:t>ラッパーが見つかります。</a:t>
            </a:r>
            <a:endParaRPr lang="en-US" altLang="ja-JP" sz="1400"/>
          </a:p>
          <a:p>
            <a:r>
              <a:rPr lang="ja-JP" altLang="en-US" sz="1400"/>
              <a:t>自分で一から組むより、これらの道具を使用した方が圧倒的に「ものづくり」の速度は速いです。</a:t>
            </a:r>
            <a:endParaRPr lang="en-US" altLang="ja-JP" sz="1400"/>
          </a:p>
          <a:p>
            <a:r>
              <a:rPr lang="en-US" altLang="ja-JP" sz="1400"/>
              <a:t>(</a:t>
            </a:r>
            <a:r>
              <a:rPr lang="ja-JP" altLang="en-US" sz="1400"/>
              <a:t>リアルタイム処理等、常に</a:t>
            </a:r>
            <a:r>
              <a:rPr lang="en-US" altLang="ja-JP" sz="1400"/>
              <a:t>python</a:t>
            </a:r>
            <a:r>
              <a:rPr lang="ja-JP" altLang="en-US" sz="1400"/>
              <a:t>がその現場の最適解とは限らない）</a:t>
            </a:r>
            <a:endParaRPr lang="en-US" altLang="ja-JP" sz="1400"/>
          </a:p>
        </p:txBody>
      </p:sp>
    </p:spTree>
    <p:extLst>
      <p:ext uri="{BB962C8B-B14F-4D97-AF65-F5344CB8AC3E}">
        <p14:creationId xmlns:p14="http://schemas.microsoft.com/office/powerpoint/2010/main" val="120280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ランキング：モジュールの使い方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err="1"/>
              <a:t>RankingScraper</a:t>
            </a:r>
            <a:endParaRPr lang="en-US" altLang="ja-JP" sz="1400" b="1"/>
          </a:p>
          <a:p>
            <a:endParaRPr lang="en-US" altLang="ja-JP" sz="1400"/>
          </a:p>
          <a:p>
            <a:r>
              <a:rPr lang="en-US" altLang="ja-JP" sz="1400"/>
              <a:t>vtubers = </a:t>
            </a:r>
            <a:r>
              <a:rPr lang="en-US" altLang="ja-JP" sz="1400" b="1" err="1"/>
              <a:t>RankingScraper</a:t>
            </a:r>
            <a:r>
              <a:rPr lang="en-US" altLang="ja-JP" sz="1400"/>
              <a:t>().</a:t>
            </a:r>
            <a:r>
              <a:rPr lang="en-US" altLang="ja-JP" sz="1400" err="1"/>
              <a:t>get_ranking_data</a:t>
            </a:r>
            <a:r>
              <a:rPr lang="en-US" altLang="ja-JP" sz="1400"/>
              <a:t>(3)</a:t>
            </a:r>
          </a:p>
          <a:p>
            <a:r>
              <a:rPr lang="en-US" altLang="ja-JP" sz="1400"/>
              <a:t>print(vtubers)</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2570602619"/>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RankingScraper</a:t>
                      </a:r>
                      <a:endParaRPr kumimoji="1" lang="ja-JP" altLang="en-US" sz="1400"/>
                    </a:p>
                  </a:txBody>
                  <a:tcPr/>
                </a:tc>
                <a:tc>
                  <a:txBody>
                    <a:bodyPr/>
                    <a:lstStyle/>
                    <a:p>
                      <a:r>
                        <a:rPr kumimoji="1" lang="en-US" altLang="ja-JP" sz="1400"/>
                        <a:t>VTuber</a:t>
                      </a:r>
                      <a:r>
                        <a:rPr kumimoji="1" lang="ja-JP" altLang="en-US" sz="1400"/>
                        <a:t>のランキングサイトから各種パラメータ</a:t>
                      </a:r>
                      <a:r>
                        <a:rPr kumimoji="1" lang="en-US" altLang="ja-JP" sz="1400"/>
                        <a:t>(</a:t>
                      </a:r>
                      <a:r>
                        <a:rPr kumimoji="1" lang="ja-JP" altLang="en-US" sz="1400"/>
                        <a:t>順位、名前、フォロワー数、</a:t>
                      </a:r>
                      <a:r>
                        <a:rPr kumimoji="1" lang="en-US" altLang="ja-JP" sz="1400"/>
                        <a:t>Twitter</a:t>
                      </a:r>
                      <a:r>
                        <a:rPr kumimoji="1" lang="ja-JP" altLang="en-US" sz="1400"/>
                        <a:t>アカウント等</a:t>
                      </a:r>
                      <a:r>
                        <a:rPr kumimoji="1" lang="en-US" altLang="ja-JP" sz="1400"/>
                        <a:t>)</a:t>
                      </a:r>
                      <a:r>
                        <a:rPr kumimoji="1" lang="ja-JP" altLang="en-US" sz="1400"/>
                        <a:t>をスクレイピングする。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142524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[{‘office’: ‘upd8’, ‘twitter’: ‘https://twitter.com/aichan_nel’, ‘youtube’: ‘https://t.co/ZptRaeE7SB’, ‘name’: ‘</a:t>
            </a:r>
            <a:r>
              <a:rPr lang="ja-JP" altLang="en-US" sz="1400" b="1"/>
              <a:t>キズナアイ</a:t>
            </a:r>
            <a:r>
              <a:rPr lang="en-US" altLang="ja-JP" sz="1400"/>
              <a:t>’, ‘rank’: ‘1</a:t>
            </a:r>
            <a:r>
              <a:rPr lang="ja-JP" altLang="en-US" sz="1400"/>
              <a:t>位</a:t>
            </a:r>
            <a:r>
              <a:rPr lang="en-US" altLang="ja-JP" sz="1400"/>
              <a:t>’, ‘follower’: 2680000, ‘view’: 278446128}, </a:t>
            </a:r>
          </a:p>
          <a:p>
            <a:endParaRPr lang="en-US" altLang="ja-JP" sz="1400"/>
          </a:p>
          <a:p>
            <a:r>
              <a:rPr lang="en-US" altLang="ja-JP" sz="1400"/>
              <a:t>{‘office’: ‘VIC’, ‘twitter’: ‘https://twitter.com/_KaguyaLuna’, ‘youtube’: ‘https://t.co/sLLbajn9Wu’, ‘name’: ‘</a:t>
            </a:r>
            <a:r>
              <a:rPr lang="ja-JP" altLang="en-US" sz="1400" b="1"/>
              <a:t>輝夜月</a:t>
            </a:r>
            <a:r>
              <a:rPr lang="en-US" altLang="ja-JP" sz="1400"/>
              <a:t>’, ‘rank’: ‘3</a:t>
            </a:r>
            <a:r>
              <a:rPr lang="ja-JP" altLang="en-US" sz="1400"/>
              <a:t>位</a:t>
            </a:r>
            <a:r>
              <a:rPr lang="en-US" altLang="ja-JP" sz="1400"/>
              <a:t>’, ‘follower’: 1000000, ‘view’: 98329327}, </a:t>
            </a:r>
          </a:p>
          <a:p>
            <a:endParaRPr lang="en-US" altLang="ja-JP" sz="1400"/>
          </a:p>
          <a:p>
            <a:r>
              <a:rPr lang="en-US" altLang="ja-JP" sz="1400"/>
              <a:t>{‘office’: ‘</a:t>
            </a:r>
            <a:r>
              <a:rPr lang="ja-JP" altLang="en-US" sz="1400"/>
              <a:t>元</a:t>
            </a:r>
            <a:r>
              <a:rPr lang="en-US" altLang="ja-JP" sz="1400"/>
              <a:t>ENTUM’, ‘twitter’: ‘https://twitter.com/MiraiAkari_prj’, ‘youtube’: ‘https://t.co/bo2Gf1zqQV’, ‘name’: ‘</a:t>
            </a:r>
            <a:r>
              <a:rPr lang="ja-JP" altLang="en-US" sz="1400" b="1"/>
              <a:t>ミライアカリ</a:t>
            </a:r>
            <a:r>
              <a:rPr lang="en-US" altLang="ja-JP" sz="1400"/>
              <a:t>’, ‘rank’: ‘4</a:t>
            </a:r>
            <a:r>
              <a:rPr lang="ja-JP" altLang="en-US" sz="1400"/>
              <a:t>位</a:t>
            </a:r>
            <a:r>
              <a:rPr lang="en-US" altLang="ja-JP" sz="1400"/>
              <a:t>’, ‘follower’: 739000, ‘view’: 65331435},</a:t>
            </a:r>
            <a:r>
              <a:rPr lang="ja-JP" altLang="en-US" sz="1400"/>
              <a:t>・・・</a:t>
            </a:r>
            <a:r>
              <a:rPr lang="en-US" altLang="ja-JP" sz="1400"/>
              <a:t>]</a:t>
            </a:r>
          </a:p>
        </p:txBody>
      </p:sp>
    </p:spTree>
    <p:extLst>
      <p:ext uri="{BB962C8B-B14F-4D97-AF65-F5344CB8AC3E}">
        <p14:creationId xmlns:p14="http://schemas.microsoft.com/office/powerpoint/2010/main" val="263085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CFB9A8E-41C8-4239-B7DD-739E1F9D6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24" y="1027885"/>
            <a:ext cx="5926807" cy="371757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順位：ページ構造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925726" y="1687580"/>
            <a:ext cx="2583792"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①全ランキングを格納する表</a:t>
            </a:r>
            <a:endParaRPr lang="en-US" altLang="ja-JP" sz="1400"/>
          </a:p>
          <a:p>
            <a:r>
              <a:rPr lang="en-US" altLang="ja-JP" sz="1400"/>
              <a:t>   HTML</a:t>
            </a:r>
            <a:r>
              <a:rPr lang="ja-JP" altLang="en-US" sz="1400"/>
              <a:t>タグ：</a:t>
            </a:r>
            <a:r>
              <a:rPr lang="en-US" altLang="ja-JP" sz="1400"/>
              <a:t>table</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3821341" y="2032744"/>
            <a:ext cx="2501138" cy="24384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322480" y="1932794"/>
            <a:ext cx="603247" cy="22187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3940213" y="2374469"/>
            <a:ext cx="2501138" cy="237099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rot="10800000" flipV="1">
            <a:off x="6441352" y="2525146"/>
            <a:ext cx="484375" cy="10348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6925726" y="2279933"/>
            <a:ext cx="2066599"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②各</a:t>
            </a:r>
            <a:r>
              <a:rPr lang="en-US" altLang="ja-JP" sz="1400" err="1"/>
              <a:t>Vtuber</a:t>
            </a:r>
            <a:r>
              <a:rPr lang="ja-JP" altLang="en-US" sz="1400"/>
              <a:t>の情報</a:t>
            </a:r>
            <a:endParaRPr lang="en-US" altLang="ja-JP" sz="1400"/>
          </a:p>
          <a:p>
            <a:r>
              <a:rPr lang="en-US" altLang="ja-JP" sz="1400"/>
              <a:t>   HTML</a:t>
            </a:r>
            <a:r>
              <a:rPr lang="ja-JP" altLang="en-US" sz="1400"/>
              <a:t>タグ：</a:t>
            </a:r>
            <a:r>
              <a:rPr lang="en-US" altLang="ja-JP" sz="1400"/>
              <a:t>tr</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242339" y="2822175"/>
            <a:ext cx="1513212"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6925726" y="2898605"/>
            <a:ext cx="2066599" cy="7512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③名前</a:t>
            </a:r>
            <a:endParaRPr lang="en-US" altLang="ja-JP" sz="1400"/>
          </a:p>
          <a:p>
            <a:r>
              <a:rPr lang="en-US" altLang="ja-JP" sz="1400"/>
              <a:t>   HTML</a:t>
            </a:r>
            <a:r>
              <a:rPr lang="ja-JP" altLang="en-US" sz="1400"/>
              <a:t>タグ：</a:t>
            </a:r>
            <a:r>
              <a:rPr lang="en-US" altLang="ja-JP" sz="1400"/>
              <a:t>img</a:t>
            </a:r>
          </a:p>
          <a:p>
            <a:r>
              <a:rPr lang="ja-JP" altLang="en-US" sz="1400"/>
              <a:t>　属性：</a:t>
            </a:r>
            <a:r>
              <a:rPr lang="en-US" altLang="ja-JP" sz="1400"/>
              <a:t>alt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rot="10800000">
            <a:off x="5755552" y="2918187"/>
            <a:ext cx="1170175" cy="35604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017B36D1-DE77-446B-AFF5-B17CAA2DDB69}"/>
              </a:ext>
            </a:extLst>
          </p:cNvPr>
          <p:cNvSpPr/>
          <p:nvPr/>
        </p:nvSpPr>
        <p:spPr>
          <a:xfrm>
            <a:off x="4241610" y="3773654"/>
            <a:ext cx="855573" cy="192024"/>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925726" y="3761826"/>
            <a:ext cx="2147936" cy="52474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④順位</a:t>
            </a:r>
            <a:endParaRPr lang="en-US" altLang="ja-JP" sz="1400"/>
          </a:p>
          <a:p>
            <a:r>
              <a:rPr lang="ja-JP" altLang="en-US" sz="1400"/>
              <a:t>　</a:t>
            </a:r>
            <a:r>
              <a:rPr lang="en-US" altLang="ja-JP" sz="1400"/>
              <a:t>HTML</a:t>
            </a:r>
            <a:r>
              <a:rPr lang="ja-JP" altLang="en-US" sz="1400"/>
              <a:t>タグ：</a:t>
            </a:r>
            <a:r>
              <a:rPr lang="en-US" altLang="ja-JP" sz="1400"/>
              <a:t>strong</a:t>
            </a:r>
          </a:p>
        </p:txBody>
      </p:sp>
      <p:cxnSp>
        <p:nvCxnSpPr>
          <p:cNvPr id="64" name="直線矢印コネクタ 6">
            <a:extLst>
              <a:ext uri="{FF2B5EF4-FFF2-40B4-BE49-F238E27FC236}">
                <a16:creationId xmlns:a16="http://schemas.microsoft.com/office/drawing/2014/main" id="{B88FC2BA-4644-4465-8E97-5888B4223649}"/>
              </a:ext>
            </a:extLst>
          </p:cNvPr>
          <p:cNvCxnSpPr>
            <a:cxnSpLocks/>
            <a:stCxn id="57" idx="1"/>
            <a:endCxn id="55" idx="3"/>
          </p:cNvCxnSpPr>
          <p:nvPr/>
        </p:nvCxnSpPr>
        <p:spPr>
          <a:xfrm rot="10800000">
            <a:off x="5097184" y="3869667"/>
            <a:ext cx="1828543" cy="15453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コンテンツ プレースホルダー 2">
            <a:extLst>
              <a:ext uri="{FF2B5EF4-FFF2-40B4-BE49-F238E27FC236}">
                <a16:creationId xmlns:a16="http://schemas.microsoft.com/office/drawing/2014/main" id="{391017FC-A949-40E8-8BCA-8707EEB1E256}"/>
              </a:ext>
            </a:extLst>
          </p:cNvPr>
          <p:cNvSpPr txBox="1">
            <a:spLocks/>
          </p:cNvSpPr>
          <p:nvPr/>
        </p:nvSpPr>
        <p:spPr>
          <a:xfrm>
            <a:off x="364452" y="5055162"/>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ランキングを格納するテーブル</a:t>
            </a:r>
            <a:r>
              <a:rPr lang="en-US" altLang="ja-JP" sz="1400"/>
              <a:t>(table)</a:t>
            </a:r>
            <a:r>
              <a:rPr lang="ja-JP" altLang="en-US" sz="1400"/>
              <a:t>を見つけ、その中の各レコード</a:t>
            </a:r>
            <a:r>
              <a:rPr lang="en-US" altLang="ja-JP" sz="1400"/>
              <a:t>(tr)</a:t>
            </a:r>
            <a:r>
              <a:rPr lang="ja-JP" altLang="en-US" sz="1400"/>
              <a:t>を一つずつ</a:t>
            </a:r>
            <a:endParaRPr lang="en-US" altLang="ja-JP" sz="1400"/>
          </a:p>
          <a:p>
            <a:r>
              <a:rPr lang="ja-JP" altLang="en-US" sz="1400"/>
              <a:t>解析していきます。レコード内にあるイメージ</a:t>
            </a:r>
            <a:r>
              <a:rPr lang="en-US" altLang="ja-JP" sz="1400"/>
              <a:t>(</a:t>
            </a:r>
            <a:r>
              <a:rPr lang="en-US" altLang="ja-JP" sz="1400" err="1"/>
              <a:t>img</a:t>
            </a:r>
            <a:r>
              <a:rPr lang="en-US" altLang="ja-JP" sz="1400"/>
              <a:t>)</a:t>
            </a:r>
            <a:r>
              <a:rPr lang="ja-JP" altLang="en-US" sz="1400"/>
              <a:t>の属性</a:t>
            </a:r>
            <a:r>
              <a:rPr lang="en-US" altLang="ja-JP" sz="1400"/>
              <a:t>alt</a:t>
            </a:r>
            <a:r>
              <a:rPr lang="ja-JP" altLang="en-US" sz="1400"/>
              <a:t>に</a:t>
            </a:r>
            <a:r>
              <a:rPr lang="en-US" altLang="ja-JP" sz="1400" err="1"/>
              <a:t>Vtuber</a:t>
            </a:r>
            <a:r>
              <a:rPr lang="ja-JP" altLang="en-US" sz="1400"/>
              <a:t>の名称が格納されているので</a:t>
            </a:r>
            <a:endParaRPr lang="en-US" altLang="ja-JP" sz="1400"/>
          </a:p>
          <a:p>
            <a:r>
              <a:rPr lang="ja-JP" altLang="en-US" sz="1400"/>
              <a:t>取得します。レコード内の強調文字</a:t>
            </a:r>
            <a:r>
              <a:rPr lang="en-US" altLang="ja-JP" sz="1400"/>
              <a:t>(strong)</a:t>
            </a:r>
            <a:r>
              <a:rPr lang="ja-JP" altLang="en-US" sz="1400"/>
              <a:t>が順位を示しているので、これも取得します。</a:t>
            </a:r>
            <a:endParaRPr lang="en-US" altLang="ja-JP" sz="1400"/>
          </a:p>
        </p:txBody>
      </p:sp>
    </p:spTree>
    <p:extLst>
      <p:ext uri="{BB962C8B-B14F-4D97-AF65-F5344CB8AC3E}">
        <p14:creationId xmlns:p14="http://schemas.microsoft.com/office/powerpoint/2010/main" val="4078248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08436" y="3159370"/>
            <a:ext cx="9289127" cy="340859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html = requests.get(url).text</a:t>
            </a:r>
          </a:p>
          <a:p>
            <a:r>
              <a:rPr lang="ja-JP" altLang="en-US" sz="1400"/>
              <a:t>　</a:t>
            </a:r>
            <a:r>
              <a:rPr lang="en-US" altLang="ja-JP" sz="1400"/>
              <a:t>self._BS = </a:t>
            </a:r>
            <a:r>
              <a:rPr lang="en-US" altLang="ja-JP" sz="1400" b="1"/>
              <a:t>BeautifulSoup</a:t>
            </a:r>
            <a:r>
              <a:rPr lang="en-US" altLang="ja-JP" sz="1400"/>
              <a:t>(html, ‘html.parser’)</a:t>
            </a:r>
          </a:p>
          <a:p>
            <a:endParaRPr lang="en-US" altLang="ja-JP" sz="1400"/>
          </a:p>
          <a:p>
            <a:r>
              <a:rPr lang="ja-JP" altLang="en-US" sz="1400"/>
              <a:t>　</a:t>
            </a:r>
            <a:r>
              <a:rPr lang="en-US" altLang="ja-JP" sz="1400"/>
              <a:t>beautifulsoup</a:t>
            </a:r>
            <a:r>
              <a:rPr lang="ja-JP" altLang="en-US" sz="1400"/>
              <a:t>により指定ページの構造解析。</a:t>
            </a:r>
            <a:endParaRPr lang="en-US" altLang="ja-JP" sz="1400"/>
          </a:p>
          <a:p>
            <a:endParaRPr lang="en-US" altLang="ja-JP" sz="1400"/>
          </a:p>
          <a:p>
            <a:r>
              <a:rPr lang="ja-JP" altLang="en-US" sz="1400"/>
              <a:t>　</a:t>
            </a:r>
            <a:r>
              <a:rPr lang="en-US" altLang="ja-JP" sz="1400" b="1"/>
              <a:t>tag</a:t>
            </a:r>
            <a:r>
              <a:rPr lang="ja-JP" altLang="en-US" sz="1400" b="1"/>
              <a:t>メソッド</a:t>
            </a:r>
            <a:endParaRPr lang="en-US" altLang="ja-JP" sz="1400" b="1"/>
          </a:p>
          <a:p>
            <a:r>
              <a:rPr lang="ja-JP" altLang="en-US" sz="1400"/>
              <a:t>　</a:t>
            </a:r>
            <a:r>
              <a:rPr lang="en-US" altLang="ja-JP" sz="1400"/>
              <a:t>return BSTag(self._BS.</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により、指定された</a:t>
            </a:r>
            <a:r>
              <a:rPr lang="en-US" altLang="ja-JP" sz="1400"/>
              <a:t>HTML</a:t>
            </a:r>
            <a:r>
              <a:rPr lang="ja-JP" altLang="en-US" sz="1400"/>
              <a:t>タグを探して、「タグ」として返す。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a:t>
            </a:r>
            <a:r>
              <a:rPr lang="en-US" altLang="ja-JP" sz="1400" b="1"/>
              <a:t>TagFactory</a:t>
            </a:r>
            <a:r>
              <a:rPr lang="en-US" altLang="ja-JP" sz="1400"/>
              <a:t>(RANKING_URL.format(p + 1))</a:t>
            </a:r>
            <a:r>
              <a:rPr lang="ja-JP" altLang="en-US" sz="1400"/>
              <a:t> 　 タグ工場生成</a:t>
            </a:r>
            <a:endParaRPr lang="en-US" altLang="ja-JP" sz="1400">
              <a:sym typeface="Wingdings" panose="05000000000000000000" pitchFamily="2" charset="2"/>
            </a:endParaRPr>
          </a:p>
          <a:p>
            <a:r>
              <a:rPr lang="en-US" altLang="ja-JP" sz="1400"/>
              <a:t>tag = factory.</a:t>
            </a:r>
            <a:r>
              <a:rPr lang="en-US" altLang="ja-JP" sz="1400" b="1"/>
              <a:t>tag</a:t>
            </a:r>
            <a:r>
              <a:rPr lang="en-US" altLang="ja-JP" sz="1400"/>
              <a:t>(‘table’,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2416789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313008" y="3042139"/>
            <a:ext cx="9289127" cy="3408598"/>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b="1"/>
              <a:t>　初期化</a:t>
            </a:r>
            <a:endParaRPr lang="en-US" altLang="ja-JP" sz="1400" b="1"/>
          </a:p>
          <a:p>
            <a:r>
              <a:rPr lang="ja-JP" altLang="en-US" sz="1400"/>
              <a:t>　</a:t>
            </a:r>
            <a:r>
              <a:rPr lang="en-US" altLang="ja-JP" sz="1400"/>
              <a:t>self._tag = beautifulsoup_tag</a:t>
            </a:r>
          </a:p>
          <a:p>
            <a:endParaRPr lang="en-US" altLang="ja-JP" sz="1400"/>
          </a:p>
          <a:p>
            <a:r>
              <a:rPr lang="ja-JP" altLang="en-US" sz="1400"/>
              <a:t>　引数で渡された</a:t>
            </a:r>
            <a:r>
              <a:rPr lang="en-US" altLang="ja-JP" sz="1400"/>
              <a:t>beautifulsoup</a:t>
            </a:r>
            <a:r>
              <a:rPr lang="ja-JP" altLang="en-US" sz="1400"/>
              <a:t>のタグを保存。</a:t>
            </a:r>
            <a:endParaRPr lang="en-US" altLang="ja-JP" sz="1400"/>
          </a:p>
          <a:p>
            <a:endParaRPr lang="en-US" altLang="ja-JP" sz="1400"/>
          </a:p>
          <a:p>
            <a:r>
              <a:rPr lang="ja-JP" altLang="en-US" sz="1400"/>
              <a:t>　</a:t>
            </a:r>
            <a:r>
              <a:rPr lang="en-US" altLang="ja-JP" sz="1400" b="1"/>
              <a:t>each</a:t>
            </a:r>
            <a:r>
              <a:rPr lang="ja-JP" altLang="en-US" sz="1400" b="1"/>
              <a:t>メソッド</a:t>
            </a:r>
            <a:endParaRPr lang="en-US" altLang="ja-JP" sz="1400" b="1"/>
          </a:p>
          <a:p>
            <a:r>
              <a:rPr lang="ja-JP" altLang="en-US" sz="1400"/>
              <a:t>　</a:t>
            </a:r>
            <a:r>
              <a:rPr lang="en-US" altLang="ja-JP" sz="1400"/>
              <a:t>tag_list = self._tag.find_all(tag_name)</a:t>
            </a:r>
          </a:p>
          <a:p>
            <a:r>
              <a:rPr lang="en-US" altLang="ja-JP" sz="1400"/>
              <a:t>   </a:t>
            </a:r>
            <a:r>
              <a:rPr lang="ja-JP" altLang="en-US" sz="1400"/>
              <a:t>　</a:t>
            </a:r>
            <a:r>
              <a:rPr lang="en-US" altLang="ja-JP" sz="1400"/>
              <a:t>for tag in tag_list:</a:t>
            </a:r>
          </a:p>
          <a:p>
            <a:r>
              <a:rPr lang="en-US" altLang="ja-JP" sz="1400"/>
              <a:t>      </a:t>
            </a:r>
            <a:r>
              <a:rPr lang="ja-JP" altLang="en-US" sz="1400"/>
              <a:t>　</a:t>
            </a:r>
            <a:r>
              <a:rPr lang="en-US" altLang="ja-JP" sz="1400"/>
              <a:t>yield BSTag(tag) </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タグを全検索して</a:t>
            </a:r>
            <a:endParaRPr lang="en-US" altLang="ja-JP" sz="1400"/>
          </a:p>
          <a:p>
            <a:r>
              <a:rPr lang="ja-JP" altLang="en-US" sz="1400"/>
              <a:t>　一つずつ</a:t>
            </a:r>
            <a:r>
              <a:rPr lang="en-US" altLang="ja-JP" sz="1400"/>
              <a:t>BSTag</a:t>
            </a:r>
            <a:r>
              <a:rPr lang="ja-JP" altLang="en-US" sz="1400"/>
              <a:t>型に包んで返す。</a:t>
            </a:r>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8"/>
            <a:ext cx="9152899" cy="183305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a:t>
            </a:r>
            <a:r>
              <a:rPr lang="en-US" altLang="ja-JP" sz="1400" b="1"/>
              <a:t>each</a:t>
            </a:r>
            <a:r>
              <a:rPr lang="en-US" altLang="ja-JP" sz="1400"/>
              <a:t>(‘tr‘):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endParaRPr lang="en-US" altLang="ja-JP" sz="1400"/>
          </a:p>
        </p:txBody>
      </p:sp>
    </p:spTree>
    <p:extLst>
      <p:ext uri="{BB962C8B-B14F-4D97-AF65-F5344CB8AC3E}">
        <p14:creationId xmlns:p14="http://schemas.microsoft.com/office/powerpoint/2010/main" val="156050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09726" y="1030278"/>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a:t>
            </a:r>
            <a:r>
              <a:rPr lang="en-US" altLang="ja-JP" sz="1400" b="1"/>
              <a:t>child</a:t>
            </a:r>
            <a:r>
              <a:rPr lang="en-US" altLang="ja-JP" sz="1400"/>
              <a:t>(‘img’).</a:t>
            </a:r>
            <a:r>
              <a:rPr lang="en-US" altLang="ja-JP" sz="1400" b="1"/>
              <a:t>alt</a:t>
            </a:r>
            <a:r>
              <a:rPr lang="en-US" altLang="ja-JP" sz="1400"/>
              <a: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tr.strong()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64452" y="3294185"/>
            <a:ext cx="9289127" cy="2983522"/>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child</a:t>
            </a:r>
            <a:r>
              <a:rPr lang="ja-JP" altLang="en-US" sz="1400" b="1"/>
              <a:t>メソッド</a:t>
            </a:r>
            <a:endParaRPr lang="en-US" altLang="ja-JP" sz="1400" b="1"/>
          </a:p>
          <a:p>
            <a:r>
              <a:rPr lang="ja-JP" altLang="en-US" sz="1400"/>
              <a:t>　</a:t>
            </a:r>
            <a:r>
              <a:rPr lang="en-US" altLang="ja-JP" sz="1400"/>
              <a:t>return BSTag(self._tag.</a:t>
            </a:r>
            <a:r>
              <a:rPr lang="en-US" altLang="ja-JP" sz="1400" b="1"/>
              <a:t>find</a:t>
            </a:r>
            <a:r>
              <a:rPr lang="en-US" altLang="ja-JP" sz="1400"/>
              <a:t>(tag_name))</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タグの中から指定された</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　</a:t>
            </a:r>
            <a:r>
              <a:rPr lang="en-US" altLang="ja-JP" sz="1400" b="1"/>
              <a:t>alt</a:t>
            </a:r>
            <a:r>
              <a:rPr lang="ja-JP" altLang="en-US" sz="1400" b="1"/>
              <a:t>メソッド</a:t>
            </a:r>
            <a:endParaRPr lang="en-US" altLang="ja-JP" sz="1400" b="1"/>
          </a:p>
          <a:p>
            <a:r>
              <a:rPr lang="ja-JP" altLang="en-US" sz="1400"/>
              <a:t>　</a:t>
            </a:r>
            <a:r>
              <a:rPr lang="en-US" altLang="ja-JP" sz="1400"/>
              <a:t>return self._ta</a:t>
            </a:r>
            <a:r>
              <a:rPr lang="ja-JP" altLang="en-US" sz="1400"/>
              <a:t>ｓ</a:t>
            </a:r>
            <a:r>
              <a:rPr lang="en-US" altLang="ja-JP" sz="1400"/>
              <a:t>g['alt’]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 </a:t>
            </a:r>
            <a:r>
              <a:rPr lang="en-US" altLang="ja-JP" sz="1400"/>
              <a:t>alt </a:t>
            </a:r>
            <a:r>
              <a:rPr lang="ja-JP" altLang="en-US" sz="1400"/>
              <a:t>属性を取得して返す。</a:t>
            </a:r>
            <a:endParaRPr lang="en-US" altLang="ja-JP" sz="1400"/>
          </a:p>
          <a:p>
            <a:endParaRPr lang="en-US" altLang="ja-JP" sz="1400"/>
          </a:p>
        </p:txBody>
      </p:sp>
    </p:spTree>
    <p:extLst>
      <p:ext uri="{BB962C8B-B14F-4D97-AF65-F5344CB8AC3E}">
        <p14:creationId xmlns:p14="http://schemas.microsoft.com/office/powerpoint/2010/main" val="332826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順位：</a:t>
            </a:r>
            <a:r>
              <a:rPr lang="en-US" altLang="ja-JP"/>
              <a:t>RankingScraper</a:t>
            </a:r>
          </a:p>
        </p:txBody>
      </p:sp>
      <p:sp>
        <p:nvSpPr>
          <p:cNvPr id="7" name="コンテンツ プレースホルダー 2">
            <a:extLst>
              <a:ext uri="{FF2B5EF4-FFF2-40B4-BE49-F238E27FC236}">
                <a16:creationId xmlns:a16="http://schemas.microsoft.com/office/drawing/2014/main" id="{614C5BDF-0DF3-4A0E-9E52-47DD0C261E4D}"/>
              </a:ext>
            </a:extLst>
          </p:cNvPr>
          <p:cNvSpPr txBox="1">
            <a:spLocks/>
          </p:cNvSpPr>
          <p:nvPr/>
        </p:nvSpPr>
        <p:spPr>
          <a:xfrm>
            <a:off x="356619" y="927566"/>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による「</a:t>
            </a:r>
            <a:r>
              <a:rPr lang="en-US" altLang="ja-JP" sz="1400"/>
              <a:t>Vtuber</a:t>
            </a:r>
            <a:r>
              <a:rPr lang="ja-JP" altLang="en-US" sz="1400"/>
              <a:t>名、順位」のスクレイピング</a:t>
            </a:r>
            <a:endParaRPr lang="en-US" altLang="ja-JP" sz="1400"/>
          </a:p>
          <a:p>
            <a:endParaRPr lang="en-US" altLang="ja-JP" sz="1400"/>
          </a:p>
          <a:p>
            <a:r>
              <a:rPr lang="en-US" altLang="ja-JP" sz="1400"/>
              <a:t>factory = TagFactory(RANKING_URL.format(p + 1))</a:t>
            </a:r>
            <a:r>
              <a:rPr lang="ja-JP" altLang="en-US" sz="1400"/>
              <a:t> 　タグ工場生成</a:t>
            </a:r>
            <a:endParaRPr lang="en-US" altLang="ja-JP" sz="1400">
              <a:sym typeface="Wingdings" panose="05000000000000000000" pitchFamily="2" charset="2"/>
            </a:endParaRPr>
          </a:p>
          <a:p>
            <a:r>
              <a:rPr lang="en-US" altLang="ja-JP" sz="1400"/>
              <a:t>tag = factory.tag(‘table’, {‘class’:‘table-ranking’})</a:t>
            </a:r>
            <a:r>
              <a:rPr lang="ja-JP" altLang="en-US" sz="1400"/>
              <a:t>　　　タグ参照</a:t>
            </a:r>
            <a:r>
              <a:rPr lang="en-US" altLang="ja-JP" sz="1400"/>
              <a:t>(</a:t>
            </a:r>
            <a:r>
              <a:rPr lang="ja-JP" altLang="en-US" sz="1400"/>
              <a:t>ランキングテーブル</a:t>
            </a:r>
            <a:r>
              <a:rPr lang="en-US" altLang="ja-JP" sz="1400"/>
              <a:t>)</a:t>
            </a:r>
            <a:endParaRPr lang="en-US" altLang="ja-JP" sz="1400">
              <a:sym typeface="Wingdings" panose="05000000000000000000" pitchFamily="2" charset="2"/>
            </a:endParaRPr>
          </a:p>
          <a:p>
            <a:r>
              <a:rPr lang="ja-JP" altLang="en-US" sz="1400"/>
              <a:t>　</a:t>
            </a:r>
            <a:r>
              <a:rPr lang="en-US" altLang="ja-JP" sz="1400"/>
              <a:t>for tr in tag.each(‘tr‘):</a:t>
            </a:r>
            <a:r>
              <a:rPr lang="ja-JP" altLang="en-US" sz="1400"/>
              <a:t> 　　　　　　　　　　　　　　  タグ参照</a:t>
            </a:r>
            <a:r>
              <a:rPr lang="en-US" altLang="ja-JP" sz="1400"/>
              <a:t>(</a:t>
            </a:r>
            <a:r>
              <a:rPr lang="ja-JP" altLang="en-US" sz="1400"/>
              <a:t>テーブルレコード</a:t>
            </a:r>
            <a:r>
              <a:rPr lang="en-US" altLang="ja-JP" sz="1400"/>
              <a:t>)</a:t>
            </a:r>
          </a:p>
          <a:p>
            <a:r>
              <a:rPr lang="ja-JP" altLang="en-US" sz="1400"/>
              <a:t>　　</a:t>
            </a:r>
            <a:r>
              <a:rPr lang="en-US" altLang="ja-JP" sz="1400"/>
              <a:t>name = tr.child(‘img’).alt().split(‘(’)[0] </a:t>
            </a:r>
            <a:r>
              <a:rPr lang="ja-JP" altLang="en-US" sz="1400"/>
              <a:t>　　　　　  </a:t>
            </a:r>
            <a:r>
              <a:rPr lang="ja-JP" altLang="en-US" sz="1400">
                <a:sym typeface="Wingdings" panose="05000000000000000000" pitchFamily="2" charset="2"/>
              </a:rPr>
              <a:t>テキスト</a:t>
            </a:r>
            <a:r>
              <a:rPr lang="en-US" altLang="ja-JP" sz="1400">
                <a:sym typeface="Wingdings" panose="05000000000000000000" pitchFamily="2" charset="2"/>
              </a:rPr>
              <a:t>(VTuber</a:t>
            </a:r>
            <a:r>
              <a:rPr lang="ja-JP" altLang="en-US" sz="1400">
                <a:sym typeface="Wingdings" panose="05000000000000000000" pitchFamily="2" charset="2"/>
              </a:rPr>
              <a:t>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a:p>
            <a:r>
              <a:rPr lang="ja-JP" altLang="en-US" sz="1400"/>
              <a:t>　　</a:t>
            </a:r>
            <a:r>
              <a:rPr lang="en-US" altLang="ja-JP" sz="1400"/>
              <a:t>rank = tr.</a:t>
            </a:r>
            <a:r>
              <a:rPr lang="en-US" altLang="ja-JP" sz="1400" b="1"/>
              <a:t>strong</a:t>
            </a:r>
            <a:r>
              <a:rPr lang="en-US" altLang="ja-JP" sz="1400"/>
              <a:t>()                                               </a:t>
            </a:r>
            <a:r>
              <a:rPr lang="ja-JP" altLang="en-US" sz="1400">
                <a:sym typeface="Wingdings" panose="05000000000000000000" pitchFamily="2" charset="2"/>
              </a:rPr>
              <a:t>テキスト</a:t>
            </a:r>
            <a:r>
              <a:rPr lang="en-US" altLang="ja-JP" sz="1400">
                <a:sym typeface="Wingdings" panose="05000000000000000000" pitchFamily="2" charset="2"/>
              </a:rPr>
              <a:t>(</a:t>
            </a:r>
            <a:r>
              <a:rPr lang="ja-JP" altLang="en-US" sz="1400">
                <a:sym typeface="Wingdings" panose="05000000000000000000" pitchFamily="2" charset="2"/>
              </a:rPr>
              <a:t>順位</a:t>
            </a:r>
            <a:r>
              <a:rPr lang="en-US" altLang="ja-JP" sz="1400">
                <a:sym typeface="Wingdings" panose="05000000000000000000" pitchFamily="2" charset="2"/>
              </a:rPr>
              <a:t>)</a:t>
            </a:r>
            <a:r>
              <a:rPr lang="ja-JP" altLang="en-US" sz="1400">
                <a:sym typeface="Wingdings" panose="05000000000000000000" pitchFamily="2" charset="2"/>
              </a:rPr>
              <a:t>抽出</a:t>
            </a:r>
            <a:endParaRPr lang="en-US" altLang="ja-JP" sz="1400"/>
          </a:p>
        </p:txBody>
      </p:sp>
      <p:sp>
        <p:nvSpPr>
          <p:cNvPr id="5" name="コンテンツ プレースホルダー 2">
            <a:extLst>
              <a:ext uri="{FF2B5EF4-FFF2-40B4-BE49-F238E27FC236}">
                <a16:creationId xmlns:a16="http://schemas.microsoft.com/office/drawing/2014/main" id="{F17748EC-92E3-4E3C-B1AC-0880F981D0EE}"/>
              </a:ext>
            </a:extLst>
          </p:cNvPr>
          <p:cNvSpPr txBox="1">
            <a:spLocks/>
          </p:cNvSpPr>
          <p:nvPr/>
        </p:nvSpPr>
        <p:spPr>
          <a:xfrm>
            <a:off x="356619" y="3429000"/>
            <a:ext cx="9289127" cy="1425672"/>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r>
              <a:rPr lang="ja-JP" altLang="en-US" sz="1400"/>
              <a:t>　</a:t>
            </a:r>
            <a:r>
              <a:rPr lang="en-US" altLang="ja-JP" sz="1400" b="1"/>
              <a:t>strong</a:t>
            </a:r>
            <a:r>
              <a:rPr lang="ja-JP" altLang="en-US" sz="1400" b="1"/>
              <a:t>メソッド</a:t>
            </a:r>
            <a:endParaRPr lang="en-US" altLang="ja-JP" sz="1400" b="1"/>
          </a:p>
          <a:p>
            <a:r>
              <a:rPr lang="ja-JP" altLang="en-US" sz="1400"/>
              <a:t>　</a:t>
            </a:r>
            <a:r>
              <a:rPr lang="en-US" altLang="ja-JP" sz="1400"/>
              <a:t>return self._tag.strong.text</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の中から</a:t>
            </a:r>
            <a:r>
              <a:rPr lang="en-US" altLang="ja-JP" sz="1400"/>
              <a:t>strong</a:t>
            </a:r>
            <a:r>
              <a:rPr lang="ja-JP" altLang="en-US" sz="1400"/>
              <a:t>タグのテキストを抽出して返す。</a:t>
            </a:r>
            <a:endParaRPr lang="en-US" altLang="ja-JP" sz="1400"/>
          </a:p>
        </p:txBody>
      </p:sp>
    </p:spTree>
    <p:extLst>
      <p:ext uri="{BB962C8B-B14F-4D97-AF65-F5344CB8AC3E}">
        <p14:creationId xmlns:p14="http://schemas.microsoft.com/office/powerpoint/2010/main" val="319578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556E126-8A63-4D51-8B84-1858566C7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20" y="976529"/>
            <a:ext cx="6439719" cy="4407832"/>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Vtuber</a:t>
            </a:r>
            <a:r>
              <a:rPr lang="ja-JP" altLang="en-US"/>
              <a:t>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035855" y="3001618"/>
            <a:ext cx="2526299"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③ファン数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12" name="正方形/長方形 11">
            <a:extLst>
              <a:ext uri="{FF2B5EF4-FFF2-40B4-BE49-F238E27FC236}">
                <a16:creationId xmlns:a16="http://schemas.microsoft.com/office/drawing/2014/main" id="{49A51BCF-DF57-403E-9660-9AFFBA30C0D1}"/>
              </a:ext>
            </a:extLst>
          </p:cNvPr>
          <p:cNvSpPr/>
          <p:nvPr/>
        </p:nvSpPr>
        <p:spPr>
          <a:xfrm>
            <a:off x="4944332" y="3179059"/>
            <a:ext cx="1888212" cy="578329"/>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flipH="1">
            <a:off x="6832544" y="3352388"/>
            <a:ext cx="203311" cy="1158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4AEF2B1E-DF5C-4AA0-AF47-8D8C6E42A20C}"/>
              </a:ext>
            </a:extLst>
          </p:cNvPr>
          <p:cNvSpPr/>
          <p:nvPr/>
        </p:nvSpPr>
        <p:spPr>
          <a:xfrm>
            <a:off x="4944332" y="3830454"/>
            <a:ext cx="1809835" cy="59850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2" name="直線矢印コネクタ 6">
            <a:extLst>
              <a:ext uri="{FF2B5EF4-FFF2-40B4-BE49-F238E27FC236}">
                <a16:creationId xmlns:a16="http://schemas.microsoft.com/office/drawing/2014/main" id="{01AADC7E-E7C6-4F95-B923-B40B04D8BD7A}"/>
              </a:ext>
            </a:extLst>
          </p:cNvPr>
          <p:cNvCxnSpPr>
            <a:cxnSpLocks/>
            <a:stCxn id="35" idx="1"/>
            <a:endCxn id="25" idx="3"/>
          </p:cNvCxnSpPr>
          <p:nvPr/>
        </p:nvCxnSpPr>
        <p:spPr>
          <a:xfrm flipH="1" flipV="1">
            <a:off x="6754167" y="4129706"/>
            <a:ext cx="281687" cy="179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a:extLst>
              <a:ext uri="{FF2B5EF4-FFF2-40B4-BE49-F238E27FC236}">
                <a16:creationId xmlns:a16="http://schemas.microsoft.com/office/drawing/2014/main" id="{5C5DACF7-FFB4-46B3-8D8B-24C0745647D1}"/>
              </a:ext>
            </a:extLst>
          </p:cNvPr>
          <p:cNvSpPr txBox="1">
            <a:spLocks/>
          </p:cNvSpPr>
          <p:nvPr/>
        </p:nvSpPr>
        <p:spPr>
          <a:xfrm>
            <a:off x="7035854" y="3800872"/>
            <a:ext cx="2684489"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④総再生回数</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sp>
        <p:nvSpPr>
          <p:cNvPr id="45" name="正方形/長方形 44">
            <a:extLst>
              <a:ext uri="{FF2B5EF4-FFF2-40B4-BE49-F238E27FC236}">
                <a16:creationId xmlns:a16="http://schemas.microsoft.com/office/drawing/2014/main" id="{A5F4CD3A-4B63-4645-9892-4EAA2B3D2C3C}"/>
              </a:ext>
            </a:extLst>
          </p:cNvPr>
          <p:cNvSpPr/>
          <p:nvPr/>
        </p:nvSpPr>
        <p:spPr>
          <a:xfrm>
            <a:off x="4944333" y="4472910"/>
            <a:ext cx="1809835" cy="91780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47" name="コンテンツ プレースホルダー 2">
            <a:extLst>
              <a:ext uri="{FF2B5EF4-FFF2-40B4-BE49-F238E27FC236}">
                <a16:creationId xmlns:a16="http://schemas.microsoft.com/office/drawing/2014/main" id="{9C6E54AD-9DA8-4E08-B81D-6F389D0D124E}"/>
              </a:ext>
            </a:extLst>
          </p:cNvPr>
          <p:cNvSpPr txBox="1">
            <a:spLocks/>
          </p:cNvSpPr>
          <p:nvPr/>
        </p:nvSpPr>
        <p:spPr>
          <a:xfrm>
            <a:off x="7035854" y="4592161"/>
            <a:ext cx="2438495" cy="69776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⑤</a:t>
            </a:r>
            <a:r>
              <a:rPr lang="en-US" altLang="ja-JP" sz="1200"/>
              <a:t>Twitter</a:t>
            </a:r>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class=“channel-stat”</a:t>
            </a:r>
          </a:p>
        </p:txBody>
      </p:sp>
      <p:cxnSp>
        <p:nvCxnSpPr>
          <p:cNvPr id="48" name="直線矢印コネクタ 6">
            <a:extLst>
              <a:ext uri="{FF2B5EF4-FFF2-40B4-BE49-F238E27FC236}">
                <a16:creationId xmlns:a16="http://schemas.microsoft.com/office/drawing/2014/main" id="{02EB84D1-E7B2-4583-9EBE-5B82DA8CA474}"/>
              </a:ext>
            </a:extLst>
          </p:cNvPr>
          <p:cNvCxnSpPr>
            <a:cxnSpLocks/>
            <a:stCxn id="47" idx="1"/>
            <a:endCxn id="45" idx="3"/>
          </p:cNvCxnSpPr>
          <p:nvPr/>
        </p:nvCxnSpPr>
        <p:spPr>
          <a:xfrm flipH="1" flipV="1">
            <a:off x="6754168" y="4931811"/>
            <a:ext cx="281686" cy="9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コンテンツ プレースホルダー 2">
            <a:extLst>
              <a:ext uri="{FF2B5EF4-FFF2-40B4-BE49-F238E27FC236}">
                <a16:creationId xmlns:a16="http://schemas.microsoft.com/office/drawing/2014/main" id="{B58F0FC9-AC67-4A54-872A-A8F768FD79F9}"/>
              </a:ext>
            </a:extLst>
          </p:cNvPr>
          <p:cNvSpPr txBox="1">
            <a:spLocks/>
          </p:cNvSpPr>
          <p:nvPr/>
        </p:nvSpPr>
        <p:spPr>
          <a:xfrm>
            <a:off x="459939" y="5569762"/>
            <a:ext cx="8968785" cy="105334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説明</a:t>
            </a:r>
            <a:endParaRPr lang="en-US" altLang="ja-JP" sz="1400" b="1"/>
          </a:p>
          <a:p>
            <a:r>
              <a:rPr lang="ja-JP" altLang="en-US" sz="1400"/>
              <a:t>チャンネル情報全体を格納するコンテナ</a:t>
            </a:r>
            <a:r>
              <a:rPr lang="en-US" altLang="ja-JP" sz="1400"/>
              <a:t>(div)</a:t>
            </a:r>
            <a:r>
              <a:rPr lang="ja-JP" altLang="en-US" sz="1400"/>
              <a:t>を見つけ、そのコンテナ内にオフィス名を示す</a:t>
            </a:r>
            <a:endParaRPr lang="en-US" altLang="ja-JP" sz="1400"/>
          </a:p>
          <a:p>
            <a:r>
              <a:rPr lang="ja-JP" altLang="en-US" sz="1400"/>
              <a:t>イメージ</a:t>
            </a:r>
            <a:r>
              <a:rPr lang="en-US" altLang="ja-JP" sz="1400"/>
              <a:t>(</a:t>
            </a:r>
            <a:r>
              <a:rPr lang="en-US" altLang="ja-JP" sz="1400" err="1"/>
              <a:t>img</a:t>
            </a:r>
            <a:r>
              <a:rPr lang="en-US" altLang="ja-JP" sz="1400"/>
              <a:t>)</a:t>
            </a:r>
            <a:r>
              <a:rPr lang="ja-JP" altLang="en-US" sz="1400"/>
              <a:t>、 ファン数、総再生回数、</a:t>
            </a:r>
            <a:r>
              <a:rPr lang="en-US" altLang="ja-JP" sz="1400"/>
              <a:t>Twitter</a:t>
            </a:r>
            <a:r>
              <a:rPr lang="ja-JP" altLang="en-US" sz="1400"/>
              <a:t>アカウントを格納するコンテナ</a:t>
            </a:r>
            <a:r>
              <a:rPr lang="en-US" altLang="ja-JP" sz="1400"/>
              <a:t>(div)</a:t>
            </a:r>
            <a:r>
              <a:rPr lang="ja-JP" altLang="en-US" sz="1400"/>
              <a:t>を抽出して</a:t>
            </a:r>
            <a:endParaRPr lang="en-US" altLang="ja-JP" sz="1400"/>
          </a:p>
          <a:p>
            <a:r>
              <a:rPr lang="ja-JP" altLang="en-US" sz="1400"/>
              <a:t>必要な値を集めます。</a:t>
            </a:r>
            <a:endParaRPr lang="en-US" altLang="ja-JP" sz="1400"/>
          </a:p>
        </p:txBody>
      </p:sp>
      <p:sp>
        <p:nvSpPr>
          <p:cNvPr id="60" name="正方形/長方形 59">
            <a:extLst>
              <a:ext uri="{FF2B5EF4-FFF2-40B4-BE49-F238E27FC236}">
                <a16:creationId xmlns:a16="http://schemas.microsoft.com/office/drawing/2014/main" id="{FDBFA2E8-D147-44CE-8146-499D6181C6B5}"/>
              </a:ext>
            </a:extLst>
          </p:cNvPr>
          <p:cNvSpPr/>
          <p:nvPr/>
        </p:nvSpPr>
        <p:spPr>
          <a:xfrm>
            <a:off x="4511709" y="1108463"/>
            <a:ext cx="2416630" cy="4407832"/>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62" name="コンテンツ プレースホルダー 2">
            <a:extLst>
              <a:ext uri="{FF2B5EF4-FFF2-40B4-BE49-F238E27FC236}">
                <a16:creationId xmlns:a16="http://schemas.microsoft.com/office/drawing/2014/main" id="{973FD7E0-63E1-4FE9-AEBA-D98229E69540}"/>
              </a:ext>
            </a:extLst>
          </p:cNvPr>
          <p:cNvSpPr txBox="1">
            <a:spLocks/>
          </p:cNvSpPr>
          <p:nvPr/>
        </p:nvSpPr>
        <p:spPr>
          <a:xfrm>
            <a:off x="6983030" y="1097372"/>
            <a:ext cx="2737314" cy="69357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①チャンネル情報</a:t>
            </a:r>
            <a:endParaRPr lang="en-US" altLang="ja-JP" sz="1200"/>
          </a:p>
          <a:p>
            <a:r>
              <a:rPr lang="ja-JP" altLang="en-US" sz="1200"/>
              <a:t>　</a:t>
            </a:r>
            <a:r>
              <a:rPr lang="en-US" altLang="ja-JP" sz="1200"/>
              <a:t>HTML</a:t>
            </a:r>
            <a:r>
              <a:rPr lang="ja-JP" altLang="en-US" sz="1200"/>
              <a:t>タグ：</a:t>
            </a:r>
            <a:r>
              <a:rPr lang="en-US" altLang="ja-JP" sz="1200"/>
              <a:t>div</a:t>
            </a:r>
          </a:p>
          <a:p>
            <a:r>
              <a:rPr lang="ja-JP" altLang="en-US" sz="1200"/>
              <a:t>　属性：</a:t>
            </a:r>
            <a:r>
              <a:rPr lang="en-US" altLang="ja-JP" sz="1200"/>
              <a:t>class=“box-channel-info”</a:t>
            </a:r>
          </a:p>
        </p:txBody>
      </p:sp>
      <p:cxnSp>
        <p:nvCxnSpPr>
          <p:cNvPr id="66" name="直線矢印コネクタ 6">
            <a:extLst>
              <a:ext uri="{FF2B5EF4-FFF2-40B4-BE49-F238E27FC236}">
                <a16:creationId xmlns:a16="http://schemas.microsoft.com/office/drawing/2014/main" id="{0B35D9EC-A01F-46FC-B20E-EDAA2E1A9916}"/>
              </a:ext>
            </a:extLst>
          </p:cNvPr>
          <p:cNvCxnSpPr>
            <a:cxnSpLocks/>
            <a:stCxn id="62" idx="0"/>
            <a:endCxn id="60" idx="0"/>
          </p:cNvCxnSpPr>
          <p:nvPr/>
        </p:nvCxnSpPr>
        <p:spPr>
          <a:xfrm rot="16200000" flipH="1" flipV="1">
            <a:off x="7030310" y="-212915"/>
            <a:ext cx="11091" cy="2631663"/>
          </a:xfrm>
          <a:prstGeom prst="bentConnector3">
            <a:avLst>
              <a:gd name="adj1" fmla="val -20611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B97BA8B0-1319-4143-8CC5-A1F9156A2EBF}"/>
              </a:ext>
            </a:extLst>
          </p:cNvPr>
          <p:cNvSpPr/>
          <p:nvPr/>
        </p:nvSpPr>
        <p:spPr>
          <a:xfrm>
            <a:off x="5177916" y="2064010"/>
            <a:ext cx="1576251" cy="7427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7" name="コンテンツ プレースホルダー 2">
            <a:extLst>
              <a:ext uri="{FF2B5EF4-FFF2-40B4-BE49-F238E27FC236}">
                <a16:creationId xmlns:a16="http://schemas.microsoft.com/office/drawing/2014/main" id="{159B338F-89EE-452B-8DA7-876A721CECB4}"/>
              </a:ext>
            </a:extLst>
          </p:cNvPr>
          <p:cNvSpPr txBox="1">
            <a:spLocks/>
          </p:cNvSpPr>
          <p:nvPr/>
        </p:nvSpPr>
        <p:spPr>
          <a:xfrm>
            <a:off x="7035855" y="2036759"/>
            <a:ext cx="2293940" cy="7015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②オフィス名</a:t>
            </a:r>
            <a:endParaRPr lang="en-US" altLang="ja-JP" sz="1200"/>
          </a:p>
          <a:p>
            <a:r>
              <a:rPr lang="ja-JP" altLang="en-US" sz="1200"/>
              <a:t>　</a:t>
            </a:r>
            <a:r>
              <a:rPr lang="en-US" altLang="ja-JP" sz="1200"/>
              <a:t>HTML</a:t>
            </a:r>
            <a:r>
              <a:rPr lang="ja-JP" altLang="en-US" sz="1200"/>
              <a:t>タグ：</a:t>
            </a:r>
            <a:r>
              <a:rPr lang="en-US" altLang="ja-JP" sz="1200"/>
              <a:t>img</a:t>
            </a:r>
          </a:p>
          <a:p>
            <a:r>
              <a:rPr lang="ja-JP" altLang="en-US" sz="1200"/>
              <a:t>　属性：</a:t>
            </a:r>
            <a:r>
              <a:rPr lang="en-US" altLang="ja-JP" sz="1200"/>
              <a:t>alt</a:t>
            </a:r>
          </a:p>
        </p:txBody>
      </p:sp>
      <p:cxnSp>
        <p:nvCxnSpPr>
          <p:cNvPr id="58" name="直線矢印コネクタ 57">
            <a:extLst>
              <a:ext uri="{FF2B5EF4-FFF2-40B4-BE49-F238E27FC236}">
                <a16:creationId xmlns:a16="http://schemas.microsoft.com/office/drawing/2014/main" id="{2A4BCFB7-CCCF-4D21-B4EF-3CC0B0628D1A}"/>
              </a:ext>
            </a:extLst>
          </p:cNvPr>
          <p:cNvCxnSpPr>
            <a:cxnSpLocks/>
            <a:stCxn id="57" idx="1"/>
            <a:endCxn id="55" idx="3"/>
          </p:cNvCxnSpPr>
          <p:nvPr/>
        </p:nvCxnSpPr>
        <p:spPr>
          <a:xfrm flipH="1">
            <a:off x="6754167" y="2387529"/>
            <a:ext cx="281688" cy="478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4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VTuber</a:t>
            </a:r>
            <a:r>
              <a:rPr lang="ja-JP" altLang="en-US"/>
              <a:t>詳細：</a:t>
            </a:r>
            <a:r>
              <a:rPr lang="en-US" altLang="ja-JP"/>
              <a:t>RankingScraper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03865" y="1759903"/>
            <a:ext cx="9152899" cy="1833049"/>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292421" y="4903880"/>
            <a:ext cx="9289127" cy="112754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400"/>
          </a:p>
        </p:txBody>
      </p:sp>
      <p:sp>
        <p:nvSpPr>
          <p:cNvPr id="7" name="コンテンツ プレースホルダー 2">
            <a:extLst>
              <a:ext uri="{FF2B5EF4-FFF2-40B4-BE49-F238E27FC236}">
                <a16:creationId xmlns:a16="http://schemas.microsoft.com/office/drawing/2014/main" id="{8034AFCD-1546-46D2-95CF-635D74A5E27E}"/>
              </a:ext>
            </a:extLst>
          </p:cNvPr>
          <p:cNvSpPr txBox="1">
            <a:spLocks/>
          </p:cNvSpPr>
          <p:nvPr/>
        </p:nvSpPr>
        <p:spPr>
          <a:xfrm>
            <a:off x="303865" y="843377"/>
            <a:ext cx="9298270" cy="396308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RankingScraper</a:t>
            </a:r>
            <a:r>
              <a:rPr lang="ja-JP" altLang="en-US" sz="1400"/>
              <a:t>では以下のように「</a:t>
            </a:r>
            <a:r>
              <a:rPr lang="en-US" altLang="ja-JP" sz="1400"/>
              <a:t>VTuber</a:t>
            </a:r>
            <a:r>
              <a:rPr lang="ja-JP" altLang="en-US" sz="1400"/>
              <a:t>詳細情報」をスクレイピングしています。</a:t>
            </a:r>
            <a:endParaRPr lang="en-US" altLang="ja-JP" sz="1400"/>
          </a:p>
          <a:p>
            <a:endParaRPr lang="en-US" altLang="ja-JP" sz="1400"/>
          </a:p>
          <a:p>
            <a:r>
              <a:rPr lang="en-US" altLang="ja-JP" sz="1400"/>
              <a:t>factory = </a:t>
            </a:r>
            <a:r>
              <a:rPr lang="en-US" altLang="ja-JP" sz="1400" b="1"/>
              <a:t>TagFactory</a:t>
            </a:r>
            <a:r>
              <a:rPr lang="en-US" altLang="ja-JP" sz="1400"/>
              <a:t>(BASE_URL + tr.url()) </a:t>
            </a:r>
            <a:r>
              <a:rPr lang="ja-JP" altLang="en-US" sz="1400"/>
              <a:t>　　　　　　　　タグ工場生成</a:t>
            </a:r>
            <a:endParaRPr lang="en-US" altLang="ja-JP" sz="1400"/>
          </a:p>
          <a:p>
            <a:r>
              <a:rPr lang="en-US" altLang="ja-JP" sz="1400"/>
              <a:t>tag = factory.</a:t>
            </a:r>
            <a:r>
              <a:rPr lang="en-US" altLang="ja-JP" sz="1400" b="1"/>
              <a:t>tag</a:t>
            </a:r>
            <a:r>
              <a:rPr lang="en-US" altLang="ja-JP" sz="1400"/>
              <a:t>(‘div’, {‘class’: ‘box-channel-info‘})</a:t>
            </a:r>
            <a:r>
              <a:rPr lang="ja-JP" altLang="en-US" sz="1400"/>
              <a:t>　　　　 タグ参照</a:t>
            </a:r>
            <a:r>
              <a:rPr lang="en-US" altLang="ja-JP" sz="1400"/>
              <a:t>(</a:t>
            </a:r>
            <a:r>
              <a:rPr lang="ja-JP" altLang="en-US" sz="1400"/>
              <a:t>チャンネル情報</a:t>
            </a:r>
            <a:r>
              <a:rPr lang="en-US" altLang="ja-JP" sz="1400"/>
              <a:t>)</a:t>
            </a:r>
          </a:p>
          <a:p>
            <a:endParaRPr lang="en-US" altLang="ja-JP" sz="1400"/>
          </a:p>
          <a:p>
            <a:r>
              <a:rPr lang="en-US" altLang="ja-JP" sz="1400"/>
              <a:t>office = tag.</a:t>
            </a:r>
            <a:r>
              <a:rPr lang="en-US" altLang="ja-JP" sz="1400" b="1"/>
              <a:t>child</a:t>
            </a:r>
            <a:r>
              <a:rPr lang="en-US" altLang="ja-JP" sz="1400"/>
              <a:t>(‘img’).</a:t>
            </a:r>
            <a:r>
              <a:rPr lang="en-US" altLang="ja-JP" sz="1400" b="1"/>
              <a:t>alt</a:t>
            </a:r>
            <a:r>
              <a:rPr lang="en-US" altLang="ja-JP" sz="1400"/>
              <a:t>().split(‘(’)[0]</a:t>
            </a:r>
            <a:r>
              <a:rPr lang="ja-JP" altLang="en-US" sz="1400"/>
              <a:t>　　　　　　　　　  テキスト抽出</a:t>
            </a:r>
            <a:r>
              <a:rPr lang="en-US" altLang="ja-JP" sz="1400"/>
              <a:t>(</a:t>
            </a:r>
            <a:r>
              <a:rPr lang="ja-JP" altLang="en-US" sz="1400"/>
              <a:t>所属オフィス</a:t>
            </a:r>
            <a:r>
              <a:rPr lang="en-US" altLang="ja-JP" sz="1400"/>
              <a:t>)</a:t>
            </a:r>
          </a:p>
          <a:p>
            <a:endParaRPr lang="en-US" altLang="ja-JP" sz="1400"/>
          </a:p>
          <a:p>
            <a:r>
              <a:rPr lang="en-US" altLang="ja-JP" sz="1400"/>
              <a:t>for tag in tag.</a:t>
            </a:r>
            <a:r>
              <a:rPr lang="en-US" altLang="ja-JP" sz="1400" b="1"/>
              <a:t>each</a:t>
            </a:r>
            <a:r>
              <a:rPr lang="en-US" altLang="ja-JP" sz="1400"/>
              <a:t>(‘div’, {‘class’: ‘channel-stat’}):</a:t>
            </a:r>
            <a:r>
              <a:rPr lang="ja-JP" altLang="en-US" sz="1400"/>
              <a:t>　　　　　 タグ参照 </a:t>
            </a:r>
            <a:r>
              <a:rPr lang="en-US" altLang="ja-JP" sz="1400"/>
              <a:t>(</a:t>
            </a:r>
            <a:r>
              <a:rPr lang="ja-JP" altLang="en-US" sz="1400"/>
              <a:t>個々のチャンネル情報）</a:t>
            </a:r>
            <a:endParaRPr lang="en-US" altLang="ja-JP" sz="1400"/>
          </a:p>
          <a:p>
            <a:r>
              <a:rPr lang="ja-JP" altLang="en-US" sz="1400"/>
              <a:t>　</a:t>
            </a:r>
            <a:r>
              <a:rPr lang="en-US" altLang="ja-JP" sz="1400"/>
              <a:t>params = [tag for tag in tag.</a:t>
            </a:r>
            <a:r>
              <a:rPr lang="en-US" altLang="ja-JP" sz="1400" b="1"/>
              <a:t>text</a:t>
            </a:r>
            <a:r>
              <a:rPr lang="en-US" altLang="ja-JP" sz="1400"/>
              <a:t>().split(‘\n’) if tag]</a:t>
            </a:r>
            <a:r>
              <a:rPr lang="ja-JP" altLang="en-US" sz="1400"/>
              <a:t>　　　 テキスト抽出</a:t>
            </a:r>
            <a:r>
              <a:rPr lang="en-US" altLang="ja-JP" sz="1400"/>
              <a:t>(</a:t>
            </a:r>
            <a:r>
              <a:rPr lang="ja-JP" altLang="en-US" sz="1400"/>
              <a:t>ファン数、総再生回数、</a:t>
            </a:r>
            <a:r>
              <a:rPr lang="en-US" altLang="ja-JP" sz="1400"/>
              <a:t>Twitter)</a:t>
            </a:r>
          </a:p>
          <a:p>
            <a:endParaRPr lang="en-US" altLang="ja-JP" sz="1400"/>
          </a:p>
          <a:p>
            <a:r>
              <a:rPr lang="ja-JP" altLang="en-US" sz="1400"/>
              <a:t>　</a:t>
            </a:r>
            <a:r>
              <a:rPr lang="en-US" altLang="ja-JP" sz="1400"/>
              <a:t>if params[0] == '</a:t>
            </a:r>
            <a:r>
              <a:rPr lang="ja-JP" altLang="en-US" sz="1400"/>
              <a:t>ファン数</a:t>
            </a:r>
            <a:r>
              <a:rPr lang="en-US" altLang="ja-JP" sz="1400"/>
              <a:t>‘:</a:t>
            </a:r>
          </a:p>
          <a:p>
            <a:r>
              <a:rPr lang="ja-JP" altLang="en-US" sz="1400"/>
              <a:t>　　</a:t>
            </a:r>
            <a:r>
              <a:rPr lang="en-US" altLang="ja-JP" sz="1400"/>
              <a:t>follower = util.kanji_numeric(params[1], '</a:t>
            </a:r>
            <a:r>
              <a:rPr lang="ja-JP" altLang="en-US" sz="1400"/>
              <a:t>人</a:t>
            </a:r>
            <a:r>
              <a:rPr lang="en-US" altLang="ja-JP" sz="1400"/>
              <a:t>’)</a:t>
            </a:r>
          </a:p>
          <a:p>
            <a:r>
              <a:rPr lang="ja-JP" altLang="en-US" sz="1400"/>
              <a:t>　</a:t>
            </a:r>
            <a:r>
              <a:rPr lang="en-US" altLang="ja-JP" sz="1400"/>
              <a:t>if params[0] == '</a:t>
            </a:r>
            <a:r>
              <a:rPr lang="ja-JP" altLang="en-US" sz="1400"/>
              <a:t>総再生回数</a:t>
            </a:r>
            <a:r>
              <a:rPr lang="en-US" altLang="ja-JP" sz="1400"/>
              <a:t>‘:</a:t>
            </a:r>
          </a:p>
          <a:p>
            <a:r>
              <a:rPr lang="ja-JP" altLang="en-US" sz="1400"/>
              <a:t>　　</a:t>
            </a:r>
            <a:r>
              <a:rPr lang="en-US" altLang="ja-JP" sz="1400"/>
              <a:t>view = util.kanji_numeric(params[1], '</a:t>
            </a:r>
            <a:r>
              <a:rPr lang="ja-JP" altLang="en-US" sz="1400"/>
              <a:t>回</a:t>
            </a:r>
            <a:r>
              <a:rPr lang="en-US" altLang="ja-JP" sz="1400"/>
              <a:t>‘)</a:t>
            </a:r>
          </a:p>
          <a:p>
            <a:r>
              <a:rPr lang="ja-JP" altLang="en-US" sz="1400"/>
              <a:t>　</a:t>
            </a:r>
            <a:r>
              <a:rPr lang="en-US" altLang="ja-JP" sz="1400"/>
              <a:t>if params[0] == 'Twitter‘:</a:t>
            </a:r>
          </a:p>
          <a:p>
            <a:r>
              <a:rPr lang="ja-JP" altLang="en-US" sz="1400"/>
              <a:t>　　</a:t>
            </a:r>
            <a:r>
              <a:rPr lang="en-US" altLang="ja-JP" sz="1400"/>
              <a:t>twitter = 'https://twitter.com/' + params[1].replace('@', ‘’)</a:t>
            </a:r>
          </a:p>
        </p:txBody>
      </p:sp>
    </p:spTree>
    <p:extLst>
      <p:ext uri="{BB962C8B-B14F-4D97-AF65-F5344CB8AC3E}">
        <p14:creationId xmlns:p14="http://schemas.microsoft.com/office/powerpoint/2010/main" val="360329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スクレイピング：にじさんじ：概要</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621437"/>
          </a:xfrm>
        </p:spPr>
        <p:txBody>
          <a:bodyPr bIns="0">
            <a:noAutofit/>
          </a:bodyPr>
          <a:lstStyle/>
          <a:p>
            <a:r>
              <a:rPr lang="en-US" altLang="ja-JP" sz="1400" err="1"/>
              <a:t>Vtuber</a:t>
            </a:r>
            <a:r>
              <a:rPr lang="ja-JP" altLang="en-US" sz="1400"/>
              <a:t>ランキングサイトではわからない、</a:t>
            </a:r>
            <a:r>
              <a:rPr lang="en-US" altLang="ja-JP" sz="1400" err="1"/>
              <a:t>Vtuber</a:t>
            </a:r>
            <a:r>
              <a:rPr lang="ja-JP" altLang="en-US" sz="1400"/>
              <a:t>のプロフィールを非公式</a:t>
            </a:r>
            <a:r>
              <a:rPr lang="en-US" altLang="ja-JP" sz="1400"/>
              <a:t>Wiki</a:t>
            </a:r>
            <a:r>
              <a:rPr lang="ja-JP" altLang="en-US" sz="1400"/>
              <a:t>等でスクレイピングします。</a:t>
            </a:r>
            <a:endParaRPr lang="en-US" altLang="ja-JP" sz="1400"/>
          </a:p>
          <a:p>
            <a:r>
              <a:rPr lang="ja-JP" altLang="en-US" sz="1400"/>
              <a:t>以下はにじさんじ非公式</a:t>
            </a:r>
            <a:r>
              <a:rPr lang="en-US" altLang="ja-JP" sz="1400"/>
              <a:t>Wiki</a:t>
            </a:r>
            <a:r>
              <a:rPr lang="ja-JP" altLang="en-US" sz="1400"/>
              <a:t>の例です。</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
        <p:nvSpPr>
          <p:cNvPr id="11" name="矢印: 折線 10">
            <a:extLst>
              <a:ext uri="{FF2B5EF4-FFF2-40B4-BE49-F238E27FC236}">
                <a16:creationId xmlns:a16="http://schemas.microsoft.com/office/drawing/2014/main" id="{6B5DDAD3-B564-4510-991D-4C38BE838295}"/>
              </a:ext>
            </a:extLst>
          </p:cNvPr>
          <p:cNvSpPr/>
          <p:nvPr/>
        </p:nvSpPr>
        <p:spPr>
          <a:xfrm rot="5400000">
            <a:off x="5273560" y="2186878"/>
            <a:ext cx="780290" cy="960120"/>
          </a:xfrm>
          <a:prstGeom prst="bentArrow">
            <a:avLst>
              <a:gd name="adj1" fmla="val 16798"/>
              <a:gd name="adj2" fmla="val 25000"/>
              <a:gd name="adj3" fmla="val 25000"/>
              <a:gd name="adj4" fmla="val 43750"/>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コンテンツ プレースホルダー 2">
            <a:extLst>
              <a:ext uri="{FF2B5EF4-FFF2-40B4-BE49-F238E27FC236}">
                <a16:creationId xmlns:a16="http://schemas.microsoft.com/office/drawing/2014/main" id="{F9423948-F958-48DF-A0E9-BFA22592F71D}"/>
              </a:ext>
            </a:extLst>
          </p:cNvPr>
          <p:cNvSpPr txBox="1">
            <a:spLocks/>
          </p:cNvSpPr>
          <p:nvPr/>
        </p:nvSpPr>
        <p:spPr>
          <a:xfrm>
            <a:off x="6325338" y="2073787"/>
            <a:ext cx="2970248" cy="75365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メニューから見つけた</a:t>
            </a:r>
            <a:r>
              <a:rPr lang="en-US" altLang="ja-JP" sz="1400" err="1"/>
              <a:t>VTuber</a:t>
            </a:r>
            <a:r>
              <a:rPr lang="ja-JP" altLang="en-US" sz="1400"/>
              <a:t>の</a:t>
            </a:r>
            <a:endParaRPr lang="en-US" altLang="ja-JP" sz="1400"/>
          </a:p>
          <a:p>
            <a:r>
              <a:rPr lang="ja-JP" altLang="en-US" sz="1400"/>
              <a:t>詳細ページにジャンプし、</a:t>
            </a:r>
            <a:endParaRPr lang="en-US" altLang="ja-JP" sz="1400"/>
          </a:p>
          <a:p>
            <a:r>
              <a:rPr lang="ja-JP" altLang="en-US" sz="1400"/>
              <a:t>年齢等をスクレイピングします。</a:t>
            </a:r>
            <a:endParaRPr lang="en-US" altLang="ja-JP" sz="1400"/>
          </a:p>
          <a:p>
            <a:endParaRPr lang="en-US" altLang="ja-JP" sz="1400"/>
          </a:p>
          <a:p>
            <a:endParaRPr lang="en-US" altLang="ja-JP" sz="1400"/>
          </a:p>
          <a:p>
            <a:endParaRPr lang="en-US" altLang="ja-JP" sz="1400"/>
          </a:p>
        </p:txBody>
      </p:sp>
      <p:pic>
        <p:nvPicPr>
          <p:cNvPr id="7" name="図 6">
            <a:extLst>
              <a:ext uri="{FF2B5EF4-FFF2-40B4-BE49-F238E27FC236}">
                <a16:creationId xmlns:a16="http://schemas.microsoft.com/office/drawing/2014/main" id="{008DC122-CFB0-4146-BF96-E87DB683D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15" y="1870782"/>
            <a:ext cx="4116516" cy="2260361"/>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546125" y="3047537"/>
            <a:ext cx="830833" cy="147767"/>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458414" y="4474230"/>
            <a:ext cx="2380579" cy="621436"/>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Top</a:t>
            </a:r>
            <a:r>
              <a:rPr lang="ja-JP" altLang="en-US" sz="1400"/>
              <a:t>ページのメニューから</a:t>
            </a:r>
            <a:endParaRPr lang="en-US" altLang="ja-JP" sz="1400"/>
          </a:p>
          <a:p>
            <a:r>
              <a:rPr lang="ja-JP" altLang="en-US" sz="1400"/>
              <a:t>対象の</a:t>
            </a:r>
            <a:r>
              <a:rPr lang="en-US" altLang="ja-JP" sz="1400" err="1"/>
              <a:t>VTuber</a:t>
            </a:r>
            <a:r>
              <a:rPr lang="ja-JP" altLang="en-US" sz="1400"/>
              <a:t>を探します。</a:t>
            </a:r>
            <a:endParaRPr lang="en-US" altLang="ja-JP" sz="1400"/>
          </a:p>
          <a:p>
            <a:endParaRPr lang="en-US" altLang="ja-JP" sz="1400"/>
          </a:p>
          <a:p>
            <a:endParaRPr lang="en-US" altLang="ja-JP" sz="1400"/>
          </a:p>
          <a:p>
            <a:endParaRPr lang="en-US" altLang="ja-JP" sz="1400"/>
          </a:p>
        </p:txBody>
      </p:sp>
      <p:cxnSp>
        <p:nvCxnSpPr>
          <p:cNvPr id="19" name="直線矢印コネクタ 18">
            <a:extLst>
              <a:ext uri="{FF2B5EF4-FFF2-40B4-BE49-F238E27FC236}">
                <a16:creationId xmlns:a16="http://schemas.microsoft.com/office/drawing/2014/main" id="{FECF9AED-43CF-4421-9825-6E06F19C0F22}"/>
              </a:ext>
            </a:extLst>
          </p:cNvPr>
          <p:cNvCxnSpPr>
            <a:cxnSpLocks/>
            <a:stCxn id="15" idx="0"/>
            <a:endCxn id="12" idx="2"/>
          </p:cNvCxnSpPr>
          <p:nvPr/>
        </p:nvCxnSpPr>
        <p:spPr>
          <a:xfrm flipH="1" flipV="1">
            <a:off x="961542" y="3195304"/>
            <a:ext cx="687162" cy="12789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0A1B95A-52A2-4A93-BFF3-53DD4059E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931" y="3231211"/>
            <a:ext cx="5010996" cy="2260360"/>
          </a:xfrm>
          <a:prstGeom prst="rect">
            <a:avLst/>
          </a:prstGeom>
        </p:spPr>
      </p:pic>
      <p:sp>
        <p:nvSpPr>
          <p:cNvPr id="17" name="正方形/長方形 16">
            <a:extLst>
              <a:ext uri="{FF2B5EF4-FFF2-40B4-BE49-F238E27FC236}">
                <a16:creationId xmlns:a16="http://schemas.microsoft.com/office/drawing/2014/main" id="{95CDD647-603B-4280-99F8-F92BAAFEA2A5}"/>
              </a:ext>
            </a:extLst>
          </p:cNvPr>
          <p:cNvSpPr/>
          <p:nvPr/>
        </p:nvSpPr>
        <p:spPr>
          <a:xfrm>
            <a:off x="5701837" y="4155266"/>
            <a:ext cx="2406960" cy="94040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23" name="直線矢印コネクタ 22">
            <a:extLst>
              <a:ext uri="{FF2B5EF4-FFF2-40B4-BE49-F238E27FC236}">
                <a16:creationId xmlns:a16="http://schemas.microsoft.com/office/drawing/2014/main" id="{EBEE7F6B-744F-40DF-84E6-E068CAF754C8}"/>
              </a:ext>
            </a:extLst>
          </p:cNvPr>
          <p:cNvCxnSpPr>
            <a:cxnSpLocks/>
            <a:stCxn id="16" idx="2"/>
            <a:endCxn id="17" idx="0"/>
          </p:cNvCxnSpPr>
          <p:nvPr/>
        </p:nvCxnSpPr>
        <p:spPr>
          <a:xfrm flipH="1">
            <a:off x="6905317" y="2827437"/>
            <a:ext cx="905145" cy="13278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72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にじさんじ：入出力</a:t>
            </a:r>
            <a:endParaRPr lang="en-US" altLang="ja-JP"/>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3"/>
            <a:ext cx="9152899" cy="602173"/>
          </a:xfrm>
        </p:spPr>
        <p:txBody>
          <a:bodyPr bIns="0">
            <a:normAutofit/>
          </a:bodyPr>
          <a:lstStyle/>
          <a:p>
            <a:r>
              <a:rPr lang="ja-JP" altLang="en-US" sz="1400"/>
              <a:t>タグ工場を保持するにじさんじスクレイパーににじさんじ非公式</a:t>
            </a:r>
            <a:r>
              <a:rPr lang="en-US" altLang="ja-JP" sz="1400"/>
              <a:t>wiki</a:t>
            </a:r>
            <a:r>
              <a:rPr lang="ja-JP" altLang="en-US" sz="1400"/>
              <a:t>のページを入力すると、</a:t>
            </a:r>
            <a:endParaRPr lang="en-US" altLang="ja-JP" sz="1400"/>
          </a:p>
          <a:p>
            <a:r>
              <a:rPr lang="en-US" altLang="ja-JP" sz="1400"/>
              <a:t>VTuber</a:t>
            </a:r>
            <a:r>
              <a:rPr lang="ja-JP" altLang="en-US" sz="1400"/>
              <a:t>詳細情報を出力します。</a:t>
            </a:r>
            <a:endParaRPr lang="en-US" altLang="ja-JP" sz="1400"/>
          </a:p>
        </p:txBody>
      </p:sp>
      <p:sp>
        <p:nvSpPr>
          <p:cNvPr id="24" name="矢印: 右 23">
            <a:extLst>
              <a:ext uri="{FF2B5EF4-FFF2-40B4-BE49-F238E27FC236}">
                <a16:creationId xmlns:a16="http://schemas.microsoft.com/office/drawing/2014/main" id="{DDACCE0B-AC33-494B-86AB-D4BD97B3ED0E}"/>
              </a:ext>
            </a:extLst>
          </p:cNvPr>
          <p:cNvSpPr/>
          <p:nvPr/>
        </p:nvSpPr>
        <p:spPr>
          <a:xfrm>
            <a:off x="2904319" y="291928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コンテンツ プレースホルダー 2">
            <a:extLst>
              <a:ext uri="{FF2B5EF4-FFF2-40B4-BE49-F238E27FC236}">
                <a16:creationId xmlns:a16="http://schemas.microsoft.com/office/drawing/2014/main" id="{2F6B9F2C-B4FA-44B8-AC37-032EBB3B728D}"/>
              </a:ext>
            </a:extLst>
          </p:cNvPr>
          <p:cNvSpPr txBox="1">
            <a:spLocks/>
          </p:cNvSpPr>
          <p:nvPr/>
        </p:nvSpPr>
        <p:spPr>
          <a:xfrm>
            <a:off x="773332" y="4175387"/>
            <a:ext cx="1684368" cy="29155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にじさんじページ</a:t>
            </a:r>
            <a:endParaRPr lang="en-US" altLang="ja-JP" sz="1400"/>
          </a:p>
        </p:txBody>
      </p:sp>
      <p:sp>
        <p:nvSpPr>
          <p:cNvPr id="5" name="フローチャート: カード 4">
            <a:extLst>
              <a:ext uri="{FF2B5EF4-FFF2-40B4-BE49-F238E27FC236}">
                <a16:creationId xmlns:a16="http://schemas.microsoft.com/office/drawing/2014/main" id="{33E88BF9-B09D-4171-B3D0-A4EF570301D7}"/>
              </a:ext>
            </a:extLst>
          </p:cNvPr>
          <p:cNvSpPr/>
          <p:nvPr/>
        </p:nvSpPr>
        <p:spPr>
          <a:xfrm>
            <a:off x="3586663" y="2177885"/>
            <a:ext cx="1918421" cy="1942777"/>
          </a:xfrm>
          <a:prstGeom prst="flowChartPunchedCar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工場">
            <a:extLst>
              <a:ext uri="{FF2B5EF4-FFF2-40B4-BE49-F238E27FC236}">
                <a16:creationId xmlns:a16="http://schemas.microsoft.com/office/drawing/2014/main" id="{715E3644-42F8-47E6-881A-98C5492F96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7619" y="2317633"/>
            <a:ext cx="1154092" cy="1313204"/>
          </a:xfrm>
          <a:prstGeom prst="rect">
            <a:avLst/>
          </a:prstGeom>
        </p:spPr>
      </p:pic>
      <p:sp>
        <p:nvSpPr>
          <p:cNvPr id="19" name="コンテンツ プレースホルダー 2">
            <a:extLst>
              <a:ext uri="{FF2B5EF4-FFF2-40B4-BE49-F238E27FC236}">
                <a16:creationId xmlns:a16="http://schemas.microsoft.com/office/drawing/2014/main" id="{EE4CFF5B-B1E2-4AF3-94BB-CB0888C13816}"/>
              </a:ext>
            </a:extLst>
          </p:cNvPr>
          <p:cNvSpPr txBox="1">
            <a:spLocks/>
          </p:cNvSpPr>
          <p:nvPr/>
        </p:nvSpPr>
        <p:spPr>
          <a:xfrm>
            <a:off x="3491303" y="4227211"/>
            <a:ext cx="2239108" cy="60217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にじさんじスクレイパー</a:t>
            </a:r>
            <a:endParaRPr lang="en-US" altLang="ja-JP" sz="1400"/>
          </a:p>
          <a:p>
            <a:r>
              <a:rPr lang="ja-JP" altLang="en-US" sz="1400"/>
              <a:t>（</a:t>
            </a:r>
            <a:r>
              <a:rPr lang="en-US" altLang="ja-JP" sz="1400"/>
              <a:t>NijisanjiScraper)</a:t>
            </a:r>
          </a:p>
        </p:txBody>
      </p:sp>
      <p:sp>
        <p:nvSpPr>
          <p:cNvPr id="20" name="矢印: 右 19">
            <a:extLst>
              <a:ext uri="{FF2B5EF4-FFF2-40B4-BE49-F238E27FC236}">
                <a16:creationId xmlns:a16="http://schemas.microsoft.com/office/drawing/2014/main" id="{9DCF1F69-DBA0-4C54-BC01-E3C34C3693CD}"/>
              </a:ext>
            </a:extLst>
          </p:cNvPr>
          <p:cNvSpPr/>
          <p:nvPr/>
        </p:nvSpPr>
        <p:spPr>
          <a:xfrm>
            <a:off x="5777303" y="2820410"/>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四角形: メモ 20">
            <a:extLst>
              <a:ext uri="{FF2B5EF4-FFF2-40B4-BE49-F238E27FC236}">
                <a16:creationId xmlns:a16="http://schemas.microsoft.com/office/drawing/2014/main" id="{D16D00A5-297B-4829-8EF1-8F73FA6F6B46}"/>
              </a:ext>
            </a:extLst>
          </p:cNvPr>
          <p:cNvSpPr/>
          <p:nvPr/>
        </p:nvSpPr>
        <p:spPr>
          <a:xfrm>
            <a:off x="6480443" y="2551395"/>
            <a:ext cx="1582955" cy="988974"/>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名前：月ノ美兎</a:t>
            </a:r>
            <a:endParaRPr lang="en-US" altLang="ja-JP" sz="1400">
              <a:solidFill>
                <a:schemeClr val="tx1"/>
              </a:solidFill>
            </a:endParaRPr>
          </a:p>
          <a:p>
            <a:r>
              <a:rPr lang="ja-JP" altLang="en-US" sz="1400">
                <a:solidFill>
                  <a:schemeClr val="tx1"/>
                </a:solidFill>
              </a:rPr>
              <a:t>年齢：</a:t>
            </a:r>
            <a:r>
              <a:rPr lang="en-US" altLang="ja-JP" sz="1400">
                <a:solidFill>
                  <a:schemeClr val="tx1"/>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chemeClr val="tx1"/>
                </a:solidFill>
              </a:rPr>
              <a:t>151cm</a:t>
            </a:r>
          </a:p>
          <a:p>
            <a:r>
              <a:rPr lang="ja-JP" altLang="en-US" sz="1400">
                <a:solidFill>
                  <a:schemeClr val="tx1"/>
                </a:solidFill>
              </a:rPr>
              <a:t>誕生日：</a:t>
            </a:r>
            <a:r>
              <a:rPr lang="en-US" altLang="ja-JP" sz="1400">
                <a:solidFill>
                  <a:schemeClr val="tx1"/>
                </a:solidFill>
              </a:rPr>
              <a:t>9/24</a:t>
            </a:r>
          </a:p>
          <a:p>
            <a:endParaRPr kumimoji="1" lang="ja-JP" altLang="en-US" sz="1400">
              <a:solidFill>
                <a:schemeClr val="tx1"/>
              </a:solidFill>
            </a:endParaRPr>
          </a:p>
        </p:txBody>
      </p:sp>
      <p:sp>
        <p:nvSpPr>
          <p:cNvPr id="12" name="コンテンツ プレースホルダー 2">
            <a:extLst>
              <a:ext uri="{FF2B5EF4-FFF2-40B4-BE49-F238E27FC236}">
                <a16:creationId xmlns:a16="http://schemas.microsoft.com/office/drawing/2014/main" id="{02D7329E-66D1-4408-8829-C5E1EFF87D37}"/>
              </a:ext>
            </a:extLst>
          </p:cNvPr>
          <p:cNvSpPr txBox="1">
            <a:spLocks/>
          </p:cNvSpPr>
          <p:nvPr/>
        </p:nvSpPr>
        <p:spPr>
          <a:xfrm>
            <a:off x="4036677" y="3497641"/>
            <a:ext cx="915975" cy="27897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タグ工場</a:t>
            </a:r>
            <a:endParaRPr lang="en-US" altLang="ja-JP" sz="1400"/>
          </a:p>
        </p:txBody>
      </p:sp>
      <p:pic>
        <p:nvPicPr>
          <p:cNvPr id="3" name="図 2">
            <a:extLst>
              <a:ext uri="{FF2B5EF4-FFF2-40B4-BE49-F238E27FC236}">
                <a16:creationId xmlns:a16="http://schemas.microsoft.com/office/drawing/2014/main" id="{6CD2FD95-3FE7-4E14-B8BE-44635E6E6FBE}"/>
              </a:ext>
            </a:extLst>
          </p:cNvPr>
          <p:cNvPicPr>
            <a:picLocks noChangeAspect="1"/>
          </p:cNvPicPr>
          <p:nvPr/>
        </p:nvPicPr>
        <p:blipFill>
          <a:blip r:embed="rId4"/>
          <a:stretch>
            <a:fillRect/>
          </a:stretch>
        </p:blipFill>
        <p:spPr>
          <a:xfrm>
            <a:off x="454719" y="2177885"/>
            <a:ext cx="2321595" cy="1884736"/>
          </a:xfrm>
          <a:prstGeom prst="rect">
            <a:avLst/>
          </a:prstGeom>
        </p:spPr>
      </p:pic>
      <p:sp>
        <p:nvSpPr>
          <p:cNvPr id="14" name="コンテンツ プレースホルダー 2">
            <a:extLst>
              <a:ext uri="{FF2B5EF4-FFF2-40B4-BE49-F238E27FC236}">
                <a16:creationId xmlns:a16="http://schemas.microsoft.com/office/drawing/2014/main" id="{806654A7-1DF2-4F8A-BE6D-CAD9030B7D0A}"/>
              </a:ext>
            </a:extLst>
          </p:cNvPr>
          <p:cNvSpPr txBox="1">
            <a:spLocks/>
          </p:cNvSpPr>
          <p:nvPr/>
        </p:nvSpPr>
        <p:spPr>
          <a:xfrm>
            <a:off x="6480443" y="4175387"/>
            <a:ext cx="1684368" cy="31867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VTuber</a:t>
            </a:r>
            <a:r>
              <a:rPr lang="ja-JP" altLang="en-US" sz="1400"/>
              <a:t>詳細情報</a:t>
            </a:r>
            <a:endParaRPr lang="en-US" altLang="ja-JP" sz="1400"/>
          </a:p>
        </p:txBody>
      </p:sp>
    </p:spTree>
    <p:extLst>
      <p:ext uri="{BB962C8B-B14F-4D97-AF65-F5344CB8AC3E}">
        <p14:creationId xmlns:p14="http://schemas.microsoft.com/office/powerpoint/2010/main" val="40952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a:noFill/>
        </p:spPr>
        <p:txBody>
          <a:bodyPr bIns="0">
            <a:noAutofit/>
          </a:bodyPr>
          <a:lstStyle/>
          <a:p>
            <a:r>
              <a:rPr lang="ja-JP" altLang="en-US" sz="1400"/>
              <a:t>本講習では「スクレイピング」を中心に、以下の機能を紹介していきます。</a:t>
            </a:r>
            <a:endParaRPr lang="en-US" altLang="ja-JP" sz="1400"/>
          </a:p>
          <a:p>
            <a:endParaRPr lang="en-US" altLang="ja-JP" sz="1400"/>
          </a:p>
          <a:p>
            <a:r>
              <a:rPr lang="ja-JP" altLang="en-US" sz="1400" b="1"/>
              <a:t>スクレイピング</a:t>
            </a:r>
            <a:endParaRPr lang="en-US" altLang="ja-JP" sz="1400" b="1"/>
          </a:p>
          <a:p>
            <a:r>
              <a:rPr lang="ja-JP" altLang="en-US" sz="1400"/>
              <a:t>　スクレイピングとは</a:t>
            </a:r>
            <a:r>
              <a:rPr lang="en-US" altLang="ja-JP" sz="1400"/>
              <a:t>Web</a:t>
            </a:r>
            <a:r>
              <a:rPr lang="ja-JP" altLang="en-US" sz="1400"/>
              <a:t>サイトを解析して、自分の求めるデータを収集することです。</a:t>
            </a:r>
            <a:endParaRPr lang="en-US" altLang="ja-JP" sz="1400"/>
          </a:p>
          <a:p>
            <a:r>
              <a:rPr lang="ja-JP" altLang="en-US" sz="1400"/>
              <a:t>　主な作業は「</a:t>
            </a:r>
            <a:r>
              <a:rPr lang="en-US" altLang="ja-JP" sz="1400"/>
              <a:t>HTML</a:t>
            </a:r>
            <a:r>
              <a:rPr lang="ja-JP" altLang="en-US" sz="1400"/>
              <a:t>構造の解析」と「テキストの抽出」です。</a:t>
            </a:r>
            <a:endParaRPr lang="en-US" altLang="ja-JP" sz="1400"/>
          </a:p>
          <a:p>
            <a:endParaRPr lang="en-US" altLang="ja-JP" sz="1400"/>
          </a:p>
          <a:p>
            <a:r>
              <a:rPr lang="ja-JP" altLang="en-US" sz="1400"/>
              <a:t>　本講習では</a:t>
            </a:r>
            <a:r>
              <a:rPr lang="en-US" altLang="ja-JP" sz="1400"/>
              <a:t>beautifulsoup</a:t>
            </a:r>
            <a:r>
              <a:rPr lang="ja-JP" altLang="en-US" sz="1400"/>
              <a:t>といライブラリを使用します。簡単にスクレイピングできる</a:t>
            </a:r>
            <a:r>
              <a:rPr lang="en-US" altLang="ja-JP" sz="1400" err="1"/>
              <a:t>scrapy</a:t>
            </a:r>
            <a:r>
              <a:rPr lang="ja-JP" altLang="en-US" sz="1400"/>
              <a:t>という</a:t>
            </a:r>
            <a:endParaRPr lang="en-US" altLang="ja-JP" sz="1400"/>
          </a:p>
          <a:p>
            <a:r>
              <a:rPr lang="ja-JP" altLang="en-US" sz="1400"/>
              <a:t>　フレームワークもありますが、直接スクレイピングを手書きするにはこちらが良いです。</a:t>
            </a:r>
            <a:endParaRPr lang="en-US" altLang="ja-JP" sz="1400"/>
          </a:p>
          <a:p>
            <a:endParaRPr lang="en-US" altLang="ja-JP" sz="1400"/>
          </a:p>
          <a:p>
            <a:r>
              <a:rPr lang="ja-JP" altLang="en-US" sz="1400" b="1"/>
              <a:t>クラウド</a:t>
            </a:r>
            <a:r>
              <a:rPr lang="en-US" altLang="ja-JP" sz="1400" b="1"/>
              <a:t>API</a:t>
            </a:r>
          </a:p>
          <a:p>
            <a:r>
              <a:rPr lang="ja-JP" altLang="en-US" sz="1400"/>
              <a:t>　</a:t>
            </a:r>
            <a:r>
              <a:rPr lang="en-US" altLang="ja-JP" sz="1400" err="1"/>
              <a:t>Youtube</a:t>
            </a:r>
            <a:r>
              <a:rPr lang="ja-JP" altLang="en-US" sz="1400"/>
              <a:t>には</a:t>
            </a:r>
            <a:r>
              <a:rPr lang="en-US" altLang="ja-JP" sz="1400"/>
              <a:t>YoutubAPI</a:t>
            </a:r>
            <a:r>
              <a:rPr lang="ja-JP" altLang="en-US" sz="1400"/>
              <a:t>が、</a:t>
            </a:r>
            <a:r>
              <a:rPr lang="en-US" altLang="ja-JP" sz="1400"/>
              <a:t>Twitter</a:t>
            </a:r>
            <a:r>
              <a:rPr lang="ja-JP" altLang="en-US" sz="1400"/>
              <a:t>には</a:t>
            </a:r>
            <a:r>
              <a:rPr lang="en-US" altLang="ja-JP" sz="1400" err="1"/>
              <a:t>TwitterAPI</a:t>
            </a:r>
            <a:r>
              <a:rPr lang="ja-JP" altLang="en-US" sz="1400"/>
              <a:t>が存在します。</a:t>
            </a:r>
            <a:endParaRPr lang="en-US" altLang="ja-JP" sz="1400"/>
          </a:p>
          <a:p>
            <a:r>
              <a:rPr lang="ja-JP" altLang="en-US" sz="1400"/>
              <a:t>　いずれも自社のサーバ機能を外部向けに公開しているものですが、</a:t>
            </a:r>
            <a:endParaRPr lang="en-US" altLang="ja-JP" sz="1400"/>
          </a:p>
          <a:p>
            <a:r>
              <a:rPr lang="ja-JP" altLang="en-US" sz="1400"/>
              <a:t>　主に「自社サービスへの協力」のために展開されています。例えば人気動画や、フォロー</a:t>
            </a:r>
            <a:r>
              <a:rPr lang="en-US" altLang="ja-JP" sz="1400"/>
              <a:t>/</a:t>
            </a:r>
            <a:r>
              <a:rPr lang="ja-JP" altLang="en-US" sz="1400"/>
              <a:t>リツイート等を</a:t>
            </a:r>
            <a:endParaRPr lang="en-US" altLang="ja-JP" sz="1400"/>
          </a:p>
          <a:p>
            <a:r>
              <a:rPr lang="ja-JP" altLang="en-US" sz="1400"/>
              <a:t>　様々なサイトに埋め込んで宣伝してもらうためです。</a:t>
            </a:r>
            <a:endParaRPr lang="en-US" altLang="ja-JP" sz="1400"/>
          </a:p>
          <a:p>
            <a:r>
              <a:rPr lang="ja-JP" altLang="en-US" sz="1400"/>
              <a:t>　</a:t>
            </a:r>
            <a:endParaRPr lang="en-US" altLang="ja-JP" sz="1400"/>
          </a:p>
          <a:p>
            <a:r>
              <a:rPr lang="ja-JP" altLang="en-US" sz="1400"/>
              <a:t>　これらのクラウド</a:t>
            </a:r>
            <a:r>
              <a:rPr lang="en-US" altLang="ja-JP" sz="1400"/>
              <a:t>API</a:t>
            </a:r>
            <a:r>
              <a:rPr lang="ja-JP" altLang="en-US" sz="1400"/>
              <a:t>でほしい情報を取得することができます。</a:t>
            </a:r>
            <a:r>
              <a:rPr lang="en-US" altLang="ja-JP" sz="1400"/>
              <a:t>twitter</a:t>
            </a:r>
            <a:r>
              <a:rPr lang="ja-JP" altLang="en-US" sz="1400"/>
              <a:t>の各アカウントも</a:t>
            </a:r>
            <a:endParaRPr lang="en-US" altLang="ja-JP" sz="1400"/>
          </a:p>
          <a:p>
            <a:r>
              <a:rPr lang="ja-JP" altLang="en-US" sz="1400"/>
              <a:t>　スクレイピングによってプロフィール、ツイート等を取得したりできますが、そもそも</a:t>
            </a:r>
            <a:r>
              <a:rPr lang="en-US" altLang="ja-JP" sz="1400"/>
              <a:t>twitter</a:t>
            </a:r>
            <a:r>
              <a:rPr lang="ja-JP" altLang="en-US" sz="1400"/>
              <a:t>社が</a:t>
            </a:r>
            <a:endParaRPr lang="en-US" altLang="ja-JP" sz="1400"/>
          </a:p>
          <a:p>
            <a:r>
              <a:rPr lang="ja-JP" altLang="en-US" sz="1400"/>
              <a:t>　スクレイピングを禁止しています。（ツイートをきりなくスクレイピングされるとサーバ負荷があがるため</a:t>
            </a:r>
            <a:r>
              <a:rPr lang="en-US" altLang="ja-JP" sz="1400"/>
              <a:t>)</a:t>
            </a:r>
          </a:p>
          <a:p>
            <a:endParaRPr lang="en-US" altLang="ja-JP" sz="1400"/>
          </a:p>
          <a:p>
            <a:r>
              <a:rPr lang="ja-JP" altLang="en-US" sz="1400"/>
              <a:t>　本講習ではこのような「スクレイピングできないサイト」のためにクラウド</a:t>
            </a:r>
            <a:r>
              <a:rPr lang="en-US" altLang="ja-JP" sz="1400"/>
              <a:t>API</a:t>
            </a:r>
            <a:r>
              <a:rPr lang="ja-JP" altLang="en-US" sz="1400"/>
              <a:t>の使用例を紹介します。</a:t>
            </a:r>
            <a:endParaRPr lang="en-US" altLang="ja-JP" sz="1400"/>
          </a:p>
          <a:p>
            <a:endParaRPr lang="en-US" altLang="ja-JP" sz="1400"/>
          </a:p>
          <a:p>
            <a:r>
              <a:rPr lang="en-US" altLang="ja-JP" sz="1400"/>
              <a:t>   ※twitterAPI</a:t>
            </a:r>
            <a:r>
              <a:rPr lang="ja-JP" altLang="en-US" sz="1400"/>
              <a:t>はやる気次第で無償利用できますが、</a:t>
            </a:r>
            <a:r>
              <a:rPr lang="en-US" altLang="ja-JP" sz="1400"/>
              <a:t>YoutubeAPI</a:t>
            </a:r>
            <a:r>
              <a:rPr lang="ja-JP" altLang="en-US" sz="1400"/>
              <a:t>は実質有償です。</a:t>
            </a:r>
            <a:r>
              <a:rPr lang="en-US" altLang="ja-JP" sz="1400"/>
              <a:t>(</a:t>
            </a:r>
            <a:r>
              <a:rPr lang="ja-JP" altLang="en-US" sz="1400"/>
              <a:t>無償版は即上限に達する</a:t>
            </a:r>
            <a:r>
              <a:rPr lang="en-US" altLang="ja-JP" sz="1400"/>
              <a:t>)</a:t>
            </a:r>
          </a:p>
        </p:txBody>
      </p:sp>
    </p:spTree>
    <p:extLst>
      <p:ext uri="{BB962C8B-B14F-4D97-AF65-F5344CB8AC3E}">
        <p14:creationId xmlns:p14="http://schemas.microsoft.com/office/powerpoint/2010/main" val="2477639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 </a:t>
            </a:r>
            <a:r>
              <a:rPr lang="ja-JP" altLang="en-US"/>
              <a:t>にじさんじ：モジュールの使い方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34937" y="2501985"/>
            <a:ext cx="8832156" cy="10325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from </a:t>
            </a:r>
            <a:r>
              <a:rPr lang="en-US" altLang="ja-JP" sz="1400" err="1"/>
              <a:t>scraper.ranking_scraper</a:t>
            </a:r>
            <a:r>
              <a:rPr lang="en-US" altLang="ja-JP" sz="1400"/>
              <a:t> import </a:t>
            </a:r>
            <a:r>
              <a:rPr lang="en-US" altLang="ja-JP" sz="1400" b="1"/>
              <a:t>NijisanjiScraper</a:t>
            </a:r>
          </a:p>
          <a:p>
            <a:endParaRPr lang="en-US" altLang="ja-JP" sz="1400"/>
          </a:p>
          <a:p>
            <a:r>
              <a:rPr lang="en-US" altLang="ja-JP" sz="1400"/>
              <a:t>profile = </a:t>
            </a:r>
            <a:r>
              <a:rPr lang="en-US" altLang="ja-JP" sz="1400" b="1"/>
              <a:t>NijisanjiScraper</a:t>
            </a:r>
            <a:r>
              <a:rPr lang="en-US" altLang="ja-JP" sz="1400"/>
              <a:t>(‘</a:t>
            </a:r>
            <a:r>
              <a:rPr lang="ja-JP" altLang="en-US" sz="1400"/>
              <a:t>月ノ美兎</a:t>
            </a:r>
            <a:r>
              <a:rPr lang="en-US" altLang="ja-JP" sz="1400"/>
              <a:t>’).profile()</a:t>
            </a:r>
          </a:p>
          <a:p>
            <a:r>
              <a:rPr lang="en-US" altLang="ja-JP" sz="1400"/>
              <a:t>print(profile)</a:t>
            </a:r>
          </a:p>
        </p:txBody>
      </p:sp>
      <p:graphicFrame>
        <p:nvGraphicFramePr>
          <p:cNvPr id="9" name="表 9">
            <a:extLst>
              <a:ext uri="{FF2B5EF4-FFF2-40B4-BE49-F238E27FC236}">
                <a16:creationId xmlns:a16="http://schemas.microsoft.com/office/drawing/2014/main" id="{CC81A256-E670-4692-A77F-CB565355BA62}"/>
              </a:ext>
            </a:extLst>
          </p:cNvPr>
          <p:cNvGraphicFramePr>
            <a:graphicFrameLocks noGrp="1"/>
          </p:cNvGraphicFramePr>
          <p:nvPr>
            <p:extLst>
              <p:ext uri="{D42A27DB-BD31-4B8C-83A1-F6EECF244321}">
                <p14:modId xmlns:p14="http://schemas.microsoft.com/office/powerpoint/2010/main" val="1323253381"/>
              </p:ext>
            </p:extLst>
          </p:nvPr>
        </p:nvGraphicFramePr>
        <p:xfrm>
          <a:off x="492369" y="966112"/>
          <a:ext cx="8405446" cy="1102360"/>
        </p:xfrm>
        <a:graphic>
          <a:graphicData uri="http://schemas.openxmlformats.org/drawingml/2006/table">
            <a:tbl>
              <a:tblPr firstRow="1" bandRow="1">
                <a:tableStyleId>{5C22544A-7EE6-4342-B048-85BDC9FD1C3A}</a:tableStyleId>
              </a:tblPr>
              <a:tblGrid>
                <a:gridCol w="4054695">
                  <a:extLst>
                    <a:ext uri="{9D8B030D-6E8A-4147-A177-3AD203B41FA5}">
                      <a16:colId xmlns:a16="http://schemas.microsoft.com/office/drawing/2014/main" val="2306185684"/>
                    </a:ext>
                  </a:extLst>
                </a:gridCol>
                <a:gridCol w="4350751">
                  <a:extLst>
                    <a:ext uri="{9D8B030D-6E8A-4147-A177-3AD203B41FA5}">
                      <a16:colId xmlns:a16="http://schemas.microsoft.com/office/drawing/2014/main" val="749638066"/>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1788129114"/>
                  </a:ext>
                </a:extLst>
              </a:tr>
              <a:tr h="370840">
                <a:tc>
                  <a:txBody>
                    <a:bodyPr/>
                    <a:lstStyle/>
                    <a:p>
                      <a:r>
                        <a:rPr kumimoji="1" lang="en-US" altLang="ja-JP" sz="1400"/>
                        <a:t>NijisanjiScraper</a:t>
                      </a:r>
                      <a:endParaRPr kumimoji="1" lang="ja-JP" altLang="en-US" sz="1400"/>
                    </a:p>
                  </a:txBody>
                  <a:tcPr/>
                </a:tc>
                <a:tc>
                  <a:txBody>
                    <a:bodyPr/>
                    <a:lstStyle/>
                    <a:p>
                      <a:r>
                        <a:rPr kumimoji="1" lang="en-US" altLang="ja-JP" sz="1400"/>
                        <a:t>VTuber</a:t>
                      </a:r>
                      <a:r>
                        <a:rPr kumimoji="1" lang="ja-JP" altLang="en-US" sz="1400"/>
                        <a:t>名</a:t>
                      </a:r>
                      <a:r>
                        <a:rPr kumimoji="1" lang="en-US" altLang="ja-JP" sz="1400"/>
                        <a:t>(“</a:t>
                      </a:r>
                      <a:r>
                        <a:rPr kumimoji="1" lang="ja-JP" altLang="en-US" sz="1400"/>
                        <a:t>月ノ美兎</a:t>
                      </a:r>
                      <a:r>
                        <a:rPr kumimoji="1" lang="en-US" altLang="ja-JP" sz="1400"/>
                        <a:t>”</a:t>
                      </a:r>
                      <a:r>
                        <a:rPr kumimoji="1" lang="ja-JP" altLang="en-US" sz="1400"/>
                        <a:t>等</a:t>
                      </a:r>
                      <a:r>
                        <a:rPr kumimoji="1" lang="en-US" altLang="ja-JP" sz="1400"/>
                        <a:t>)</a:t>
                      </a:r>
                      <a:r>
                        <a:rPr kumimoji="1" lang="ja-JP" altLang="en-US" sz="1400"/>
                        <a:t>を入力すると、にじさんじ非公式</a:t>
                      </a:r>
                      <a:r>
                        <a:rPr kumimoji="1" lang="en-US" altLang="ja-JP" sz="1400"/>
                        <a:t>wiki</a:t>
                      </a:r>
                      <a:r>
                        <a:rPr kumimoji="1" lang="ja-JP" altLang="en-US" sz="1400"/>
                        <a:t>サイトをスクレイピングして、</a:t>
                      </a:r>
                      <a:r>
                        <a:rPr kumimoji="1" lang="en-US" altLang="ja-JP" sz="1400"/>
                        <a:t>Vtuber</a:t>
                      </a:r>
                      <a:r>
                        <a:rPr kumimoji="1" lang="ja-JP" altLang="en-US" sz="1400"/>
                        <a:t>の詳細情報を出力する。</a:t>
                      </a:r>
                    </a:p>
                  </a:txBody>
                  <a:tcPr/>
                </a:tc>
                <a:extLst>
                  <a:ext uri="{0D108BD9-81ED-4DB2-BD59-A6C34878D82A}">
                    <a16:rowId xmlns:a16="http://schemas.microsoft.com/office/drawing/2014/main" val="1773392161"/>
                  </a:ext>
                </a:extLst>
              </a:tr>
            </a:tbl>
          </a:graphicData>
        </a:graphic>
      </p:graphicFrame>
      <p:sp>
        <p:nvSpPr>
          <p:cNvPr id="11" name="コンテンツ プレースホルダー 2">
            <a:extLst>
              <a:ext uri="{FF2B5EF4-FFF2-40B4-BE49-F238E27FC236}">
                <a16:creationId xmlns:a16="http://schemas.microsoft.com/office/drawing/2014/main" id="{D4E6F560-66CD-49D1-A5C0-F5327AE29733}"/>
              </a:ext>
            </a:extLst>
          </p:cNvPr>
          <p:cNvSpPr txBox="1">
            <a:spLocks/>
          </p:cNvSpPr>
          <p:nvPr/>
        </p:nvSpPr>
        <p:spPr>
          <a:xfrm>
            <a:off x="492369" y="3824498"/>
            <a:ext cx="8832156" cy="85887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実行結果</a:t>
            </a:r>
            <a:endParaRPr lang="en-US" altLang="ja-JP" sz="1400" b="1"/>
          </a:p>
          <a:p>
            <a:endParaRPr lang="en-US" altLang="ja-JP" sz="1400" b="1"/>
          </a:p>
          <a:p>
            <a:r>
              <a:rPr lang="en-US" altLang="ja-JP" sz="1400"/>
              <a:t>{'name': '</a:t>
            </a:r>
            <a:r>
              <a:rPr lang="ja-JP" altLang="en-US" sz="1400"/>
              <a:t>月ノ美兎</a:t>
            </a:r>
            <a:r>
              <a:rPr lang="en-US" altLang="ja-JP" sz="1400"/>
              <a:t>', 'age': 16, 'height': 151, 'birthday': '9/24'}</a:t>
            </a:r>
          </a:p>
        </p:txBody>
      </p:sp>
    </p:spTree>
    <p:extLst>
      <p:ext uri="{BB962C8B-B14F-4D97-AF65-F5344CB8AC3E}">
        <p14:creationId xmlns:p14="http://schemas.microsoft.com/office/powerpoint/2010/main" val="2637659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6472821" y="1345885"/>
            <a:ext cx="2200711" cy="80336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①メニュー</a:t>
            </a:r>
            <a:endParaRPr lang="en-US" altLang="ja-JP" sz="1400"/>
          </a:p>
          <a:p>
            <a:r>
              <a:rPr lang="en-US" altLang="ja-JP" sz="1400"/>
              <a:t>   HTML</a:t>
            </a:r>
            <a:r>
              <a:rPr lang="ja-JP" altLang="en-US" sz="1400"/>
              <a:t>タグ：</a:t>
            </a:r>
            <a:r>
              <a:rPr lang="en-US" altLang="ja-JP" sz="1400"/>
              <a:t>div</a:t>
            </a:r>
          </a:p>
          <a:p>
            <a:r>
              <a:rPr lang="ja-JP" altLang="en-US" sz="1400"/>
              <a:t>　属性：</a:t>
            </a:r>
            <a:r>
              <a:rPr lang="en-US" altLang="ja-JP" sz="1400"/>
              <a:t>id=“menubar”</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6426529" y="2819366"/>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②出身カテゴリ</a:t>
            </a:r>
            <a:endParaRPr lang="en-US" altLang="ja-JP" sz="1400"/>
          </a:p>
          <a:p>
            <a:r>
              <a:rPr lang="ja-JP" altLang="en-US" sz="1400"/>
              <a:t>　</a:t>
            </a:r>
            <a:r>
              <a:rPr lang="en-US" altLang="ja-JP" sz="1400"/>
              <a:t>HTML</a:t>
            </a:r>
            <a:r>
              <a:rPr lang="ja-JP" altLang="en-US" sz="1400"/>
              <a:t>タグ：</a:t>
            </a:r>
            <a:r>
              <a:rPr lang="en-US" altLang="ja-JP" sz="1400"/>
              <a:t>strong</a:t>
            </a:r>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307793" y="5150969"/>
            <a:ext cx="8968785" cy="120158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メニューを格納するコンテナ</a:t>
            </a:r>
            <a:r>
              <a:rPr lang="en-US" altLang="ja-JP" sz="1400"/>
              <a:t>(div)</a:t>
            </a:r>
            <a:r>
              <a:rPr lang="ja-JP" altLang="en-US" sz="1400"/>
              <a:t>を見つけ、その中から「一期生」等の強調文字</a:t>
            </a:r>
            <a:r>
              <a:rPr lang="en-US" altLang="ja-JP" sz="1400"/>
              <a:t>(</a:t>
            </a:r>
            <a:r>
              <a:rPr lang="en-US" altLang="ja-JP" sz="1400" err="1"/>
              <a:t>storong</a:t>
            </a:r>
            <a:r>
              <a:rPr lang="en-US" altLang="ja-JP" sz="1400"/>
              <a:t>)</a:t>
            </a:r>
            <a:r>
              <a:rPr lang="ja-JP" altLang="en-US" sz="1400"/>
              <a:t>を</a:t>
            </a:r>
            <a:endParaRPr lang="en-US" altLang="ja-JP" sz="1400"/>
          </a:p>
          <a:p>
            <a:r>
              <a:rPr lang="ja-JP" altLang="en-US" sz="1400"/>
              <a:t>　探します。この強調文字を子</a:t>
            </a:r>
            <a:r>
              <a:rPr lang="en-US" altLang="ja-JP" sz="1400"/>
              <a:t>HTML</a:t>
            </a:r>
            <a:r>
              <a:rPr lang="ja-JP" altLang="en-US" sz="1400"/>
              <a:t>タグに持つ段落</a:t>
            </a:r>
            <a:r>
              <a:rPr lang="en-US" altLang="ja-JP" sz="1400"/>
              <a:t>(p)</a:t>
            </a:r>
            <a:r>
              <a:rPr lang="ja-JP" altLang="en-US" sz="1400"/>
              <a:t>が、各</a:t>
            </a:r>
            <a:r>
              <a:rPr lang="en-US" altLang="ja-JP" sz="1400"/>
              <a:t>VTuber</a:t>
            </a:r>
            <a:r>
              <a:rPr lang="ja-JP" altLang="en-US" sz="1400"/>
              <a:t>の詳細ページを示す</a:t>
            </a:r>
            <a:endParaRPr lang="en-US" altLang="ja-JP" sz="1400"/>
          </a:p>
          <a:p>
            <a:r>
              <a:rPr lang="ja-JP" altLang="en-US" sz="1400"/>
              <a:t>　リンク</a:t>
            </a:r>
            <a:r>
              <a:rPr lang="en-US" altLang="ja-JP" sz="1400"/>
              <a:t>(a)</a:t>
            </a:r>
            <a:r>
              <a:rPr lang="ja-JP" altLang="en-US" sz="1400"/>
              <a:t>一覧を格納しているので、名前の一致する</a:t>
            </a:r>
            <a:r>
              <a:rPr lang="en-US" altLang="ja-JP" sz="1400"/>
              <a:t>VTuber</a:t>
            </a:r>
            <a:r>
              <a:rPr lang="ja-JP" altLang="en-US" sz="1400"/>
              <a:t>のリンク</a:t>
            </a:r>
            <a:r>
              <a:rPr lang="en-US" altLang="ja-JP" sz="1400"/>
              <a:t>URL(</a:t>
            </a:r>
            <a:r>
              <a:rPr lang="en-US" altLang="ja-JP" sz="1400" err="1"/>
              <a:t>href</a:t>
            </a:r>
            <a:r>
              <a:rPr lang="ja-JP" altLang="en-US" sz="1400"/>
              <a:t>属性</a:t>
            </a:r>
            <a:r>
              <a:rPr lang="en-US" altLang="ja-JP" sz="1400"/>
              <a:t>)</a:t>
            </a:r>
            <a:r>
              <a:rPr lang="ja-JP" altLang="en-US" sz="1400"/>
              <a:t>を取得します。</a:t>
            </a:r>
            <a:endParaRPr lang="en-US" altLang="ja-JP" sz="1400"/>
          </a:p>
        </p:txBody>
      </p:sp>
      <p:pic>
        <p:nvPicPr>
          <p:cNvPr id="37" name="図 36">
            <a:extLst>
              <a:ext uri="{FF2B5EF4-FFF2-40B4-BE49-F238E27FC236}">
                <a16:creationId xmlns:a16="http://schemas.microsoft.com/office/drawing/2014/main" id="{686427DE-F788-45C0-B2CB-8AA24CC8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52" y="3263611"/>
            <a:ext cx="5660638" cy="927102"/>
          </a:xfrm>
          <a:prstGeom prst="rect">
            <a:avLst/>
          </a:prstGeom>
        </p:spPr>
      </p:pic>
      <p:pic>
        <p:nvPicPr>
          <p:cNvPr id="39" name="図 38">
            <a:extLst>
              <a:ext uri="{FF2B5EF4-FFF2-40B4-BE49-F238E27FC236}">
                <a16:creationId xmlns:a16="http://schemas.microsoft.com/office/drawing/2014/main" id="{CB2AD74B-95DA-4710-B945-35EE07642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4" y="1007578"/>
            <a:ext cx="5660638" cy="1254423"/>
          </a:xfrm>
          <a:prstGeom prst="rect">
            <a:avLst/>
          </a:prstGeom>
        </p:spPr>
      </p:pic>
      <p:sp>
        <p:nvSpPr>
          <p:cNvPr id="12" name="正方形/長方形 11">
            <a:extLst>
              <a:ext uri="{FF2B5EF4-FFF2-40B4-BE49-F238E27FC236}">
                <a16:creationId xmlns:a16="http://schemas.microsoft.com/office/drawing/2014/main" id="{49A51BCF-DF57-403E-9660-9AFFBA30C0D1}"/>
              </a:ext>
            </a:extLst>
          </p:cNvPr>
          <p:cNvSpPr/>
          <p:nvPr/>
        </p:nvSpPr>
        <p:spPr>
          <a:xfrm>
            <a:off x="4238794" y="1896371"/>
            <a:ext cx="1652941" cy="36563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5891735" y="1747570"/>
            <a:ext cx="581086" cy="331616"/>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4792186" y="3361656"/>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5960207" y="3064580"/>
            <a:ext cx="466322" cy="37155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C8A4932-CC50-4690-B840-DF973A388913}"/>
              </a:ext>
            </a:extLst>
          </p:cNvPr>
          <p:cNvSpPr/>
          <p:nvPr/>
        </p:nvSpPr>
        <p:spPr>
          <a:xfrm>
            <a:off x="4756788" y="3587094"/>
            <a:ext cx="1221442" cy="45159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58" name="コンテンツ プレースホルダー 2">
            <a:extLst>
              <a:ext uri="{FF2B5EF4-FFF2-40B4-BE49-F238E27FC236}">
                <a16:creationId xmlns:a16="http://schemas.microsoft.com/office/drawing/2014/main" id="{47DFDAF1-9787-41D7-903A-3296AB3CCECC}"/>
              </a:ext>
            </a:extLst>
          </p:cNvPr>
          <p:cNvSpPr txBox="1">
            <a:spLocks/>
          </p:cNvSpPr>
          <p:nvPr/>
        </p:nvSpPr>
        <p:spPr>
          <a:xfrm>
            <a:off x="6426529" y="3409684"/>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③ライバー一覧</a:t>
            </a:r>
            <a:endParaRPr lang="en-US" altLang="ja-JP" sz="1400"/>
          </a:p>
          <a:p>
            <a:r>
              <a:rPr lang="en-US" altLang="ja-JP" sz="1400"/>
              <a:t>   HTML</a:t>
            </a:r>
            <a:r>
              <a:rPr lang="ja-JP" altLang="en-US" sz="1400"/>
              <a:t>タグ：</a:t>
            </a:r>
            <a:r>
              <a:rPr lang="en-US" altLang="ja-JP" sz="1400"/>
              <a:t>p</a:t>
            </a:r>
          </a:p>
        </p:txBody>
      </p:sp>
      <p:cxnSp>
        <p:nvCxnSpPr>
          <p:cNvPr id="59" name="直線矢印コネクタ 6">
            <a:extLst>
              <a:ext uri="{FF2B5EF4-FFF2-40B4-BE49-F238E27FC236}">
                <a16:creationId xmlns:a16="http://schemas.microsoft.com/office/drawing/2014/main" id="{D923307B-C018-4420-B118-46105A964573}"/>
              </a:ext>
            </a:extLst>
          </p:cNvPr>
          <p:cNvCxnSpPr>
            <a:cxnSpLocks/>
            <a:stCxn id="58" idx="1"/>
            <a:endCxn id="21" idx="3"/>
          </p:cNvCxnSpPr>
          <p:nvPr/>
        </p:nvCxnSpPr>
        <p:spPr>
          <a:xfrm rot="10800000">
            <a:off x="5846401" y="3273458"/>
            <a:ext cx="580128" cy="38144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7DB9BF2A-77CE-4332-8A17-E67172FDC473}"/>
              </a:ext>
            </a:extLst>
          </p:cNvPr>
          <p:cNvSpPr/>
          <p:nvPr/>
        </p:nvSpPr>
        <p:spPr>
          <a:xfrm>
            <a:off x="4678380" y="3198975"/>
            <a:ext cx="1168021" cy="148963"/>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24" name="コンテンツ プレースホルダー 2">
            <a:extLst>
              <a:ext uri="{FF2B5EF4-FFF2-40B4-BE49-F238E27FC236}">
                <a16:creationId xmlns:a16="http://schemas.microsoft.com/office/drawing/2014/main" id="{4CCB573F-DB19-4CAF-A310-96ECFE788EEC}"/>
              </a:ext>
            </a:extLst>
          </p:cNvPr>
          <p:cNvSpPr txBox="1">
            <a:spLocks/>
          </p:cNvSpPr>
          <p:nvPr/>
        </p:nvSpPr>
        <p:spPr>
          <a:xfrm>
            <a:off x="6426529" y="3964719"/>
            <a:ext cx="2200711" cy="735639"/>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④</a:t>
            </a:r>
            <a:r>
              <a:rPr lang="en-US" altLang="ja-JP" sz="1400"/>
              <a:t>VTuber</a:t>
            </a:r>
            <a:r>
              <a:rPr lang="ja-JP" altLang="en-US" sz="1400"/>
              <a:t>詳細リンク</a:t>
            </a:r>
            <a:endParaRPr lang="en-US" altLang="ja-JP" sz="1400"/>
          </a:p>
          <a:p>
            <a:r>
              <a:rPr lang="en-US" altLang="ja-JP" sz="1400"/>
              <a:t>   HTML</a:t>
            </a:r>
            <a:r>
              <a:rPr lang="ja-JP" altLang="en-US" sz="1400"/>
              <a:t>タグ：</a:t>
            </a:r>
            <a:r>
              <a:rPr lang="en-US" altLang="ja-JP" sz="1400"/>
              <a:t>a</a:t>
            </a:r>
          </a:p>
          <a:p>
            <a:r>
              <a:rPr lang="ja-JP" altLang="en-US" sz="1400"/>
              <a:t>　属性：</a:t>
            </a:r>
            <a:r>
              <a:rPr lang="en-US" altLang="ja-JP" sz="1400"/>
              <a:t>href</a:t>
            </a:r>
          </a:p>
          <a:p>
            <a:r>
              <a:rPr lang="ja-JP" altLang="en-US" sz="1400"/>
              <a:t>　</a:t>
            </a:r>
            <a:endParaRPr lang="en-US" altLang="ja-JP" sz="1400"/>
          </a:p>
        </p:txBody>
      </p:sp>
      <p:cxnSp>
        <p:nvCxnSpPr>
          <p:cNvPr id="29" name="直線矢印コネクタ 6">
            <a:extLst>
              <a:ext uri="{FF2B5EF4-FFF2-40B4-BE49-F238E27FC236}">
                <a16:creationId xmlns:a16="http://schemas.microsoft.com/office/drawing/2014/main" id="{4C608209-6E8B-4D11-BE4B-07C5B9AEF499}"/>
              </a:ext>
            </a:extLst>
          </p:cNvPr>
          <p:cNvCxnSpPr>
            <a:cxnSpLocks/>
            <a:stCxn id="24" idx="1"/>
            <a:endCxn id="40" idx="3"/>
          </p:cNvCxnSpPr>
          <p:nvPr/>
        </p:nvCxnSpPr>
        <p:spPr>
          <a:xfrm rot="10800000">
            <a:off x="5978231" y="3812893"/>
            <a:ext cx="448299" cy="51964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スクレイピング：にじさんじメニュー：</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32565" y="955402"/>
            <a:ext cx="9152899" cy="184933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VTuber</a:t>
            </a:r>
            <a:r>
              <a:rPr lang="ja-JP" altLang="en-US" sz="1200"/>
              <a:t>詳細ページの</a:t>
            </a:r>
            <a:r>
              <a:rPr lang="en-US" altLang="ja-JP" sz="1200"/>
              <a:t>URL</a:t>
            </a:r>
            <a:r>
              <a:rPr lang="ja-JP" altLang="en-US" sz="1200"/>
              <a:t>」のスクレイピング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a:t>
            </a:r>
            <a:r>
              <a:rPr lang="en-US" altLang="ja-JP" sz="1200" err="1"/>
              <a:t>nijisanji</a:t>
            </a:r>
            <a:r>
              <a:rPr lang="en-US" altLang="ja-JP" sz="1200"/>
              <a:t>/’)</a:t>
            </a:r>
            <a:r>
              <a:rPr lang="ja-JP" altLang="en-US" sz="1200"/>
              <a:t>　　　　　　　　　タグ工場生成</a:t>
            </a:r>
            <a:endParaRPr lang="en-US" altLang="ja-JP" sz="1200"/>
          </a:p>
          <a:p>
            <a:r>
              <a:rPr lang="en-US" altLang="ja-JP" sz="1200"/>
              <a:t>tag = factory.</a:t>
            </a:r>
            <a:r>
              <a:rPr lang="en-US" altLang="ja-JP" sz="1200" b="1"/>
              <a:t>id</a:t>
            </a:r>
            <a:r>
              <a:rPr lang="en-US" altLang="ja-JP" sz="1200"/>
              <a:t>(‘</a:t>
            </a:r>
            <a:r>
              <a:rPr lang="en-US" altLang="ja-JP" sz="1200" err="1"/>
              <a:t>menubar</a:t>
            </a:r>
            <a:r>
              <a:rPr lang="en-US" altLang="ja-JP" sz="1200"/>
              <a:t>’).</a:t>
            </a:r>
            <a:r>
              <a:rPr lang="en-US" altLang="ja-JP" sz="1200" b="1"/>
              <a:t>keyword</a:t>
            </a:r>
            <a:r>
              <a:rPr lang="en-US" altLang="ja-JP" sz="1200"/>
              <a:t>(‘strong’, </a:t>
            </a:r>
            <a:r>
              <a:rPr lang="ja-JP" altLang="en-US" sz="1200"/>
              <a:t>‘一期生</a:t>
            </a:r>
            <a:r>
              <a:rPr lang="en-US" altLang="ja-JP" sz="1200"/>
              <a:t>’).</a:t>
            </a:r>
            <a:r>
              <a:rPr lang="en-US" altLang="ja-JP" sz="1200" b="1"/>
              <a:t>parent</a:t>
            </a:r>
            <a:r>
              <a:rPr lang="en-US" altLang="ja-JP" sz="1200"/>
              <a:t>()</a:t>
            </a:r>
            <a:r>
              <a:rPr lang="ja-JP" altLang="en-US" sz="1200"/>
              <a:t>　　　タグ参照</a:t>
            </a:r>
            <a:r>
              <a:rPr lang="en-US" altLang="ja-JP" sz="1200"/>
              <a:t>(VTuber</a:t>
            </a:r>
            <a:r>
              <a:rPr lang="ja-JP" altLang="en-US" sz="1200"/>
              <a:t>名段落</a:t>
            </a:r>
            <a:r>
              <a:rPr lang="en-US" altLang="ja-JP" sz="1200"/>
              <a:t>)</a:t>
            </a:r>
          </a:p>
          <a:p>
            <a:endParaRPr lang="en-US" altLang="ja-JP" sz="1200"/>
          </a:p>
          <a:p>
            <a:r>
              <a:rPr lang="en-US" altLang="ja-JP" sz="1200"/>
              <a:t>for a in </a:t>
            </a:r>
            <a:r>
              <a:rPr lang="en-US" altLang="ja-JP" sz="1200" err="1"/>
              <a:t>tag.</a:t>
            </a:r>
            <a:r>
              <a:rPr lang="en-US" altLang="ja-JP" sz="1200" b="1" err="1"/>
              <a:t>each</a:t>
            </a:r>
            <a:r>
              <a:rPr lang="en-US" altLang="ja-JP" sz="1200"/>
              <a:t>(‘a‘):</a:t>
            </a:r>
            <a:r>
              <a:rPr lang="ja-JP" altLang="en-US" sz="1200"/>
              <a:t>　　　　　　　　　　　　　　　　　　　　　　　　タグ参照</a:t>
            </a:r>
            <a:r>
              <a:rPr lang="en-US" altLang="ja-JP" sz="1200"/>
              <a:t>(VTuber</a:t>
            </a:r>
            <a:r>
              <a:rPr lang="ja-JP" altLang="en-US" sz="1200"/>
              <a:t>詳細ページリンク</a:t>
            </a:r>
            <a:r>
              <a:rPr lang="en-US" altLang="ja-JP" sz="1200"/>
              <a:t>)</a:t>
            </a:r>
          </a:p>
          <a:p>
            <a:r>
              <a:rPr lang="ja-JP" altLang="en-US" sz="1200"/>
              <a:t>　</a:t>
            </a:r>
            <a:r>
              <a:rPr lang="en-US" altLang="ja-JP" sz="1200"/>
              <a:t>if </a:t>
            </a:r>
            <a:r>
              <a:rPr lang="en-US" altLang="ja-JP" sz="1200" err="1"/>
              <a:t>a.text</a:t>
            </a:r>
            <a:r>
              <a:rPr lang="en-US" altLang="ja-JP" sz="1200"/>
              <a:t>() == self._</a:t>
            </a:r>
            <a:r>
              <a:rPr lang="en-US" altLang="ja-JP" sz="1200" err="1"/>
              <a:t>vtuber_name</a:t>
            </a:r>
            <a:r>
              <a:rPr lang="en-US" altLang="ja-JP" sz="1200"/>
              <a:t>:</a:t>
            </a:r>
            <a:r>
              <a:rPr lang="ja-JP" altLang="en-US" sz="1200"/>
              <a:t>　　　　　　　　　　　　　　　　　テキスト</a:t>
            </a:r>
            <a:r>
              <a:rPr lang="en-US" altLang="ja-JP" sz="1200"/>
              <a:t>(VTuber</a:t>
            </a:r>
            <a:r>
              <a:rPr lang="ja-JP" altLang="en-US" sz="1200"/>
              <a:t>名称</a:t>
            </a:r>
            <a:r>
              <a:rPr lang="en-US" altLang="ja-JP" sz="1200"/>
              <a:t>)</a:t>
            </a:r>
            <a:r>
              <a:rPr lang="ja-JP" altLang="en-US" sz="1200"/>
              <a:t>が探してる</a:t>
            </a:r>
            <a:r>
              <a:rPr lang="en-US" altLang="ja-JP" sz="1200"/>
              <a:t>VTuber</a:t>
            </a:r>
          </a:p>
          <a:p>
            <a:r>
              <a:rPr lang="ja-JP" altLang="en-US" sz="1200"/>
              <a:t>　　</a:t>
            </a:r>
            <a:r>
              <a:rPr lang="en-US" altLang="ja-JP" sz="1200"/>
              <a:t>return </a:t>
            </a:r>
            <a:r>
              <a:rPr lang="en-US" altLang="ja-JP" sz="1200" err="1"/>
              <a:t>a.</a:t>
            </a:r>
            <a:r>
              <a:rPr lang="en-US" altLang="ja-JP" sz="1200" b="1" err="1"/>
              <a:t>href</a:t>
            </a:r>
            <a:r>
              <a:rPr lang="en-US" altLang="ja-JP" sz="1200"/>
              <a:t>()</a:t>
            </a:r>
            <a:r>
              <a:rPr lang="ja-JP" altLang="en-US" sz="1200"/>
              <a:t>　　　　　　　　　　　　　　　　　　　　　　　　　テキスト</a:t>
            </a:r>
            <a:r>
              <a:rPr lang="en-US" altLang="ja-JP" sz="1200"/>
              <a:t>(</a:t>
            </a:r>
            <a:r>
              <a:rPr lang="ja-JP" altLang="en-US" sz="1200"/>
              <a:t>詳細ページの</a:t>
            </a:r>
            <a:r>
              <a:rPr lang="en-US" altLang="ja-JP" sz="1200"/>
              <a:t>URL)</a:t>
            </a:r>
            <a:r>
              <a:rPr lang="ja-JP" altLang="en-US" sz="1200"/>
              <a:t>抽出</a:t>
            </a:r>
            <a:endParaRPr lang="en-US" altLang="ja-JP" sz="1200"/>
          </a:p>
        </p:txBody>
      </p:sp>
      <p:sp>
        <p:nvSpPr>
          <p:cNvPr id="6" name="コンテンツ プレースホルダー 2">
            <a:extLst>
              <a:ext uri="{FF2B5EF4-FFF2-40B4-BE49-F238E27FC236}">
                <a16:creationId xmlns:a16="http://schemas.microsoft.com/office/drawing/2014/main" id="{4AC72C96-8B10-4CA8-A73B-DF3BE229B217}"/>
              </a:ext>
            </a:extLst>
          </p:cNvPr>
          <p:cNvSpPr txBox="1">
            <a:spLocks/>
          </p:cNvSpPr>
          <p:nvPr/>
        </p:nvSpPr>
        <p:spPr>
          <a:xfrm>
            <a:off x="364452" y="3078681"/>
            <a:ext cx="9289127" cy="3692770"/>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TagFactory</a:t>
            </a:r>
            <a:r>
              <a:rPr lang="ja-JP" altLang="en-US" sz="1400"/>
              <a:t>の構造</a:t>
            </a:r>
            <a:endParaRPr lang="en-US" altLang="ja-JP" sz="1400"/>
          </a:p>
          <a:p>
            <a:endParaRPr lang="en-US" altLang="ja-JP" sz="1400"/>
          </a:p>
          <a:p>
            <a:r>
              <a:rPr lang="ja-JP" altLang="en-US" sz="1400"/>
              <a:t>　</a:t>
            </a:r>
            <a:r>
              <a:rPr lang="en-US" altLang="ja-JP" sz="1400" b="1"/>
              <a:t>id</a:t>
            </a:r>
            <a:r>
              <a:rPr lang="ja-JP" altLang="en-US" sz="1400" b="1"/>
              <a:t>メソッド</a:t>
            </a:r>
            <a:endParaRPr lang="en-US" altLang="ja-JP" sz="1400" b="1"/>
          </a:p>
          <a:p>
            <a:r>
              <a:rPr lang="ja-JP" altLang="en-US" sz="1400"/>
              <a:t>　</a:t>
            </a:r>
            <a:r>
              <a:rPr lang="en-US" altLang="ja-JP" sz="1400"/>
              <a:t>tag = self._BS.</a:t>
            </a:r>
            <a:r>
              <a:rPr lang="en-US" altLang="ja-JP" sz="1400" b="1"/>
              <a:t>find</a:t>
            </a:r>
            <a:r>
              <a:rPr lang="en-US" altLang="ja-JP" sz="1400"/>
              <a:t>(id=id)</a:t>
            </a:r>
          </a:p>
          <a:p>
            <a:r>
              <a:rPr lang="ja-JP" altLang="en-US" sz="1400"/>
              <a:t>　</a:t>
            </a:r>
            <a:r>
              <a:rPr lang="en-US" altLang="ja-JP" sz="1400"/>
              <a:t>return BSTag(tag)</a:t>
            </a:r>
          </a:p>
          <a:p>
            <a:endParaRPr lang="en-US" altLang="ja-JP" sz="1400"/>
          </a:p>
          <a:p>
            <a:r>
              <a:rPr lang="ja-JP" altLang="en-US" sz="1400"/>
              <a:t>　</a:t>
            </a:r>
            <a:r>
              <a:rPr lang="en-US" altLang="ja-JP" sz="1400"/>
              <a:t>beautifulsoup</a:t>
            </a:r>
            <a:r>
              <a:rPr lang="ja-JP" altLang="en-US" sz="1400"/>
              <a:t>により、指定された</a:t>
            </a:r>
            <a:r>
              <a:rPr lang="en-US" altLang="ja-JP" sz="1400"/>
              <a:t>id</a:t>
            </a:r>
            <a:r>
              <a:rPr lang="ja-JP" altLang="en-US" sz="1400"/>
              <a:t>属性が一致する</a:t>
            </a:r>
            <a:r>
              <a:rPr lang="en-US" altLang="ja-JP" sz="1400"/>
              <a:t>HTML</a:t>
            </a:r>
            <a:r>
              <a:rPr lang="ja-JP" altLang="en-US" sz="1400"/>
              <a:t>タグを検索して</a:t>
            </a:r>
            <a:endParaRPr lang="en-US" altLang="ja-JP" sz="1400"/>
          </a:p>
          <a:p>
            <a:r>
              <a:rPr lang="ja-JP" altLang="en-US" sz="1400"/>
              <a:t>　</a:t>
            </a:r>
            <a:r>
              <a:rPr lang="en-US" altLang="ja-JP" sz="1400"/>
              <a:t>BSTag</a:t>
            </a:r>
            <a:r>
              <a:rPr lang="ja-JP" altLang="en-US" sz="1400"/>
              <a:t>型に包んで返す。</a:t>
            </a:r>
            <a:endParaRPr lang="en-US" altLang="ja-JP" sz="1400"/>
          </a:p>
          <a:p>
            <a:endParaRPr lang="en-US" altLang="ja-JP" sz="1400"/>
          </a:p>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keyword</a:t>
            </a:r>
            <a:r>
              <a:rPr lang="ja-JP" altLang="en-US" sz="1400" b="1"/>
              <a:t>メソッド</a:t>
            </a:r>
            <a:endParaRPr lang="en-US" altLang="ja-JP" sz="1400" b="1"/>
          </a:p>
          <a:p>
            <a:r>
              <a:rPr lang="ja-JP" altLang="en-US" sz="1400"/>
              <a:t>　</a:t>
            </a:r>
            <a:r>
              <a:rPr lang="en-US" altLang="ja-JP" sz="1400"/>
              <a:t>tag = [tag for tag in self._BS.</a:t>
            </a:r>
            <a:r>
              <a:rPr lang="en-US" altLang="ja-JP" sz="1400" b="1"/>
              <a:t>find_all</a:t>
            </a:r>
            <a:r>
              <a:rPr lang="en-US" altLang="ja-JP" sz="1400"/>
              <a:t>(keyword_tag_name) if keyword in tag.text]</a:t>
            </a:r>
          </a:p>
          <a:p>
            <a:r>
              <a:rPr lang="ja-JP" altLang="en-US" sz="1400"/>
              <a:t>　</a:t>
            </a:r>
            <a:r>
              <a:rPr lang="en-US" altLang="ja-JP" sz="1400"/>
              <a:t>return BSTag(tag[0])</a:t>
            </a:r>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タグの中から、キーワードに一致する</a:t>
            </a:r>
            <a:r>
              <a:rPr lang="en-US" altLang="ja-JP" sz="1400"/>
              <a:t>HTML</a:t>
            </a:r>
            <a:r>
              <a:rPr lang="ja-JP" altLang="en-US" sz="1400"/>
              <a:t>タグを全検索して</a:t>
            </a:r>
            <a:endParaRPr lang="en-US" altLang="ja-JP" sz="1400"/>
          </a:p>
          <a:p>
            <a:r>
              <a:rPr lang="ja-JP" altLang="en-US" sz="1400"/>
              <a:t>　その先頭データを</a:t>
            </a:r>
            <a:r>
              <a:rPr lang="en-US" altLang="ja-JP" sz="1400"/>
              <a:t>BSTag</a:t>
            </a:r>
            <a:r>
              <a:rPr lang="ja-JP" altLang="en-US" sz="1400"/>
              <a:t>型に包んで返す。</a:t>
            </a:r>
            <a:endParaRPr lang="en-US" altLang="ja-JP" sz="1400"/>
          </a:p>
          <a:p>
            <a:endParaRPr lang="en-US" altLang="ja-JP" sz="1400"/>
          </a:p>
        </p:txBody>
      </p:sp>
    </p:spTree>
    <p:extLst>
      <p:ext uri="{BB962C8B-B14F-4D97-AF65-F5344CB8AC3E}">
        <p14:creationId xmlns:p14="http://schemas.microsoft.com/office/powerpoint/2010/main" val="3809152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D2CA661-6625-4DE5-B81C-C11D423F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72" y="1771275"/>
            <a:ext cx="6455073" cy="2495238"/>
          </a:xfrm>
          <a:prstGeom prst="rect">
            <a:avLst/>
          </a:prstGeom>
        </p:spPr>
      </p:pic>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スクレイピング：にじさんじ詳細：ページ構造</a:t>
            </a:r>
            <a:endParaRPr lang="en-US" altLang="ja-JP"/>
          </a:p>
        </p:txBody>
      </p:sp>
      <p:sp>
        <p:nvSpPr>
          <p:cNvPr id="15" name="コンテンツ プレースホルダー 2">
            <a:extLst>
              <a:ext uri="{FF2B5EF4-FFF2-40B4-BE49-F238E27FC236}">
                <a16:creationId xmlns:a16="http://schemas.microsoft.com/office/drawing/2014/main" id="{3BB6F960-6286-4226-8349-35004AC12268}"/>
              </a:ext>
            </a:extLst>
          </p:cNvPr>
          <p:cNvSpPr txBox="1">
            <a:spLocks/>
          </p:cNvSpPr>
          <p:nvPr/>
        </p:nvSpPr>
        <p:spPr>
          <a:xfrm>
            <a:off x="7228717" y="1777067"/>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①プロフィール見出し</a:t>
            </a:r>
            <a:endParaRPr lang="en-US" altLang="ja-JP" sz="1400"/>
          </a:p>
          <a:p>
            <a:r>
              <a:rPr lang="ja-JP" altLang="en-US" sz="1400"/>
              <a:t>　</a:t>
            </a:r>
            <a:r>
              <a:rPr lang="en-US" altLang="ja-JP" sz="1400"/>
              <a:t>HTML</a:t>
            </a:r>
            <a:r>
              <a:rPr lang="ja-JP" altLang="en-US" sz="1400"/>
              <a:t>タグ：</a:t>
            </a:r>
            <a:r>
              <a:rPr lang="en-US" altLang="ja-JP" sz="1400"/>
              <a:t>h3</a:t>
            </a:r>
          </a:p>
        </p:txBody>
      </p:sp>
      <p:sp>
        <p:nvSpPr>
          <p:cNvPr id="57" name="コンテンツ プレースホルダー 2">
            <a:extLst>
              <a:ext uri="{FF2B5EF4-FFF2-40B4-BE49-F238E27FC236}">
                <a16:creationId xmlns:a16="http://schemas.microsoft.com/office/drawing/2014/main" id="{B1FFDBDD-BF51-4A6B-AF87-789D0F256806}"/>
              </a:ext>
            </a:extLst>
          </p:cNvPr>
          <p:cNvSpPr txBox="1">
            <a:spLocks/>
          </p:cNvSpPr>
          <p:nvPr/>
        </p:nvSpPr>
        <p:spPr>
          <a:xfrm>
            <a:off x="7228717" y="3481768"/>
            <a:ext cx="2200711" cy="490427"/>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②詳細データ</a:t>
            </a:r>
            <a:endParaRPr lang="en-US" altLang="ja-JP" sz="1400"/>
          </a:p>
          <a:p>
            <a:r>
              <a:rPr lang="ja-JP" altLang="en-US" sz="1400"/>
              <a:t>　</a:t>
            </a:r>
            <a:r>
              <a:rPr lang="en-US" altLang="ja-JP" sz="1400"/>
              <a:t>HTML</a:t>
            </a:r>
            <a:r>
              <a:rPr lang="ja-JP" altLang="en-US" sz="1400"/>
              <a:t>タグ：</a:t>
            </a:r>
            <a:r>
              <a:rPr lang="en-US" altLang="ja-JP" sz="1400"/>
              <a:t>p</a:t>
            </a:r>
          </a:p>
          <a:p>
            <a:endParaRPr lang="en-US" altLang="ja-JP" sz="1400"/>
          </a:p>
        </p:txBody>
      </p:sp>
      <p:sp>
        <p:nvSpPr>
          <p:cNvPr id="69" name="コンテンツ プレースホルダー 2">
            <a:extLst>
              <a:ext uri="{FF2B5EF4-FFF2-40B4-BE49-F238E27FC236}">
                <a16:creationId xmlns:a16="http://schemas.microsoft.com/office/drawing/2014/main" id="{755E4C5C-0BC6-421E-B1A0-C40FA1A09B41}"/>
              </a:ext>
            </a:extLst>
          </p:cNvPr>
          <p:cNvSpPr txBox="1">
            <a:spLocks/>
          </p:cNvSpPr>
          <p:nvPr/>
        </p:nvSpPr>
        <p:spPr>
          <a:xfrm>
            <a:off x="525266" y="5086725"/>
            <a:ext cx="6607054" cy="110892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b="1"/>
              <a:t>HTML</a:t>
            </a:r>
            <a:r>
              <a:rPr lang="ja-JP" altLang="en-US" sz="1400" b="1"/>
              <a:t>的な説明</a:t>
            </a:r>
            <a:endParaRPr lang="en-US" altLang="ja-JP" sz="1400" b="1"/>
          </a:p>
          <a:p>
            <a:r>
              <a:rPr lang="ja-JP" altLang="en-US" sz="1400"/>
              <a:t>　テキストが「プロフィール」である見出し </a:t>
            </a:r>
            <a:r>
              <a:rPr lang="en-US" altLang="ja-JP" sz="1400"/>
              <a:t>(h3)</a:t>
            </a:r>
            <a:r>
              <a:rPr lang="ja-JP" altLang="en-US" sz="1400"/>
              <a:t>を探し出し、 </a:t>
            </a:r>
            <a:endParaRPr lang="en-US" altLang="ja-JP" sz="1400"/>
          </a:p>
          <a:p>
            <a:r>
              <a:rPr lang="ja-JP" altLang="en-US" sz="1400"/>
              <a:t>　その次の</a:t>
            </a:r>
            <a:r>
              <a:rPr lang="en-US" altLang="ja-JP" sz="1400"/>
              <a:t>HTML</a:t>
            </a:r>
            <a:r>
              <a:rPr lang="ja-JP" altLang="en-US" sz="1400"/>
              <a:t>タグである段落</a:t>
            </a:r>
            <a:r>
              <a:rPr lang="en-US" altLang="ja-JP" sz="1400"/>
              <a:t>(p)</a:t>
            </a:r>
            <a:r>
              <a:rPr lang="ja-JP" altLang="en-US" sz="1400"/>
              <a:t>を見つけて、そのテキストから</a:t>
            </a:r>
            <a:endParaRPr lang="en-US" altLang="ja-JP" sz="1400"/>
          </a:p>
          <a:p>
            <a:r>
              <a:rPr lang="ja-JP" altLang="en-US" sz="1400"/>
              <a:t>　詳細データを取得します。</a:t>
            </a:r>
            <a:endParaRPr lang="en-US" altLang="ja-JP" sz="1400"/>
          </a:p>
        </p:txBody>
      </p:sp>
      <p:sp>
        <p:nvSpPr>
          <p:cNvPr id="12" name="正方形/長方形 11">
            <a:extLst>
              <a:ext uri="{FF2B5EF4-FFF2-40B4-BE49-F238E27FC236}">
                <a16:creationId xmlns:a16="http://schemas.microsoft.com/office/drawing/2014/main" id="{49A51BCF-DF57-403E-9660-9AFFBA30C0D1}"/>
              </a:ext>
            </a:extLst>
          </p:cNvPr>
          <p:cNvSpPr/>
          <p:nvPr/>
        </p:nvSpPr>
        <p:spPr>
          <a:xfrm>
            <a:off x="5101922" y="1885935"/>
            <a:ext cx="1652941" cy="34055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7" name="直線矢印コネクタ 6">
            <a:extLst>
              <a:ext uri="{FF2B5EF4-FFF2-40B4-BE49-F238E27FC236}">
                <a16:creationId xmlns:a16="http://schemas.microsoft.com/office/drawing/2014/main" id="{29DAE4A8-BAB6-4776-BD19-9471F67FC482}"/>
              </a:ext>
            </a:extLst>
          </p:cNvPr>
          <p:cNvCxnSpPr>
            <a:cxnSpLocks/>
            <a:stCxn id="15" idx="1"/>
            <a:endCxn id="12" idx="3"/>
          </p:cNvCxnSpPr>
          <p:nvPr/>
        </p:nvCxnSpPr>
        <p:spPr>
          <a:xfrm rot="10800000" flipV="1">
            <a:off x="6754863" y="2022280"/>
            <a:ext cx="473854" cy="3393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1D20E43E-2B5A-4613-B648-1C75C0CC4D36}"/>
              </a:ext>
            </a:extLst>
          </p:cNvPr>
          <p:cNvSpPr/>
          <p:nvPr/>
        </p:nvSpPr>
        <p:spPr>
          <a:xfrm>
            <a:off x="5137320" y="3358875"/>
            <a:ext cx="1652941" cy="907638"/>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41" name="直線矢印コネクタ 6">
            <a:extLst>
              <a:ext uri="{FF2B5EF4-FFF2-40B4-BE49-F238E27FC236}">
                <a16:creationId xmlns:a16="http://schemas.microsoft.com/office/drawing/2014/main" id="{3B506471-5FBD-4837-9DFC-1152A162ED4B}"/>
              </a:ext>
            </a:extLst>
          </p:cNvPr>
          <p:cNvCxnSpPr>
            <a:cxnSpLocks/>
            <a:stCxn id="57" idx="1"/>
            <a:endCxn id="52" idx="3"/>
          </p:cNvCxnSpPr>
          <p:nvPr/>
        </p:nvCxnSpPr>
        <p:spPr>
          <a:xfrm rot="10800000" flipV="1">
            <a:off x="6790261" y="3726982"/>
            <a:ext cx="438456" cy="8571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634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76589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NijisanjiScraper</a:t>
            </a:r>
            <a:r>
              <a:rPr lang="ja-JP" altLang="en-US" sz="1200"/>
              <a:t>による「</a:t>
            </a:r>
            <a:r>
              <a:rPr lang="en-US" altLang="ja-JP" sz="1200"/>
              <a:t> VTuber</a:t>
            </a:r>
            <a:r>
              <a:rPr lang="ja-JP" altLang="en-US" sz="1200"/>
              <a:t>詳細」のスクレイピング</a:t>
            </a:r>
            <a:endParaRPr lang="en-US" altLang="ja-JP" sz="1200"/>
          </a:p>
          <a:p>
            <a:endParaRPr lang="en-US" altLang="ja-JP" sz="1200"/>
          </a:p>
          <a:p>
            <a:r>
              <a:rPr lang="en-US" altLang="ja-JP" sz="1200"/>
              <a:t>factory = </a:t>
            </a:r>
            <a:r>
              <a:rPr lang="en-US" altLang="ja-JP" sz="1200" b="1" err="1"/>
              <a:t>TagFactory</a:t>
            </a:r>
            <a:r>
              <a:rPr lang="en-US" altLang="ja-JP" sz="1200"/>
              <a:t>(‘https://wikiwiki.jp/’ + </a:t>
            </a:r>
            <a:r>
              <a:rPr lang="en-US" altLang="ja-JP" sz="1200" err="1"/>
              <a:t>url</a:t>
            </a:r>
            <a:r>
              <a:rPr lang="en-US" altLang="ja-JP" sz="1200"/>
              <a:t>) </a:t>
            </a:r>
            <a:r>
              <a:rPr lang="ja-JP" altLang="en-US" sz="1200"/>
              <a:t>　タグ工場生成</a:t>
            </a:r>
            <a:r>
              <a:rPr lang="en-US" altLang="ja-JP" sz="1200"/>
              <a:t>                                                                                                                                                                                                                       </a:t>
            </a:r>
          </a:p>
          <a:p>
            <a:endParaRPr lang="en-US" altLang="ja-JP" sz="1200"/>
          </a:p>
          <a:p>
            <a:r>
              <a:rPr lang="en-US" altLang="ja-JP" sz="1200"/>
              <a:t>tag = </a:t>
            </a:r>
            <a:r>
              <a:rPr lang="en-US" altLang="ja-JP" sz="1200" err="1"/>
              <a:t>factory.</a:t>
            </a:r>
            <a:r>
              <a:rPr lang="en-US" altLang="ja-JP" sz="1200" b="1" err="1"/>
              <a:t>keyword</a:t>
            </a:r>
            <a:r>
              <a:rPr lang="en-US" altLang="ja-JP" sz="1200"/>
              <a:t>(‘h3’, ‘</a:t>
            </a:r>
            <a:r>
              <a:rPr lang="ja-JP" altLang="en-US" sz="1200"/>
              <a:t>プロフィール</a:t>
            </a:r>
            <a:r>
              <a:rPr lang="en-US" altLang="ja-JP" sz="1200"/>
              <a:t>’) </a:t>
            </a:r>
            <a:r>
              <a:rPr lang="ja-JP" altLang="en-US" sz="1200"/>
              <a:t>　　　　タグ参照</a:t>
            </a:r>
            <a:r>
              <a:rPr lang="en-US" altLang="ja-JP" sz="1200"/>
              <a:t>(</a:t>
            </a:r>
            <a:r>
              <a:rPr lang="ja-JP" altLang="en-US" sz="1200"/>
              <a:t>プロフィール見出し</a:t>
            </a:r>
            <a:r>
              <a:rPr lang="en-US" altLang="ja-JP" sz="1200"/>
              <a:t>)</a:t>
            </a:r>
          </a:p>
          <a:p>
            <a:r>
              <a:rPr lang="en-US" altLang="ja-JP" sz="1200"/>
              <a:t>tag = </a:t>
            </a:r>
            <a:r>
              <a:rPr lang="en-US" altLang="ja-JP" sz="1200" err="1"/>
              <a:t>tag.</a:t>
            </a:r>
            <a:r>
              <a:rPr lang="en-US" altLang="ja-JP" sz="1200" b="1" err="1"/>
              <a:t>next</a:t>
            </a:r>
            <a:r>
              <a:rPr lang="en-US" altLang="ja-JP" sz="1200"/>
              <a:t>() </a:t>
            </a:r>
            <a:r>
              <a:rPr lang="ja-JP" altLang="en-US" sz="1200"/>
              <a:t>　　　　　　　　　　　　　　　　  タグ参照</a:t>
            </a:r>
            <a:r>
              <a:rPr lang="en-US" altLang="ja-JP" sz="1200"/>
              <a:t>(</a:t>
            </a:r>
            <a:r>
              <a:rPr lang="ja-JP" altLang="en-US" sz="1200"/>
              <a:t>見出しの次のタグ</a:t>
            </a:r>
            <a:r>
              <a:rPr lang="en-US" altLang="ja-JP" sz="1200"/>
              <a:t>)</a:t>
            </a:r>
          </a:p>
          <a:p>
            <a:r>
              <a:rPr lang="en-US" altLang="ja-JP" sz="1200" err="1"/>
              <a:t>data_sets</a:t>
            </a:r>
            <a:r>
              <a:rPr lang="en-US" altLang="ja-JP" sz="1200"/>
              <a:t> = </a:t>
            </a:r>
            <a:r>
              <a:rPr lang="en-US" altLang="ja-JP" sz="1200" err="1"/>
              <a:t>tag.</a:t>
            </a:r>
            <a:r>
              <a:rPr lang="en-US" altLang="ja-JP" sz="1200" b="1" err="1"/>
              <a:t>param</a:t>
            </a:r>
            <a:r>
              <a:rPr lang="en-US" altLang="ja-JP" sz="1200"/>
              <a:t>() </a:t>
            </a:r>
            <a:r>
              <a:rPr lang="ja-JP" altLang="en-US" sz="1200"/>
              <a:t>　　　　　　　　　　　　 テキスト抽出</a:t>
            </a:r>
            <a:r>
              <a:rPr lang="en-US" altLang="ja-JP" sz="1200"/>
              <a:t>(</a:t>
            </a:r>
            <a:r>
              <a:rPr lang="ja-JP" altLang="en-US" sz="1200"/>
              <a:t>年齢、身長等</a:t>
            </a:r>
            <a:r>
              <a:rPr lang="en-US" altLang="ja-JP" sz="1200"/>
              <a:t>)</a:t>
            </a:r>
          </a:p>
        </p:txBody>
      </p:sp>
      <p:sp>
        <p:nvSpPr>
          <p:cNvPr id="6" name="コンテンツ プレースホルダー 2">
            <a:extLst>
              <a:ext uri="{FF2B5EF4-FFF2-40B4-BE49-F238E27FC236}">
                <a16:creationId xmlns:a16="http://schemas.microsoft.com/office/drawing/2014/main" id="{8568F5E2-A9C7-4B5D-9805-4A1D557B9432}"/>
              </a:ext>
            </a:extLst>
          </p:cNvPr>
          <p:cNvSpPr txBox="1">
            <a:spLocks/>
          </p:cNvSpPr>
          <p:nvPr/>
        </p:nvSpPr>
        <p:spPr>
          <a:xfrm>
            <a:off x="445442" y="2786976"/>
            <a:ext cx="9289127" cy="3187504"/>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a:t>
            </a:r>
            <a:r>
              <a:rPr lang="en-US" altLang="ja-JP" sz="1400"/>
              <a:t>BSTag</a:t>
            </a:r>
            <a:r>
              <a:rPr lang="ja-JP" altLang="en-US" sz="1400"/>
              <a:t>の構造</a:t>
            </a:r>
            <a:endParaRPr lang="en-US" altLang="ja-JP" sz="1400"/>
          </a:p>
          <a:p>
            <a:endParaRPr lang="en-US" altLang="ja-JP" sz="1400"/>
          </a:p>
          <a:p>
            <a:r>
              <a:rPr lang="ja-JP" altLang="en-US" sz="1400"/>
              <a:t>　</a:t>
            </a:r>
            <a:r>
              <a:rPr lang="en-US" altLang="ja-JP" sz="1400" b="1"/>
              <a:t>param</a:t>
            </a:r>
            <a:r>
              <a:rPr lang="ja-JP" altLang="en-US" sz="1400" b="1"/>
              <a:t>メソッド</a:t>
            </a:r>
            <a:endParaRPr lang="en-US" altLang="ja-JP" sz="1400" b="1"/>
          </a:p>
          <a:p>
            <a:r>
              <a:rPr lang="ja-JP" altLang="en-US" sz="1400"/>
              <a:t>　</a:t>
            </a:r>
            <a:r>
              <a:rPr lang="en-US" altLang="ja-JP" sz="1400"/>
              <a:t>data_sets = []</a:t>
            </a:r>
          </a:p>
          <a:p>
            <a:r>
              <a:rPr lang="ja-JP" altLang="en-US" sz="1400"/>
              <a:t>　</a:t>
            </a:r>
            <a:r>
              <a:rPr lang="en-US" altLang="ja-JP" sz="1400"/>
              <a:t>for param in self</a:t>
            </a:r>
            <a:r>
              <a:rPr lang="en-US" altLang="ja-JP" sz="1400" b="1"/>
              <a:t>._param_iterator</a:t>
            </a:r>
            <a:r>
              <a:rPr lang="en-US" altLang="ja-JP" sz="1400"/>
              <a:t>():</a:t>
            </a:r>
            <a:r>
              <a:rPr lang="ja-JP" altLang="en-US" sz="1400"/>
              <a:t> 　           </a:t>
            </a:r>
            <a:r>
              <a:rPr lang="en-US" altLang="ja-JP" sz="1400">
                <a:sym typeface="Wingdings" panose="05000000000000000000" pitchFamily="2" charset="2"/>
              </a:rPr>
              <a:t></a:t>
            </a:r>
            <a:r>
              <a:rPr lang="ja-JP" altLang="en-US" sz="1400">
                <a:sym typeface="Wingdings" panose="05000000000000000000" pitchFamily="2" charset="2"/>
              </a:rPr>
              <a:t> パラメータを一つずつ抽出</a:t>
            </a:r>
            <a:endParaRPr lang="en-US" altLang="ja-JP" sz="1400"/>
          </a:p>
          <a:p>
            <a:r>
              <a:rPr lang="ja-JP" altLang="en-US" sz="1400"/>
              <a:t>　　</a:t>
            </a:r>
            <a:r>
              <a:rPr lang="en-US" altLang="ja-JP" sz="1400"/>
              <a:t>if param.startswith(‘</a:t>
            </a:r>
            <a:r>
              <a:rPr lang="ja-JP" altLang="en-US" sz="1400"/>
              <a:t>年齢</a:t>
            </a:r>
            <a:r>
              <a:rPr lang="en-US" altLang="ja-JP" sz="1400"/>
              <a:t>’) :</a:t>
            </a:r>
          </a:p>
          <a:p>
            <a:r>
              <a:rPr lang="ja-JP" altLang="en-US" sz="1400"/>
              <a:t>　　　</a:t>
            </a:r>
            <a:r>
              <a:rPr lang="en-US" altLang="ja-JP" sz="1400"/>
              <a:t>data_sets.append((‘</a:t>
            </a:r>
            <a:r>
              <a:rPr lang="ja-JP" altLang="en-US" sz="1400"/>
              <a:t>年齢</a:t>
            </a:r>
            <a:r>
              <a:rPr lang="en-US" altLang="ja-JP" sz="1400"/>
              <a:t>’, age(param)))  </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「年齢」データを成形してデータセットへ追加</a:t>
            </a:r>
            <a:endParaRPr lang="en-US" altLang="ja-JP" sz="1400"/>
          </a:p>
          <a:p>
            <a:r>
              <a:rPr lang="ja-JP" altLang="en-US" sz="1400"/>
              <a:t>　　</a:t>
            </a:r>
            <a:r>
              <a:rPr lang="en-US" altLang="ja-JP" sz="1400"/>
              <a:t>elif param.startswith('</a:t>
            </a:r>
            <a:r>
              <a:rPr lang="ja-JP" altLang="en-US" sz="1400"/>
              <a:t>身長</a:t>
            </a:r>
            <a:r>
              <a:rPr lang="en-US" altLang="ja-JP" sz="1400"/>
              <a:t>‘):</a:t>
            </a:r>
          </a:p>
          <a:p>
            <a:r>
              <a:rPr lang="ja-JP" altLang="en-US" sz="1400"/>
              <a:t>　　　</a:t>
            </a:r>
            <a:r>
              <a:rPr lang="en-US" altLang="ja-JP" sz="1400"/>
              <a:t>data_sets.append((‘</a:t>
            </a:r>
            <a:r>
              <a:rPr lang="ja-JP" altLang="en-US" sz="1400"/>
              <a:t>身長</a:t>
            </a:r>
            <a:r>
              <a:rPr lang="en-US" altLang="ja-JP" sz="1400"/>
              <a:t>’, height(param)))</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「身長」データを成形してデータセットへ追加</a:t>
            </a:r>
            <a:endParaRPr lang="en-US" altLang="ja-JP" sz="1400"/>
          </a:p>
          <a:p>
            <a:r>
              <a:rPr lang="ja-JP" altLang="en-US" sz="1400"/>
              <a:t>　</a:t>
            </a:r>
            <a:r>
              <a:rPr lang="en-US" altLang="ja-JP" sz="1400"/>
              <a:t>return data_sets</a:t>
            </a:r>
            <a:r>
              <a:rPr lang="ja-JP" altLang="en-US" sz="1400"/>
              <a:t>　　　　　　　　　　　　　　　  </a:t>
            </a:r>
            <a:r>
              <a:rPr lang="en-US" altLang="ja-JP" sz="1400">
                <a:sym typeface="Wingdings" panose="05000000000000000000" pitchFamily="2" charset="2"/>
              </a:rPr>
              <a:t>  </a:t>
            </a:r>
            <a:r>
              <a:rPr lang="ja-JP" altLang="en-US" sz="1400">
                <a:sym typeface="Wingdings" panose="05000000000000000000" pitchFamily="2" charset="2"/>
              </a:rPr>
              <a:t>データセットを返す</a:t>
            </a:r>
            <a:endParaRPr lang="en-US" altLang="ja-JP" sz="1400"/>
          </a:p>
          <a:p>
            <a:endParaRPr lang="en-US" altLang="ja-JP" sz="1400"/>
          </a:p>
          <a:p>
            <a:r>
              <a:rPr lang="ja-JP" altLang="en-US" sz="1400"/>
              <a:t>　</a:t>
            </a:r>
            <a:r>
              <a:rPr lang="en-US" altLang="ja-JP" sz="1400"/>
              <a:t>beautifulsoup</a:t>
            </a:r>
            <a:r>
              <a:rPr lang="ja-JP" altLang="en-US" sz="1400"/>
              <a:t>により、現在の</a:t>
            </a:r>
            <a:r>
              <a:rPr lang="en-US" altLang="ja-JP" sz="1400"/>
              <a:t>HTML</a:t>
            </a:r>
            <a:r>
              <a:rPr lang="ja-JP" altLang="en-US" sz="1400"/>
              <a:t>タグの子</a:t>
            </a:r>
            <a:r>
              <a:rPr lang="en-US" altLang="ja-JP" sz="1400"/>
              <a:t>HTML</a:t>
            </a:r>
            <a:r>
              <a:rPr lang="ja-JP" altLang="en-US" sz="1400"/>
              <a:t>タグの中から、複数のデータセットを抽出して返す。</a:t>
            </a:r>
            <a:endParaRPr lang="en-US" altLang="ja-JP" sz="1400"/>
          </a:p>
          <a:p>
            <a:endParaRPr lang="en-US" altLang="ja-JP" sz="1400"/>
          </a:p>
        </p:txBody>
      </p:sp>
    </p:spTree>
    <p:extLst>
      <p:ext uri="{BB962C8B-B14F-4D97-AF65-F5344CB8AC3E}">
        <p14:creationId xmlns:p14="http://schemas.microsoft.com/office/powerpoint/2010/main" val="2778244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4424021"/>
          </a:xfrm>
          <a:prstGeom prst="rect">
            <a:avLst/>
          </a:prstGeom>
        </p:spPr>
        <p:txBody>
          <a:bodyPr vert="horz" lIns="91440" tIns="45720" rIns="91440" bIns="0" rtlCol="0">
            <a:normAutofit fontScale="92500" lnSpcReduction="2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BSTag</a:t>
            </a:r>
            <a:r>
              <a:rPr lang="ja-JP" altLang="en-US" sz="1400"/>
              <a:t>の内部メソッド、イテレータ</a:t>
            </a:r>
            <a:r>
              <a:rPr lang="en-US" altLang="ja-JP" sz="1400"/>
              <a:t>(</a:t>
            </a:r>
            <a:r>
              <a:rPr lang="en-US" altLang="ja-JP" sz="1400" b="1"/>
              <a:t>_param_iterator</a:t>
            </a:r>
            <a:r>
              <a:rPr lang="en-US" altLang="ja-JP" sz="1400"/>
              <a:t>)</a:t>
            </a:r>
            <a:r>
              <a:rPr lang="ja-JP" altLang="en-US" sz="1400"/>
              <a:t>は</a:t>
            </a:r>
            <a:r>
              <a:rPr lang="en-US" altLang="ja-JP" sz="1400"/>
              <a:t>HTML</a:t>
            </a:r>
            <a:r>
              <a:rPr lang="ja-JP" altLang="en-US" sz="1400"/>
              <a:t>構造が指すリスト構造を</a:t>
            </a:r>
            <a:endParaRPr lang="en-US" altLang="ja-JP" sz="1400"/>
          </a:p>
          <a:p>
            <a:r>
              <a:rPr lang="ja-JP" altLang="en-US" sz="1400"/>
              <a:t>一つずつバラシて取り出します。</a:t>
            </a:r>
            <a:endParaRPr lang="en-US" altLang="ja-JP" sz="1400"/>
          </a:p>
          <a:p>
            <a:endParaRPr lang="en-US" altLang="ja-JP" sz="1400"/>
          </a:p>
          <a:p>
            <a:r>
              <a:rPr lang="en-US" altLang="ja-JP" sz="1400"/>
              <a:t> def _param_iterator(self):</a:t>
            </a:r>
          </a:p>
          <a:p>
            <a:endParaRPr lang="en-US" altLang="ja-JP" sz="1400"/>
          </a:p>
          <a:p>
            <a:r>
              <a:rPr lang="ja-JP" altLang="en-US" sz="1400"/>
              <a:t>　　自身の</a:t>
            </a:r>
            <a:r>
              <a:rPr lang="en-US" altLang="ja-JP" sz="1400"/>
              <a:t>HTML</a:t>
            </a:r>
            <a:r>
              <a:rPr lang="ja-JP" altLang="en-US" sz="1400"/>
              <a:t>タグが</a:t>
            </a:r>
            <a:r>
              <a:rPr lang="en-US" altLang="ja-JP" sz="1400" b="1"/>
              <a:t>ul</a:t>
            </a:r>
            <a:r>
              <a:rPr lang="ja-JP" altLang="en-US" sz="1400"/>
              <a:t>、</a:t>
            </a:r>
            <a:r>
              <a:rPr lang="en-US" altLang="ja-JP" sz="1400" b="1"/>
              <a:t>p </a:t>
            </a:r>
            <a:r>
              <a:rPr lang="en-US" altLang="ja-JP" sz="1400">
                <a:sym typeface="Wingdings" panose="05000000000000000000" pitchFamily="2" charset="2"/>
              </a:rPr>
              <a:t></a:t>
            </a:r>
            <a:r>
              <a:rPr lang="ja-JP" altLang="en-US" sz="1400"/>
              <a:t> テキストを一括で取得し、行単位にバラす。</a:t>
            </a:r>
            <a:endParaRPr lang="en-US" altLang="ja-JP" sz="1400"/>
          </a:p>
          <a:p>
            <a:endParaRPr lang="en-US" altLang="ja-JP" sz="1400"/>
          </a:p>
          <a:p>
            <a:r>
              <a:rPr lang="en-US" altLang="ja-JP" sz="1400"/>
              <a:t>      if self._tag.name == </a:t>
            </a:r>
            <a:r>
              <a:rPr lang="en-US" altLang="ja-JP" sz="1400" b="1"/>
              <a:t>'ul</a:t>
            </a:r>
            <a:r>
              <a:rPr lang="en-US" altLang="ja-JP" sz="1400"/>
              <a:t>' or self._tag.name == </a:t>
            </a:r>
            <a:r>
              <a:rPr lang="en-US" altLang="ja-JP" sz="1400" b="1"/>
              <a:t>'p</a:t>
            </a:r>
            <a:r>
              <a:rPr lang="en-US" altLang="ja-JP" sz="1400"/>
              <a:t>':</a:t>
            </a:r>
          </a:p>
          <a:p>
            <a:r>
              <a:rPr lang="en-US" altLang="ja-JP" sz="1400"/>
              <a:t>          for line in self._tag.text.splitlines():</a:t>
            </a:r>
          </a:p>
          <a:p>
            <a:r>
              <a:rPr lang="en-US" altLang="ja-JP" sz="1400"/>
              <a:t>              yield line</a:t>
            </a:r>
          </a:p>
          <a:p>
            <a:endParaRPr lang="en-US" altLang="ja-JP" sz="1400"/>
          </a:p>
          <a:p>
            <a:r>
              <a:rPr lang="ja-JP" altLang="en-US" sz="1400"/>
              <a:t>　　自身の</a:t>
            </a:r>
            <a:r>
              <a:rPr lang="en-US" altLang="ja-JP" sz="1400"/>
              <a:t>HTML</a:t>
            </a:r>
            <a:r>
              <a:rPr lang="ja-JP" altLang="en-US" sz="1400"/>
              <a:t>タグが</a:t>
            </a:r>
            <a:r>
              <a:rPr lang="en-US" altLang="ja-JP" sz="1400" b="1"/>
              <a:t>div</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'div</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a:p>
            <a:endParaRPr lang="en-US" altLang="ja-JP" sz="1400"/>
          </a:p>
          <a:p>
            <a:r>
              <a:rPr lang="en-US" altLang="ja-JP" sz="1400"/>
              <a:t>      </a:t>
            </a:r>
            <a:r>
              <a:rPr lang="ja-JP" altLang="en-US" sz="1400"/>
              <a:t>自身の</a:t>
            </a:r>
            <a:r>
              <a:rPr lang="en-US" altLang="ja-JP" sz="1400"/>
              <a:t>HTML</a:t>
            </a:r>
            <a:r>
              <a:rPr lang="ja-JP" altLang="en-US" sz="1400"/>
              <a:t>タグが</a:t>
            </a:r>
            <a:r>
              <a:rPr lang="en-US" altLang="ja-JP" sz="1400" b="1"/>
              <a:t>table</a:t>
            </a:r>
            <a:r>
              <a:rPr lang="ja-JP" altLang="en-US" sz="1400"/>
              <a:t>なら、各レコード単位</a:t>
            </a:r>
            <a:r>
              <a:rPr lang="en-US" altLang="ja-JP" sz="1400"/>
              <a:t>(</a:t>
            </a:r>
            <a:r>
              <a:rPr lang="en-US" altLang="ja-JP" sz="1400" b="1"/>
              <a:t>tr</a:t>
            </a:r>
            <a:r>
              <a:rPr lang="en-US" altLang="ja-JP" sz="1400"/>
              <a:t>)</a:t>
            </a:r>
            <a:r>
              <a:rPr lang="ja-JP" altLang="en-US" sz="1400"/>
              <a:t>にバラす。</a:t>
            </a:r>
            <a:endParaRPr lang="en-US" altLang="ja-JP" sz="1400"/>
          </a:p>
          <a:p>
            <a:endParaRPr lang="en-US" altLang="ja-JP" sz="1400" b="1"/>
          </a:p>
          <a:p>
            <a:r>
              <a:rPr lang="en-US" altLang="ja-JP" sz="1400"/>
              <a:t>      elif self._tag.name == </a:t>
            </a:r>
            <a:r>
              <a:rPr lang="en-US" altLang="ja-JP" sz="1400" b="1"/>
              <a:t>'table</a:t>
            </a:r>
            <a:r>
              <a:rPr lang="en-US" altLang="ja-JP" sz="1400"/>
              <a:t>':</a:t>
            </a:r>
          </a:p>
          <a:p>
            <a:r>
              <a:rPr lang="en-US" altLang="ja-JP" sz="1400"/>
              <a:t>          for tr in self._tag.find_all(</a:t>
            </a:r>
            <a:r>
              <a:rPr lang="en-US" altLang="ja-JP" sz="1400" b="1"/>
              <a:t>'tr</a:t>
            </a:r>
            <a:r>
              <a:rPr lang="en-US" altLang="ja-JP" sz="1400"/>
              <a:t>'):</a:t>
            </a:r>
          </a:p>
          <a:p>
            <a:r>
              <a:rPr lang="en-US" altLang="ja-JP" sz="1400"/>
              <a:t>              yield tr.text</a:t>
            </a:r>
          </a:p>
        </p:txBody>
      </p:sp>
    </p:spTree>
    <p:extLst>
      <p:ext uri="{BB962C8B-B14F-4D97-AF65-F5344CB8AC3E}">
        <p14:creationId xmlns:p14="http://schemas.microsoft.com/office/powerpoint/2010/main" val="1423871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スクレイピング：にじさんじ詳細：</a:t>
            </a:r>
            <a:r>
              <a:rPr lang="en-US" altLang="ja-JP"/>
              <a:t>NijisanjiScraper</a:t>
            </a:r>
          </a:p>
        </p:txBody>
      </p:sp>
      <p:sp>
        <p:nvSpPr>
          <p:cNvPr id="5" name="コンテンツ プレースホルダー 2">
            <a:extLst>
              <a:ext uri="{FF2B5EF4-FFF2-40B4-BE49-F238E27FC236}">
                <a16:creationId xmlns:a16="http://schemas.microsoft.com/office/drawing/2014/main" id="{7DB7ADAC-3025-4D01-B16C-A5B008BAD0B7}"/>
              </a:ext>
            </a:extLst>
          </p:cNvPr>
          <p:cNvSpPr txBox="1">
            <a:spLocks/>
          </p:cNvSpPr>
          <p:nvPr/>
        </p:nvSpPr>
        <p:spPr>
          <a:xfrm>
            <a:off x="364452" y="1044794"/>
            <a:ext cx="9289127" cy="37147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補足</a:t>
            </a:r>
            <a:endParaRPr lang="en-US" altLang="ja-JP" sz="1400" b="1"/>
          </a:p>
          <a:p>
            <a:endParaRPr lang="en-US" altLang="ja-JP" sz="1400"/>
          </a:p>
          <a:p>
            <a:r>
              <a:rPr lang="en-US" altLang="ja-JP" sz="1400"/>
              <a:t>beautifulSoup</a:t>
            </a:r>
            <a:r>
              <a:rPr lang="ja-JP" altLang="en-US" sz="1400"/>
              <a:t>は</a:t>
            </a:r>
            <a:r>
              <a:rPr lang="en-US" altLang="ja-JP" sz="1400"/>
              <a:t>ul</a:t>
            </a:r>
            <a:r>
              <a:rPr lang="ja-JP" altLang="en-US" sz="1400"/>
              <a:t>、</a:t>
            </a:r>
            <a:r>
              <a:rPr lang="en-US" altLang="ja-JP" sz="1400"/>
              <a:t>p</a:t>
            </a:r>
            <a:r>
              <a:rPr lang="ja-JP" altLang="en-US" sz="1400"/>
              <a:t>タグについて</a:t>
            </a:r>
            <a:r>
              <a:rPr lang="en-US" altLang="ja-JP" sz="1400"/>
              <a:t>text</a:t>
            </a:r>
            <a:r>
              <a:rPr lang="ja-JP" altLang="en-US" sz="1400"/>
              <a:t>メソッドをコールすると、</a:t>
            </a:r>
            <a:endParaRPr lang="en-US" altLang="ja-JP" sz="1400"/>
          </a:p>
          <a:p>
            <a:r>
              <a:rPr lang="ja-JP" altLang="en-US" sz="1400"/>
              <a:t>改行で区切られた以下のデータを返してくれる。</a:t>
            </a:r>
            <a:endParaRPr lang="en-US" altLang="ja-JP" sz="1400"/>
          </a:p>
          <a:p>
            <a:endParaRPr lang="en-US" altLang="ja-JP" sz="1400"/>
          </a:p>
          <a:p>
            <a:r>
              <a:rPr lang="ja-JP" altLang="en-US" sz="1400"/>
              <a:t>年齢：</a:t>
            </a:r>
            <a:r>
              <a:rPr lang="en-US" altLang="ja-JP" sz="1400"/>
              <a:t>16</a:t>
            </a:r>
            <a:r>
              <a:rPr lang="ja-JP" altLang="en-US" sz="1400"/>
              <a:t>歳</a:t>
            </a:r>
          </a:p>
          <a:p>
            <a:r>
              <a:rPr lang="ja-JP" altLang="en-US" sz="1400"/>
              <a:t>身長：</a:t>
            </a:r>
            <a:r>
              <a:rPr lang="en-US" altLang="ja-JP" sz="1400"/>
              <a:t>151cm*8</a:t>
            </a:r>
          </a:p>
          <a:p>
            <a:r>
              <a:rPr lang="ja-JP" altLang="en-US" sz="1400"/>
              <a:t>出身地：バーチャル東京</a:t>
            </a:r>
          </a:p>
          <a:p>
            <a:r>
              <a:rPr lang="ja-JP" altLang="en-US" sz="1400"/>
              <a:t>誕生日：</a:t>
            </a:r>
            <a:r>
              <a:rPr lang="en-US" altLang="ja-JP" sz="1400"/>
              <a:t>9</a:t>
            </a:r>
            <a:r>
              <a:rPr lang="ja-JP" altLang="en-US" sz="1400"/>
              <a:t>月</a:t>
            </a:r>
            <a:r>
              <a:rPr lang="en-US" altLang="ja-JP" sz="1400"/>
              <a:t>24</a:t>
            </a:r>
            <a:r>
              <a:rPr lang="ja-JP" altLang="en-US" sz="1400"/>
              <a:t>日（</a:t>
            </a:r>
            <a:r>
              <a:rPr lang="en-US" altLang="ja-JP" sz="1400"/>
              <a:t>2018</a:t>
            </a:r>
            <a:r>
              <a:rPr lang="ja-JP" altLang="en-US" sz="1400"/>
              <a:t>年の旧暦八月十五夜*</a:t>
            </a:r>
            <a:r>
              <a:rPr lang="en-US" altLang="ja-JP" sz="1400"/>
              <a:t>9</a:t>
            </a:r>
            <a:r>
              <a:rPr lang="ja-JP" altLang="en-US" sz="1400"/>
              <a:t>）</a:t>
            </a:r>
          </a:p>
          <a:p>
            <a:r>
              <a:rPr lang="ja-JP" altLang="en-US" sz="1400"/>
              <a:t>血液型：</a:t>
            </a:r>
            <a:r>
              <a:rPr lang="en-US" altLang="ja-JP" sz="1400"/>
              <a:t>B</a:t>
            </a:r>
            <a:r>
              <a:rPr lang="ja-JP" altLang="en-US" sz="1400"/>
              <a:t>型*</a:t>
            </a:r>
            <a:r>
              <a:rPr lang="en-US" altLang="ja-JP" sz="1400"/>
              <a:t>10</a:t>
            </a:r>
          </a:p>
          <a:p>
            <a:r>
              <a:rPr lang="ja-JP" altLang="en-US" sz="1400"/>
              <a:t>座右の銘：「自分を嫌いになることはしない*</a:t>
            </a:r>
            <a:r>
              <a:rPr lang="en-US" altLang="ja-JP" sz="1400"/>
              <a:t>11</a:t>
            </a:r>
            <a:r>
              <a:rPr lang="ja-JP" altLang="en-US" sz="1400"/>
              <a:t>」、「好きなことで、生きていく*</a:t>
            </a:r>
            <a:r>
              <a:rPr lang="en-US" altLang="ja-JP" sz="1400"/>
              <a:t>12</a:t>
            </a:r>
            <a:r>
              <a:rPr lang="ja-JP" altLang="en-US" sz="1400"/>
              <a:t>」</a:t>
            </a:r>
          </a:p>
          <a:p>
            <a:r>
              <a:rPr lang="ja-JP" altLang="en-US" sz="1400"/>
              <a:t>イメージカラー：赤（</a:t>
            </a:r>
            <a:r>
              <a:rPr lang="en-US" altLang="ja-JP" sz="1400"/>
              <a:t>#E43F3B)*13]</a:t>
            </a:r>
          </a:p>
          <a:p>
            <a:endParaRPr lang="en-US" altLang="ja-JP" sz="1400"/>
          </a:p>
          <a:p>
            <a:r>
              <a:rPr lang="ja-JP" altLang="en-US" sz="1400"/>
              <a:t>イテレータはこのデータを「一行ずつ」区切って返している。</a:t>
            </a:r>
          </a:p>
          <a:p>
            <a:endParaRPr lang="en-US" altLang="ja-JP" sz="1400"/>
          </a:p>
        </p:txBody>
      </p:sp>
    </p:spTree>
    <p:extLst>
      <p:ext uri="{BB962C8B-B14F-4D97-AF65-F5344CB8AC3E}">
        <p14:creationId xmlns:p14="http://schemas.microsoft.com/office/powerpoint/2010/main" val="3235729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2862322"/>
          </a:xfrm>
          <a:prstGeom prst="rect">
            <a:avLst/>
          </a:prstGeom>
        </p:spPr>
        <p:txBody>
          <a:bodyPr wrap="square">
            <a:spAutoFit/>
          </a:bodyPr>
          <a:lstStyle/>
          <a:p>
            <a:r>
              <a:rPr lang="en-US" altLang="ja-JP" sz="1400"/>
              <a:t>Twitter API</a:t>
            </a:r>
            <a:r>
              <a:rPr lang="ja-JP" altLang="en-US" sz="1400"/>
              <a:t>は</a:t>
            </a:r>
            <a:r>
              <a:rPr lang="en-US" altLang="ja-JP" sz="1400"/>
              <a:t>Twitter</a:t>
            </a:r>
            <a:r>
              <a:rPr lang="ja-JP" altLang="en-US" sz="1400"/>
              <a:t>社が外部公開している</a:t>
            </a:r>
            <a:r>
              <a:rPr lang="en-US" altLang="ja-JP" sz="1400"/>
              <a:t>WebAPI(</a:t>
            </a:r>
            <a:r>
              <a:rPr lang="ja-JP" altLang="en-US" sz="1400"/>
              <a:t>クラウド</a:t>
            </a:r>
            <a:r>
              <a:rPr lang="en-US" altLang="ja-JP" sz="1400"/>
              <a:t>API)</a:t>
            </a:r>
            <a:r>
              <a:rPr lang="ja-JP" altLang="en-US" sz="1400"/>
              <a:t>サービスです。</a:t>
            </a:r>
            <a:endParaRPr lang="en-US" altLang="ja-JP" sz="1400"/>
          </a:p>
          <a:p>
            <a:r>
              <a:rPr lang="en-US" altLang="ja-JP" sz="1400"/>
              <a:t>Twitter</a:t>
            </a:r>
            <a:r>
              <a:rPr lang="ja-JP" altLang="en-US" sz="1400"/>
              <a:t>社に申請すると、</a:t>
            </a:r>
            <a:r>
              <a:rPr lang="en-US" altLang="ja-JP" sz="1400"/>
              <a:t>TwitterAPI</a:t>
            </a:r>
            <a:r>
              <a:rPr lang="ja-JP" altLang="en-US" sz="1400"/>
              <a:t>を使用するためのアカウント情報が提供されます。</a:t>
            </a:r>
            <a:endParaRPr lang="en-US" altLang="ja-JP" sz="1400"/>
          </a:p>
          <a:p>
            <a:endParaRPr lang="en-US" altLang="ja-JP" sz="1400"/>
          </a:p>
          <a:p>
            <a:r>
              <a:rPr lang="ja-JP" altLang="en-US" sz="1400"/>
              <a:t>申請手順は以下のサイトを参照ください。承認されれば無料で使えます。</a:t>
            </a:r>
            <a:endParaRPr lang="en-US" altLang="ja-JP" sz="1400"/>
          </a:p>
          <a:p>
            <a:endParaRPr lang="en-US" altLang="ja-JP" sz="1400"/>
          </a:p>
          <a:p>
            <a:r>
              <a:rPr lang="en-US" altLang="ja-JP" sz="1400">
                <a:hlinkClick r:id="rId2"/>
              </a:rPr>
              <a:t>https://qiita.com/kngsym2018/items/2524d21455aac111cdee</a:t>
            </a:r>
            <a:endParaRPr lang="en-US" altLang="ja-JP" sz="1400"/>
          </a:p>
          <a:p>
            <a:endParaRPr lang="en-US" altLang="ja-JP" sz="1400"/>
          </a:p>
          <a:p>
            <a:endParaRPr lang="en-US" altLang="ja-JP" sz="1400"/>
          </a:p>
          <a:p>
            <a:r>
              <a:rPr lang="ja-JP" altLang="en-US" sz="1400"/>
              <a:t>因みに私は</a:t>
            </a:r>
            <a:r>
              <a:rPr lang="en-US" altLang="ja-JP" sz="1400"/>
              <a:t>Twitter</a:t>
            </a:r>
            <a:r>
              <a:rPr lang="ja-JP" altLang="en-US" sz="1400"/>
              <a:t>社と「申請の説明が足りないですよ、どんなことに</a:t>
            </a:r>
            <a:r>
              <a:rPr lang="en-US" altLang="ja-JP" sz="1400"/>
              <a:t>API</a:t>
            </a:r>
            <a:r>
              <a:rPr lang="ja-JP" altLang="en-US" sz="1400"/>
              <a:t>を使うのですか？」というメールを３回ほどやりとりして承認もらいました。まあまあ大変。</a:t>
            </a:r>
            <a:endParaRPr lang="en-US" altLang="ja-JP" sz="1400"/>
          </a:p>
          <a:p>
            <a:endParaRPr lang="en-US" altLang="ja-JP" sz="1400"/>
          </a:p>
          <a:p>
            <a:r>
              <a:rPr lang="ja-JP" altLang="en-US" sz="1400"/>
              <a:t>申請に成功すると、アカウントキー等が配布されるのでそれを使って</a:t>
            </a:r>
            <a:r>
              <a:rPr lang="en-US" altLang="ja-JP" sz="1400"/>
              <a:t>python</a:t>
            </a:r>
            <a:r>
              <a:rPr lang="ja-JP" altLang="en-US" sz="1400"/>
              <a:t>コードを実装します。</a:t>
            </a:r>
            <a:endParaRPr lang="en-US" altLang="ja-JP" sz="1400"/>
          </a:p>
          <a:p>
            <a:endParaRPr lang="en-US" altLang="ja-JP" sz="1200"/>
          </a:p>
        </p:txBody>
      </p:sp>
      <p:pic>
        <p:nvPicPr>
          <p:cNvPr id="6" name="図 5">
            <a:extLst>
              <a:ext uri="{FF2B5EF4-FFF2-40B4-BE49-F238E27FC236}">
                <a16:creationId xmlns:a16="http://schemas.microsoft.com/office/drawing/2014/main" id="{417AD101-019A-45AD-8E06-CA1F483A11A8}"/>
              </a:ext>
            </a:extLst>
          </p:cNvPr>
          <p:cNvPicPr>
            <a:picLocks noChangeAspect="1"/>
          </p:cNvPicPr>
          <p:nvPr/>
        </p:nvPicPr>
        <p:blipFill>
          <a:blip r:embed="rId3"/>
          <a:stretch>
            <a:fillRect/>
          </a:stretch>
        </p:blipFill>
        <p:spPr>
          <a:xfrm>
            <a:off x="2110155" y="4137215"/>
            <a:ext cx="3546230" cy="1837265"/>
          </a:xfrm>
          <a:prstGeom prst="rect">
            <a:avLst/>
          </a:prstGeom>
        </p:spPr>
      </p:pic>
    </p:spTree>
    <p:extLst>
      <p:ext uri="{BB962C8B-B14F-4D97-AF65-F5344CB8AC3E}">
        <p14:creationId xmlns:p14="http://schemas.microsoft.com/office/powerpoint/2010/main" val="535256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738664"/>
          </a:xfrm>
          <a:prstGeom prst="rect">
            <a:avLst/>
          </a:prstGeom>
        </p:spPr>
        <p:txBody>
          <a:bodyPr wrap="square">
            <a:spAutoFit/>
          </a:bodyPr>
          <a:lstStyle/>
          <a:p>
            <a:r>
              <a:rPr lang="en-US" altLang="ja-JP" sz="1400"/>
              <a:t>VTuber</a:t>
            </a:r>
            <a:r>
              <a:rPr lang="ja-JP" altLang="en-US" sz="1400"/>
              <a:t>ランキングサイトでは </a:t>
            </a:r>
            <a:r>
              <a:rPr lang="en-US" altLang="ja-JP" sz="1400"/>
              <a:t>Twitter</a:t>
            </a:r>
            <a:r>
              <a:rPr lang="ja-JP" altLang="en-US" sz="1400"/>
              <a:t>アカウントまではわかるのですが、</a:t>
            </a:r>
            <a:endParaRPr lang="en-US" altLang="ja-JP" sz="1400"/>
          </a:p>
          <a:p>
            <a:r>
              <a:rPr lang="en-US" altLang="ja-JP" sz="1400"/>
              <a:t>Youtube</a:t>
            </a:r>
            <a:r>
              <a:rPr lang="ja-JP" altLang="en-US" sz="1400"/>
              <a:t>アカウントが取得できない</a:t>
            </a:r>
            <a:r>
              <a:rPr lang="en-US" altLang="ja-JP" sz="1400"/>
              <a:t>(</a:t>
            </a:r>
            <a:r>
              <a:rPr lang="ja-JP" altLang="en-US" sz="1400"/>
              <a:t>わかりやすくサイトに明示されていない</a:t>
            </a:r>
            <a:r>
              <a:rPr lang="en-US" altLang="ja-JP" sz="1400"/>
              <a:t>)</a:t>
            </a:r>
            <a:r>
              <a:rPr lang="ja-JP" altLang="en-US" sz="1400"/>
              <a:t>ため、</a:t>
            </a:r>
            <a:endParaRPr lang="en-US" altLang="ja-JP" sz="1400"/>
          </a:p>
          <a:p>
            <a:r>
              <a:rPr lang="en-US" altLang="ja-JP" sz="1400"/>
              <a:t>Twitter API</a:t>
            </a:r>
            <a:r>
              <a:rPr lang="ja-JP" altLang="en-US" sz="1400"/>
              <a:t>を使って</a:t>
            </a:r>
            <a:r>
              <a:rPr lang="en-US" altLang="ja-JP" sz="1400"/>
              <a:t>Twitter</a:t>
            </a:r>
            <a:r>
              <a:rPr lang="ja-JP" altLang="en-US" sz="1400"/>
              <a:t>のプロフィールから</a:t>
            </a:r>
            <a:r>
              <a:rPr lang="en-US" altLang="ja-JP" sz="1400"/>
              <a:t>Youtube</a:t>
            </a:r>
            <a:r>
              <a:rPr lang="ja-JP" altLang="en-US" sz="1400"/>
              <a:t>アカウントを抽出します。</a:t>
            </a:r>
            <a:endParaRPr lang="en-US" altLang="ja-JP" sz="1400"/>
          </a:p>
        </p:txBody>
      </p:sp>
      <p:pic>
        <p:nvPicPr>
          <p:cNvPr id="3" name="図 2">
            <a:extLst>
              <a:ext uri="{FF2B5EF4-FFF2-40B4-BE49-F238E27FC236}">
                <a16:creationId xmlns:a16="http://schemas.microsoft.com/office/drawing/2014/main" id="{DDD43AA3-9B2F-4983-822A-C1A928AD689E}"/>
              </a:ext>
            </a:extLst>
          </p:cNvPr>
          <p:cNvPicPr>
            <a:picLocks noChangeAspect="1"/>
          </p:cNvPicPr>
          <p:nvPr/>
        </p:nvPicPr>
        <p:blipFill>
          <a:blip r:embed="rId2"/>
          <a:stretch>
            <a:fillRect/>
          </a:stretch>
        </p:blipFill>
        <p:spPr>
          <a:xfrm>
            <a:off x="934647" y="2127738"/>
            <a:ext cx="3325957" cy="3548429"/>
          </a:xfrm>
          <a:prstGeom prst="rect">
            <a:avLst/>
          </a:prstGeom>
        </p:spPr>
      </p:pic>
      <p:sp>
        <p:nvSpPr>
          <p:cNvPr id="7" name="正方形/長方形 6">
            <a:extLst>
              <a:ext uri="{FF2B5EF4-FFF2-40B4-BE49-F238E27FC236}">
                <a16:creationId xmlns:a16="http://schemas.microsoft.com/office/drawing/2014/main" id="{5C4419ED-03B3-4D3E-BB27-40A0A65D5A26}"/>
              </a:ext>
            </a:extLst>
          </p:cNvPr>
          <p:cNvSpPr/>
          <p:nvPr/>
        </p:nvSpPr>
        <p:spPr>
          <a:xfrm>
            <a:off x="1532475" y="3956537"/>
            <a:ext cx="1187280" cy="193431"/>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sp>
        <p:nvSpPr>
          <p:cNvPr id="8" name="コンテンツ プレースホルダー 2">
            <a:extLst>
              <a:ext uri="{FF2B5EF4-FFF2-40B4-BE49-F238E27FC236}">
                <a16:creationId xmlns:a16="http://schemas.microsoft.com/office/drawing/2014/main" id="{B196D0F2-25EB-49D1-BC74-CE7975FD87D4}"/>
              </a:ext>
            </a:extLst>
          </p:cNvPr>
          <p:cNvSpPr txBox="1">
            <a:spLocks/>
          </p:cNvSpPr>
          <p:nvPr/>
        </p:nvSpPr>
        <p:spPr>
          <a:xfrm>
            <a:off x="4545042" y="3903289"/>
            <a:ext cx="2200711" cy="299928"/>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こいつを抜き出します。</a:t>
            </a:r>
            <a:endParaRPr lang="en-US" altLang="ja-JP" sz="1400"/>
          </a:p>
        </p:txBody>
      </p:sp>
      <p:cxnSp>
        <p:nvCxnSpPr>
          <p:cNvPr id="9" name="直線矢印コネクタ 6">
            <a:extLst>
              <a:ext uri="{FF2B5EF4-FFF2-40B4-BE49-F238E27FC236}">
                <a16:creationId xmlns:a16="http://schemas.microsoft.com/office/drawing/2014/main" id="{BAE3B932-E0BC-4BDF-B2EA-CB485A76947C}"/>
              </a:ext>
            </a:extLst>
          </p:cNvPr>
          <p:cNvCxnSpPr>
            <a:cxnSpLocks/>
            <a:stCxn id="8" idx="1"/>
            <a:endCxn id="7" idx="3"/>
          </p:cNvCxnSpPr>
          <p:nvPr/>
        </p:nvCxnSpPr>
        <p:spPr>
          <a:xfrm flipH="1">
            <a:off x="2719755" y="4053253"/>
            <a:ext cx="182528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66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a:t>
            </a:r>
            <a:r>
              <a:rPr lang="en-US" altLang="ja-JP"/>
              <a:t>Twitter API</a:t>
            </a:r>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445442" y="883520"/>
            <a:ext cx="9152899" cy="1323231"/>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1200"/>
          </a:p>
        </p:txBody>
      </p:sp>
      <p:sp>
        <p:nvSpPr>
          <p:cNvPr id="3" name="正方形/長方形 2">
            <a:extLst>
              <a:ext uri="{FF2B5EF4-FFF2-40B4-BE49-F238E27FC236}">
                <a16:creationId xmlns:a16="http://schemas.microsoft.com/office/drawing/2014/main" id="{3FAB8F80-66F0-4A89-B5FF-C5BA5F325A0F}"/>
              </a:ext>
            </a:extLst>
          </p:cNvPr>
          <p:cNvSpPr/>
          <p:nvPr/>
        </p:nvSpPr>
        <p:spPr>
          <a:xfrm>
            <a:off x="650596" y="2051040"/>
            <a:ext cx="8012758" cy="3231654"/>
          </a:xfrm>
          <a:prstGeom prst="rect">
            <a:avLst/>
          </a:prstGeom>
        </p:spPr>
        <p:txBody>
          <a:bodyPr wrap="square">
            <a:spAutoFit/>
          </a:bodyPr>
          <a:lstStyle/>
          <a:p>
            <a:r>
              <a:rPr lang="en-US" altLang="ja-JP" sz="1200"/>
              <a:t>import tweepy</a:t>
            </a:r>
          </a:p>
          <a:p>
            <a:endParaRPr lang="en-US" altLang="ja-JP" sz="1200"/>
          </a:p>
          <a:p>
            <a:r>
              <a:rPr lang="en-US" altLang="ja-JP" sz="1200"/>
              <a:t># Twitter</a:t>
            </a:r>
            <a:r>
              <a:rPr lang="ja-JP" altLang="en-US" sz="1200"/>
              <a:t>の</a:t>
            </a:r>
            <a:r>
              <a:rPr lang="en-US" altLang="ja-JP" sz="1200"/>
              <a:t>URL</a:t>
            </a:r>
            <a:r>
              <a:rPr lang="ja-JP" altLang="en-US" sz="1200"/>
              <a:t>から</a:t>
            </a:r>
            <a:r>
              <a:rPr lang="en-US" altLang="ja-JP" sz="1200"/>
              <a:t>Twitter</a:t>
            </a:r>
            <a:r>
              <a:rPr lang="ja-JP" altLang="en-US" sz="1200"/>
              <a:t>アカウント名を切出し</a:t>
            </a:r>
            <a:endParaRPr lang="en-US" altLang="ja-JP" sz="1200"/>
          </a:p>
          <a:p>
            <a:r>
              <a:rPr lang="en-US" altLang="ja-JP" sz="1200"/>
              <a:t>name = twitter_url[twitter_url.rfind(‘/’) + 1 : ] </a:t>
            </a:r>
          </a:p>
          <a:p>
            <a:endParaRPr lang="en-US" altLang="ja-JP" sz="1200"/>
          </a:p>
          <a:p>
            <a:r>
              <a:rPr lang="en-US" altLang="ja-JP" sz="1200"/>
              <a:t># twitterAPI</a:t>
            </a:r>
            <a:r>
              <a:rPr lang="ja-JP" altLang="en-US" sz="1200"/>
              <a:t>の開発者アカウントをセット</a:t>
            </a:r>
            <a:endParaRPr lang="en-US" altLang="ja-JP" sz="1200"/>
          </a:p>
          <a:p>
            <a:r>
              <a:rPr lang="en-US" altLang="ja-JP" sz="1200"/>
              <a:t>auth = tweepy.OAuthHandler(CONSUMER_KEY, CONSUMER_SECRET)</a:t>
            </a:r>
          </a:p>
          <a:p>
            <a:r>
              <a:rPr lang="en-US" altLang="ja-JP" sz="1200"/>
              <a:t>auth.set_access_token(ACCESS_TOKEN, ACCESS_TOKEN_SECRET)</a:t>
            </a:r>
          </a:p>
          <a:p>
            <a:endParaRPr lang="en-US" altLang="ja-JP" sz="1200"/>
          </a:p>
          <a:p>
            <a:r>
              <a:rPr lang="en-US" altLang="ja-JP" sz="1200" b="1"/>
              <a:t># API</a:t>
            </a:r>
            <a:r>
              <a:rPr lang="ja-JP" altLang="en-US" sz="1200" b="1"/>
              <a:t>をコールするためのインスタンスを取得</a:t>
            </a:r>
            <a:endParaRPr lang="en-US" altLang="ja-JP" sz="1200" b="1"/>
          </a:p>
          <a:p>
            <a:r>
              <a:rPr lang="en-US" altLang="ja-JP" sz="1200" b="1"/>
              <a:t>api = tweepy.API(auth , wait_on_rate_limit = True)</a:t>
            </a:r>
          </a:p>
          <a:p>
            <a:endParaRPr lang="en-US" altLang="ja-JP" sz="1200"/>
          </a:p>
          <a:p>
            <a:r>
              <a:rPr lang="en-US" altLang="ja-JP" sz="1200"/>
              <a:t># twitter</a:t>
            </a:r>
            <a:r>
              <a:rPr lang="ja-JP" altLang="en-US" sz="1200"/>
              <a:t>のユーザプロフィールを</a:t>
            </a:r>
            <a:r>
              <a:rPr lang="en-US" altLang="ja-JP" sz="1200"/>
              <a:t>API</a:t>
            </a:r>
            <a:r>
              <a:rPr lang="ja-JP" altLang="en-US" sz="1200"/>
              <a:t>から取得</a:t>
            </a:r>
            <a:endParaRPr lang="en-US" altLang="ja-JP" sz="1200"/>
          </a:p>
          <a:p>
            <a:r>
              <a:rPr lang="en-US" altLang="ja-JP" sz="1200"/>
              <a:t>user = api.</a:t>
            </a:r>
            <a:r>
              <a:rPr lang="en-US" altLang="ja-JP" sz="1200" b="1"/>
              <a:t>get_user</a:t>
            </a:r>
            <a:r>
              <a:rPr lang="en-US" altLang="ja-JP" sz="1200"/>
              <a:t>(screen_name=name)</a:t>
            </a:r>
          </a:p>
          <a:p>
            <a:endParaRPr lang="en-US" altLang="ja-JP" sz="1200"/>
          </a:p>
          <a:p>
            <a:r>
              <a:rPr lang="en-US" altLang="ja-JP" sz="1200"/>
              <a:t># </a:t>
            </a:r>
            <a:r>
              <a:rPr lang="ja-JP" altLang="en-US" sz="1200"/>
              <a:t>取得したユーザ情報から</a:t>
            </a:r>
            <a:r>
              <a:rPr lang="en-US" altLang="ja-JP" sz="1200"/>
              <a:t>Youtube</a:t>
            </a:r>
            <a:r>
              <a:rPr lang="ja-JP" altLang="en-US" sz="1200"/>
              <a:t>アカウント</a:t>
            </a:r>
            <a:r>
              <a:rPr lang="en-US" altLang="ja-JP" sz="1200"/>
              <a:t>(URL)</a:t>
            </a:r>
            <a:r>
              <a:rPr lang="ja-JP" altLang="en-US" sz="1200"/>
              <a:t>を取得</a:t>
            </a:r>
            <a:endParaRPr lang="en-US" altLang="ja-JP" sz="1200"/>
          </a:p>
          <a:p>
            <a:r>
              <a:rPr lang="en-US" altLang="ja-JP" sz="1200"/>
              <a:t>youtube = user.</a:t>
            </a:r>
            <a:r>
              <a:rPr lang="en-US" altLang="ja-JP" sz="1200" b="1"/>
              <a:t>entities</a:t>
            </a:r>
            <a:r>
              <a:rPr lang="en-US" altLang="ja-JP" sz="1200"/>
              <a:t>['description']['urls'][0]['url']</a:t>
            </a:r>
          </a:p>
        </p:txBody>
      </p:sp>
      <p:sp>
        <p:nvSpPr>
          <p:cNvPr id="5" name="正方形/長方形 4">
            <a:extLst>
              <a:ext uri="{FF2B5EF4-FFF2-40B4-BE49-F238E27FC236}">
                <a16:creationId xmlns:a16="http://schemas.microsoft.com/office/drawing/2014/main" id="{4A19CBB8-08E8-4CD8-A7C0-EE2D77E5C235}"/>
              </a:ext>
            </a:extLst>
          </p:cNvPr>
          <p:cNvSpPr/>
          <p:nvPr/>
        </p:nvSpPr>
        <p:spPr>
          <a:xfrm>
            <a:off x="445442" y="940658"/>
            <a:ext cx="8012758" cy="830997"/>
          </a:xfrm>
          <a:prstGeom prst="rect">
            <a:avLst/>
          </a:prstGeom>
        </p:spPr>
        <p:txBody>
          <a:bodyPr wrap="square">
            <a:spAutoFit/>
          </a:bodyPr>
          <a:lstStyle/>
          <a:p>
            <a:r>
              <a:rPr lang="en-US" altLang="ja-JP" sz="1200"/>
              <a:t>API</a:t>
            </a:r>
            <a:r>
              <a:rPr lang="ja-JP" altLang="en-US" sz="1200"/>
              <a:t>は直接ゴリゴリ叩くこともできるのですが、</a:t>
            </a:r>
            <a:r>
              <a:rPr lang="en-US" altLang="ja-JP" sz="1200"/>
              <a:t>python</a:t>
            </a:r>
            <a:r>
              <a:rPr lang="ja-JP" altLang="en-US" sz="1200"/>
              <a:t>の</a:t>
            </a:r>
            <a:r>
              <a:rPr lang="en-US" altLang="ja-JP" sz="1200"/>
              <a:t>Twitter API</a:t>
            </a:r>
            <a:r>
              <a:rPr lang="ja-JP" altLang="en-US" sz="1200"/>
              <a:t>ライブラリが</a:t>
            </a:r>
            <a:endParaRPr lang="en-US" altLang="ja-JP" sz="1200"/>
          </a:p>
          <a:p>
            <a:r>
              <a:rPr lang="ja-JP" altLang="en-US" sz="1200"/>
              <a:t>世の中にいくつかあるのでそれを使います。ここでは </a:t>
            </a:r>
            <a:r>
              <a:rPr lang="en-US" altLang="ja-JP" sz="1200"/>
              <a:t>tweepy</a:t>
            </a:r>
            <a:r>
              <a:rPr lang="ja-JP" altLang="en-US" sz="1200"/>
              <a:t>というライブラリを使います。</a:t>
            </a:r>
            <a:endParaRPr lang="en-US" altLang="ja-JP" sz="1200"/>
          </a:p>
          <a:p>
            <a:endParaRPr lang="en-US" altLang="ja-JP" sz="1200"/>
          </a:p>
          <a:p>
            <a:r>
              <a:rPr lang="en-US" altLang="ja-JP" sz="1200"/>
              <a:t>TwitterAPI</a:t>
            </a:r>
            <a:r>
              <a:rPr lang="ja-JP" altLang="en-US" sz="1200"/>
              <a:t>を使って、</a:t>
            </a:r>
            <a:r>
              <a:rPr lang="en-US" altLang="ja-JP" sz="1200"/>
              <a:t>Twitter</a:t>
            </a:r>
            <a:r>
              <a:rPr lang="ja-JP" altLang="en-US" sz="1200"/>
              <a:t>のユーザ情報から</a:t>
            </a:r>
            <a:r>
              <a:rPr lang="en-US" altLang="ja-JP" sz="1200"/>
              <a:t>Youtube</a:t>
            </a:r>
            <a:r>
              <a:rPr lang="ja-JP" altLang="en-US" sz="1200"/>
              <a:t>アカウント</a:t>
            </a:r>
            <a:r>
              <a:rPr lang="en-US" altLang="ja-JP" sz="1200"/>
              <a:t>(URL)</a:t>
            </a:r>
            <a:r>
              <a:rPr lang="ja-JP" altLang="en-US" sz="1200"/>
              <a:t>を取得する</a:t>
            </a:r>
            <a:r>
              <a:rPr lang="en-US" altLang="ja-JP" sz="1200"/>
              <a:t>python</a:t>
            </a:r>
            <a:r>
              <a:rPr lang="ja-JP" altLang="en-US" sz="1200"/>
              <a:t>コードは以下です。</a:t>
            </a:r>
            <a:endParaRPr lang="en-US" altLang="ja-JP" sz="1200"/>
          </a:p>
        </p:txBody>
      </p:sp>
    </p:spTree>
    <p:extLst>
      <p:ext uri="{BB962C8B-B14F-4D97-AF65-F5344CB8AC3E}">
        <p14:creationId xmlns:p14="http://schemas.microsoft.com/office/powerpoint/2010/main" val="173704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講座で紹介する機能</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400" b="1"/>
              <a:t>スクレイピング結果保存</a:t>
            </a:r>
            <a:endParaRPr lang="en-US" altLang="ja-JP" sz="1400" b="1"/>
          </a:p>
          <a:p>
            <a:r>
              <a:rPr lang="ja-JP" altLang="en-US" sz="1400"/>
              <a:t>　スクレイピングで収集したデータは一旦、データベースや</a:t>
            </a:r>
            <a:r>
              <a:rPr lang="en-US" altLang="ja-JP" sz="1400"/>
              <a:t>yaml</a:t>
            </a:r>
            <a:r>
              <a:rPr lang="ja-JP" altLang="en-US" sz="1400"/>
              <a:t>ファイルの形式で保存します。</a:t>
            </a:r>
            <a:endParaRPr lang="en-US" altLang="ja-JP" sz="1400"/>
          </a:p>
          <a:p>
            <a:r>
              <a:rPr lang="ja-JP" altLang="en-US" sz="1400"/>
              <a:t>　データはそのままでは数字の羅列に過ぎず、統計を取ったり、グラフ表示するためには</a:t>
            </a:r>
            <a:endParaRPr lang="en-US" altLang="ja-JP" sz="1400"/>
          </a:p>
          <a:p>
            <a:r>
              <a:rPr lang="ja-JP" altLang="en-US" sz="1400"/>
              <a:t>　一旦データをどこかへ保存するのが望ましいからです。</a:t>
            </a:r>
            <a:endParaRPr lang="en-US" altLang="ja-JP" sz="1400"/>
          </a:p>
          <a:p>
            <a:endParaRPr lang="en-US" altLang="ja-JP" sz="1400"/>
          </a:p>
          <a:p>
            <a:r>
              <a:rPr lang="ja-JP" altLang="en-US" sz="1400"/>
              <a:t>　</a:t>
            </a:r>
            <a:r>
              <a:rPr lang="en-US" altLang="ja-JP" sz="1400"/>
              <a:t>python</a:t>
            </a:r>
            <a:r>
              <a:rPr lang="ja-JP" altLang="en-US" sz="1400"/>
              <a:t>は</a:t>
            </a:r>
            <a:r>
              <a:rPr lang="en-US" altLang="ja-JP" sz="1400"/>
              <a:t>sqlite3, </a:t>
            </a:r>
            <a:r>
              <a:rPr lang="en-US" altLang="ja-JP" sz="1400" err="1"/>
              <a:t>mysql</a:t>
            </a:r>
            <a:r>
              <a:rPr lang="en-US" altLang="ja-JP" sz="1400"/>
              <a:t>, </a:t>
            </a:r>
            <a:r>
              <a:rPr lang="en-US" altLang="ja-JP" sz="1400" err="1"/>
              <a:t>sqlserver</a:t>
            </a:r>
            <a:r>
              <a:rPr lang="en-US" altLang="ja-JP" sz="1400"/>
              <a:t>, </a:t>
            </a:r>
            <a:r>
              <a:rPr lang="en-US" altLang="ja-JP" sz="1400" err="1"/>
              <a:t>mongodb</a:t>
            </a:r>
            <a:r>
              <a:rPr lang="ja-JP" altLang="en-US" sz="1400"/>
              <a:t>等様々なデータベースを扱えますが、</a:t>
            </a:r>
            <a:endParaRPr lang="en-US" altLang="ja-JP" sz="1400"/>
          </a:p>
          <a:p>
            <a:r>
              <a:rPr lang="ja-JP" altLang="en-US" sz="1400"/>
              <a:t>　標準ライブラリで対応している</a:t>
            </a:r>
            <a:r>
              <a:rPr lang="en-US" altLang="ja-JP" sz="1400"/>
              <a:t>sqlite3</a:t>
            </a:r>
            <a:r>
              <a:rPr lang="ja-JP" altLang="en-US" sz="1400"/>
              <a:t>を使用します。</a:t>
            </a:r>
            <a:endParaRPr lang="en-US" altLang="ja-JP" sz="1400"/>
          </a:p>
          <a:p>
            <a:endParaRPr lang="en-US" altLang="ja-JP" sz="1400"/>
          </a:p>
          <a:p>
            <a:r>
              <a:rPr lang="ja-JP" altLang="en-US" sz="1400"/>
              <a:t>　また、後述の</a:t>
            </a:r>
            <a:r>
              <a:rPr lang="en-US" altLang="ja-JP" sz="1400"/>
              <a:t>pandas</a:t>
            </a:r>
            <a:r>
              <a:rPr lang="ja-JP" altLang="en-US" sz="1400"/>
              <a:t>ライブラリは様々な入力ストリームを扱えるので、軽量なデータ保存方法として</a:t>
            </a:r>
            <a:endParaRPr lang="en-US" altLang="ja-JP" sz="1400"/>
          </a:p>
          <a:p>
            <a:r>
              <a:rPr lang="ja-JP" altLang="en-US" sz="1400"/>
              <a:t>　</a:t>
            </a:r>
            <a:r>
              <a:rPr lang="en-US" altLang="ja-JP" sz="1400"/>
              <a:t>yaml</a:t>
            </a:r>
            <a:r>
              <a:rPr lang="ja-JP" altLang="en-US" sz="1400"/>
              <a:t>ファイルも扱ってみます。</a:t>
            </a:r>
            <a:r>
              <a:rPr lang="en-US" altLang="ja-JP" sz="1400"/>
              <a:t>(</a:t>
            </a:r>
            <a:r>
              <a:rPr lang="ja-JP" altLang="en-US" sz="1400"/>
              <a:t>いわゆる</a:t>
            </a:r>
            <a:r>
              <a:rPr lang="en-US" altLang="ja-JP" sz="1400"/>
              <a:t>dictionary</a:t>
            </a:r>
            <a:r>
              <a:rPr lang="ja-JP" altLang="en-US" sz="1400"/>
              <a:t>型データファイル</a:t>
            </a:r>
            <a:r>
              <a:rPr lang="en-US" altLang="ja-JP" sz="1400"/>
              <a:t>)</a:t>
            </a:r>
            <a:r>
              <a:rPr lang="ja-JP" altLang="en-US" sz="1400"/>
              <a:t> </a:t>
            </a:r>
            <a:endParaRPr lang="en-US" altLang="ja-JP" sz="1400"/>
          </a:p>
          <a:p>
            <a:endParaRPr lang="en-US" altLang="ja-JP" sz="1400"/>
          </a:p>
          <a:p>
            <a:r>
              <a:rPr lang="ja-JP" altLang="en-US" sz="1400" b="1"/>
              <a:t>スクレイピング結果分析</a:t>
            </a:r>
            <a:endParaRPr lang="en-US" altLang="ja-JP" sz="1400" b="1"/>
          </a:p>
          <a:p>
            <a:r>
              <a:rPr lang="ja-JP" altLang="en-US" sz="1400"/>
              <a:t>　スクレイピングで収集したデータを頑張って「このカラムの合計出して、平均値出して・・・」とか</a:t>
            </a:r>
            <a:endParaRPr lang="en-US" altLang="ja-JP" sz="1400"/>
          </a:p>
          <a:p>
            <a:r>
              <a:rPr lang="ja-JP" altLang="en-US" sz="1400"/>
              <a:t>　できますが、そもそも、そういったことを自動でやってくれるデータ分析ライブラリ</a:t>
            </a:r>
            <a:r>
              <a:rPr lang="en-US" altLang="ja-JP" sz="1400"/>
              <a:t>pandas</a:t>
            </a:r>
            <a:r>
              <a:rPr lang="ja-JP" altLang="en-US" sz="1400"/>
              <a:t>が</a:t>
            </a:r>
            <a:endParaRPr lang="en-US" altLang="ja-JP" sz="1400"/>
          </a:p>
          <a:p>
            <a:r>
              <a:rPr lang="ja-JP" altLang="en-US" sz="1400"/>
              <a:t>　あるのでそちらを使います。</a:t>
            </a:r>
            <a:r>
              <a:rPr lang="en-US" altLang="ja-JP" sz="1400"/>
              <a:t>pandas</a:t>
            </a:r>
            <a:r>
              <a:rPr lang="ja-JP" altLang="en-US" sz="1400"/>
              <a:t>は</a:t>
            </a:r>
            <a:r>
              <a:rPr lang="en-US" altLang="ja-JP" sz="1400"/>
              <a:t>json</a:t>
            </a:r>
            <a:r>
              <a:rPr lang="ja-JP" altLang="en-US" sz="1400"/>
              <a:t>、</a:t>
            </a:r>
            <a:r>
              <a:rPr lang="en-US" altLang="ja-JP" sz="1400"/>
              <a:t>csv</a:t>
            </a:r>
            <a:r>
              <a:rPr lang="ja-JP" altLang="en-US" sz="1400"/>
              <a:t>、データベースファイル等の様々な</a:t>
            </a:r>
            <a:endParaRPr lang="en-US" altLang="ja-JP" sz="1400"/>
          </a:p>
          <a:p>
            <a:r>
              <a:rPr lang="ja-JP" altLang="en-US" sz="1400"/>
              <a:t>　データストリームを解析して様々な値を集計してくれます。</a:t>
            </a:r>
            <a:endParaRPr lang="en-US" altLang="ja-JP" sz="1400"/>
          </a:p>
          <a:p>
            <a:endParaRPr lang="en-US" altLang="ja-JP" sz="1400"/>
          </a:p>
          <a:p>
            <a:r>
              <a:rPr lang="ja-JP" altLang="en-US" sz="1400" b="1"/>
              <a:t>スクレイピング結果表示</a:t>
            </a:r>
            <a:endParaRPr lang="en-US" altLang="ja-JP" sz="1400"/>
          </a:p>
          <a:p>
            <a:r>
              <a:rPr lang="ja-JP" altLang="en-US" sz="1400"/>
              <a:t>　解析したデータを視覚化すると、より一層データの傾向が掴みやすくなります。</a:t>
            </a:r>
            <a:endParaRPr lang="en-US" altLang="ja-JP" sz="1400"/>
          </a:p>
          <a:p>
            <a:r>
              <a:rPr lang="ja-JP" altLang="en-US" sz="1400"/>
              <a:t>　データをグラフにプロット（描画）するため、よく使用される</a:t>
            </a:r>
            <a:r>
              <a:rPr lang="en-US" altLang="ja-JP" sz="1400"/>
              <a:t>matplotlib</a:t>
            </a:r>
            <a:r>
              <a:rPr lang="ja-JP" altLang="en-US" sz="1400"/>
              <a:t>を使用します。</a:t>
            </a:r>
            <a:endParaRPr lang="en-US" altLang="ja-JP" sz="1400"/>
          </a:p>
        </p:txBody>
      </p:sp>
    </p:spTree>
    <p:extLst>
      <p:ext uri="{BB962C8B-B14F-4D97-AF65-F5344CB8AC3E}">
        <p14:creationId xmlns:p14="http://schemas.microsoft.com/office/powerpoint/2010/main" val="181565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データ保存：概要</a:t>
            </a:r>
            <a:endParaRPr lang="en-US" altLang="ja-JP"/>
          </a:p>
        </p:txBody>
      </p:sp>
      <p:sp>
        <p:nvSpPr>
          <p:cNvPr id="6" name="四角形: メモ 5">
            <a:extLst>
              <a:ext uri="{FF2B5EF4-FFF2-40B4-BE49-F238E27FC236}">
                <a16:creationId xmlns:a16="http://schemas.microsoft.com/office/drawing/2014/main" id="{896CE204-DA30-4001-95AC-A0043B895AE3}"/>
              </a:ext>
            </a:extLst>
          </p:cNvPr>
          <p:cNvSpPr/>
          <p:nvPr/>
        </p:nvSpPr>
        <p:spPr>
          <a:xfrm>
            <a:off x="821780" y="2067628"/>
            <a:ext cx="2146546" cy="2436016"/>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１位：キズナアイ</a:t>
            </a:r>
            <a:endParaRPr kumimoji="1" lang="en-US" altLang="ja-JP" sz="1400">
              <a:solidFill>
                <a:schemeClr val="tx1"/>
              </a:solidFill>
            </a:endParaRPr>
          </a:p>
          <a:p>
            <a:r>
              <a:rPr lang="ja-JP" altLang="en-US" sz="1400">
                <a:solidFill>
                  <a:schemeClr val="tx1"/>
                </a:solidFill>
              </a:rPr>
              <a:t>２位：輝夜月</a:t>
            </a:r>
            <a:endParaRPr lang="en-US" altLang="ja-JP" sz="1400">
              <a:solidFill>
                <a:schemeClr val="tx1"/>
              </a:solidFill>
            </a:endParaRPr>
          </a:p>
          <a:p>
            <a:r>
              <a:rPr kumimoji="1" lang="ja-JP" altLang="en-US" sz="1400">
                <a:solidFill>
                  <a:schemeClr val="tx1"/>
                </a:solidFill>
              </a:rPr>
              <a:t>３位：ミライアカリ</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7</a:t>
            </a:r>
            <a:r>
              <a:rPr lang="ja-JP" altLang="en-US" sz="1400">
                <a:solidFill>
                  <a:schemeClr val="tx1"/>
                </a:solidFill>
              </a:rPr>
              <a:t>位：月ノ美兎</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12</a:t>
            </a:r>
            <a:r>
              <a:rPr lang="ja-JP" altLang="en-US" sz="1400">
                <a:solidFill>
                  <a:schemeClr val="tx1"/>
                </a:solidFill>
              </a:rPr>
              <a:t>位：白上フブキ</a:t>
            </a:r>
            <a:endParaRPr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8" name="矢印: 下 7">
            <a:extLst>
              <a:ext uri="{FF2B5EF4-FFF2-40B4-BE49-F238E27FC236}">
                <a16:creationId xmlns:a16="http://schemas.microsoft.com/office/drawing/2014/main" id="{6F8A18B3-32B1-41CD-BB79-76C08C2B81F7}"/>
              </a:ext>
            </a:extLst>
          </p:cNvPr>
          <p:cNvSpPr/>
          <p:nvPr/>
        </p:nvSpPr>
        <p:spPr>
          <a:xfrm>
            <a:off x="1805044"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ボックス 8">
            <a:extLst>
              <a:ext uri="{FF2B5EF4-FFF2-40B4-BE49-F238E27FC236}">
                <a16:creationId xmlns:a16="http://schemas.microsoft.com/office/drawing/2014/main" id="{47353DF6-2B2F-4606-8E15-A4622935D5B2}"/>
              </a:ext>
            </a:extLst>
          </p:cNvPr>
          <p:cNvSpPr txBox="1"/>
          <p:nvPr/>
        </p:nvSpPr>
        <p:spPr>
          <a:xfrm>
            <a:off x="808657" y="1627844"/>
            <a:ext cx="2426368" cy="577516"/>
          </a:xfrm>
          <a:prstGeom prst="rect">
            <a:avLst/>
          </a:prstGeom>
        </p:spPr>
        <p:txBody>
          <a:bodyPr vert="horz" wrap="square" lIns="91440" tIns="45720" rIns="91440" bIns="45720" rtlCol="0" anchor="ctr">
            <a:noAutofit/>
          </a:bodyPr>
          <a:lstStyle/>
          <a:p>
            <a:r>
              <a:rPr kumimoji="1" lang="en-US" altLang="ja-JP" sz="1400" b="1" err="1">
                <a:latin typeface="+mn-ea"/>
                <a:ea typeface="+mn-ea"/>
              </a:rPr>
              <a:t>Vtuber</a:t>
            </a:r>
            <a:r>
              <a:rPr kumimoji="1" lang="ja-JP" altLang="en-US" sz="1400" b="1">
                <a:latin typeface="+mn-ea"/>
                <a:ea typeface="+mn-ea"/>
              </a:rPr>
              <a:t>ランキングサイト</a:t>
            </a:r>
          </a:p>
        </p:txBody>
      </p:sp>
      <p:sp>
        <p:nvSpPr>
          <p:cNvPr id="10" name="テキスト ボックス 9">
            <a:extLst>
              <a:ext uri="{FF2B5EF4-FFF2-40B4-BE49-F238E27FC236}">
                <a16:creationId xmlns:a16="http://schemas.microsoft.com/office/drawing/2014/main" id="{54508C02-F41A-4EF8-96F5-09928AF90F89}"/>
              </a:ext>
            </a:extLst>
          </p:cNvPr>
          <p:cNvSpPr txBox="1"/>
          <p:nvPr/>
        </p:nvSpPr>
        <p:spPr>
          <a:xfrm>
            <a:off x="2103065" y="4412302"/>
            <a:ext cx="1708484" cy="577516"/>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12" name="正方形/長方形 11">
            <a:extLst>
              <a:ext uri="{FF2B5EF4-FFF2-40B4-BE49-F238E27FC236}">
                <a16:creationId xmlns:a16="http://schemas.microsoft.com/office/drawing/2014/main" id="{4D706F9D-7BEB-4850-BC0B-59995B9FC5D1}"/>
              </a:ext>
            </a:extLst>
          </p:cNvPr>
          <p:cNvSpPr/>
          <p:nvPr/>
        </p:nvSpPr>
        <p:spPr>
          <a:xfrm>
            <a:off x="882849" y="3127093"/>
            <a:ext cx="1239253"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grpSp>
        <p:nvGrpSpPr>
          <p:cNvPr id="45" name="グループ化 44">
            <a:extLst>
              <a:ext uri="{FF2B5EF4-FFF2-40B4-BE49-F238E27FC236}">
                <a16:creationId xmlns:a16="http://schemas.microsoft.com/office/drawing/2014/main" id="{D57C0C98-5594-454D-847A-FD2C786E355D}"/>
              </a:ext>
            </a:extLst>
          </p:cNvPr>
          <p:cNvGrpSpPr/>
          <p:nvPr/>
        </p:nvGrpSpPr>
        <p:grpSpPr>
          <a:xfrm>
            <a:off x="3838408" y="2833773"/>
            <a:ext cx="2073340" cy="1337569"/>
            <a:chOff x="3916330" y="1674044"/>
            <a:chExt cx="2073340" cy="1337569"/>
          </a:xfrm>
        </p:grpSpPr>
        <p:sp>
          <p:nvSpPr>
            <p:cNvPr id="13" name="四角形: メモ 12">
              <a:extLst>
                <a:ext uri="{FF2B5EF4-FFF2-40B4-BE49-F238E27FC236}">
                  <a16:creationId xmlns:a16="http://schemas.microsoft.com/office/drawing/2014/main" id="{46D0CBF3-550F-4DD7-8987-B0F51D6EE389}"/>
                </a:ext>
              </a:extLst>
            </p:cNvPr>
            <p:cNvSpPr/>
            <p:nvPr/>
          </p:nvSpPr>
          <p:spPr>
            <a:xfrm>
              <a:off x="3991567" y="2086410"/>
              <a:ext cx="1890835" cy="925203"/>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月ノ美兎</a:t>
              </a:r>
              <a:endParaRPr lang="en-US" altLang="ja-JP" sz="1400">
                <a:solidFill>
                  <a:schemeClr val="tx1"/>
                </a:solidFill>
              </a:endParaRPr>
            </a:p>
            <a:p>
              <a:r>
                <a:rPr lang="ja-JP" altLang="en-US" sz="1400">
                  <a:solidFill>
                    <a:schemeClr val="tx1"/>
                  </a:solidFill>
                </a:rPr>
                <a:t>年齢：</a:t>
              </a:r>
              <a:r>
                <a:rPr lang="en-US" altLang="ja-JP" sz="1400">
                  <a:solidFill>
                    <a:srgbClr val="FF0000"/>
                  </a:solidFill>
                </a:rPr>
                <a:t>16</a:t>
              </a:r>
              <a:r>
                <a:rPr lang="ja-JP" altLang="en-US" sz="1400">
                  <a:solidFill>
                    <a:schemeClr val="tx1"/>
                  </a:solidFill>
                </a:rPr>
                <a:t>歳</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151</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9</a:t>
              </a:r>
              <a:r>
                <a:rPr lang="ja-JP" altLang="en-US" sz="1400">
                  <a:solidFill>
                    <a:schemeClr val="tx1"/>
                  </a:solidFill>
                </a:rPr>
                <a:t>月</a:t>
              </a:r>
              <a:r>
                <a:rPr lang="en-US" altLang="ja-JP" sz="1400">
                  <a:solidFill>
                    <a:srgbClr val="FF0000"/>
                  </a:solidFill>
                </a:rPr>
                <a:t>24</a:t>
              </a:r>
              <a:r>
                <a:rPr lang="ja-JP" altLang="en-US" sz="1400">
                  <a:solidFill>
                    <a:schemeClr val="tx1"/>
                  </a:solidFill>
                </a:rPr>
                <a:t>日</a:t>
              </a:r>
              <a:endParaRPr lang="en-US" altLang="ja-JP" sz="1400">
                <a:solidFill>
                  <a:schemeClr val="tx1"/>
                </a:solidFill>
              </a:endParaRPr>
            </a:p>
            <a:p>
              <a:endParaRPr kumimoji="1" lang="ja-JP" altLang="en-US" sz="1400">
                <a:solidFill>
                  <a:schemeClr val="tx1"/>
                </a:solidFill>
              </a:endParaRPr>
            </a:p>
          </p:txBody>
        </p:sp>
        <p:sp>
          <p:nvSpPr>
            <p:cNvPr id="14" name="テキスト ボックス 13">
              <a:extLst>
                <a:ext uri="{FF2B5EF4-FFF2-40B4-BE49-F238E27FC236}">
                  <a16:creationId xmlns:a16="http://schemas.microsoft.com/office/drawing/2014/main" id="{39228B24-1094-4A10-A777-2BE1F715368C}"/>
                </a:ext>
              </a:extLst>
            </p:cNvPr>
            <p:cNvSpPr txBox="1"/>
            <p:nvPr/>
          </p:nvSpPr>
          <p:spPr>
            <a:xfrm>
              <a:off x="3916330" y="1674044"/>
              <a:ext cx="2073340" cy="577516"/>
            </a:xfrm>
            <a:prstGeom prst="rect">
              <a:avLst/>
            </a:prstGeom>
          </p:spPr>
          <p:txBody>
            <a:bodyPr vert="horz" wrap="square" lIns="91440" tIns="45720" rIns="91440" bIns="45720" rtlCol="0" anchor="ctr">
              <a:noAutofit/>
            </a:bodyPr>
            <a:lstStyle/>
            <a:p>
              <a:r>
                <a:rPr lang="ja-JP" altLang="en-US" sz="1400" b="1">
                  <a:latin typeface="+mn-ea"/>
                </a:rPr>
                <a:t>にじさんじ非公式</a:t>
              </a:r>
              <a:r>
                <a:rPr lang="en-US" altLang="ja-JP" sz="1400" b="1">
                  <a:latin typeface="+mn-ea"/>
                </a:rPr>
                <a:t>Wiki</a:t>
              </a:r>
              <a:endParaRPr kumimoji="1" lang="ja-JP" altLang="en-US" sz="1400" b="1">
                <a:latin typeface="+mn-ea"/>
                <a:ea typeface="+mn-ea"/>
              </a:endParaRPr>
            </a:p>
          </p:txBody>
        </p:sp>
      </p:grpSp>
      <p:grpSp>
        <p:nvGrpSpPr>
          <p:cNvPr id="3" name="グループ化 2">
            <a:extLst>
              <a:ext uri="{FF2B5EF4-FFF2-40B4-BE49-F238E27FC236}">
                <a16:creationId xmlns:a16="http://schemas.microsoft.com/office/drawing/2014/main" id="{8BDB4D5B-31AF-4D1E-8889-BA3EBD661088}"/>
              </a:ext>
            </a:extLst>
          </p:cNvPr>
          <p:cNvGrpSpPr/>
          <p:nvPr/>
        </p:nvGrpSpPr>
        <p:grpSpPr>
          <a:xfrm>
            <a:off x="1254000" y="5109123"/>
            <a:ext cx="1534609" cy="1327484"/>
            <a:chOff x="1254000" y="5109123"/>
            <a:chExt cx="1534609" cy="1327484"/>
          </a:xfrm>
        </p:grpSpPr>
        <p:sp>
          <p:nvSpPr>
            <p:cNvPr id="11" name="円柱 10">
              <a:extLst>
                <a:ext uri="{FF2B5EF4-FFF2-40B4-BE49-F238E27FC236}">
                  <a16:creationId xmlns:a16="http://schemas.microsoft.com/office/drawing/2014/main" id="{56459387-B9CB-4327-B602-1D61D804E49E}"/>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7" name="テキスト ボックス 16">
              <a:extLst>
                <a:ext uri="{FF2B5EF4-FFF2-40B4-BE49-F238E27FC236}">
                  <a16:creationId xmlns:a16="http://schemas.microsoft.com/office/drawing/2014/main" id="{7FE84E81-3D53-4A0A-A813-7640B7C1DF42}"/>
                </a:ext>
              </a:extLst>
            </p:cNvPr>
            <p:cNvSpPr txBox="1"/>
            <p:nvPr/>
          </p:nvSpPr>
          <p:spPr>
            <a:xfrm>
              <a:off x="1449415" y="5161730"/>
              <a:ext cx="1304524" cy="302054"/>
            </a:xfrm>
            <a:prstGeom prst="rect">
              <a:avLst/>
            </a:prstGeom>
          </p:spPr>
          <p:txBody>
            <a:bodyPr vert="horz" wrap="square" lIns="91440" tIns="45720" rIns="91440" bIns="45720" rtlCol="0" anchor="ctr">
              <a:noAutofit/>
            </a:bodyPr>
            <a:lstStyle/>
            <a:p>
              <a:r>
                <a:rPr lang="en-US" altLang="ja-JP" sz="1400" b="1">
                  <a:latin typeface="+mn-ea"/>
                </a:rPr>
                <a:t>DB(sqlite3)</a:t>
              </a:r>
              <a:endParaRPr kumimoji="1" lang="ja-JP" altLang="en-US" sz="1400" b="1">
                <a:latin typeface="+mn-ea"/>
                <a:ea typeface="+mn-ea"/>
              </a:endParaRPr>
            </a:p>
          </p:txBody>
        </p:sp>
      </p:grpSp>
      <p:cxnSp>
        <p:nvCxnSpPr>
          <p:cNvPr id="31" name="コネクタ: カギ線 30">
            <a:extLst>
              <a:ext uri="{FF2B5EF4-FFF2-40B4-BE49-F238E27FC236}">
                <a16:creationId xmlns:a16="http://schemas.microsoft.com/office/drawing/2014/main" id="{A386B24C-BCE2-4BA0-A070-78C2D1B9819E}"/>
              </a:ext>
            </a:extLst>
          </p:cNvPr>
          <p:cNvCxnSpPr>
            <a:cxnSpLocks/>
            <a:stCxn id="12" idx="3"/>
            <a:endCxn id="14" idx="0"/>
          </p:cNvCxnSpPr>
          <p:nvPr/>
        </p:nvCxnSpPr>
        <p:spPr>
          <a:xfrm flipV="1">
            <a:off x="2122102" y="2833773"/>
            <a:ext cx="2752976" cy="415984"/>
          </a:xfrm>
          <a:prstGeom prst="bentConnector4">
            <a:avLst>
              <a:gd name="adj1" fmla="val 41052"/>
              <a:gd name="adj2" fmla="val 1549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A9E53AB9-BC2E-499D-9CE2-5781A1C96182}"/>
              </a:ext>
            </a:extLst>
          </p:cNvPr>
          <p:cNvSpPr/>
          <p:nvPr/>
        </p:nvSpPr>
        <p:spPr>
          <a:xfrm>
            <a:off x="867213" y="3797432"/>
            <a:ext cx="1575378" cy="24532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ln w="28575">
                <a:solidFill>
                  <a:schemeClr val="tx1"/>
                </a:solidFill>
              </a:ln>
              <a:noFill/>
            </a:endParaRPr>
          </a:p>
        </p:txBody>
      </p:sp>
      <p:cxnSp>
        <p:nvCxnSpPr>
          <p:cNvPr id="39" name="コネクタ: カギ線 38">
            <a:extLst>
              <a:ext uri="{FF2B5EF4-FFF2-40B4-BE49-F238E27FC236}">
                <a16:creationId xmlns:a16="http://schemas.microsoft.com/office/drawing/2014/main" id="{E63C0639-F88D-4169-AA81-C0F2EE64E103}"/>
              </a:ext>
            </a:extLst>
          </p:cNvPr>
          <p:cNvCxnSpPr>
            <a:cxnSpLocks/>
            <a:stCxn id="38" idx="3"/>
            <a:endCxn id="42" idx="0"/>
          </p:cNvCxnSpPr>
          <p:nvPr/>
        </p:nvCxnSpPr>
        <p:spPr>
          <a:xfrm flipV="1">
            <a:off x="2442591" y="2240748"/>
            <a:ext cx="5214135" cy="1679348"/>
          </a:xfrm>
          <a:prstGeom prst="bentConnector4">
            <a:avLst>
              <a:gd name="adj1" fmla="val 19936"/>
              <a:gd name="adj2" fmla="val 11361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BD70AE66-9CE2-4082-9F2B-44F31244E7F8}"/>
              </a:ext>
            </a:extLst>
          </p:cNvPr>
          <p:cNvGrpSpPr/>
          <p:nvPr/>
        </p:nvGrpSpPr>
        <p:grpSpPr>
          <a:xfrm>
            <a:off x="6620056" y="2240748"/>
            <a:ext cx="2073340" cy="2089776"/>
            <a:chOff x="6645495" y="1628082"/>
            <a:chExt cx="2073340" cy="1676193"/>
          </a:xfrm>
        </p:grpSpPr>
        <p:sp>
          <p:nvSpPr>
            <p:cNvPr id="29" name="四角形: メモ 28">
              <a:extLst>
                <a:ext uri="{FF2B5EF4-FFF2-40B4-BE49-F238E27FC236}">
                  <a16:creationId xmlns:a16="http://schemas.microsoft.com/office/drawing/2014/main" id="{45096E13-C891-4BE9-953E-35FC52FFC340}"/>
                </a:ext>
              </a:extLst>
            </p:cNvPr>
            <p:cNvSpPr/>
            <p:nvPr/>
          </p:nvSpPr>
          <p:spPr>
            <a:xfrm>
              <a:off x="6736748" y="2072026"/>
              <a:ext cx="1890835" cy="1232249"/>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a:solidFill>
                    <a:schemeClr val="tx1"/>
                  </a:solidFill>
                </a:rPr>
                <a:t>白上フブキ</a:t>
              </a:r>
              <a:endParaRPr lang="en-US" altLang="ja-JP" sz="1400">
                <a:solidFill>
                  <a:schemeClr val="tx1"/>
                </a:solidFill>
              </a:endParaRPr>
            </a:p>
            <a:p>
              <a:r>
                <a:rPr lang="ja-JP" altLang="en-US" sz="1400">
                  <a:solidFill>
                    <a:schemeClr val="tx1"/>
                  </a:solidFill>
                </a:rPr>
                <a:t>身長：</a:t>
              </a:r>
              <a:r>
                <a:rPr lang="en-US" altLang="ja-JP" sz="1400">
                  <a:solidFill>
                    <a:srgbClr val="FF0000"/>
                  </a:solidFill>
                </a:rPr>
                <a:t>160</a:t>
              </a:r>
              <a:r>
                <a:rPr lang="en-US" altLang="ja-JP" sz="1400">
                  <a:solidFill>
                    <a:schemeClr val="tx1"/>
                  </a:solidFill>
                </a:rPr>
                <a:t>cm</a:t>
              </a:r>
            </a:p>
            <a:p>
              <a:r>
                <a:rPr lang="ja-JP" altLang="en-US" sz="1400">
                  <a:solidFill>
                    <a:schemeClr val="tx1"/>
                  </a:solidFill>
                </a:rPr>
                <a:t>誕生日：</a:t>
              </a:r>
              <a:r>
                <a:rPr lang="en-US" altLang="ja-JP" sz="1400">
                  <a:solidFill>
                    <a:srgbClr val="FF0000"/>
                  </a:solidFill>
                </a:rPr>
                <a:t>10</a:t>
              </a:r>
              <a:r>
                <a:rPr lang="ja-JP" altLang="en-US" sz="1400">
                  <a:solidFill>
                    <a:schemeClr val="tx1"/>
                  </a:solidFill>
                </a:rPr>
                <a:t>月</a:t>
              </a:r>
              <a:r>
                <a:rPr lang="en-US" altLang="ja-JP" sz="1400">
                  <a:solidFill>
                    <a:srgbClr val="FF0000"/>
                  </a:solidFill>
                </a:rPr>
                <a:t>5</a:t>
              </a:r>
              <a:r>
                <a:rPr lang="ja-JP" altLang="en-US" sz="1400">
                  <a:solidFill>
                    <a:schemeClr val="tx1"/>
                  </a:solidFill>
                </a:rPr>
                <a:t>日</a:t>
              </a:r>
              <a:endParaRPr lang="en-US" altLang="ja-JP" sz="1400">
                <a:solidFill>
                  <a:schemeClr val="tx1"/>
                </a:solidFill>
              </a:endParaRPr>
            </a:p>
            <a:p>
              <a:endParaRPr kumimoji="1" lang="en-US" altLang="ja-JP" sz="1400">
                <a:solidFill>
                  <a:schemeClr val="tx1"/>
                </a:solidFill>
              </a:endParaRPr>
            </a:p>
            <a:p>
              <a:r>
                <a:rPr kumimoji="1" lang="ja-JP" altLang="en-US" sz="1400">
                  <a:solidFill>
                    <a:schemeClr val="tx1"/>
                  </a:solidFill>
                </a:rPr>
                <a:t>公式紹介文</a:t>
              </a:r>
              <a:endParaRPr kumimoji="1" lang="en-US" altLang="ja-JP" sz="1400">
                <a:solidFill>
                  <a:schemeClr val="tx1"/>
                </a:solidFill>
              </a:endParaRPr>
            </a:p>
            <a:p>
              <a:r>
                <a:rPr kumimoji="1" lang="ja-JP" altLang="en-US" sz="1400">
                  <a:solidFill>
                    <a:schemeClr val="tx1"/>
                  </a:solidFill>
                </a:rPr>
                <a:t>白髪ケモミミの</a:t>
              </a:r>
              <a:r>
                <a:rPr kumimoji="1" lang="ja-JP" altLang="en-US" sz="1400">
                  <a:ln>
                    <a:solidFill>
                      <a:srgbClr val="FF0000"/>
                    </a:solidFill>
                  </a:ln>
                  <a:solidFill>
                    <a:schemeClr val="tx1"/>
                  </a:solidFill>
                </a:rPr>
                <a:t>女子高生</a:t>
              </a:r>
              <a:r>
                <a:rPr kumimoji="1" lang="ja-JP" altLang="en-US" sz="1400">
                  <a:solidFill>
                    <a:schemeClr val="tx1"/>
                  </a:solidFill>
                </a:rPr>
                <a:t>。</a:t>
              </a:r>
            </a:p>
          </p:txBody>
        </p:sp>
        <p:sp>
          <p:nvSpPr>
            <p:cNvPr id="42" name="テキスト ボックス 41">
              <a:extLst>
                <a:ext uri="{FF2B5EF4-FFF2-40B4-BE49-F238E27FC236}">
                  <a16:creationId xmlns:a16="http://schemas.microsoft.com/office/drawing/2014/main" id="{C8378E45-BC04-46FA-A817-C2FD219E4532}"/>
                </a:ext>
              </a:extLst>
            </p:cNvPr>
            <p:cNvSpPr txBox="1"/>
            <p:nvPr/>
          </p:nvSpPr>
          <p:spPr>
            <a:xfrm>
              <a:off x="6645495" y="1628082"/>
              <a:ext cx="2073340" cy="577516"/>
            </a:xfrm>
            <a:prstGeom prst="rect">
              <a:avLst/>
            </a:prstGeom>
          </p:spPr>
          <p:txBody>
            <a:bodyPr vert="horz" wrap="square" lIns="91440" tIns="45720" rIns="91440" bIns="45720" rtlCol="0" anchor="ctr">
              <a:noAutofit/>
            </a:bodyPr>
            <a:lstStyle/>
            <a:p>
              <a:r>
                <a:rPr lang="ja-JP" altLang="en-US" sz="1400" b="1">
                  <a:latin typeface="+mn-ea"/>
                </a:rPr>
                <a:t>ホロライブ非公式</a:t>
              </a:r>
              <a:r>
                <a:rPr lang="en-US" altLang="ja-JP" sz="1400" b="1">
                  <a:latin typeface="+mn-ea"/>
                </a:rPr>
                <a:t>Wiki</a:t>
              </a:r>
              <a:endParaRPr kumimoji="1" lang="ja-JP" altLang="en-US" sz="1400" b="1">
                <a:latin typeface="+mn-ea"/>
                <a:ea typeface="+mn-ea"/>
              </a:endParaRPr>
            </a:p>
          </p:txBody>
        </p:sp>
      </p:grpSp>
      <p:sp>
        <p:nvSpPr>
          <p:cNvPr id="26" name="矢印: 下 25">
            <a:extLst>
              <a:ext uri="{FF2B5EF4-FFF2-40B4-BE49-F238E27FC236}">
                <a16:creationId xmlns:a16="http://schemas.microsoft.com/office/drawing/2014/main" id="{416F2441-F4C7-44A5-9C1D-DA9D7041F050}"/>
              </a:ext>
            </a:extLst>
          </p:cNvPr>
          <p:cNvSpPr/>
          <p:nvPr/>
        </p:nvSpPr>
        <p:spPr>
          <a:xfrm>
            <a:off x="4654978" y="4545817"/>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テキスト ボックス 26">
            <a:extLst>
              <a:ext uri="{FF2B5EF4-FFF2-40B4-BE49-F238E27FC236}">
                <a16:creationId xmlns:a16="http://schemas.microsoft.com/office/drawing/2014/main" id="{3C9176D7-CE4C-48F2-A815-9DB435E368FF}"/>
              </a:ext>
            </a:extLst>
          </p:cNvPr>
          <p:cNvSpPr txBox="1"/>
          <p:nvPr/>
        </p:nvSpPr>
        <p:spPr>
          <a:xfrm>
            <a:off x="4859062" y="4641939"/>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28" name="コンテンツ プレースホルダー 2">
            <a:extLst>
              <a:ext uri="{FF2B5EF4-FFF2-40B4-BE49-F238E27FC236}">
                <a16:creationId xmlns:a16="http://schemas.microsoft.com/office/drawing/2014/main" id="{236E9AC1-2CC5-4641-BE00-C908FA31D404}"/>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スクレイピングしたデータは一旦保存します。</a:t>
            </a:r>
            <a:endParaRPr lang="en-US" altLang="ja-JP" sz="1400"/>
          </a:p>
          <a:p>
            <a:endParaRPr lang="en-US" altLang="ja-JP" sz="1400"/>
          </a:p>
          <a:p>
            <a:endParaRPr lang="en-US" altLang="ja-JP" sz="1200"/>
          </a:p>
          <a:p>
            <a:endParaRPr lang="en-US" altLang="ja-JP" sz="1200"/>
          </a:p>
          <a:p>
            <a:endParaRPr lang="en-US" altLang="ja-JP"/>
          </a:p>
        </p:txBody>
      </p:sp>
      <p:sp>
        <p:nvSpPr>
          <p:cNvPr id="5" name="フローチャート: 書類 4">
            <a:extLst>
              <a:ext uri="{FF2B5EF4-FFF2-40B4-BE49-F238E27FC236}">
                <a16:creationId xmlns:a16="http://schemas.microsoft.com/office/drawing/2014/main" id="{CF9B6140-449C-4F56-8D33-FE68FA782A06}"/>
              </a:ext>
            </a:extLst>
          </p:cNvPr>
          <p:cNvSpPr/>
          <p:nvPr/>
        </p:nvSpPr>
        <p:spPr>
          <a:xfrm>
            <a:off x="4026877" y="5214526"/>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7" name="正方形/長方形 6">
            <a:extLst>
              <a:ext uri="{FF2B5EF4-FFF2-40B4-BE49-F238E27FC236}">
                <a16:creationId xmlns:a16="http://schemas.microsoft.com/office/drawing/2014/main" id="{A18AACC6-8AC5-4896-80FD-0703B8DE8393}"/>
              </a:ext>
            </a:extLst>
          </p:cNvPr>
          <p:cNvSpPr/>
          <p:nvPr/>
        </p:nvSpPr>
        <p:spPr>
          <a:xfrm>
            <a:off x="4029961" y="5186317"/>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33" name="矢印: 下 32">
            <a:extLst>
              <a:ext uri="{FF2B5EF4-FFF2-40B4-BE49-F238E27FC236}">
                <a16:creationId xmlns:a16="http://schemas.microsoft.com/office/drawing/2014/main" id="{2FF8A739-C7DB-4A4A-B4CF-E0B40E8338FA}"/>
              </a:ext>
            </a:extLst>
          </p:cNvPr>
          <p:cNvSpPr/>
          <p:nvPr/>
        </p:nvSpPr>
        <p:spPr>
          <a:xfrm>
            <a:off x="7504913" y="4519748"/>
            <a:ext cx="298022" cy="41746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ボックス 33">
            <a:extLst>
              <a:ext uri="{FF2B5EF4-FFF2-40B4-BE49-F238E27FC236}">
                <a16:creationId xmlns:a16="http://schemas.microsoft.com/office/drawing/2014/main" id="{4FB69EF0-7087-435B-B0BE-EF56E07C8F23}"/>
              </a:ext>
            </a:extLst>
          </p:cNvPr>
          <p:cNvSpPr txBox="1"/>
          <p:nvPr/>
        </p:nvSpPr>
        <p:spPr>
          <a:xfrm>
            <a:off x="7708997" y="4615870"/>
            <a:ext cx="1708484" cy="169483"/>
          </a:xfrm>
          <a:prstGeom prst="rect">
            <a:avLst/>
          </a:prstGeom>
        </p:spPr>
        <p:txBody>
          <a:bodyPr vert="horz" wrap="square" lIns="91440" tIns="45720" rIns="91440" bIns="45720" rtlCol="0" anchor="ctr">
            <a:noAutofit/>
          </a:bodyPr>
          <a:lstStyle/>
          <a:p>
            <a:r>
              <a:rPr lang="ja-JP" altLang="en-US" sz="1400" b="1">
                <a:latin typeface="+mn-ea"/>
              </a:rPr>
              <a:t>スクレイピング</a:t>
            </a:r>
            <a:endParaRPr kumimoji="1" lang="ja-JP" altLang="en-US" sz="1400" b="1">
              <a:latin typeface="+mn-ea"/>
              <a:ea typeface="+mn-ea"/>
            </a:endParaRPr>
          </a:p>
        </p:txBody>
      </p:sp>
      <p:sp>
        <p:nvSpPr>
          <p:cNvPr id="35" name="フローチャート: 書類 34">
            <a:extLst>
              <a:ext uri="{FF2B5EF4-FFF2-40B4-BE49-F238E27FC236}">
                <a16:creationId xmlns:a16="http://schemas.microsoft.com/office/drawing/2014/main" id="{3C107A22-7298-4BFC-A0B7-63E266B9F101}"/>
              </a:ext>
            </a:extLst>
          </p:cNvPr>
          <p:cNvSpPr/>
          <p:nvPr/>
        </p:nvSpPr>
        <p:spPr>
          <a:xfrm>
            <a:off x="6915321" y="522255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36" name="正方形/長方形 35">
            <a:extLst>
              <a:ext uri="{FF2B5EF4-FFF2-40B4-BE49-F238E27FC236}">
                <a16:creationId xmlns:a16="http://schemas.microsoft.com/office/drawing/2014/main" id="{87D81E79-3A4A-457D-9ABC-0B778F6B4CCD}"/>
              </a:ext>
            </a:extLst>
          </p:cNvPr>
          <p:cNvSpPr/>
          <p:nvPr/>
        </p:nvSpPr>
        <p:spPr>
          <a:xfrm>
            <a:off x="6918405" y="519434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3207963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データ保存：ランキング情報データベース</a:t>
            </a:r>
            <a:endParaRPr lang="en-US" altLang="ja-JP"/>
          </a:p>
        </p:txBody>
      </p:sp>
      <p:graphicFrame>
        <p:nvGraphicFramePr>
          <p:cNvPr id="15" name="表 17">
            <a:extLst>
              <a:ext uri="{FF2B5EF4-FFF2-40B4-BE49-F238E27FC236}">
                <a16:creationId xmlns:a16="http://schemas.microsoft.com/office/drawing/2014/main" id="{21C7DF6A-1BBD-495B-A3FA-1E117CD6A5B0}"/>
              </a:ext>
            </a:extLst>
          </p:cNvPr>
          <p:cNvGraphicFramePr>
            <a:graphicFrameLocks noGrp="1"/>
          </p:cNvGraphicFramePr>
          <p:nvPr>
            <p:extLst>
              <p:ext uri="{D42A27DB-BD31-4B8C-83A1-F6EECF244321}">
                <p14:modId xmlns:p14="http://schemas.microsoft.com/office/powerpoint/2010/main" val="1550448796"/>
              </p:ext>
            </p:extLst>
          </p:nvPr>
        </p:nvGraphicFramePr>
        <p:xfrm>
          <a:off x="625087" y="2072398"/>
          <a:ext cx="8270112" cy="3383280"/>
        </p:xfrm>
        <a:graphic>
          <a:graphicData uri="http://schemas.openxmlformats.org/drawingml/2006/table">
            <a:tbl>
              <a:tblPr firstRow="1" bandRow="1">
                <a:tableStyleId>{5C22544A-7EE6-4342-B048-85BDC9FD1C3A}</a:tableStyleId>
              </a:tblPr>
              <a:tblGrid>
                <a:gridCol w="2067528">
                  <a:extLst>
                    <a:ext uri="{9D8B030D-6E8A-4147-A177-3AD203B41FA5}">
                      <a16:colId xmlns:a16="http://schemas.microsoft.com/office/drawing/2014/main" val="2174930026"/>
                    </a:ext>
                  </a:extLst>
                </a:gridCol>
                <a:gridCol w="2067528">
                  <a:extLst>
                    <a:ext uri="{9D8B030D-6E8A-4147-A177-3AD203B41FA5}">
                      <a16:colId xmlns:a16="http://schemas.microsoft.com/office/drawing/2014/main" val="3473646219"/>
                    </a:ext>
                  </a:extLst>
                </a:gridCol>
                <a:gridCol w="2067528">
                  <a:extLst>
                    <a:ext uri="{9D8B030D-6E8A-4147-A177-3AD203B41FA5}">
                      <a16:colId xmlns:a16="http://schemas.microsoft.com/office/drawing/2014/main" val="2668663452"/>
                    </a:ext>
                  </a:extLst>
                </a:gridCol>
                <a:gridCol w="2067528">
                  <a:extLst>
                    <a:ext uri="{9D8B030D-6E8A-4147-A177-3AD203B41FA5}">
                      <a16:colId xmlns:a16="http://schemas.microsoft.com/office/drawing/2014/main" val="560882420"/>
                    </a:ext>
                  </a:extLst>
                </a:gridCol>
              </a:tblGrid>
              <a:tr h="370840">
                <a:tc>
                  <a:txBody>
                    <a:bodyPr/>
                    <a:lstStyle/>
                    <a:p>
                      <a:r>
                        <a:rPr kumimoji="1" lang="ja-JP" altLang="en-US" sz="1600"/>
                        <a:t>フィールド名</a:t>
                      </a:r>
                    </a:p>
                  </a:txBody>
                  <a:tcPr/>
                </a:tc>
                <a:tc>
                  <a:txBody>
                    <a:bodyPr/>
                    <a:lstStyle/>
                    <a:p>
                      <a:r>
                        <a:rPr kumimoji="1" lang="ja-JP" altLang="en-US" sz="1600"/>
                        <a:t>説明</a:t>
                      </a:r>
                    </a:p>
                  </a:txBody>
                  <a:tcPr/>
                </a:tc>
                <a:tc>
                  <a:txBody>
                    <a:bodyPr/>
                    <a:lstStyle/>
                    <a:p>
                      <a:r>
                        <a:rPr kumimoji="1" lang="ja-JP" altLang="en-US" sz="1600"/>
                        <a:t>型</a:t>
                      </a:r>
                    </a:p>
                  </a:txBody>
                  <a:tcPr/>
                </a:tc>
                <a:tc>
                  <a:txBody>
                    <a:bodyPr/>
                    <a:lstStyle/>
                    <a:p>
                      <a:endParaRPr kumimoji="1" lang="ja-JP" altLang="en-US" sz="1600"/>
                    </a:p>
                  </a:txBody>
                  <a:tcPr/>
                </a:tc>
                <a:extLst>
                  <a:ext uri="{0D108BD9-81ED-4DB2-BD59-A6C34878D82A}">
                    <a16:rowId xmlns:a16="http://schemas.microsoft.com/office/drawing/2014/main" val="3893666535"/>
                  </a:ext>
                </a:extLst>
              </a:tr>
              <a:tr h="370840">
                <a:tc>
                  <a:txBody>
                    <a:bodyPr/>
                    <a:lstStyle/>
                    <a:p>
                      <a:r>
                        <a:rPr kumimoji="1" lang="en-US" altLang="ja-JP" sz="1600"/>
                        <a:t>name</a:t>
                      </a:r>
                      <a:endParaRPr kumimoji="1" lang="ja-JP" altLang="en-US" sz="1600"/>
                    </a:p>
                  </a:txBody>
                  <a:tcPr/>
                </a:tc>
                <a:tc>
                  <a:txBody>
                    <a:bodyPr/>
                    <a:lstStyle/>
                    <a:p>
                      <a:r>
                        <a:rPr kumimoji="1" lang="en-US" altLang="ja-JP" sz="1600" err="1"/>
                        <a:t>vtuber</a:t>
                      </a:r>
                      <a:r>
                        <a:rPr kumimoji="1" lang="ja-JP" altLang="en-US" sz="1600"/>
                        <a:t>名称</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3347091938"/>
                  </a:ext>
                </a:extLst>
              </a:tr>
              <a:tr h="370840">
                <a:tc>
                  <a:txBody>
                    <a:bodyPr/>
                    <a:lstStyle/>
                    <a:p>
                      <a:r>
                        <a:rPr kumimoji="1" lang="en-US" altLang="ja-JP" sz="1600"/>
                        <a:t>office</a:t>
                      </a:r>
                      <a:endParaRPr kumimoji="1" lang="ja-JP" altLang="en-US" sz="1600"/>
                    </a:p>
                  </a:txBody>
                  <a:tcPr/>
                </a:tc>
                <a:tc>
                  <a:txBody>
                    <a:bodyPr/>
                    <a:lstStyle/>
                    <a:p>
                      <a:r>
                        <a:rPr kumimoji="1" lang="ja-JP" altLang="en-US" sz="1600"/>
                        <a:t>所属オフィス</a:t>
                      </a:r>
                    </a:p>
                  </a:txBody>
                  <a:tcPr/>
                </a:tc>
                <a:tc>
                  <a:txBody>
                    <a:bodyPr/>
                    <a:lstStyle/>
                    <a:p>
                      <a:r>
                        <a:rPr kumimoji="1" lang="en-US" altLang="ja-JP" sz="1600"/>
                        <a:t>TEXT</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2923880830"/>
                  </a:ext>
                </a:extLst>
              </a:tr>
              <a:tr h="370840">
                <a:tc>
                  <a:txBody>
                    <a:bodyPr/>
                    <a:lstStyle/>
                    <a:p>
                      <a:r>
                        <a:rPr kumimoji="1" lang="en-US" altLang="ja-JP" sz="1600"/>
                        <a:t>rank</a:t>
                      </a:r>
                      <a:endParaRPr kumimoji="1" lang="ja-JP" altLang="en-US" sz="1600"/>
                    </a:p>
                  </a:txBody>
                  <a:tcPr/>
                </a:tc>
                <a:tc>
                  <a:txBody>
                    <a:bodyPr/>
                    <a:lstStyle/>
                    <a:p>
                      <a:r>
                        <a:rPr kumimoji="1" lang="ja-JP" altLang="en-US" sz="1600"/>
                        <a:t>順位</a:t>
                      </a:r>
                    </a:p>
                  </a:txBody>
                  <a:tcPr/>
                </a:tc>
                <a:tc>
                  <a:txBody>
                    <a:bodyPr/>
                    <a:lstStyle/>
                    <a:p>
                      <a:r>
                        <a:rPr kumimoji="1" lang="en-US" altLang="ja-JP" sz="1600"/>
                        <a:t>INTEGER</a:t>
                      </a:r>
                      <a:endParaRPr kumimoji="1" lang="ja-JP" altLang="en-US" sz="1600"/>
                    </a:p>
                  </a:txBody>
                  <a:tcPr/>
                </a:tc>
                <a:tc>
                  <a:txBody>
                    <a:bodyPr/>
                    <a:lstStyle/>
                    <a:p>
                      <a:endParaRPr kumimoji="1" lang="ja-JP" altLang="en-US" sz="1600"/>
                    </a:p>
                  </a:txBody>
                  <a:tcPr/>
                </a:tc>
                <a:extLst>
                  <a:ext uri="{0D108BD9-81ED-4DB2-BD59-A6C34878D82A}">
                    <a16:rowId xmlns:a16="http://schemas.microsoft.com/office/drawing/2014/main" val="1668879151"/>
                  </a:ext>
                </a:extLst>
              </a:tr>
              <a:tr h="370840">
                <a:tc>
                  <a:txBody>
                    <a:bodyPr/>
                    <a:lstStyle/>
                    <a:p>
                      <a:r>
                        <a:rPr kumimoji="1" lang="en-US" altLang="ja-JP" sz="1600"/>
                        <a:t>follower</a:t>
                      </a:r>
                      <a:endParaRPr kumimoji="1" lang="ja-JP" altLang="en-US" sz="1600"/>
                    </a:p>
                  </a:txBody>
                  <a:tcPr/>
                </a:tc>
                <a:tc>
                  <a:txBody>
                    <a:bodyPr/>
                    <a:lstStyle/>
                    <a:p>
                      <a:r>
                        <a:rPr kumimoji="1" lang="ja-JP" altLang="en-US" sz="1600"/>
                        <a:t>登録者数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のチャンネル登録者数</a:t>
                      </a:r>
                    </a:p>
                  </a:txBody>
                  <a:tcPr/>
                </a:tc>
                <a:extLst>
                  <a:ext uri="{0D108BD9-81ED-4DB2-BD59-A6C34878D82A}">
                    <a16:rowId xmlns:a16="http://schemas.microsoft.com/office/drawing/2014/main" val="897025352"/>
                  </a:ext>
                </a:extLst>
              </a:tr>
              <a:tr h="370840">
                <a:tc>
                  <a:txBody>
                    <a:bodyPr/>
                    <a:lstStyle/>
                    <a:p>
                      <a:r>
                        <a:rPr kumimoji="1" lang="en-US" altLang="ja-JP" sz="1600"/>
                        <a:t>view</a:t>
                      </a:r>
                      <a:endParaRPr kumimoji="1" lang="ja-JP" altLang="en-US" sz="1600"/>
                    </a:p>
                  </a:txBody>
                  <a:tcPr/>
                </a:tc>
                <a:tc>
                  <a:txBody>
                    <a:bodyPr/>
                    <a:lstStyle/>
                    <a:p>
                      <a:r>
                        <a:rPr kumimoji="1" lang="ja-JP" altLang="en-US" sz="1600"/>
                        <a:t>視聴数</a:t>
                      </a:r>
                    </a:p>
                  </a:txBody>
                  <a:tcPr/>
                </a:tc>
                <a:tc>
                  <a:txBody>
                    <a:bodyPr/>
                    <a:lstStyle/>
                    <a:p>
                      <a:r>
                        <a:rPr kumimoji="1" lang="en-US" altLang="ja-JP" sz="1600"/>
                        <a:t>INTEGER</a:t>
                      </a:r>
                      <a:endParaRPr kumimoji="1" lang="ja-JP" altLang="en-US" sz="1600"/>
                    </a:p>
                  </a:txBody>
                  <a:tcPr/>
                </a:tc>
                <a:tc>
                  <a:txBody>
                    <a:bodyPr/>
                    <a:lstStyle/>
                    <a:p>
                      <a:r>
                        <a:rPr kumimoji="1" lang="en-US" altLang="ja-JP" sz="1600" err="1"/>
                        <a:t>Youtube</a:t>
                      </a:r>
                      <a:r>
                        <a:rPr kumimoji="1" lang="ja-JP" altLang="en-US" sz="1600"/>
                        <a:t>の総視聴数</a:t>
                      </a:r>
                    </a:p>
                  </a:txBody>
                  <a:tcPr/>
                </a:tc>
                <a:extLst>
                  <a:ext uri="{0D108BD9-81ED-4DB2-BD59-A6C34878D82A}">
                    <a16:rowId xmlns:a16="http://schemas.microsoft.com/office/drawing/2014/main" val="1149655685"/>
                  </a:ext>
                </a:extLst>
              </a:tr>
              <a:tr h="370840">
                <a:tc>
                  <a:txBody>
                    <a:bodyPr/>
                    <a:lstStyle/>
                    <a:p>
                      <a:r>
                        <a:rPr kumimoji="1" lang="en-US" altLang="ja-JP" sz="1600"/>
                        <a:t>Twitter</a:t>
                      </a:r>
                      <a:endParaRPr kumimoji="1" lang="ja-JP" altLang="en-US" sz="1600"/>
                    </a:p>
                  </a:txBody>
                  <a:tcPr/>
                </a:tc>
                <a:tc>
                  <a:txBody>
                    <a:bodyPr/>
                    <a:lstStyle/>
                    <a:p>
                      <a:r>
                        <a:rPr kumimoji="1" lang="ja-JP" altLang="en-US" sz="1600"/>
                        <a:t>ツイッターアカウント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2961084317"/>
                  </a:ext>
                </a:extLst>
              </a:tr>
              <a:tr h="370840">
                <a:tc>
                  <a:txBody>
                    <a:bodyPr/>
                    <a:lstStyle/>
                    <a:p>
                      <a:r>
                        <a:rPr kumimoji="1" lang="en-US" altLang="ja-JP" sz="1600" err="1"/>
                        <a:t>Youtube</a:t>
                      </a:r>
                      <a:endParaRPr kumimoji="1" lang="ja-JP" altLang="en-US" sz="1600"/>
                    </a:p>
                  </a:txBody>
                  <a:tcPr/>
                </a:tc>
                <a:tc>
                  <a:txBody>
                    <a:bodyPr/>
                    <a:lstStyle/>
                    <a:p>
                      <a:r>
                        <a:rPr kumimoji="1" lang="en-US" altLang="ja-JP" sz="1600" err="1"/>
                        <a:t>Youtube</a:t>
                      </a:r>
                      <a:r>
                        <a:rPr kumimoji="1" lang="ja-JP" altLang="en-US" sz="1600"/>
                        <a:t>アカウント</a:t>
                      </a:r>
                    </a:p>
                  </a:txBody>
                  <a:tcPr/>
                </a:tc>
                <a:tc>
                  <a:txBody>
                    <a:bodyPr/>
                    <a:lstStyle/>
                    <a:p>
                      <a:r>
                        <a:rPr kumimoji="1" lang="en-US" altLang="ja-JP" sz="1600"/>
                        <a:t>TEXT</a:t>
                      </a:r>
                      <a:endParaRPr kumimoji="1" lang="ja-JP" altLang="en-US" sz="1600"/>
                    </a:p>
                  </a:txBody>
                  <a:tcPr/>
                </a:tc>
                <a:tc>
                  <a:txBody>
                    <a:bodyPr/>
                    <a:lstStyle/>
                    <a:p>
                      <a:endParaRPr kumimoji="1" lang="en-US" altLang="ja-JP" sz="1600"/>
                    </a:p>
                  </a:txBody>
                  <a:tcPr/>
                </a:tc>
                <a:extLst>
                  <a:ext uri="{0D108BD9-81ED-4DB2-BD59-A6C34878D82A}">
                    <a16:rowId xmlns:a16="http://schemas.microsoft.com/office/drawing/2014/main" val="345773318"/>
                  </a:ext>
                </a:extLst>
              </a:tr>
            </a:tbl>
          </a:graphicData>
        </a:graphic>
      </p:graphicFrame>
      <p:sp>
        <p:nvSpPr>
          <p:cNvPr id="4" name="コンテンツ プレースホルダー 2">
            <a:extLst>
              <a:ext uri="{FF2B5EF4-FFF2-40B4-BE49-F238E27FC236}">
                <a16:creationId xmlns:a16="http://schemas.microsoft.com/office/drawing/2014/main" id="{F93B4816-EF7D-4548-BE49-BB4EC35ED585}"/>
              </a:ext>
            </a:extLst>
          </p:cNvPr>
          <p:cNvSpPr txBox="1">
            <a:spLocks/>
          </p:cNvSpPr>
          <p:nvPr/>
        </p:nvSpPr>
        <p:spPr>
          <a:xfrm>
            <a:off x="341152" y="980546"/>
            <a:ext cx="9152899" cy="5656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b="1"/>
              <a:t>ランキングテーブル</a:t>
            </a:r>
            <a:endParaRPr lang="en-US" altLang="ja-JP" sz="1400" b="1"/>
          </a:p>
          <a:p>
            <a:r>
              <a:rPr lang="ja-JP" altLang="en-US" sz="1400"/>
              <a:t>ランキングサイトからスクレイピングした各種データを格納します。</a:t>
            </a:r>
            <a:endParaRPr lang="en-US" altLang="ja-JP" sz="1200"/>
          </a:p>
          <a:p>
            <a:endParaRPr lang="en-US" altLang="ja-JP"/>
          </a:p>
        </p:txBody>
      </p:sp>
    </p:spTree>
    <p:extLst>
      <p:ext uri="{BB962C8B-B14F-4D97-AF65-F5344CB8AC3E}">
        <p14:creationId xmlns:p14="http://schemas.microsoft.com/office/powerpoint/2010/main" val="4140978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データ保存：にじさんじ、ホロライブ情報</a:t>
            </a:r>
            <a:r>
              <a:rPr lang="en-US" altLang="ja-JP"/>
              <a:t>yaml</a:t>
            </a:r>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341152" y="980546"/>
            <a:ext cx="9152899" cy="30313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非公式</a:t>
            </a:r>
            <a:r>
              <a:rPr lang="en-US" altLang="ja-JP" sz="1400"/>
              <a:t>Wiki</a:t>
            </a:r>
            <a:r>
              <a:rPr lang="ja-JP" altLang="en-US" sz="1400"/>
              <a:t>等からスクレイピングした、</a:t>
            </a:r>
            <a:r>
              <a:rPr lang="en-US" altLang="ja-JP" sz="1400"/>
              <a:t>VTuber</a:t>
            </a:r>
            <a:r>
              <a:rPr lang="ja-JP" altLang="en-US" sz="1400"/>
              <a:t>の詳細データ</a:t>
            </a:r>
            <a:r>
              <a:rPr lang="en-US" altLang="ja-JP" sz="1400"/>
              <a:t>(dictionary</a:t>
            </a:r>
            <a:r>
              <a:rPr lang="ja-JP" altLang="en-US" sz="1400"/>
              <a:t>形式</a:t>
            </a:r>
            <a:r>
              <a:rPr lang="en-US" altLang="ja-JP" sz="1400"/>
              <a:t>)</a:t>
            </a:r>
            <a:r>
              <a:rPr lang="ja-JP" altLang="en-US" sz="1400"/>
              <a:t>を</a:t>
            </a:r>
            <a:r>
              <a:rPr lang="en-US" altLang="ja-JP" sz="1400"/>
              <a:t>yaml</a:t>
            </a:r>
            <a:r>
              <a:rPr lang="ja-JP" altLang="en-US" sz="1400"/>
              <a:t>ファイルに保存します。</a:t>
            </a:r>
            <a:endParaRPr lang="en-US" altLang="ja-JP" sz="1200"/>
          </a:p>
          <a:p>
            <a:endParaRPr lang="en-US" altLang="ja-JP" sz="1200"/>
          </a:p>
          <a:p>
            <a:endParaRPr lang="en-US" altLang="ja-JP"/>
          </a:p>
        </p:txBody>
      </p:sp>
      <p:sp>
        <p:nvSpPr>
          <p:cNvPr id="3" name="フローチャート: 書類 2">
            <a:extLst>
              <a:ext uri="{FF2B5EF4-FFF2-40B4-BE49-F238E27FC236}">
                <a16:creationId xmlns:a16="http://schemas.microsoft.com/office/drawing/2014/main" id="{0A9DBBE0-AA18-4185-9391-F596217AFCA4}"/>
              </a:ext>
            </a:extLst>
          </p:cNvPr>
          <p:cNvSpPr/>
          <p:nvPr/>
        </p:nvSpPr>
        <p:spPr>
          <a:xfrm>
            <a:off x="435429" y="1518264"/>
            <a:ext cx="6867329" cy="3200400"/>
          </a:xfrm>
          <a:prstGeom prst="flowChartDocumen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solidFill>
                  <a:schemeClr val="tx1"/>
                </a:solidFill>
              </a:rPr>
              <a:t>- {age: 16, birthday: 9/24, height: 151, name: </a:t>
            </a:r>
            <a:r>
              <a:rPr lang="ja-JP" altLang="en-US" sz="1400">
                <a:solidFill>
                  <a:schemeClr val="tx1"/>
                </a:solidFill>
              </a:rPr>
              <a:t>月ノ美兎</a:t>
            </a:r>
            <a:r>
              <a:rPr lang="en-US" altLang="ja-JP" sz="1400">
                <a:solidFill>
                  <a:schemeClr val="tx1"/>
                </a:solidFill>
              </a:rPr>
              <a:t>}</a:t>
            </a:r>
          </a:p>
          <a:p>
            <a:r>
              <a:rPr lang="en-US" altLang="ja-JP" sz="1400">
                <a:solidFill>
                  <a:schemeClr val="tx1"/>
                </a:solidFill>
              </a:rPr>
              <a:t>- {age: 19, birthday: unknown, height: 153, name: </a:t>
            </a:r>
            <a:r>
              <a:rPr lang="ja-JP" altLang="en-US" sz="1400">
                <a:solidFill>
                  <a:schemeClr val="tx1"/>
                </a:solidFill>
              </a:rPr>
              <a:t>本間ひまわり</a:t>
            </a:r>
            <a:r>
              <a:rPr lang="en-US" altLang="ja-JP" sz="1400">
                <a:solidFill>
                  <a:schemeClr val="tx1"/>
                </a:solidFill>
              </a:rPr>
              <a:t>}</a:t>
            </a:r>
          </a:p>
          <a:p>
            <a:r>
              <a:rPr lang="en-US" altLang="ja-JP" sz="1400">
                <a:solidFill>
                  <a:schemeClr val="tx1"/>
                </a:solidFill>
              </a:rPr>
              <a:t>- {age: unknown, birthday: unknown, height: 148, name: </a:t>
            </a:r>
            <a:r>
              <a:rPr lang="ja-JP" altLang="en-US" sz="1400">
                <a:solidFill>
                  <a:schemeClr val="tx1"/>
                </a:solidFill>
              </a:rPr>
              <a:t>笹木咲</a:t>
            </a:r>
            <a:r>
              <a:rPr lang="en-US" altLang="ja-JP" sz="1400">
                <a:solidFill>
                  <a:schemeClr val="tx1"/>
                </a:solidFill>
              </a:rPr>
              <a:t>}</a:t>
            </a:r>
          </a:p>
          <a:p>
            <a:r>
              <a:rPr lang="en-US" altLang="ja-JP" sz="1400">
                <a:solidFill>
                  <a:schemeClr val="tx1"/>
                </a:solidFill>
              </a:rPr>
              <a:t>- {age: 17, birthday: unknown, height: 167, name: </a:t>
            </a:r>
            <a:r>
              <a:rPr lang="ja-JP" altLang="en-US" sz="1400">
                <a:solidFill>
                  <a:schemeClr val="tx1"/>
                </a:solidFill>
              </a:rPr>
              <a:t>樋口楓</a:t>
            </a:r>
            <a:r>
              <a:rPr lang="en-US" altLang="ja-JP" sz="1400">
                <a:solidFill>
                  <a:schemeClr val="tx1"/>
                </a:solidFill>
              </a:rPr>
              <a:t>}</a:t>
            </a:r>
          </a:p>
          <a:p>
            <a:r>
              <a:rPr lang="en-US" altLang="ja-JP" sz="1400">
                <a:solidFill>
                  <a:schemeClr val="tx1"/>
                </a:solidFill>
              </a:rPr>
              <a:t>- {age: 16, birthday: 4/17, height: 153, name: </a:t>
            </a:r>
            <a:r>
              <a:rPr lang="ja-JP" altLang="en-US" sz="1400">
                <a:solidFill>
                  <a:schemeClr val="tx1"/>
                </a:solidFill>
              </a:rPr>
              <a:t>椎名唯華</a:t>
            </a:r>
            <a:r>
              <a:rPr lang="en-US" altLang="ja-JP" sz="1400">
                <a:solidFill>
                  <a:schemeClr val="tx1"/>
                </a:solidFill>
              </a:rPr>
              <a:t>}</a:t>
            </a:r>
          </a:p>
          <a:p>
            <a:r>
              <a:rPr lang="en-US" altLang="ja-JP" sz="1400">
                <a:solidFill>
                  <a:schemeClr val="tx1"/>
                </a:solidFill>
              </a:rPr>
              <a:t>- {age: 17, birthday: 8/28, height: 158, name: </a:t>
            </a:r>
            <a:r>
              <a:rPr lang="ja-JP" altLang="en-US" sz="1400">
                <a:solidFill>
                  <a:schemeClr val="tx1"/>
                </a:solidFill>
              </a:rPr>
              <a:t>静凛</a:t>
            </a:r>
            <a:r>
              <a:rPr lang="en-US" altLang="ja-JP" sz="1400">
                <a:solidFill>
                  <a:schemeClr val="tx1"/>
                </a:solidFill>
              </a:rPr>
              <a:t>}</a:t>
            </a:r>
          </a:p>
          <a:p>
            <a:r>
              <a:rPr lang="en-US" altLang="ja-JP" sz="1400">
                <a:solidFill>
                  <a:schemeClr val="tx1"/>
                </a:solidFill>
              </a:rPr>
              <a:t>- {age: 24, birthday: 7/28, height: 155, name: </a:t>
            </a:r>
            <a:r>
              <a:rPr lang="ja-JP" altLang="en-US" sz="1400">
                <a:solidFill>
                  <a:schemeClr val="tx1"/>
                </a:solidFill>
              </a:rPr>
              <a:t>御伽原江良</a:t>
            </a:r>
            <a:r>
              <a:rPr lang="en-US" altLang="ja-JP" sz="1400">
                <a:solidFill>
                  <a:schemeClr val="tx1"/>
                </a:solidFill>
              </a:rPr>
              <a:t>}</a:t>
            </a:r>
          </a:p>
          <a:p>
            <a:r>
              <a:rPr lang="en-US" altLang="ja-JP" sz="1400">
                <a:solidFill>
                  <a:schemeClr val="tx1"/>
                </a:solidFill>
              </a:rPr>
              <a:t>- {age: 13, birthday: 7/4, height: 141, name: </a:t>
            </a:r>
            <a:r>
              <a:rPr lang="ja-JP" altLang="en-US" sz="1400">
                <a:solidFill>
                  <a:schemeClr val="tx1"/>
                </a:solidFill>
              </a:rPr>
              <a:t>夢月ロア</a:t>
            </a:r>
            <a:r>
              <a:rPr lang="en-US" altLang="ja-JP" sz="1400">
                <a:solidFill>
                  <a:schemeClr val="tx1"/>
                </a:solidFill>
              </a:rPr>
              <a:t>}</a:t>
            </a:r>
          </a:p>
          <a:p>
            <a:r>
              <a:rPr lang="en-US" altLang="ja-JP" sz="1400">
                <a:solidFill>
                  <a:schemeClr val="tx1"/>
                </a:solidFill>
              </a:rPr>
              <a:t>- {age: 26, birthday: 2/24, height: 159, name: </a:t>
            </a:r>
            <a:r>
              <a:rPr lang="ja-JP" altLang="en-US" sz="1400">
                <a:solidFill>
                  <a:schemeClr val="tx1"/>
                </a:solidFill>
              </a:rPr>
              <a:t>鈴鹿詩子</a:t>
            </a:r>
            <a:r>
              <a:rPr lang="en-US" altLang="ja-JP" sz="1400">
                <a:solidFill>
                  <a:schemeClr val="tx1"/>
                </a:solidFill>
              </a:rPr>
              <a:t>}</a:t>
            </a:r>
          </a:p>
          <a:p>
            <a:r>
              <a:rPr lang="en-US" altLang="ja-JP" sz="1400">
                <a:solidFill>
                  <a:schemeClr val="tx1"/>
                </a:solidFill>
              </a:rPr>
              <a:t>- {age: 17, birthday: 5/25, height: 166, name: </a:t>
            </a:r>
            <a:r>
              <a:rPr lang="ja-JP" altLang="en-US" sz="1400">
                <a:solidFill>
                  <a:schemeClr val="tx1"/>
                </a:solidFill>
              </a:rPr>
              <a:t>リゼ・ヘルエスタ</a:t>
            </a:r>
            <a:r>
              <a:rPr lang="en-US" altLang="ja-JP" sz="1400">
                <a:solidFill>
                  <a:schemeClr val="tx1"/>
                </a:solidFill>
              </a:rPr>
              <a:t>}</a:t>
            </a:r>
            <a:endParaRPr kumimoji="1" lang="ja-JP" altLang="en-US" sz="1400">
              <a:solidFill>
                <a:schemeClr val="tx1"/>
              </a:solidFill>
            </a:endParaRPr>
          </a:p>
        </p:txBody>
      </p:sp>
      <p:sp>
        <p:nvSpPr>
          <p:cNvPr id="6" name="コンテンツ プレースホルダー 2">
            <a:extLst>
              <a:ext uri="{FF2B5EF4-FFF2-40B4-BE49-F238E27FC236}">
                <a16:creationId xmlns:a16="http://schemas.microsoft.com/office/drawing/2014/main" id="{0400A9A1-8701-4BA3-A1DC-A96F68990EF7}"/>
              </a:ext>
            </a:extLst>
          </p:cNvPr>
          <p:cNvSpPr txBox="1">
            <a:spLocks/>
          </p:cNvSpPr>
          <p:nvPr/>
        </p:nvSpPr>
        <p:spPr>
          <a:xfrm>
            <a:off x="376550" y="5036604"/>
            <a:ext cx="9152899" cy="10158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a:t>
            </a:r>
            <a:r>
              <a:rPr lang="ja-JP" altLang="en-US" sz="1400"/>
              <a:t>ランキングは</a:t>
            </a:r>
            <a:r>
              <a:rPr lang="en-US" altLang="ja-JP" sz="1400"/>
              <a:t>DB</a:t>
            </a:r>
            <a:r>
              <a:rPr lang="ja-JP" altLang="en-US" sz="1400"/>
              <a:t>に保存していますが、</a:t>
            </a:r>
            <a:r>
              <a:rPr lang="en-US" altLang="ja-JP" sz="1400"/>
              <a:t>pandas</a:t>
            </a:r>
            <a:r>
              <a:rPr lang="ja-JP" altLang="en-US" sz="1400"/>
              <a:t>ライブラリが</a:t>
            </a:r>
            <a:r>
              <a:rPr lang="en-US" altLang="ja-JP" sz="1400"/>
              <a:t>DB</a:t>
            </a:r>
            <a:r>
              <a:rPr lang="ja-JP" altLang="en-US" sz="1400"/>
              <a:t>的なフィルター機能を持っているので</a:t>
            </a:r>
            <a:endParaRPr lang="en-US" altLang="ja-JP" sz="1400"/>
          </a:p>
          <a:p>
            <a:r>
              <a:rPr lang="ja-JP" altLang="en-US" sz="1400"/>
              <a:t>　実は軽量データであれば辞書型で扱うのが楽です。</a:t>
            </a:r>
            <a:endParaRPr lang="en-US" altLang="ja-JP" sz="1400"/>
          </a:p>
          <a:p>
            <a:endParaRPr lang="en-US" altLang="ja-JP" sz="1200"/>
          </a:p>
          <a:p>
            <a:r>
              <a:rPr lang="en-US" altLang="ja-JP" sz="1400"/>
              <a:t>DB</a:t>
            </a:r>
            <a:r>
              <a:rPr lang="ja-JP" altLang="en-US" sz="1400"/>
              <a:t>は大規模複雑化したデータを複数のテーブルに分けて高速にリレーション解決する時に威力を発揮。</a:t>
            </a:r>
            <a:endParaRPr lang="en-US" altLang="ja-JP" sz="1400"/>
          </a:p>
          <a:p>
            <a:endParaRPr lang="en-US" altLang="ja-JP"/>
          </a:p>
        </p:txBody>
      </p:sp>
    </p:spTree>
    <p:extLst>
      <p:ext uri="{BB962C8B-B14F-4D97-AF65-F5344CB8AC3E}">
        <p14:creationId xmlns:p14="http://schemas.microsoft.com/office/powerpoint/2010/main" val="3964452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a:t>
            </a:r>
            <a:r>
              <a:rPr lang="ja-JP" altLang="en-US"/>
              <a:t>データベース制御の概要</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4008994"/>
            <a:ext cx="9152899" cy="1436375"/>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データベースの制御は以下のステップで実現します。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SQL</a:t>
            </a:r>
            <a:r>
              <a:rPr lang="ja-JP" altLang="en-US" sz="1400" b="1">
                <a:solidFill>
                  <a:prstClr val="black"/>
                </a:solidFill>
                <a:latin typeface="メイリオ"/>
                <a:ea typeface="メイリオ"/>
              </a:rPr>
              <a:t>文を書いて、データベースエンジンに食わせる。</a:t>
            </a: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b="1">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おおむねどんなデータベースエンジンを選んでも、やることはこれだけです。</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データベースのテーブル構造を組み立てて、</a:t>
            </a:r>
            <a:r>
              <a:rPr lang="en-US" altLang="ja-JP" sz="1400">
                <a:solidFill>
                  <a:prstClr val="black"/>
                </a:solidFill>
                <a:latin typeface="メイリオ"/>
                <a:ea typeface="メイリオ"/>
              </a:rPr>
              <a:t>SQL</a:t>
            </a:r>
            <a:r>
              <a:rPr lang="ja-JP" altLang="en-US" sz="1400">
                <a:solidFill>
                  <a:prstClr val="black"/>
                </a:solidFill>
                <a:latin typeface="メイリオ"/>
                <a:ea typeface="メイリオ"/>
              </a:rPr>
              <a:t>文でデータを追加、削除、更新する。</a:t>
            </a:r>
            <a:endParaRPr lang="en-US" altLang="ja-JP" sz="1400">
              <a:solidFill>
                <a:prstClr val="black"/>
              </a:solidFill>
              <a:latin typeface="メイリオ"/>
              <a:ea typeface="メイリオ"/>
            </a:endParaRPr>
          </a:p>
        </p:txBody>
      </p:sp>
      <p:sp>
        <p:nvSpPr>
          <p:cNvPr id="6" name="コンテンツ プレースホルダー 2">
            <a:extLst>
              <a:ext uri="{FF2B5EF4-FFF2-40B4-BE49-F238E27FC236}">
                <a16:creationId xmlns:a16="http://schemas.microsoft.com/office/drawing/2014/main" id="{5109D723-2C4C-4599-99AB-1F7303B12F49}"/>
              </a:ext>
            </a:extLst>
          </p:cNvPr>
          <p:cNvSpPr txBox="1">
            <a:spLocks/>
          </p:cNvSpPr>
          <p:nvPr/>
        </p:nvSpPr>
        <p:spPr>
          <a:xfrm>
            <a:off x="1310967" y="3367927"/>
            <a:ext cx="781810" cy="28859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SQL</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文</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9" name="正方形/長方形 8">
            <a:extLst>
              <a:ext uri="{FF2B5EF4-FFF2-40B4-BE49-F238E27FC236}">
                <a16:creationId xmlns:a16="http://schemas.microsoft.com/office/drawing/2014/main" id="{66AD30C4-92CB-4DCA-A1BE-56B3BD4A53C3}"/>
              </a:ext>
            </a:extLst>
          </p:cNvPr>
          <p:cNvSpPr/>
          <p:nvPr/>
        </p:nvSpPr>
        <p:spPr>
          <a:xfrm>
            <a:off x="524905" y="1947748"/>
            <a:ext cx="2353935" cy="106857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solidFill>
                  <a:schemeClr val="tx1"/>
                </a:solidFill>
              </a:rPr>
              <a:t>INSERT INTO vtuber_rank(name, rank) VALUES(“</a:t>
            </a:r>
            <a:r>
              <a:rPr lang="ja-JP" altLang="en-US" sz="1200">
                <a:solidFill>
                  <a:schemeClr val="tx1"/>
                </a:solidFill>
              </a:rPr>
              <a:t>ミライアカリ</a:t>
            </a:r>
            <a:r>
              <a:rPr lang="en-US" altLang="ja-JP" sz="1200">
                <a:solidFill>
                  <a:schemeClr val="tx1"/>
                </a:solidFill>
              </a:rPr>
              <a:t>”, 4);</a:t>
            </a:r>
            <a:endParaRPr kumimoji="1" lang="ja-JP" altLang="en-US" sz="1200">
              <a:solidFill>
                <a:schemeClr val="tx1"/>
              </a:solidFill>
            </a:endParaRPr>
          </a:p>
        </p:txBody>
      </p:sp>
      <p:sp>
        <p:nvSpPr>
          <p:cNvPr id="3" name="十字形 2">
            <a:extLst>
              <a:ext uri="{FF2B5EF4-FFF2-40B4-BE49-F238E27FC236}">
                <a16:creationId xmlns:a16="http://schemas.microsoft.com/office/drawing/2014/main" id="{AFA95CC1-A138-493D-A220-1D5B3CFB12ED}"/>
              </a:ext>
            </a:extLst>
          </p:cNvPr>
          <p:cNvSpPr/>
          <p:nvPr/>
        </p:nvSpPr>
        <p:spPr>
          <a:xfrm>
            <a:off x="3845553" y="1817231"/>
            <a:ext cx="2006995" cy="1329603"/>
          </a:xfrm>
          <a:prstGeom prst="plus">
            <a:avLst>
              <a:gd name="adj" fmla="val 15742"/>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a:t>sqlite3</a:t>
            </a:r>
            <a:endParaRPr kumimoji="1" lang="ja-JP" altLang="en-US"/>
          </a:p>
        </p:txBody>
      </p:sp>
      <p:sp>
        <p:nvSpPr>
          <p:cNvPr id="13" name="矢印: 右 12">
            <a:extLst>
              <a:ext uri="{FF2B5EF4-FFF2-40B4-BE49-F238E27FC236}">
                <a16:creationId xmlns:a16="http://schemas.microsoft.com/office/drawing/2014/main" id="{50B4A36B-0281-4EE0-B5CB-B9DA5F6E2A69}"/>
              </a:ext>
            </a:extLst>
          </p:cNvPr>
          <p:cNvSpPr/>
          <p:nvPr/>
        </p:nvSpPr>
        <p:spPr>
          <a:xfrm>
            <a:off x="3149925"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コンテンツ プレースホルダー 2">
            <a:extLst>
              <a:ext uri="{FF2B5EF4-FFF2-40B4-BE49-F238E27FC236}">
                <a16:creationId xmlns:a16="http://schemas.microsoft.com/office/drawing/2014/main" id="{7F018FCB-BB98-4FA8-8160-9331C3DB90C9}"/>
              </a:ext>
            </a:extLst>
          </p:cNvPr>
          <p:cNvSpPr txBox="1">
            <a:spLocks/>
          </p:cNvSpPr>
          <p:nvPr/>
        </p:nvSpPr>
        <p:spPr>
          <a:xfrm>
            <a:off x="3845554" y="3386759"/>
            <a:ext cx="2006994"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データベースエンジン</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5" name="矢印: 右 14">
            <a:extLst>
              <a:ext uri="{FF2B5EF4-FFF2-40B4-BE49-F238E27FC236}">
                <a16:creationId xmlns:a16="http://schemas.microsoft.com/office/drawing/2014/main" id="{DEF640BF-6AA1-4F6F-9841-55552BBF35D5}"/>
              </a:ext>
            </a:extLst>
          </p:cNvPr>
          <p:cNvSpPr/>
          <p:nvPr/>
        </p:nvSpPr>
        <p:spPr>
          <a:xfrm>
            <a:off x="6162756" y="2240366"/>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6" name="グループ化 15">
            <a:extLst>
              <a:ext uri="{FF2B5EF4-FFF2-40B4-BE49-F238E27FC236}">
                <a16:creationId xmlns:a16="http://schemas.microsoft.com/office/drawing/2014/main" id="{86A5873B-C728-4D01-ADBB-D3D0FC3D7D5B}"/>
              </a:ext>
            </a:extLst>
          </p:cNvPr>
          <p:cNvGrpSpPr/>
          <p:nvPr/>
        </p:nvGrpSpPr>
        <p:grpSpPr>
          <a:xfrm>
            <a:off x="7060424" y="1843684"/>
            <a:ext cx="1534609" cy="1327484"/>
            <a:chOff x="1254000" y="5109123"/>
            <a:chExt cx="1534609" cy="1327484"/>
          </a:xfrm>
        </p:grpSpPr>
        <p:sp>
          <p:nvSpPr>
            <p:cNvPr id="17" name="円柱 16">
              <a:extLst>
                <a:ext uri="{FF2B5EF4-FFF2-40B4-BE49-F238E27FC236}">
                  <a16:creationId xmlns:a16="http://schemas.microsoft.com/office/drawing/2014/main" id="{7BCB54DD-76DA-4244-8298-05DA8A3655EA}"/>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8" name="テキスト ボックス 17">
              <a:extLst>
                <a:ext uri="{FF2B5EF4-FFF2-40B4-BE49-F238E27FC236}">
                  <a16:creationId xmlns:a16="http://schemas.microsoft.com/office/drawing/2014/main" id="{4B8485A7-AD86-4669-BC9D-F794A4984890}"/>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19" name="コンテンツ プレースホルダー 2">
            <a:extLst>
              <a:ext uri="{FF2B5EF4-FFF2-40B4-BE49-F238E27FC236}">
                <a16:creationId xmlns:a16="http://schemas.microsoft.com/office/drawing/2014/main" id="{847E859E-C298-478B-BFFB-34E8EAB201F8}"/>
              </a:ext>
            </a:extLst>
          </p:cNvPr>
          <p:cNvSpPr txBox="1">
            <a:spLocks/>
          </p:cNvSpPr>
          <p:nvPr/>
        </p:nvSpPr>
        <p:spPr>
          <a:xfrm>
            <a:off x="7173762" y="3381998"/>
            <a:ext cx="1307932" cy="2885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a:solidFill>
                  <a:prstClr val="black"/>
                </a:solidFill>
                <a:latin typeface="メイリオ"/>
                <a:ea typeface="メイリオ"/>
              </a:rPr>
              <a:t>データベース</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070586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文：テーブル作成</a:t>
            </a:r>
            <a:endParaRPr lang="en-US" altLang="ja-JP"/>
          </a:p>
        </p:txBody>
      </p:sp>
      <p:sp>
        <p:nvSpPr>
          <p:cNvPr id="4" name="コンテンツ プレースホルダー 2">
            <a:extLst>
              <a:ext uri="{FF2B5EF4-FFF2-40B4-BE49-F238E27FC236}">
                <a16:creationId xmlns:a16="http://schemas.microsoft.com/office/drawing/2014/main" id="{A2DFF3ED-9ED5-4479-83BE-0F4223D8D8CC}"/>
              </a:ext>
            </a:extLst>
          </p:cNvPr>
          <p:cNvSpPr txBox="1">
            <a:spLocks/>
          </p:cNvSpPr>
          <p:nvPr/>
        </p:nvSpPr>
        <p:spPr>
          <a:xfrm>
            <a:off x="376550" y="1836428"/>
            <a:ext cx="9152899" cy="2911418"/>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CREATE TABLE</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テーブル構造</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TEXT</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対象の列は文字列</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INTEGER</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対象の列は整数</a:t>
            </a:r>
            <a:endParaRPr lang="en-US" altLang="ja-JP" sz="1400">
              <a:solidFill>
                <a:prstClr val="black"/>
              </a:solidFill>
              <a:latin typeface="メイリオ"/>
              <a:ea typeface="メイリオ"/>
            </a:endParaRPr>
          </a:p>
          <a:p>
            <a:pPr lvl="0">
              <a:defRPr/>
            </a:pPr>
            <a:endParaRPr lang="en-US" altLang="ja-JP" sz="1400" b="1">
              <a:solidFill>
                <a:prstClr val="black"/>
              </a:solidFill>
            </a:endParaRPr>
          </a:p>
          <a:p>
            <a:pPr lvl="0">
              <a:defRPr/>
            </a:pPr>
            <a:r>
              <a:rPr lang="en-US" altLang="ja-JP" sz="1400" b="1">
                <a:solidFill>
                  <a:prstClr val="black"/>
                </a:solidFill>
              </a:rPr>
              <a:t>NOT NULL</a:t>
            </a:r>
            <a:r>
              <a:rPr lang="ja-JP" altLang="en-US" sz="1400" b="1">
                <a:solidFill>
                  <a:prstClr val="black"/>
                </a:solidFill>
              </a:rPr>
              <a:t>　</a:t>
            </a:r>
            <a:r>
              <a:rPr lang="ja-JP" altLang="en-US" sz="1400">
                <a:solidFill>
                  <a:prstClr val="black"/>
                </a:solidFill>
              </a:rPr>
              <a:t>省略</a:t>
            </a:r>
            <a:r>
              <a:rPr lang="en-US" altLang="ja-JP" sz="1400">
                <a:solidFill>
                  <a:prstClr val="black"/>
                </a:solidFill>
              </a:rPr>
              <a:t>(</a:t>
            </a:r>
            <a:r>
              <a:rPr lang="ja-JP" altLang="en-US" sz="1400">
                <a:solidFill>
                  <a:prstClr val="black"/>
                </a:solidFill>
              </a:rPr>
              <a:t>無効</a:t>
            </a:r>
            <a:r>
              <a:rPr lang="en-US" altLang="ja-JP" sz="1400">
                <a:solidFill>
                  <a:prstClr val="black"/>
                </a:solidFill>
              </a:rPr>
              <a:t>)</a:t>
            </a:r>
            <a:r>
              <a:rPr lang="ja-JP" altLang="en-US" sz="1400">
                <a:solidFill>
                  <a:prstClr val="black"/>
                </a:solidFill>
              </a:rPr>
              <a:t>を許可しない。</a:t>
            </a:r>
            <a:endParaRPr lang="en-US" altLang="ja-JP" sz="1400">
              <a:solidFill>
                <a:prstClr val="black"/>
              </a:solidFill>
            </a:endParaRPr>
          </a:p>
          <a:p>
            <a:pPr lvl="0">
              <a:defRPr/>
            </a:pPr>
            <a:r>
              <a:rPr lang="ja-JP" altLang="en-US" sz="1400">
                <a:solidFill>
                  <a:prstClr val="black"/>
                </a:solidFill>
              </a:rPr>
              <a:t>　</a:t>
            </a:r>
            <a:r>
              <a:rPr lang="en-US" altLang="ja-JP" sz="1400">
                <a:solidFill>
                  <a:prstClr val="black"/>
                </a:solidFill>
              </a:rPr>
              <a:t>Vtuber</a:t>
            </a:r>
            <a:r>
              <a:rPr lang="ja-JP" altLang="en-US" sz="1400">
                <a:solidFill>
                  <a:prstClr val="black"/>
                </a:solidFill>
              </a:rPr>
              <a:t>名称、順位ともに「必ず値を持つもの」であり、省略できません。</a:t>
            </a:r>
            <a:endParaRPr lang="en-US" altLang="ja-JP" sz="1400">
              <a:solidFill>
                <a:prstClr val="black"/>
              </a:solidFill>
            </a:endParaRPr>
          </a:p>
          <a:p>
            <a:pPr lvl="0">
              <a:defRPr/>
            </a:pPr>
            <a:endParaRPr lang="en-US" altLang="ja-JP" sz="1400">
              <a:solidFill>
                <a:prstClr val="black"/>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b="1">
                <a:solidFill>
                  <a:prstClr val="black"/>
                </a:solidFill>
                <a:latin typeface="メイリオ"/>
                <a:ea typeface="メイリオ"/>
              </a:rPr>
              <a:t>NOT UNIQUE</a:t>
            </a:r>
            <a:r>
              <a:rPr lang="ja-JP" altLang="en-US" sz="1400" b="1">
                <a:solidFill>
                  <a:prstClr val="black"/>
                </a:solidFill>
                <a:latin typeface="メイリオ"/>
                <a:ea typeface="メイリオ"/>
              </a:rPr>
              <a:t>　</a:t>
            </a:r>
            <a:r>
              <a:rPr lang="ja-JP" altLang="en-US" sz="1400">
                <a:solidFill>
                  <a:prstClr val="black"/>
                </a:solidFill>
                <a:latin typeface="メイリオ"/>
                <a:ea typeface="メイリオ"/>
              </a:rPr>
              <a:t>データの重複を許可しない。</a:t>
            </a:r>
            <a:endParaRPr lang="en-US" altLang="ja-JP" sz="1400">
              <a:solidFill>
                <a:prstClr val="black"/>
              </a:solidFill>
              <a:latin typeface="メイリオ"/>
              <a:ea typeface="メイリオ"/>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データベースは基本的に「何も考えず機械的に」データを追加するだけのエンジンです。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　この指定をしないと、データベース内に何人も</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ミライアカリ</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a:t>
            </a:r>
            <a:r>
              <a:rPr kumimoji="1" lang="ja-JP" altLang="en-US" sz="1400" b="0" i="0" u="none" strike="noStrike" kern="1200" cap="none" spc="0" normalizeH="0" baseline="0" noProof="0">
                <a:ln>
                  <a:noFill/>
                </a:ln>
                <a:solidFill>
                  <a:prstClr val="black"/>
                </a:solidFill>
                <a:effectLst/>
                <a:uLnTx/>
                <a:uFillTx/>
                <a:latin typeface="メイリオ"/>
                <a:ea typeface="メイリオ"/>
                <a:cs typeface="+mn-cs"/>
              </a:rPr>
              <a:t>が登録されてしまいます。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2578"/>
            <a:ext cx="8624957" cy="455926"/>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CREATE TABLE</a:t>
            </a:r>
            <a:r>
              <a:rPr lang="en-US" altLang="ja-JP" sz="1400">
                <a:solidFill>
                  <a:schemeClr val="tx1"/>
                </a:solidFill>
              </a:rPr>
              <a:t> vtuber_rank(name </a:t>
            </a:r>
            <a:r>
              <a:rPr lang="en-US" altLang="ja-JP" sz="1400" b="1">
                <a:solidFill>
                  <a:schemeClr val="tx1"/>
                </a:solidFill>
              </a:rPr>
              <a:t>TEXT NOT NULL UNIQUE</a:t>
            </a:r>
            <a:r>
              <a:rPr lang="en-US" altLang="ja-JP" sz="1400">
                <a:solidFill>
                  <a:schemeClr val="tx1"/>
                </a:solidFill>
              </a:rPr>
              <a:t>, rank </a:t>
            </a:r>
            <a:r>
              <a:rPr lang="en-US" altLang="ja-JP" sz="1400" b="1">
                <a:solidFill>
                  <a:schemeClr val="tx1"/>
                </a:solidFill>
              </a:rPr>
              <a:t>INTEGER NOT NULL</a:t>
            </a:r>
            <a:r>
              <a:rPr lang="en-US" altLang="ja-JP" sz="1400">
                <a:solidFill>
                  <a:schemeClr val="tx1"/>
                </a:solidFill>
              </a:rPr>
              <a:t>);</a:t>
            </a:r>
            <a:endParaRPr kumimoji="1" lang="ja-JP" altLang="en-US" sz="1400">
              <a:solidFill>
                <a:schemeClr val="tx1"/>
              </a:solidFill>
            </a:endParaRPr>
          </a:p>
        </p:txBody>
      </p:sp>
    </p:spTree>
    <p:extLst>
      <p:ext uri="{BB962C8B-B14F-4D97-AF65-F5344CB8AC3E}">
        <p14:creationId xmlns:p14="http://schemas.microsoft.com/office/powerpoint/2010/main" val="125625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 SQL</a:t>
            </a:r>
            <a:r>
              <a:rPr lang="ja-JP" altLang="en-US"/>
              <a:t>文：データ追加、データ検索</a:t>
            </a:r>
            <a:endParaRPr lang="en-US" altLang="ja-JP"/>
          </a:p>
        </p:txBody>
      </p:sp>
      <p:sp>
        <p:nvSpPr>
          <p:cNvPr id="19" name="正方形/長方形 18">
            <a:extLst>
              <a:ext uri="{FF2B5EF4-FFF2-40B4-BE49-F238E27FC236}">
                <a16:creationId xmlns:a16="http://schemas.microsoft.com/office/drawing/2014/main" id="{5EFC425B-2018-4A1E-B6D0-2EA3CA1C51FC}"/>
              </a:ext>
            </a:extLst>
          </p:cNvPr>
          <p:cNvSpPr/>
          <p:nvPr/>
        </p:nvSpPr>
        <p:spPr>
          <a:xfrm>
            <a:off x="431120" y="980594"/>
            <a:ext cx="7089233" cy="291360"/>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INSERT INTO </a:t>
            </a:r>
            <a:r>
              <a:rPr lang="en-US" altLang="ja-JP" sz="1400">
                <a:solidFill>
                  <a:schemeClr val="tx1"/>
                </a:solidFill>
              </a:rPr>
              <a:t>vtuber_rank(name, rank) </a:t>
            </a:r>
            <a:r>
              <a:rPr lang="en-US" altLang="ja-JP" sz="1400" b="1">
                <a:solidFill>
                  <a:schemeClr val="tx1"/>
                </a:solidFill>
              </a:rPr>
              <a:t>VALUES</a:t>
            </a:r>
            <a:r>
              <a:rPr lang="en-US" altLang="ja-JP" sz="1400">
                <a:solidFill>
                  <a:schemeClr val="tx1"/>
                </a:solidFill>
              </a:rPr>
              <a:t>(“</a:t>
            </a:r>
            <a:r>
              <a:rPr lang="ja-JP" altLang="en-US" sz="1400">
                <a:solidFill>
                  <a:schemeClr val="tx1"/>
                </a:solidFill>
              </a:rPr>
              <a:t>ミライアカリ</a:t>
            </a:r>
            <a:r>
              <a:rPr lang="en-US" altLang="ja-JP" sz="1400">
                <a:solidFill>
                  <a:schemeClr val="tx1"/>
                </a:solidFill>
              </a:rPr>
              <a:t>”, 4);</a:t>
            </a:r>
            <a:endParaRPr kumimoji="1" lang="ja-JP" altLang="en-US" sz="1400">
              <a:solidFill>
                <a:schemeClr val="tx1"/>
              </a:solidFill>
            </a:endParaRPr>
          </a:p>
        </p:txBody>
      </p:sp>
      <p:sp>
        <p:nvSpPr>
          <p:cNvPr id="5" name="コンテンツ プレースホルダー 2">
            <a:extLst>
              <a:ext uri="{FF2B5EF4-FFF2-40B4-BE49-F238E27FC236}">
                <a16:creationId xmlns:a16="http://schemas.microsoft.com/office/drawing/2014/main" id="{6E6808CB-1C24-44EE-9F38-99CA1A537990}"/>
              </a:ext>
            </a:extLst>
          </p:cNvPr>
          <p:cNvSpPr txBox="1">
            <a:spLocks/>
          </p:cNvSpPr>
          <p:nvPr/>
        </p:nvSpPr>
        <p:spPr>
          <a:xfrm>
            <a:off x="384383" y="1374776"/>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INSERT INTO</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テーブル名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VALUES</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値</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」に「ミライアカリ」を追加します。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
        <p:nvSpPr>
          <p:cNvPr id="6" name="正方形/長方形 5">
            <a:extLst>
              <a:ext uri="{FF2B5EF4-FFF2-40B4-BE49-F238E27FC236}">
                <a16:creationId xmlns:a16="http://schemas.microsoft.com/office/drawing/2014/main" id="{BDD7F416-3DD6-4ABB-AEEF-31960CB19B6F}"/>
              </a:ext>
            </a:extLst>
          </p:cNvPr>
          <p:cNvSpPr/>
          <p:nvPr/>
        </p:nvSpPr>
        <p:spPr>
          <a:xfrm>
            <a:off x="431119" y="2182642"/>
            <a:ext cx="7089233" cy="326972"/>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b="1">
                <a:solidFill>
                  <a:schemeClr val="tx1"/>
                </a:solidFill>
              </a:rPr>
              <a:t>SELECT </a:t>
            </a:r>
            <a:r>
              <a:rPr lang="en-US" altLang="ja-JP" sz="1400">
                <a:solidFill>
                  <a:schemeClr val="tx1"/>
                </a:solidFill>
              </a:rPr>
              <a:t>*</a:t>
            </a:r>
            <a:r>
              <a:rPr lang="en-US" altLang="ja-JP" sz="1400" b="1">
                <a:solidFill>
                  <a:schemeClr val="tx1"/>
                </a:solidFill>
              </a:rPr>
              <a:t> FROM </a:t>
            </a:r>
            <a:r>
              <a:rPr lang="en-US" altLang="ja-JP" sz="1400">
                <a:solidFill>
                  <a:schemeClr val="tx1"/>
                </a:solidFill>
              </a:rPr>
              <a:t>vtuber_rank;</a:t>
            </a:r>
            <a:endParaRPr kumimoji="1" lang="ja-JP" altLang="en-US" sz="1400">
              <a:solidFill>
                <a:schemeClr val="tx1"/>
              </a:solidFill>
            </a:endParaRPr>
          </a:p>
        </p:txBody>
      </p:sp>
      <p:sp>
        <p:nvSpPr>
          <p:cNvPr id="7" name="コンテンツ プレースホルダー 2">
            <a:extLst>
              <a:ext uri="{FF2B5EF4-FFF2-40B4-BE49-F238E27FC236}">
                <a16:creationId xmlns:a16="http://schemas.microsoft.com/office/drawing/2014/main" id="{A3002238-4EA9-4B69-89F0-8AFC512F9064}"/>
              </a:ext>
            </a:extLst>
          </p:cNvPr>
          <p:cNvSpPr txBox="1">
            <a:spLocks/>
          </p:cNvSpPr>
          <p:nvPr/>
        </p:nvSpPr>
        <p:spPr>
          <a:xfrm>
            <a:off x="431119" y="2694297"/>
            <a:ext cx="9152899" cy="56927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SELECT </a:t>
            </a:r>
            <a:r>
              <a:rPr kumimoji="1" lang="ja-JP" altLang="en-US" sz="1400" b="0" i="0" strike="noStrike" kern="1200" cap="none" spc="0" normalizeH="0" baseline="0" noProof="0">
                <a:ln>
                  <a:noFill/>
                </a:ln>
                <a:solidFill>
                  <a:prstClr val="black"/>
                </a:solidFill>
                <a:effectLst/>
                <a:uLnTx/>
                <a:uFillTx/>
                <a:latin typeface="メイリオ"/>
                <a:ea typeface="メイリオ"/>
                <a:cs typeface="+mn-cs"/>
              </a:rPr>
              <a:t>カラム名</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en-US" altLang="ja-JP" sz="1400" b="1" i="0" u="none" strike="noStrike" kern="1200" cap="none" spc="0" normalizeH="0" baseline="0" noProof="0">
                <a:ln>
                  <a:noFill/>
                </a:ln>
                <a:solidFill>
                  <a:prstClr val="black"/>
                </a:solidFill>
                <a:effectLst/>
                <a:uLnTx/>
                <a:uFillTx/>
                <a:latin typeface="メイリオ"/>
                <a:ea typeface="メイリオ"/>
                <a:cs typeface="+mn-cs"/>
              </a:rPr>
              <a:t>FROM</a:t>
            </a:r>
            <a:r>
              <a:rPr kumimoji="1" lang="en-US" altLang="ja-JP" sz="1400" b="0" i="0" u="none" strike="noStrike" kern="1200" cap="none" spc="0" normalizeH="0" baseline="0" noProof="0">
                <a:ln>
                  <a:noFill/>
                </a:ln>
                <a:solidFill>
                  <a:prstClr val="black"/>
                </a:solidFill>
                <a:effectLst/>
                <a:uLnTx/>
                <a:uFillTx/>
                <a:latin typeface="メイリオ"/>
                <a:ea typeface="メイリオ"/>
                <a:cs typeface="+mn-cs"/>
              </a:rPr>
              <a:t> </a:t>
            </a:r>
            <a:r>
              <a:rPr kumimoji="1" lang="ja-JP" altLang="en-US" sz="1400" b="0" i="0" u="sng" strike="noStrike" kern="1200" cap="none" spc="0" normalizeH="0" baseline="0" noProof="0">
                <a:ln>
                  <a:noFill/>
                </a:ln>
                <a:solidFill>
                  <a:prstClr val="black"/>
                </a:solidFill>
                <a:effectLst/>
                <a:uLnTx/>
                <a:uFillTx/>
                <a:latin typeface="メイリオ"/>
                <a:ea typeface="メイリオ"/>
                <a:cs typeface="+mn-cs"/>
              </a:rPr>
              <a:t>テーブル名</a:t>
            </a:r>
            <a:endParaRPr kumimoji="1" lang="en-US" altLang="ja-JP" sz="1400" b="0" i="0" u="sng" strike="noStrike" kern="1200" cap="none" spc="0" normalizeH="0" baseline="0" noProof="0">
              <a:ln>
                <a:noFill/>
              </a:ln>
              <a:solidFill>
                <a:prstClr val="black"/>
              </a:solidFill>
              <a:effectLst/>
              <a:uLnTx/>
              <a:uFillTx/>
              <a:latin typeface="メイリオ"/>
              <a:ea typeface="メイリオ"/>
              <a:cs typeface="+mn-cs"/>
            </a:endParaRPr>
          </a:p>
          <a:p>
            <a:pPr>
              <a:defRPr/>
            </a:pPr>
            <a:r>
              <a:rPr lang="ja-JP" altLang="en-US" sz="1400">
                <a:solidFill>
                  <a:prstClr val="black"/>
                </a:solidFill>
              </a:rPr>
              <a:t>テーブル「</a:t>
            </a:r>
            <a:r>
              <a:rPr lang="en-US" altLang="ja-JP" sz="1400">
                <a:solidFill>
                  <a:prstClr val="black"/>
                </a:solidFill>
              </a:rPr>
              <a:t>vtuber_rank</a:t>
            </a:r>
            <a:r>
              <a:rPr lang="ja-JP" altLang="en-US" sz="1400">
                <a:solidFill>
                  <a:prstClr val="black"/>
                </a:solidFill>
              </a:rPr>
              <a:t>」から全レコードを検索します。</a:t>
            </a:r>
            <a:endParaRPr kumimoji="1" lang="en-US" altLang="ja-JP" sz="1400" b="0" i="0" u="none" strike="noStrike" kern="120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276416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DB</a:t>
            </a:r>
            <a:r>
              <a:rPr lang="ja-JP" altLang="en-US"/>
              <a:t>モジュール連携</a:t>
            </a:r>
            <a:endParaRPr lang="en-US" altLang="ja-JP"/>
          </a:p>
        </p:txBody>
      </p:sp>
      <p:grpSp>
        <p:nvGrpSpPr>
          <p:cNvPr id="5" name="グループ化 4">
            <a:extLst>
              <a:ext uri="{FF2B5EF4-FFF2-40B4-BE49-F238E27FC236}">
                <a16:creationId xmlns:a16="http://schemas.microsoft.com/office/drawing/2014/main" id="{C8C7D32A-C084-47BA-A1EC-FB132C1CEB95}"/>
              </a:ext>
            </a:extLst>
          </p:cNvPr>
          <p:cNvGrpSpPr/>
          <p:nvPr/>
        </p:nvGrpSpPr>
        <p:grpSpPr>
          <a:xfrm>
            <a:off x="6951511" y="2796612"/>
            <a:ext cx="1534609" cy="1327484"/>
            <a:chOff x="1254000" y="5109123"/>
            <a:chExt cx="1534609" cy="1327484"/>
          </a:xfrm>
        </p:grpSpPr>
        <p:sp>
          <p:nvSpPr>
            <p:cNvPr id="6" name="円柱 5">
              <a:extLst>
                <a:ext uri="{FF2B5EF4-FFF2-40B4-BE49-F238E27FC236}">
                  <a16:creationId xmlns:a16="http://schemas.microsoft.com/office/drawing/2014/main" id="{4D68DFFC-A1D9-4EE1-97CA-AE3339E3DE60}"/>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7" name="テキスト ボックス 6">
              <a:extLst>
                <a:ext uri="{FF2B5EF4-FFF2-40B4-BE49-F238E27FC236}">
                  <a16:creationId xmlns:a16="http://schemas.microsoft.com/office/drawing/2014/main" id="{8B0D37C8-11DC-4B65-98E2-525EC9FFF9E3}"/>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grpSp>
        <p:nvGrpSpPr>
          <p:cNvPr id="11" name="グループ化 10">
            <a:extLst>
              <a:ext uri="{FF2B5EF4-FFF2-40B4-BE49-F238E27FC236}">
                <a16:creationId xmlns:a16="http://schemas.microsoft.com/office/drawing/2014/main" id="{E46E0EC1-AF2A-4839-BBC0-D36B9CCC40BF}"/>
              </a:ext>
            </a:extLst>
          </p:cNvPr>
          <p:cNvGrpSpPr/>
          <p:nvPr/>
        </p:nvGrpSpPr>
        <p:grpSpPr>
          <a:xfrm>
            <a:off x="588384" y="2511795"/>
            <a:ext cx="2260360" cy="1834409"/>
            <a:chOff x="681629" y="886457"/>
            <a:chExt cx="2260360" cy="1834409"/>
          </a:xfrm>
        </p:grpSpPr>
        <p:sp>
          <p:nvSpPr>
            <p:cNvPr id="12" name="正方形/長方形 11">
              <a:extLst>
                <a:ext uri="{FF2B5EF4-FFF2-40B4-BE49-F238E27FC236}">
                  <a16:creationId xmlns:a16="http://schemas.microsoft.com/office/drawing/2014/main" id="{8D61F16A-52D8-4D9C-9F53-A094699A1751}"/>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C75AF59-FE42-4E06-931A-A255FA261EC0}"/>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14" name="正方形/長方形 13">
              <a:extLst>
                <a:ext uri="{FF2B5EF4-FFF2-40B4-BE49-F238E27FC236}">
                  <a16:creationId xmlns:a16="http://schemas.microsoft.com/office/drawing/2014/main" id="{2555ADEB-69C8-4D97-8066-286C1E9DFC2D}"/>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15" name="正方形/長方形 14">
              <a:extLst>
                <a:ext uri="{FF2B5EF4-FFF2-40B4-BE49-F238E27FC236}">
                  <a16:creationId xmlns:a16="http://schemas.microsoft.com/office/drawing/2014/main" id="{4ABEEA13-02B1-4DA1-9009-2A1E8D97EC5E}"/>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525F23E8-6A88-47F3-8BFE-8108A1D03A7E}"/>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sp>
        <p:nvSpPr>
          <p:cNvPr id="17" name="矢印: 右 16">
            <a:extLst>
              <a:ext uri="{FF2B5EF4-FFF2-40B4-BE49-F238E27FC236}">
                <a16:creationId xmlns:a16="http://schemas.microsoft.com/office/drawing/2014/main" id="{229299F3-021C-437A-A588-3C74E46D0F4D}"/>
              </a:ext>
            </a:extLst>
          </p:cNvPr>
          <p:cNvSpPr/>
          <p:nvPr/>
        </p:nvSpPr>
        <p:spPr>
          <a:xfrm>
            <a:off x="2945512" y="3255756"/>
            <a:ext cx="583243"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コンテンツ プレースホルダー 2">
            <a:extLst>
              <a:ext uri="{FF2B5EF4-FFF2-40B4-BE49-F238E27FC236}">
                <a16:creationId xmlns:a16="http://schemas.microsoft.com/office/drawing/2014/main" id="{EDB83A95-0B5C-4FD4-8BEF-198F1E04B9ED}"/>
              </a:ext>
            </a:extLst>
          </p:cNvPr>
          <p:cNvSpPr>
            <a:spLocks noGrp="1"/>
          </p:cNvSpPr>
          <p:nvPr>
            <p:ph idx="1"/>
          </p:nvPr>
        </p:nvSpPr>
        <p:spPr>
          <a:xfrm>
            <a:off x="376550" y="1005064"/>
            <a:ext cx="9152899" cy="291556"/>
          </a:xfrm>
        </p:spPr>
        <p:txBody>
          <a:bodyPr bIns="0">
            <a:normAutofit/>
          </a:bodyPr>
          <a:lstStyle/>
          <a:p>
            <a:r>
              <a:rPr lang="en-US" altLang="ja-JP" sz="1400"/>
              <a:t>scraper</a:t>
            </a:r>
            <a:r>
              <a:rPr lang="ja-JP" altLang="en-US" sz="1400"/>
              <a:t>モジュールによって収集したデータを</a:t>
            </a:r>
            <a:r>
              <a:rPr lang="en-US" altLang="ja-JP" sz="1400"/>
              <a:t>db</a:t>
            </a:r>
            <a:r>
              <a:rPr lang="ja-JP" altLang="en-US" sz="1400"/>
              <a:t>モジュール経由で各データベースに格納します。</a:t>
            </a:r>
            <a:endParaRPr lang="en-US" altLang="ja-JP"/>
          </a:p>
          <a:p>
            <a:endParaRPr lang="en-US" altLang="ja-JP"/>
          </a:p>
        </p:txBody>
      </p:sp>
      <p:grpSp>
        <p:nvGrpSpPr>
          <p:cNvPr id="19" name="グループ化 18">
            <a:extLst>
              <a:ext uri="{FF2B5EF4-FFF2-40B4-BE49-F238E27FC236}">
                <a16:creationId xmlns:a16="http://schemas.microsoft.com/office/drawing/2014/main" id="{0955D975-5BC0-42E7-B4BB-4532A8B29C66}"/>
              </a:ext>
            </a:extLst>
          </p:cNvPr>
          <p:cNvGrpSpPr/>
          <p:nvPr/>
        </p:nvGrpSpPr>
        <p:grpSpPr>
          <a:xfrm>
            <a:off x="3611141" y="2511794"/>
            <a:ext cx="2260360" cy="1834410"/>
            <a:chOff x="3452879" y="886457"/>
            <a:chExt cx="2260360" cy="1834409"/>
          </a:xfrm>
        </p:grpSpPr>
        <p:sp>
          <p:nvSpPr>
            <p:cNvPr id="20" name="正方形/長方形 19">
              <a:extLst>
                <a:ext uri="{FF2B5EF4-FFF2-40B4-BE49-F238E27FC236}">
                  <a16:creationId xmlns:a16="http://schemas.microsoft.com/office/drawing/2014/main" id="{A66F776C-FC90-4A26-9953-AD0BCA6D313B}"/>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8A41073C-5F36-47DE-92AD-C2783AF3E868}"/>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23" name="正方形/長方形 22">
              <a:extLst>
                <a:ext uri="{FF2B5EF4-FFF2-40B4-BE49-F238E27FC236}">
                  <a16:creationId xmlns:a16="http://schemas.microsoft.com/office/drawing/2014/main" id="{3E4301A4-3DD5-4FEB-ABA6-4DC11C605650}"/>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24" name="矢印: 右 23">
            <a:extLst>
              <a:ext uri="{FF2B5EF4-FFF2-40B4-BE49-F238E27FC236}">
                <a16:creationId xmlns:a16="http://schemas.microsoft.com/office/drawing/2014/main" id="{DDACCE0B-AC33-494B-86AB-D4BD97B3ED0E}"/>
              </a:ext>
            </a:extLst>
          </p:cNvPr>
          <p:cNvSpPr/>
          <p:nvPr/>
        </p:nvSpPr>
        <p:spPr>
          <a:xfrm>
            <a:off x="6143413" y="3181017"/>
            <a:ext cx="48607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65427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データ保存：モジュールの使い方</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2104293"/>
            <a:ext cx="8832156" cy="458372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300"/>
              <a:t>from </a:t>
            </a:r>
            <a:r>
              <a:rPr lang="en-US" altLang="ja-JP" sz="1300" err="1"/>
              <a:t>scraper.ranking_scraper</a:t>
            </a:r>
            <a:r>
              <a:rPr lang="en-US" altLang="ja-JP" sz="1300"/>
              <a:t> import </a:t>
            </a:r>
            <a:r>
              <a:rPr lang="en-US" altLang="ja-JP" sz="1300" b="1" err="1"/>
              <a:t>RankingScraper</a:t>
            </a:r>
            <a:endParaRPr lang="en-US" altLang="ja-JP" sz="1300" b="1"/>
          </a:p>
          <a:p>
            <a:r>
              <a:rPr lang="en-US" altLang="ja-JP" sz="1300"/>
              <a:t>from </a:t>
            </a:r>
            <a:r>
              <a:rPr lang="en-US" altLang="ja-JP" sz="1300" err="1"/>
              <a:t>db.vtuber_rank_db</a:t>
            </a:r>
            <a:r>
              <a:rPr lang="en-US" altLang="ja-JP" sz="1300"/>
              <a:t> import </a:t>
            </a:r>
            <a:r>
              <a:rPr lang="en-US" altLang="ja-JP" sz="1300" b="1" err="1"/>
              <a:t>VTuberRankDB</a:t>
            </a:r>
            <a:r>
              <a:rPr lang="en-US" altLang="ja-JP" sz="1300"/>
              <a:t>, </a:t>
            </a:r>
            <a:r>
              <a:rPr lang="en-US" altLang="ja-JP" sz="1300" err="1"/>
              <a:t>AlreadyExistDBError</a:t>
            </a:r>
            <a:endParaRPr lang="en-US" altLang="ja-JP" sz="1300"/>
          </a:p>
          <a:p>
            <a:endParaRPr lang="en-US" altLang="ja-JP" sz="1300"/>
          </a:p>
          <a:p>
            <a:r>
              <a:rPr lang="en-US" altLang="ja-JP" sz="1300"/>
              <a:t># scraper</a:t>
            </a:r>
            <a:r>
              <a:rPr lang="ja-JP" altLang="en-US" sz="1300"/>
              <a:t>モジュールで、</a:t>
            </a:r>
            <a:r>
              <a:rPr lang="en-US" altLang="ja-JP" sz="1300"/>
              <a:t>Vtuber</a:t>
            </a:r>
            <a:r>
              <a:rPr lang="ja-JP" altLang="en-US" sz="1300"/>
              <a:t>のランキングデータ収集</a:t>
            </a:r>
            <a:endParaRPr lang="en-US" altLang="ja-JP" sz="1300"/>
          </a:p>
          <a:p>
            <a:r>
              <a:rPr lang="en-US" altLang="ja-JP" sz="1300" err="1"/>
              <a:t>vtubers</a:t>
            </a:r>
            <a:r>
              <a:rPr lang="en-US" altLang="ja-JP" sz="1300"/>
              <a:t> = </a:t>
            </a:r>
            <a:r>
              <a:rPr lang="en-US" altLang="ja-JP" sz="1300" b="1" err="1"/>
              <a:t>RankingScraper</a:t>
            </a:r>
            <a:r>
              <a:rPr lang="en-US" altLang="ja-JP" sz="1300"/>
              <a:t>().</a:t>
            </a:r>
            <a:r>
              <a:rPr lang="en-US" altLang="ja-JP" sz="1300" err="1"/>
              <a:t>get_ranking_data</a:t>
            </a:r>
            <a:r>
              <a:rPr lang="en-US" altLang="ja-JP" sz="1300"/>
              <a:t>()</a:t>
            </a:r>
          </a:p>
          <a:p>
            <a:endParaRPr lang="en-US" altLang="ja-JP" sz="1300"/>
          </a:p>
          <a:p>
            <a:r>
              <a:rPr lang="en-US" altLang="ja-JP" sz="1300"/>
              <a:t># </a:t>
            </a:r>
            <a:r>
              <a:rPr lang="ja-JP" altLang="en-US" sz="1300"/>
              <a:t>データベース制御モジュール生成</a:t>
            </a:r>
            <a:endParaRPr lang="en-US" altLang="ja-JP" sz="1300"/>
          </a:p>
          <a:p>
            <a:r>
              <a:rPr lang="en-US" altLang="ja-JP" sz="1300" err="1"/>
              <a:t>db</a:t>
            </a:r>
            <a:r>
              <a:rPr lang="en-US" altLang="ja-JP" sz="1300"/>
              <a:t> = </a:t>
            </a:r>
            <a:r>
              <a:rPr lang="en-US" altLang="ja-JP" sz="1300" b="1" err="1"/>
              <a:t>VTuberRankDB</a:t>
            </a:r>
            <a:r>
              <a:rPr lang="en-US" altLang="ja-JP" sz="1300"/>
              <a:t>()</a:t>
            </a:r>
          </a:p>
          <a:p>
            <a:endParaRPr lang="en-US" altLang="ja-JP" sz="1300"/>
          </a:p>
          <a:p>
            <a:r>
              <a:rPr lang="en-US" altLang="ja-JP" sz="1300"/>
              <a:t># </a:t>
            </a:r>
            <a:r>
              <a:rPr lang="ja-JP" altLang="en-US" sz="1300"/>
              <a:t>スクレイピング結果をデータベースへ追加</a:t>
            </a:r>
            <a:endParaRPr lang="en-US" altLang="ja-JP" sz="1300"/>
          </a:p>
          <a:p>
            <a:r>
              <a:rPr lang="en-US" altLang="ja-JP" sz="1300"/>
              <a:t>for </a:t>
            </a:r>
            <a:r>
              <a:rPr lang="en-US" altLang="ja-JP" sz="1300" err="1"/>
              <a:t>vtuber</a:t>
            </a:r>
            <a:r>
              <a:rPr lang="en-US" altLang="ja-JP" sz="1300"/>
              <a:t> in </a:t>
            </a:r>
            <a:r>
              <a:rPr lang="en-US" altLang="ja-JP" sz="1300" err="1"/>
              <a:t>vtubers</a:t>
            </a:r>
            <a:r>
              <a:rPr lang="en-US" altLang="ja-JP" sz="1300"/>
              <a:t>:</a:t>
            </a:r>
          </a:p>
          <a:p>
            <a:r>
              <a:rPr lang="ja-JP" altLang="en-US" sz="1300"/>
              <a:t>　</a:t>
            </a:r>
            <a:r>
              <a:rPr lang="en-US" altLang="ja-JP" sz="1300"/>
              <a:t>db</a:t>
            </a:r>
            <a:r>
              <a:rPr lang="en-US" altLang="ja-JP" sz="1300" err="1"/>
              <a:t>.</a:t>
            </a:r>
            <a:r>
              <a:rPr lang="en-US" altLang="ja-JP" sz="1300" b="1" err="1"/>
              <a:t>insert</a:t>
            </a:r>
            <a:r>
              <a:rPr lang="en-US" altLang="ja-JP" sz="1300"/>
              <a:t>(</a:t>
            </a:r>
          </a:p>
          <a:p>
            <a:r>
              <a:rPr lang="en-US" altLang="ja-JP" sz="1300"/>
              <a:t>        </a:t>
            </a:r>
            <a:r>
              <a:rPr lang="en-US" altLang="ja-JP" sz="1300" err="1"/>
              <a:t>vtuber</a:t>
            </a:r>
            <a:r>
              <a:rPr lang="en-US" altLang="ja-JP" sz="1300"/>
              <a:t>[</a:t>
            </a:r>
            <a:r>
              <a:rPr lang="en-US" altLang="ja-JP" sz="1300" err="1"/>
              <a:t>dbkey.VTUBER_NAME_KEY</a:t>
            </a:r>
            <a:r>
              <a:rPr lang="en-US" altLang="ja-JP" sz="1300"/>
              <a:t>],</a:t>
            </a:r>
          </a:p>
          <a:p>
            <a:r>
              <a:rPr lang="en-US" altLang="ja-JP" sz="1300"/>
              <a:t>        </a:t>
            </a:r>
            <a:r>
              <a:rPr lang="en-US" altLang="ja-JP" sz="1300" err="1"/>
              <a:t>vtuber</a:t>
            </a:r>
            <a:r>
              <a:rPr lang="en-US" altLang="ja-JP" sz="1300"/>
              <a:t>[</a:t>
            </a:r>
            <a:r>
              <a:rPr lang="en-US" altLang="ja-JP" sz="1300" err="1"/>
              <a:t>dbkey.VTUBER_OFFICE_KEY</a:t>
            </a:r>
            <a:r>
              <a:rPr lang="en-US" altLang="ja-JP" sz="1300"/>
              <a:t>],</a:t>
            </a:r>
          </a:p>
          <a:p>
            <a:r>
              <a:rPr lang="en-US" altLang="ja-JP" sz="1300"/>
              <a:t>        </a:t>
            </a:r>
            <a:r>
              <a:rPr lang="en-US" altLang="ja-JP" sz="1300" err="1"/>
              <a:t>vtuber</a:t>
            </a:r>
            <a:r>
              <a:rPr lang="en-US" altLang="ja-JP" sz="1300"/>
              <a:t>[</a:t>
            </a:r>
            <a:r>
              <a:rPr lang="en-US" altLang="ja-JP" sz="1300" err="1"/>
              <a:t>dbkey.VTUBER_RANK_KEY</a:t>
            </a:r>
            <a:r>
              <a:rPr lang="en-US" altLang="ja-JP" sz="1300"/>
              <a:t>],</a:t>
            </a:r>
          </a:p>
          <a:p>
            <a:r>
              <a:rPr lang="en-US" altLang="ja-JP" sz="1300"/>
              <a:t>        </a:t>
            </a:r>
            <a:r>
              <a:rPr lang="en-US" altLang="ja-JP" sz="1300" err="1"/>
              <a:t>vtuber</a:t>
            </a:r>
            <a:r>
              <a:rPr lang="en-US" altLang="ja-JP" sz="1300"/>
              <a:t>[</a:t>
            </a:r>
            <a:r>
              <a:rPr lang="en-US" altLang="ja-JP" sz="1300" err="1"/>
              <a:t>dbkey.VTUBER_FOLLOWER_KEY</a:t>
            </a:r>
            <a:r>
              <a:rPr lang="en-US" altLang="ja-JP" sz="1300"/>
              <a:t>],</a:t>
            </a:r>
          </a:p>
          <a:p>
            <a:r>
              <a:rPr lang="en-US" altLang="ja-JP" sz="1300"/>
              <a:t>        </a:t>
            </a:r>
            <a:r>
              <a:rPr lang="en-US" altLang="ja-JP" sz="1300" err="1"/>
              <a:t>vtuber</a:t>
            </a:r>
            <a:r>
              <a:rPr lang="en-US" altLang="ja-JP" sz="1300"/>
              <a:t>[</a:t>
            </a:r>
            <a:r>
              <a:rPr lang="en-US" altLang="ja-JP" sz="1300" err="1"/>
              <a:t>dbkey.VTUBER_VIEW_KEY</a:t>
            </a:r>
            <a:r>
              <a:rPr lang="en-US" altLang="ja-JP" sz="1300"/>
              <a:t>],</a:t>
            </a:r>
          </a:p>
          <a:p>
            <a:r>
              <a:rPr lang="en-US" altLang="ja-JP" sz="1300"/>
              <a:t>        </a:t>
            </a:r>
            <a:r>
              <a:rPr lang="en-US" altLang="ja-JP" sz="1300" err="1"/>
              <a:t>vtuber</a:t>
            </a:r>
            <a:r>
              <a:rPr lang="en-US" altLang="ja-JP" sz="1300"/>
              <a:t>[</a:t>
            </a:r>
            <a:r>
              <a:rPr lang="en-US" altLang="ja-JP" sz="1300" err="1"/>
              <a:t>dbkey.VTUBER_TWITTER_KEY</a:t>
            </a:r>
            <a:r>
              <a:rPr lang="en-US" altLang="ja-JP" sz="1300"/>
              <a:t>],</a:t>
            </a:r>
          </a:p>
          <a:p>
            <a:r>
              <a:rPr lang="en-US" altLang="ja-JP" sz="1300"/>
              <a:t>        vtuber[dbkey.VTUBER_YOUTUBE_KEY])</a:t>
            </a:r>
          </a:p>
          <a:p>
            <a:endParaRPr lang="en-US" altLang="ja-JP" sz="1200"/>
          </a:p>
          <a:p>
            <a:endParaRPr lang="en-US" altLang="ja-JP"/>
          </a:p>
        </p:txBody>
      </p:sp>
      <p:graphicFrame>
        <p:nvGraphicFramePr>
          <p:cNvPr id="3" name="表 4">
            <a:extLst>
              <a:ext uri="{FF2B5EF4-FFF2-40B4-BE49-F238E27FC236}">
                <a16:creationId xmlns:a16="http://schemas.microsoft.com/office/drawing/2014/main" id="{FB128064-33FA-434C-9567-22E88895477B}"/>
              </a:ext>
            </a:extLst>
          </p:cNvPr>
          <p:cNvGraphicFramePr>
            <a:graphicFrameLocks noGrp="1"/>
          </p:cNvGraphicFramePr>
          <p:nvPr>
            <p:extLst>
              <p:ext uri="{D42A27DB-BD31-4B8C-83A1-F6EECF244321}">
                <p14:modId xmlns:p14="http://schemas.microsoft.com/office/powerpoint/2010/main" val="3732037714"/>
              </p:ext>
            </p:extLst>
          </p:nvPr>
        </p:nvGraphicFramePr>
        <p:xfrm>
          <a:off x="513862" y="1157329"/>
          <a:ext cx="6604000" cy="7416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en-US" altLang="ja-JP" sz="1400"/>
                        <a:t>scraper</a:t>
                      </a:r>
                      <a:r>
                        <a:rPr kumimoji="1" lang="ja-JP" altLang="en-US" sz="1400"/>
                        <a:t>モジュール</a:t>
                      </a:r>
                    </a:p>
                  </a:txBody>
                  <a:tcPr/>
                </a:tc>
                <a:tc>
                  <a:txBody>
                    <a:bodyPr/>
                    <a:lstStyle/>
                    <a:p>
                      <a:r>
                        <a:rPr kumimoji="1" lang="en-US" altLang="ja-JP" sz="1400"/>
                        <a:t>db</a:t>
                      </a:r>
                      <a:r>
                        <a:rPr kumimoji="1" lang="ja-JP" altLang="en-US" sz="1400"/>
                        <a:t>モジュール</a:t>
                      </a:r>
                    </a:p>
                  </a:txBody>
                  <a:tcPr/>
                </a:tc>
                <a:extLst>
                  <a:ext uri="{0D108BD9-81ED-4DB2-BD59-A6C34878D82A}">
                    <a16:rowId xmlns:a16="http://schemas.microsoft.com/office/drawing/2014/main" val="585833332"/>
                  </a:ext>
                </a:extLst>
              </a:tr>
              <a:tr h="370840">
                <a:tc>
                  <a:txBody>
                    <a:bodyPr/>
                    <a:lstStyle/>
                    <a:p>
                      <a:r>
                        <a:rPr lang="en-US" altLang="ja-JP" sz="1400"/>
                        <a:t>RankingScraper</a:t>
                      </a:r>
                      <a:endParaRPr kumimoji="1" lang="ja-JP" altLang="en-US" sz="1400"/>
                    </a:p>
                  </a:txBody>
                  <a:tcPr/>
                </a:tc>
                <a:tc>
                  <a:txBody>
                    <a:bodyPr/>
                    <a:lstStyle/>
                    <a:p>
                      <a:r>
                        <a:rPr lang="en-US" altLang="ja-JP" sz="1400"/>
                        <a:t>VTuberRankDB</a:t>
                      </a:r>
                      <a:endParaRPr kumimoji="1" lang="ja-JP" altLang="en-US" sz="1400"/>
                    </a:p>
                  </a:txBody>
                  <a:tcPr/>
                </a:tc>
                <a:extLst>
                  <a:ext uri="{0D108BD9-81ED-4DB2-BD59-A6C34878D82A}">
                    <a16:rowId xmlns:a16="http://schemas.microsoft.com/office/drawing/2014/main" val="1291414468"/>
                  </a:ext>
                </a:extLst>
              </a:tr>
            </a:tbl>
          </a:graphicData>
        </a:graphic>
      </p:graphicFrame>
    </p:spTree>
    <p:extLst>
      <p:ext uri="{BB962C8B-B14F-4D97-AF65-F5344CB8AC3E}">
        <p14:creationId xmlns:p14="http://schemas.microsoft.com/office/powerpoint/2010/main" val="2218246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データ保存：</a:t>
            </a:r>
            <a:r>
              <a:rPr lang="en-US" altLang="ja-JP"/>
              <a:t>VTuberRankDB</a:t>
            </a:r>
            <a:r>
              <a:rPr lang="ja-JP" altLang="en-US"/>
              <a:t>について</a:t>
            </a:r>
            <a:endParaRPr lang="en-US" altLang="ja-JP"/>
          </a:p>
        </p:txBody>
      </p:sp>
      <p:sp>
        <p:nvSpPr>
          <p:cNvPr id="4" name="コンテンツ プレースホルダー 2">
            <a:extLst>
              <a:ext uri="{FF2B5EF4-FFF2-40B4-BE49-F238E27FC236}">
                <a16:creationId xmlns:a16="http://schemas.microsoft.com/office/drawing/2014/main" id="{C2B7BB2E-CE3F-4EE2-90F0-499AE8DC8777}"/>
              </a:ext>
            </a:extLst>
          </p:cNvPr>
          <p:cNvSpPr txBox="1">
            <a:spLocks/>
          </p:cNvSpPr>
          <p:nvPr/>
        </p:nvSpPr>
        <p:spPr>
          <a:xfrm>
            <a:off x="446661" y="943709"/>
            <a:ext cx="8832156" cy="4519246"/>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CRT_TBL = '''CREATE TABLE vtuber_rank…’’’</a:t>
            </a:r>
          </a:p>
          <a:p>
            <a:r>
              <a:rPr lang="en-US" altLang="ja-JP" sz="1400"/>
              <a:t>INS_TBL = '''INSERT INTO vtuber_rank(…’’’</a:t>
            </a:r>
          </a:p>
          <a:p>
            <a:endParaRPr lang="en-US" altLang="ja-JP" sz="1400"/>
          </a:p>
          <a:p>
            <a:r>
              <a:rPr lang="en-US" altLang="ja-JP" sz="1400"/>
              <a:t>class </a:t>
            </a:r>
            <a:r>
              <a:rPr lang="en-US" altLang="ja-JP" sz="1400" b="1"/>
              <a:t>VTuberRankDB</a:t>
            </a:r>
            <a:r>
              <a:rPr lang="en-US" altLang="ja-JP" sz="1400"/>
              <a:t>(object):</a:t>
            </a:r>
          </a:p>
          <a:p>
            <a:r>
              <a:rPr lang="en-US" altLang="ja-JP" sz="1400"/>
              <a:t>    def __init__(self):</a:t>
            </a:r>
          </a:p>
          <a:p>
            <a:r>
              <a:rPr lang="en-US" altLang="ja-JP" sz="1400"/>
              <a:t>        self._con = sqlite3.</a:t>
            </a:r>
            <a:r>
              <a:rPr lang="en-US" altLang="ja-JP" sz="1400" b="1"/>
              <a:t>connect</a:t>
            </a:r>
            <a:r>
              <a:rPr lang="en-US" altLang="ja-JP" sz="1400"/>
              <a:t>('vtuber.db’)</a:t>
            </a:r>
          </a:p>
          <a:p>
            <a:r>
              <a:rPr lang="en-US" altLang="ja-JP" sz="1400"/>
              <a:t>        self._con.</a:t>
            </a:r>
            <a:r>
              <a:rPr lang="en-US" altLang="ja-JP" sz="1400" b="1"/>
              <a:t>execute</a:t>
            </a:r>
            <a:r>
              <a:rPr lang="en-US" altLang="ja-JP" sz="1400"/>
              <a:t>(CRT_TBL)</a:t>
            </a:r>
          </a:p>
          <a:p>
            <a:endParaRPr lang="ja-JP" altLang="en-US" sz="1400"/>
          </a:p>
          <a:p>
            <a:r>
              <a:rPr lang="ja-JP" altLang="en-US" sz="1400"/>
              <a:t>    </a:t>
            </a:r>
            <a:r>
              <a:rPr lang="en-US" altLang="ja-JP" sz="1400"/>
              <a:t>def insert(self, name, office, rank, follower, view, twitter, youtube):</a:t>
            </a:r>
          </a:p>
          <a:p>
            <a:r>
              <a:rPr lang="en-US" altLang="ja-JP" sz="1400"/>
              <a:t>        self._con.</a:t>
            </a:r>
            <a:r>
              <a:rPr lang="en-US" altLang="ja-JP" sz="1400" b="1"/>
              <a:t>execute</a:t>
            </a:r>
            <a:r>
              <a:rPr lang="en-US" altLang="ja-JP" sz="1400"/>
              <a:t>(INS_TBL, (name, office, rank, follower, view, twitter, youtube))</a:t>
            </a:r>
          </a:p>
          <a:p>
            <a:r>
              <a:rPr lang="en-US" altLang="ja-JP" sz="1400"/>
              <a:t>        self._con.</a:t>
            </a:r>
            <a:r>
              <a:rPr lang="en-US" altLang="ja-JP" sz="1400" b="1"/>
              <a:t>execute</a:t>
            </a:r>
            <a:r>
              <a:rPr lang="en-US" altLang="ja-JP" sz="1400"/>
              <a:t>('COMMIT;’)</a:t>
            </a:r>
          </a:p>
          <a:p>
            <a:endParaRPr lang="en-US" altLang="ja-JP" sz="1400"/>
          </a:p>
          <a:p>
            <a:r>
              <a:rPr lang="ja-JP" altLang="en-US" sz="1400"/>
              <a:t>前項で説明したように、基本的には</a:t>
            </a:r>
            <a:r>
              <a:rPr lang="en-US" altLang="ja-JP" sz="1400"/>
              <a:t>SQL</a:t>
            </a:r>
            <a:r>
              <a:rPr lang="ja-JP" altLang="en-US" sz="1400"/>
              <a:t>文を実行しているだけです。</a:t>
            </a:r>
            <a:endParaRPr lang="en-US" altLang="ja-JP" sz="1400"/>
          </a:p>
          <a:p>
            <a:endParaRPr lang="en-US" altLang="ja-JP" sz="1400"/>
          </a:p>
          <a:p>
            <a:r>
              <a:rPr lang="en-US" altLang="ja-JP" sz="1400" b="1"/>
              <a:t>sqlite3</a:t>
            </a:r>
            <a:r>
              <a:rPr lang="ja-JP" altLang="en-US" sz="1400" b="1"/>
              <a:t>機能</a:t>
            </a:r>
            <a:endParaRPr lang="en-US" altLang="ja-JP" sz="1400" b="1"/>
          </a:p>
          <a:p>
            <a:r>
              <a:rPr lang="en-US" altLang="ja-JP" sz="1400"/>
              <a:t>  connect … </a:t>
            </a:r>
            <a:r>
              <a:rPr lang="ja-JP" altLang="en-US" sz="1400"/>
              <a:t>データベースに</a:t>
            </a:r>
            <a:r>
              <a:rPr lang="ja-JP" altLang="en-US" sz="1400" b="1"/>
              <a:t>接続</a:t>
            </a:r>
            <a:r>
              <a:rPr lang="ja-JP" altLang="en-US" sz="1400"/>
              <a:t>します。</a:t>
            </a:r>
            <a:endParaRPr lang="en-US" altLang="ja-JP" sz="1400"/>
          </a:p>
          <a:p>
            <a:r>
              <a:rPr lang="en-US" altLang="ja-JP" sz="1400"/>
              <a:t>  execute…</a:t>
            </a:r>
            <a:r>
              <a:rPr lang="en-US" altLang="ja-JP" sz="1400" b="1"/>
              <a:t>SQL</a:t>
            </a:r>
            <a:r>
              <a:rPr lang="ja-JP" altLang="en-US" sz="1400" b="1"/>
              <a:t>文を実行</a:t>
            </a:r>
            <a:r>
              <a:rPr lang="ja-JP" altLang="en-US" sz="1400"/>
              <a:t>します。</a:t>
            </a:r>
            <a:endParaRPr lang="en-US" altLang="ja-JP" sz="1400"/>
          </a:p>
          <a:p>
            <a:endParaRPr lang="en-US" altLang="ja-JP" sz="1300"/>
          </a:p>
        </p:txBody>
      </p:sp>
    </p:spTree>
    <p:extLst>
      <p:ext uri="{BB962C8B-B14F-4D97-AF65-F5344CB8AC3E}">
        <p14:creationId xmlns:p14="http://schemas.microsoft.com/office/powerpoint/2010/main" val="386347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データプロット：概要</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ja-JP" altLang="en-US" sz="1400"/>
              <a:t>収集したデータからさまざまな値を集計して、プロット（円グラフや棒グラフを描画）します。</a:t>
            </a:r>
            <a:endParaRPr lang="en-US" altLang="ja-JP"/>
          </a:p>
          <a:p>
            <a:endParaRPr lang="en-US" altLang="ja-JP"/>
          </a:p>
        </p:txBody>
      </p:sp>
      <p:pic>
        <p:nvPicPr>
          <p:cNvPr id="17" name="図 16">
            <a:extLst>
              <a:ext uri="{FF2B5EF4-FFF2-40B4-BE49-F238E27FC236}">
                <a16:creationId xmlns:a16="http://schemas.microsoft.com/office/drawing/2014/main" id="{6FD176DD-6013-4DD3-B979-CEDEC368DEE6}"/>
              </a:ext>
            </a:extLst>
          </p:cNvPr>
          <p:cNvPicPr>
            <a:picLocks noChangeAspect="1"/>
          </p:cNvPicPr>
          <p:nvPr/>
        </p:nvPicPr>
        <p:blipFill>
          <a:blip r:embed="rId2"/>
          <a:stretch>
            <a:fillRect/>
          </a:stretch>
        </p:blipFill>
        <p:spPr>
          <a:xfrm>
            <a:off x="6159002" y="2268416"/>
            <a:ext cx="3231183" cy="2846858"/>
          </a:xfrm>
          <a:prstGeom prst="rect">
            <a:avLst/>
          </a:prstGeom>
        </p:spPr>
      </p:pic>
      <p:sp>
        <p:nvSpPr>
          <p:cNvPr id="19" name="四角形: メモ 18">
            <a:extLst>
              <a:ext uri="{FF2B5EF4-FFF2-40B4-BE49-F238E27FC236}">
                <a16:creationId xmlns:a16="http://schemas.microsoft.com/office/drawing/2014/main" id="{31E4B230-3E8A-4B5F-B7C4-72C5E9AD7C8D}"/>
              </a:ext>
            </a:extLst>
          </p:cNvPr>
          <p:cNvSpPr/>
          <p:nvPr/>
        </p:nvSpPr>
        <p:spPr>
          <a:xfrm>
            <a:off x="587317" y="3117813"/>
            <a:ext cx="4441883" cy="1426617"/>
          </a:xfrm>
          <a:prstGeom prst="foldedCorner">
            <a:avLst>
              <a:gd name="adj" fmla="val 10236"/>
            </a:avLst>
          </a:prstGeom>
          <a:solidFill>
            <a:schemeClr val="bg1"/>
          </a:solidFill>
          <a:ln w="28575"/>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ja-JP" altLang="en-US" sz="1400">
                <a:solidFill>
                  <a:schemeClr val="tx1"/>
                </a:solidFill>
              </a:rPr>
              <a:t>キズナアイ：オフィス：</a:t>
            </a:r>
            <a:r>
              <a:rPr kumimoji="1" lang="en-US" altLang="ja-JP" sz="1400">
                <a:solidFill>
                  <a:schemeClr val="tx1"/>
                </a:solidFill>
              </a:rPr>
              <a:t>xxx</a:t>
            </a:r>
            <a:r>
              <a:rPr kumimoji="1" lang="ja-JP" altLang="en-US" sz="1400">
                <a:solidFill>
                  <a:schemeClr val="tx1"/>
                </a:solidFill>
              </a:rPr>
              <a:t>、フォロワー：</a:t>
            </a:r>
            <a:r>
              <a:rPr kumimoji="1" lang="en-US" altLang="ja-JP" sz="1400">
                <a:solidFill>
                  <a:schemeClr val="tx1"/>
                </a:solidFill>
              </a:rPr>
              <a:t>yyy</a:t>
            </a:r>
          </a:p>
          <a:p>
            <a:r>
              <a:rPr lang="ja-JP" altLang="en-US" sz="1400">
                <a:solidFill>
                  <a:schemeClr val="tx1"/>
                </a:solidFill>
              </a:rPr>
              <a:t>輝夜月</a:t>
            </a:r>
            <a:r>
              <a:rPr lang="en-US" altLang="ja-JP" sz="1400">
                <a:solidFill>
                  <a:schemeClr val="tx1"/>
                </a:solidFill>
              </a:rPr>
              <a:t>:</a:t>
            </a:r>
            <a:r>
              <a:rPr lang="ja-JP" altLang="en-US" sz="1400">
                <a:solidFill>
                  <a:schemeClr val="tx1"/>
                </a:solidFill>
              </a:rPr>
              <a:t>オフィス：</a:t>
            </a:r>
            <a:r>
              <a:rPr lang="en-US" altLang="ja-JP" sz="1400">
                <a:solidFill>
                  <a:schemeClr val="tx1"/>
                </a:solidFill>
              </a:rPr>
              <a:t>xxx</a:t>
            </a:r>
            <a:r>
              <a:rPr lang="ja-JP" altLang="en-US" sz="1400">
                <a:solidFill>
                  <a:schemeClr val="tx1"/>
                </a:solidFill>
              </a:rPr>
              <a:t>、フォロワー：</a:t>
            </a:r>
            <a:r>
              <a:rPr lang="en-US" altLang="ja-JP" sz="1400">
                <a:solidFill>
                  <a:schemeClr val="tx1"/>
                </a:solidFill>
              </a:rPr>
              <a:t>yyy</a:t>
            </a:r>
          </a:p>
          <a:p>
            <a:r>
              <a:rPr kumimoji="1" lang="ja-JP" altLang="en-US" sz="1400">
                <a:solidFill>
                  <a:schemeClr val="tx1"/>
                </a:solidFill>
              </a:rPr>
              <a:t>ミライアカリ：オフィス：</a:t>
            </a:r>
            <a:r>
              <a:rPr kumimoji="1" lang="en-US" altLang="ja-JP" sz="1400">
                <a:solidFill>
                  <a:schemeClr val="tx1"/>
                </a:solidFill>
              </a:rPr>
              <a:t>xxx</a:t>
            </a:r>
            <a:r>
              <a:rPr kumimoji="1" lang="ja-JP" altLang="en-US" sz="1400">
                <a:solidFill>
                  <a:schemeClr val="tx1"/>
                </a:solidFill>
              </a:rPr>
              <a:t>、</a:t>
            </a:r>
            <a:r>
              <a:rPr lang="ja-JP" altLang="en-US" sz="1400">
                <a:solidFill>
                  <a:schemeClr val="tx1"/>
                </a:solidFill>
              </a:rPr>
              <a:t>フォロワー：</a:t>
            </a:r>
            <a:r>
              <a:rPr lang="en-US" altLang="ja-JP" sz="1400">
                <a:solidFill>
                  <a:schemeClr val="tx1"/>
                </a:solidFill>
              </a:rPr>
              <a:t>yyy</a:t>
            </a:r>
            <a:endParaRPr kumimoji="1" lang="en-US" altLang="ja-JP" sz="1400">
              <a:solidFill>
                <a:schemeClr val="tx1"/>
              </a:solidFill>
            </a:endParaRPr>
          </a:p>
          <a:p>
            <a:r>
              <a:rPr kumimoji="1" lang="ja-JP" altLang="en-US" sz="1400">
                <a:solidFill>
                  <a:schemeClr val="tx1"/>
                </a:solidFill>
              </a:rPr>
              <a:t>　　　・</a:t>
            </a:r>
            <a:endParaRPr kumimoji="1" lang="en-US" altLang="ja-JP" sz="1400">
              <a:solidFill>
                <a:schemeClr val="tx1"/>
              </a:solidFill>
            </a:endParaRPr>
          </a:p>
          <a:p>
            <a:r>
              <a:rPr lang="ja-JP" altLang="en-US" sz="1400">
                <a:solidFill>
                  <a:schemeClr val="tx1"/>
                </a:solidFill>
              </a:rPr>
              <a:t>　　　・</a:t>
            </a:r>
            <a:endParaRPr lang="en-US" altLang="ja-JP" sz="1400">
              <a:solidFill>
                <a:schemeClr val="tx1"/>
              </a:solidFill>
            </a:endParaRPr>
          </a:p>
          <a:p>
            <a:r>
              <a:rPr lang="en-US" altLang="ja-JP" sz="1400">
                <a:solidFill>
                  <a:schemeClr val="tx1"/>
                </a:solidFill>
              </a:rPr>
              <a:t>   </a:t>
            </a:r>
          </a:p>
          <a:p>
            <a:endParaRPr lang="en-US" altLang="ja-JP" sz="1400">
              <a:solidFill>
                <a:schemeClr val="tx1"/>
              </a:solidFill>
            </a:endParaRPr>
          </a:p>
          <a:p>
            <a:endParaRPr lang="en-US" altLang="ja-JP" sz="1400">
              <a:solidFill>
                <a:schemeClr val="tx1"/>
              </a:solidFill>
            </a:endParaRPr>
          </a:p>
          <a:p>
            <a:endParaRPr kumimoji="1" lang="ja-JP" altLang="en-US" sz="1400">
              <a:solidFill>
                <a:schemeClr val="tx1"/>
              </a:solidFill>
            </a:endParaRPr>
          </a:p>
        </p:txBody>
      </p:sp>
      <p:sp>
        <p:nvSpPr>
          <p:cNvPr id="30" name="矢印: 右 29">
            <a:extLst>
              <a:ext uri="{FF2B5EF4-FFF2-40B4-BE49-F238E27FC236}">
                <a16:creationId xmlns:a16="http://schemas.microsoft.com/office/drawing/2014/main" id="{2FEF19E4-CC40-4B45-947B-0ACC0E3F7AA3}"/>
              </a:ext>
            </a:extLst>
          </p:cNvPr>
          <p:cNvSpPr/>
          <p:nvPr/>
        </p:nvSpPr>
        <p:spPr>
          <a:xfrm>
            <a:off x="5234354" y="3576261"/>
            <a:ext cx="602784"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コンテンツ プレースホルダー 2">
            <a:extLst>
              <a:ext uri="{FF2B5EF4-FFF2-40B4-BE49-F238E27FC236}">
                <a16:creationId xmlns:a16="http://schemas.microsoft.com/office/drawing/2014/main" id="{C6A22753-B3C0-4824-A180-347F6E68D26F}"/>
              </a:ext>
            </a:extLst>
          </p:cNvPr>
          <p:cNvSpPr txBox="1">
            <a:spLocks/>
          </p:cNvSpPr>
          <p:nvPr/>
        </p:nvSpPr>
        <p:spPr>
          <a:xfrm>
            <a:off x="5315895" y="4259956"/>
            <a:ext cx="602784" cy="284474"/>
          </a:xfrm>
          <a:prstGeom prst="rect">
            <a:avLst/>
          </a:prstGeom>
        </p:spPr>
        <p:txBody>
          <a:bodyPr vert="horz" lIns="91440" tIns="45720" rIns="91440" bIns="0" rtlCol="0">
            <a:normAutofit lnSpcReduction="100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集計</a:t>
            </a:r>
            <a:endParaRPr lang="en-US" altLang="ja-JP"/>
          </a:p>
        </p:txBody>
      </p:sp>
    </p:spTree>
    <p:extLst>
      <p:ext uri="{BB962C8B-B14F-4D97-AF65-F5344CB8AC3E}">
        <p14:creationId xmlns:p14="http://schemas.microsoft.com/office/powerpoint/2010/main" val="110734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モジュール構成</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494060" y="2924908"/>
            <a:ext cx="9152899" cy="3827584"/>
          </a:xfrm>
          <a:noFill/>
        </p:spPr>
        <p:txBody>
          <a:bodyPr bIns="0">
            <a:normAutofit lnSpcReduction="10000"/>
          </a:bodyPr>
          <a:lstStyle/>
          <a:p>
            <a:r>
              <a:rPr lang="en-US" altLang="ja-JP" sz="1400" b="1"/>
              <a:t>scraper</a:t>
            </a:r>
          </a:p>
          <a:p>
            <a:r>
              <a:rPr lang="ja-JP" altLang="en-US" sz="1400"/>
              <a:t>　スクレイピング機能。</a:t>
            </a:r>
            <a:endParaRPr lang="en-US" altLang="ja-JP" sz="1400"/>
          </a:p>
          <a:p>
            <a:r>
              <a:rPr lang="ja-JP" altLang="en-US" sz="1400"/>
              <a:t>　タグ</a:t>
            </a:r>
            <a:r>
              <a:rPr lang="en-US" altLang="ja-JP" sz="1400"/>
              <a:t>(HTML</a:t>
            </a:r>
            <a:r>
              <a:rPr lang="ja-JP" altLang="en-US" sz="1400"/>
              <a:t>タグ</a:t>
            </a:r>
            <a:r>
              <a:rPr lang="en-US" altLang="ja-JP" sz="1400"/>
              <a:t>)</a:t>
            </a:r>
            <a:r>
              <a:rPr lang="ja-JP" altLang="en-US" sz="1400"/>
              <a:t> を包んだクラスモジュール群。タグはタグ工場</a:t>
            </a:r>
            <a:r>
              <a:rPr lang="en-US" altLang="ja-JP" sz="1400"/>
              <a:t>(tag_factory.py)</a:t>
            </a:r>
            <a:r>
              <a:rPr lang="ja-JP" altLang="en-US" sz="1400"/>
              <a:t>で生産される。</a:t>
            </a:r>
            <a:endParaRPr lang="en-US" altLang="ja-JP" sz="1400"/>
          </a:p>
          <a:p>
            <a:r>
              <a:rPr lang="ja-JP" altLang="en-US" sz="1400"/>
              <a:t>　ランキング、にじさんじ等のサイトを、タグ工場の機能を使ってスクレイピングする。</a:t>
            </a:r>
            <a:endParaRPr lang="en-US" altLang="ja-JP" sz="1400"/>
          </a:p>
          <a:p>
            <a:r>
              <a:rPr lang="ja-JP" altLang="en-US" sz="1400"/>
              <a:t>　使用ライブラリ：</a:t>
            </a:r>
            <a:r>
              <a:rPr lang="en-US" altLang="ja-JP" sz="1400"/>
              <a:t>beautifulsoup</a:t>
            </a:r>
          </a:p>
          <a:p>
            <a:endParaRPr lang="en-US" altLang="ja-JP" sz="1400"/>
          </a:p>
          <a:p>
            <a:r>
              <a:rPr lang="en-US" altLang="ja-JP" sz="1400" b="1"/>
              <a:t>db</a:t>
            </a:r>
          </a:p>
          <a:p>
            <a:r>
              <a:rPr lang="ja-JP" altLang="en-US" sz="1400"/>
              <a:t>　データベース機能。</a:t>
            </a:r>
            <a:endParaRPr lang="en-US" altLang="ja-JP" sz="1400"/>
          </a:p>
          <a:p>
            <a:r>
              <a:rPr lang="ja-JP" altLang="en-US" sz="1400"/>
              <a:t>　</a:t>
            </a:r>
            <a:r>
              <a:rPr lang="en-US" altLang="ja-JP" sz="1400"/>
              <a:t>sqlite3</a:t>
            </a:r>
            <a:r>
              <a:rPr lang="ja-JP" altLang="en-US" sz="1400"/>
              <a:t>データベースに接続して、テーブルの作成、データの追加</a:t>
            </a:r>
            <a:r>
              <a:rPr lang="en-US" altLang="ja-JP" sz="1400"/>
              <a:t>/</a:t>
            </a:r>
            <a:r>
              <a:rPr lang="ja-JP" altLang="en-US" sz="1400"/>
              <a:t>削除</a:t>
            </a:r>
            <a:r>
              <a:rPr lang="en-US" altLang="ja-JP" sz="1400"/>
              <a:t>/</a:t>
            </a:r>
            <a:r>
              <a:rPr lang="ja-JP" altLang="en-US" sz="1400"/>
              <a:t>更新等を行う。</a:t>
            </a:r>
            <a:endParaRPr lang="en-US" altLang="ja-JP" sz="1400"/>
          </a:p>
          <a:p>
            <a:r>
              <a:rPr lang="ja-JP" altLang="en-US" sz="1400"/>
              <a:t>　使用ライブラリ：</a:t>
            </a:r>
            <a:r>
              <a:rPr lang="en-US" altLang="ja-JP" sz="1400"/>
              <a:t>sqlite3</a:t>
            </a:r>
          </a:p>
          <a:p>
            <a:endParaRPr lang="en-US" altLang="ja-JP" sz="1400"/>
          </a:p>
          <a:p>
            <a:r>
              <a:rPr lang="en-US" altLang="ja-JP" sz="1400" b="1"/>
              <a:t>plotter</a:t>
            </a:r>
          </a:p>
          <a:p>
            <a:r>
              <a:rPr lang="ja-JP" altLang="en-US" sz="1400"/>
              <a:t>　グラフプロット機能。</a:t>
            </a:r>
            <a:endParaRPr lang="en-US" altLang="ja-JP" sz="1400"/>
          </a:p>
          <a:p>
            <a:r>
              <a:rPr lang="ja-JP" altLang="en-US" sz="1400"/>
              <a:t>　</a:t>
            </a:r>
            <a:r>
              <a:rPr lang="en-US" altLang="ja-JP" sz="1400"/>
              <a:t>sqlite3</a:t>
            </a:r>
            <a:r>
              <a:rPr lang="ja-JP" altLang="en-US" sz="1400"/>
              <a:t>データベースに接続して、取得したデータを集計、棒グラフや円グラフにプロットする。</a:t>
            </a:r>
            <a:endParaRPr lang="en-US" altLang="ja-JP" sz="1400"/>
          </a:p>
          <a:p>
            <a:r>
              <a:rPr lang="ja-JP" altLang="en-US" sz="1400"/>
              <a:t>　使用ライブラリ：</a:t>
            </a:r>
            <a:r>
              <a:rPr lang="en-US" altLang="ja-JP" sz="1400"/>
              <a:t>sqlite3, pandas, matplotlib</a:t>
            </a:r>
          </a:p>
        </p:txBody>
      </p:sp>
      <p:grpSp>
        <p:nvGrpSpPr>
          <p:cNvPr id="12" name="グループ化 11">
            <a:extLst>
              <a:ext uri="{FF2B5EF4-FFF2-40B4-BE49-F238E27FC236}">
                <a16:creationId xmlns:a16="http://schemas.microsoft.com/office/drawing/2014/main" id="{DFD6C7A3-033C-47DD-982A-363C432039D5}"/>
              </a:ext>
            </a:extLst>
          </p:cNvPr>
          <p:cNvGrpSpPr/>
          <p:nvPr/>
        </p:nvGrpSpPr>
        <p:grpSpPr>
          <a:xfrm>
            <a:off x="681629" y="886457"/>
            <a:ext cx="2260360" cy="1834409"/>
            <a:chOff x="681629" y="886457"/>
            <a:chExt cx="2260360" cy="1834409"/>
          </a:xfrm>
        </p:grpSpPr>
        <p:sp>
          <p:nvSpPr>
            <p:cNvPr id="4" name="正方形/長方形 3">
              <a:extLst>
                <a:ext uri="{FF2B5EF4-FFF2-40B4-BE49-F238E27FC236}">
                  <a16:creationId xmlns:a16="http://schemas.microsoft.com/office/drawing/2014/main" id="{22EE5FDA-170C-4A74-9224-DB5AB4833C08}"/>
                </a:ext>
              </a:extLst>
            </p:cNvPr>
            <p:cNvSpPr/>
            <p:nvPr/>
          </p:nvSpPr>
          <p:spPr>
            <a:xfrm>
              <a:off x="681629" y="886457"/>
              <a:ext cx="2260360" cy="1834409"/>
            </a:xfrm>
            <a:prstGeom prst="rect">
              <a:avLst/>
            </a:prstGeom>
            <a:solidFill>
              <a:srgbClr val="92D05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scraper</a:t>
              </a:r>
              <a:endParaRPr kumimoji="1" lang="ja-JP" altLang="en-US">
                <a:solidFill>
                  <a:schemeClr val="tx1"/>
                </a:solidFill>
              </a:endParaRPr>
            </a:p>
          </p:txBody>
        </p:sp>
        <p:sp>
          <p:nvSpPr>
            <p:cNvPr id="5" name="正方形/長方形 4">
              <a:extLst>
                <a:ext uri="{FF2B5EF4-FFF2-40B4-BE49-F238E27FC236}">
                  <a16:creationId xmlns:a16="http://schemas.microsoft.com/office/drawing/2014/main" id="{3ED701EE-3617-4697-A3DA-8917A5415DF5}"/>
                </a:ext>
              </a:extLst>
            </p:cNvPr>
            <p:cNvSpPr/>
            <p:nvPr/>
          </p:nvSpPr>
          <p:spPr>
            <a:xfrm>
              <a:off x="7783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ranking_scraper.py</a:t>
              </a:r>
              <a:endParaRPr kumimoji="1" lang="ja-JP" altLang="en-US" sz="1400">
                <a:solidFill>
                  <a:schemeClr val="tx1"/>
                </a:solidFill>
              </a:endParaRPr>
            </a:p>
          </p:txBody>
        </p:sp>
        <p:sp>
          <p:nvSpPr>
            <p:cNvPr id="6" name="正方形/長方形 5">
              <a:extLst>
                <a:ext uri="{FF2B5EF4-FFF2-40B4-BE49-F238E27FC236}">
                  <a16:creationId xmlns:a16="http://schemas.microsoft.com/office/drawing/2014/main" id="{6BB8A7BD-31A4-4B31-AE87-C29E85EAD76B}"/>
                </a:ext>
              </a:extLst>
            </p:cNvPr>
            <p:cNvSpPr/>
            <p:nvPr/>
          </p:nvSpPr>
          <p:spPr>
            <a:xfrm>
              <a:off x="7783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nijisanji_scraper.py</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38626EAA-E1CE-4AC8-90AD-8E822FB1676F}"/>
                </a:ext>
              </a:extLst>
            </p:cNvPr>
            <p:cNvSpPr/>
            <p:nvPr/>
          </p:nvSpPr>
          <p:spPr>
            <a:xfrm>
              <a:off x="778397" y="234567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hololive_scraper.py</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CE6D0754-4D15-460F-B55A-BBF9901A5E55}"/>
                </a:ext>
              </a:extLst>
            </p:cNvPr>
            <p:cNvSpPr/>
            <p:nvPr/>
          </p:nvSpPr>
          <p:spPr>
            <a:xfrm>
              <a:off x="7783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tag_factory.py</a:t>
              </a:r>
              <a:endParaRPr kumimoji="1" lang="ja-JP" altLang="en-US" sz="1400">
                <a:solidFill>
                  <a:schemeClr val="tx1"/>
                </a:solidFill>
              </a:endParaRPr>
            </a:p>
          </p:txBody>
        </p:sp>
      </p:grpSp>
      <p:grpSp>
        <p:nvGrpSpPr>
          <p:cNvPr id="18" name="グループ化 17">
            <a:extLst>
              <a:ext uri="{FF2B5EF4-FFF2-40B4-BE49-F238E27FC236}">
                <a16:creationId xmlns:a16="http://schemas.microsoft.com/office/drawing/2014/main" id="{811DCD35-234E-4022-972E-9325B08B5982}"/>
              </a:ext>
            </a:extLst>
          </p:cNvPr>
          <p:cNvGrpSpPr/>
          <p:nvPr/>
        </p:nvGrpSpPr>
        <p:grpSpPr>
          <a:xfrm>
            <a:off x="3452879" y="886457"/>
            <a:ext cx="2260360" cy="1834409"/>
            <a:chOff x="3452879" y="886457"/>
            <a:chExt cx="2260360" cy="1834409"/>
          </a:xfrm>
        </p:grpSpPr>
        <p:sp>
          <p:nvSpPr>
            <p:cNvPr id="9" name="正方形/長方形 8">
              <a:extLst>
                <a:ext uri="{FF2B5EF4-FFF2-40B4-BE49-F238E27FC236}">
                  <a16:creationId xmlns:a16="http://schemas.microsoft.com/office/drawing/2014/main" id="{4820FF75-8DDB-4308-9AC2-D07B290323E9}"/>
                </a:ext>
              </a:extLst>
            </p:cNvPr>
            <p:cNvSpPr/>
            <p:nvPr/>
          </p:nvSpPr>
          <p:spPr>
            <a:xfrm>
              <a:off x="3452879" y="886457"/>
              <a:ext cx="2260360" cy="1834409"/>
            </a:xfrm>
            <a:prstGeom prst="rect">
              <a:avLst/>
            </a:prstGeom>
            <a:solidFill>
              <a:schemeClr val="accent3">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db</a:t>
              </a:r>
              <a:endParaRPr kumimoji="1" lang="ja-JP" altLang="en-US">
                <a:solidFill>
                  <a:schemeClr val="tx1"/>
                </a:solidFill>
              </a:endParaRPr>
            </a:p>
          </p:txBody>
        </p:sp>
        <p:sp>
          <p:nvSpPr>
            <p:cNvPr id="10" name="正方形/長方形 9">
              <a:extLst>
                <a:ext uri="{FF2B5EF4-FFF2-40B4-BE49-F238E27FC236}">
                  <a16:creationId xmlns:a16="http://schemas.microsoft.com/office/drawing/2014/main" id="{DCB746BE-3563-441F-9A17-21D746A6F0A5}"/>
                </a:ext>
              </a:extLst>
            </p:cNvPr>
            <p:cNvSpPr/>
            <p:nvPr/>
          </p:nvSpPr>
          <p:spPr>
            <a:xfrm>
              <a:off x="354964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vtuber_rank_db.py</a:t>
              </a:r>
              <a:endParaRPr kumimoji="1" lang="ja-JP" altLang="en-US" sz="1400">
                <a:solidFill>
                  <a:schemeClr val="tx1"/>
                </a:solidFill>
              </a:endParaRPr>
            </a:p>
          </p:txBody>
        </p:sp>
        <p:sp>
          <p:nvSpPr>
            <p:cNvPr id="13" name="正方形/長方形 12">
              <a:extLst>
                <a:ext uri="{FF2B5EF4-FFF2-40B4-BE49-F238E27FC236}">
                  <a16:creationId xmlns:a16="http://schemas.microsoft.com/office/drawing/2014/main" id="{1032B886-4A5E-4C93-B486-C2E8AEC9CCB2}"/>
                </a:ext>
              </a:extLst>
            </p:cNvPr>
            <p:cNvSpPr/>
            <p:nvPr/>
          </p:nvSpPr>
          <p:spPr>
            <a:xfrm>
              <a:off x="354964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vtuber_db.py</a:t>
              </a:r>
              <a:endParaRPr kumimoji="1" lang="ja-JP" altLang="en-US" sz="1400">
                <a:solidFill>
                  <a:schemeClr val="tx1"/>
                </a:solidFill>
              </a:endParaRPr>
            </a:p>
          </p:txBody>
        </p:sp>
      </p:grpSp>
      <p:sp>
        <p:nvSpPr>
          <p:cNvPr id="14" name="正方形/長方形 13">
            <a:extLst>
              <a:ext uri="{FF2B5EF4-FFF2-40B4-BE49-F238E27FC236}">
                <a16:creationId xmlns:a16="http://schemas.microsoft.com/office/drawing/2014/main" id="{1459CAB1-D445-4F0A-A85C-D1CF7BBDC0E2}"/>
              </a:ext>
            </a:extLst>
          </p:cNvPr>
          <p:cNvSpPr/>
          <p:nvPr/>
        </p:nvSpPr>
        <p:spPr>
          <a:xfrm>
            <a:off x="6224129" y="886457"/>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34207EDD-3B62-4BF5-B331-3ECDA09E8882}"/>
              </a:ext>
            </a:extLst>
          </p:cNvPr>
          <p:cNvSpPr/>
          <p:nvPr/>
        </p:nvSpPr>
        <p:spPr>
          <a:xfrm>
            <a:off x="6320898" y="1619526"/>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16" name="正方形/長方形 15">
            <a:extLst>
              <a:ext uri="{FF2B5EF4-FFF2-40B4-BE49-F238E27FC236}">
                <a16:creationId xmlns:a16="http://schemas.microsoft.com/office/drawing/2014/main" id="{7FC8F193-1A4D-4B95-99D5-06AD3DACFEAB}"/>
              </a:ext>
            </a:extLst>
          </p:cNvPr>
          <p:cNvSpPr/>
          <p:nvPr/>
        </p:nvSpPr>
        <p:spPr>
          <a:xfrm>
            <a:off x="6320897" y="1970519"/>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7" name="正方形/長方形 16">
            <a:extLst>
              <a:ext uri="{FF2B5EF4-FFF2-40B4-BE49-F238E27FC236}">
                <a16:creationId xmlns:a16="http://schemas.microsoft.com/office/drawing/2014/main" id="{98384850-A5D0-494E-9398-CA80623617EF}"/>
              </a:ext>
            </a:extLst>
          </p:cNvPr>
          <p:cNvSpPr/>
          <p:nvPr/>
        </p:nvSpPr>
        <p:spPr>
          <a:xfrm>
            <a:off x="6320897" y="1244370"/>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spTree>
    <p:extLst>
      <p:ext uri="{BB962C8B-B14F-4D97-AF65-F5344CB8AC3E}">
        <p14:creationId xmlns:p14="http://schemas.microsoft.com/office/powerpoint/2010/main" val="3909412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データプロット：モジュール連携</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5064"/>
            <a:ext cx="9152899" cy="621544"/>
          </a:xfrm>
        </p:spPr>
        <p:txBody>
          <a:bodyPr bIns="0">
            <a:normAutofit/>
          </a:bodyPr>
          <a:lstStyle/>
          <a:p>
            <a:r>
              <a:rPr lang="en-US" altLang="ja-JP" sz="1400" err="1"/>
              <a:t>VTuber</a:t>
            </a:r>
            <a:r>
              <a:rPr lang="ja-JP" altLang="en-US" sz="1400"/>
              <a:t>データベースを</a:t>
            </a:r>
            <a:r>
              <a:rPr lang="en-US" altLang="ja-JP" sz="1400"/>
              <a:t>plotter</a:t>
            </a:r>
            <a:r>
              <a:rPr lang="ja-JP" altLang="en-US" sz="1400"/>
              <a:t>モジュールに渡して、データをプロット（円グラフや棒グラフを描画）します。</a:t>
            </a:r>
            <a:endParaRPr lang="en-US" altLang="ja-JP"/>
          </a:p>
          <a:p>
            <a:endParaRPr lang="en-US" altLang="ja-JP"/>
          </a:p>
        </p:txBody>
      </p:sp>
      <p:sp>
        <p:nvSpPr>
          <p:cNvPr id="5" name="正方形/長方形 4">
            <a:extLst>
              <a:ext uri="{FF2B5EF4-FFF2-40B4-BE49-F238E27FC236}">
                <a16:creationId xmlns:a16="http://schemas.microsoft.com/office/drawing/2014/main" id="{8F94C894-8707-45EC-B976-542242D5F928}"/>
              </a:ext>
            </a:extLst>
          </p:cNvPr>
          <p:cNvSpPr/>
          <p:nvPr/>
        </p:nvSpPr>
        <p:spPr>
          <a:xfrm>
            <a:off x="4829082" y="2786026"/>
            <a:ext cx="2260360" cy="1834409"/>
          </a:xfrm>
          <a:prstGeom prst="rect">
            <a:avLst/>
          </a:prstGeom>
          <a:solidFill>
            <a:schemeClr val="accent4">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a:solidFill>
                  <a:schemeClr val="tx1"/>
                </a:solidFill>
              </a:rPr>
              <a:t>plotter</a:t>
            </a:r>
            <a:endParaRPr kumimoji="1" lang="ja-JP" altLang="en-US">
              <a:solidFill>
                <a:schemeClr val="tx1"/>
              </a:solidFill>
            </a:endParaRPr>
          </a:p>
        </p:txBody>
      </p:sp>
      <p:sp>
        <p:nvSpPr>
          <p:cNvPr id="8" name="正方形/長方形 7">
            <a:extLst>
              <a:ext uri="{FF2B5EF4-FFF2-40B4-BE49-F238E27FC236}">
                <a16:creationId xmlns:a16="http://schemas.microsoft.com/office/drawing/2014/main" id="{21FDB635-502A-4243-B56E-BE13ACDAC497}"/>
              </a:ext>
            </a:extLst>
          </p:cNvPr>
          <p:cNvSpPr/>
          <p:nvPr/>
        </p:nvSpPr>
        <p:spPr>
          <a:xfrm>
            <a:off x="4925851" y="3519095"/>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bar_plotter.py</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FA1D97B4-5A10-4205-9876-9A2637CB130F}"/>
              </a:ext>
            </a:extLst>
          </p:cNvPr>
          <p:cNvSpPr/>
          <p:nvPr/>
        </p:nvSpPr>
        <p:spPr>
          <a:xfrm>
            <a:off x="4925850" y="3870088"/>
            <a:ext cx="2081206" cy="30616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400">
                <a:solidFill>
                  <a:schemeClr val="tx1"/>
                </a:solidFill>
              </a:rPr>
              <a:t>pie_plotter.py</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C3FB5DE4-0299-475B-BED8-D6D3689BDC19}"/>
              </a:ext>
            </a:extLst>
          </p:cNvPr>
          <p:cNvSpPr/>
          <p:nvPr/>
        </p:nvSpPr>
        <p:spPr>
          <a:xfrm>
            <a:off x="4925850" y="3143939"/>
            <a:ext cx="2081206" cy="306167"/>
          </a:xfrm>
          <a:prstGeom prst="rect">
            <a:avLst/>
          </a:prstGeom>
          <a:solidFill>
            <a:srgbClr val="00B0F0"/>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400">
                <a:solidFill>
                  <a:schemeClr val="tx1"/>
                </a:solidFill>
              </a:rPr>
              <a:t>plotter.py</a:t>
            </a:r>
            <a:endParaRPr kumimoji="1" lang="ja-JP" altLang="en-US" sz="1400">
              <a:solidFill>
                <a:schemeClr val="tx1"/>
              </a:solidFill>
            </a:endParaRPr>
          </a:p>
        </p:txBody>
      </p:sp>
      <p:grpSp>
        <p:nvGrpSpPr>
          <p:cNvPr id="11" name="グループ化 10">
            <a:extLst>
              <a:ext uri="{FF2B5EF4-FFF2-40B4-BE49-F238E27FC236}">
                <a16:creationId xmlns:a16="http://schemas.microsoft.com/office/drawing/2014/main" id="{CCD4B730-FB87-498A-A685-3366322553A2}"/>
              </a:ext>
            </a:extLst>
          </p:cNvPr>
          <p:cNvGrpSpPr/>
          <p:nvPr/>
        </p:nvGrpSpPr>
        <p:grpSpPr>
          <a:xfrm>
            <a:off x="1353645" y="2412084"/>
            <a:ext cx="1534609" cy="1327484"/>
            <a:chOff x="1254000" y="5109123"/>
            <a:chExt cx="1534609" cy="1327484"/>
          </a:xfrm>
        </p:grpSpPr>
        <p:sp>
          <p:nvSpPr>
            <p:cNvPr id="12" name="円柱 11">
              <a:extLst>
                <a:ext uri="{FF2B5EF4-FFF2-40B4-BE49-F238E27FC236}">
                  <a16:creationId xmlns:a16="http://schemas.microsoft.com/office/drawing/2014/main" id="{10401136-131D-47FB-8D25-030E420CB906}"/>
                </a:ext>
              </a:extLst>
            </p:cNvPr>
            <p:cNvSpPr/>
            <p:nvPr/>
          </p:nvSpPr>
          <p:spPr>
            <a:xfrm>
              <a:off x="1254000" y="5109123"/>
              <a:ext cx="1534609" cy="1327484"/>
            </a:xfrm>
            <a:prstGeom prst="ca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err="1"/>
                <a:t>vtuber_rank</a:t>
              </a:r>
              <a:endParaRPr kumimoji="1" lang="ja-JP" altLang="en-US" sz="1400"/>
            </a:p>
          </p:txBody>
        </p:sp>
        <p:sp>
          <p:nvSpPr>
            <p:cNvPr id="13" name="テキスト ボックス 12">
              <a:extLst>
                <a:ext uri="{FF2B5EF4-FFF2-40B4-BE49-F238E27FC236}">
                  <a16:creationId xmlns:a16="http://schemas.microsoft.com/office/drawing/2014/main" id="{62565F20-F130-4D6B-8EA9-223689ED48BF}"/>
                </a:ext>
              </a:extLst>
            </p:cNvPr>
            <p:cNvSpPr txBox="1"/>
            <p:nvPr/>
          </p:nvSpPr>
          <p:spPr>
            <a:xfrm>
              <a:off x="1768949" y="5158108"/>
              <a:ext cx="453189" cy="302054"/>
            </a:xfrm>
            <a:prstGeom prst="rect">
              <a:avLst/>
            </a:prstGeom>
          </p:spPr>
          <p:txBody>
            <a:bodyPr vert="horz" wrap="square" lIns="91440" tIns="45720" rIns="91440" bIns="45720" rtlCol="0" anchor="ctr">
              <a:noAutofit/>
            </a:bodyPr>
            <a:lstStyle/>
            <a:p>
              <a:r>
                <a:rPr lang="en-US" altLang="ja-JP" sz="1400" b="1">
                  <a:latin typeface="+mn-ea"/>
                </a:rPr>
                <a:t>DB</a:t>
              </a:r>
              <a:endParaRPr kumimoji="1" lang="ja-JP" altLang="en-US" sz="1400" b="1">
                <a:latin typeface="+mn-ea"/>
                <a:ea typeface="+mn-ea"/>
              </a:endParaRPr>
            </a:p>
          </p:txBody>
        </p:sp>
      </p:grpSp>
      <p:sp>
        <p:nvSpPr>
          <p:cNvPr id="3" name="矢印: 右 2">
            <a:extLst>
              <a:ext uri="{FF2B5EF4-FFF2-40B4-BE49-F238E27FC236}">
                <a16:creationId xmlns:a16="http://schemas.microsoft.com/office/drawing/2014/main" id="{1432DBED-31BF-463A-8BCA-EA8BFF23D9AB}"/>
              </a:ext>
            </a:extLst>
          </p:cNvPr>
          <p:cNvSpPr/>
          <p:nvPr/>
        </p:nvSpPr>
        <p:spPr>
          <a:xfrm>
            <a:off x="3341076" y="3564049"/>
            <a:ext cx="1219200" cy="50972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フローチャート: 書類 16">
            <a:extLst>
              <a:ext uri="{FF2B5EF4-FFF2-40B4-BE49-F238E27FC236}">
                <a16:creationId xmlns:a16="http://schemas.microsoft.com/office/drawing/2014/main" id="{CBCA15BA-2033-4E34-A857-E9EAB6CDE0EE}"/>
              </a:ext>
            </a:extLst>
          </p:cNvPr>
          <p:cNvSpPr/>
          <p:nvPr/>
        </p:nvSpPr>
        <p:spPr>
          <a:xfrm>
            <a:off x="1388030" y="4101978"/>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nijisanji_db</a:t>
            </a:r>
            <a:endParaRPr kumimoji="1" lang="ja-JP" altLang="en-US" sz="1400"/>
          </a:p>
        </p:txBody>
      </p:sp>
      <p:sp>
        <p:nvSpPr>
          <p:cNvPr id="18" name="正方形/長方形 17">
            <a:extLst>
              <a:ext uri="{FF2B5EF4-FFF2-40B4-BE49-F238E27FC236}">
                <a16:creationId xmlns:a16="http://schemas.microsoft.com/office/drawing/2014/main" id="{63F72A3F-BC56-4B2E-9425-91AD45140860}"/>
              </a:ext>
            </a:extLst>
          </p:cNvPr>
          <p:cNvSpPr/>
          <p:nvPr/>
        </p:nvSpPr>
        <p:spPr>
          <a:xfrm>
            <a:off x="1391114" y="4073769"/>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
        <p:nvSpPr>
          <p:cNvPr id="19" name="フローチャート: 書類 18">
            <a:extLst>
              <a:ext uri="{FF2B5EF4-FFF2-40B4-BE49-F238E27FC236}">
                <a16:creationId xmlns:a16="http://schemas.microsoft.com/office/drawing/2014/main" id="{82063210-1AB8-4299-95D7-DA98C0D2BDA1}"/>
              </a:ext>
            </a:extLst>
          </p:cNvPr>
          <p:cNvSpPr/>
          <p:nvPr/>
        </p:nvSpPr>
        <p:spPr>
          <a:xfrm>
            <a:off x="1379391" y="5378067"/>
            <a:ext cx="1647092" cy="981120"/>
          </a:xfrm>
          <a:prstGeom prst="flowChartDocumen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t>hololive_db</a:t>
            </a:r>
            <a:endParaRPr kumimoji="1" lang="ja-JP" altLang="en-US" sz="1400"/>
          </a:p>
        </p:txBody>
      </p:sp>
      <p:sp>
        <p:nvSpPr>
          <p:cNvPr id="20" name="正方形/長方形 19">
            <a:extLst>
              <a:ext uri="{FF2B5EF4-FFF2-40B4-BE49-F238E27FC236}">
                <a16:creationId xmlns:a16="http://schemas.microsoft.com/office/drawing/2014/main" id="{24738998-7E93-41B0-98D8-A941C6D6C7BA}"/>
              </a:ext>
            </a:extLst>
          </p:cNvPr>
          <p:cNvSpPr/>
          <p:nvPr/>
        </p:nvSpPr>
        <p:spPr>
          <a:xfrm>
            <a:off x="1382475" y="5349858"/>
            <a:ext cx="1635369" cy="302054"/>
          </a:xfrm>
          <a:prstGeom prst="rect">
            <a:avLst/>
          </a:prstGeom>
          <a:solidFill>
            <a:srgbClr val="668B94"/>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a:solidFill>
                  <a:schemeClr val="tx1"/>
                </a:solidFill>
              </a:rPr>
              <a:t>YAML</a:t>
            </a:r>
            <a:endParaRPr kumimoji="1" lang="ja-JP" altLang="en-US" sz="1400">
              <a:solidFill>
                <a:schemeClr val="tx1"/>
              </a:solidFill>
            </a:endParaRPr>
          </a:p>
        </p:txBody>
      </p:sp>
    </p:spTree>
    <p:extLst>
      <p:ext uri="{BB962C8B-B14F-4D97-AF65-F5344CB8AC3E}">
        <p14:creationId xmlns:p14="http://schemas.microsoft.com/office/powerpoint/2010/main" val="1614807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データプロット：モジュールの使い方</a:t>
            </a:r>
            <a:endParaRPr lang="en-US" altLang="ja-JP"/>
          </a:p>
        </p:txBody>
      </p:sp>
      <p:sp>
        <p:nvSpPr>
          <p:cNvPr id="6" name="コンテンツ プレースホルダー 2">
            <a:extLst>
              <a:ext uri="{FF2B5EF4-FFF2-40B4-BE49-F238E27FC236}">
                <a16:creationId xmlns:a16="http://schemas.microsoft.com/office/drawing/2014/main" id="{51B11648-DBC0-4096-9059-521D006BAD05}"/>
              </a:ext>
            </a:extLst>
          </p:cNvPr>
          <p:cNvSpPr txBox="1">
            <a:spLocks/>
          </p:cNvSpPr>
          <p:nvPr/>
        </p:nvSpPr>
        <p:spPr>
          <a:xfrm>
            <a:off x="356619" y="2310379"/>
            <a:ext cx="9152899" cy="467056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a:p>
          <a:p>
            <a:r>
              <a:rPr lang="ja-JP" altLang="en-US" sz="1200" b="1"/>
              <a:t>円グラフのプロット</a:t>
            </a:r>
            <a:endParaRPr lang="en-US" altLang="ja-JP" sz="1200" b="1"/>
          </a:p>
          <a:p>
            <a:endParaRPr lang="en-US" altLang="ja-JP" sz="1200"/>
          </a:p>
          <a:p>
            <a:r>
              <a:rPr lang="en-US" altLang="ja-JP" sz="1200"/>
              <a:t>plotter = </a:t>
            </a:r>
            <a:r>
              <a:rPr lang="en-US" altLang="ja-JP" sz="1200" b="1"/>
              <a:t>PiePlotter</a:t>
            </a:r>
            <a:r>
              <a:rPr lang="en-US" altLang="ja-JP" sz="1200"/>
              <a:t>(‘./vtuber.db‘)</a:t>
            </a:r>
            <a:r>
              <a:rPr lang="ja-JP" altLang="en-US" sz="1200"/>
              <a:t>　 </a:t>
            </a:r>
            <a:r>
              <a:rPr lang="en-US" altLang="ja-JP" sz="1200"/>
              <a:t># </a:t>
            </a:r>
            <a:r>
              <a:rPr lang="ja-JP" altLang="en-US" sz="1200"/>
              <a:t>ランキングデータベースを読み込み、プロッタ生成</a:t>
            </a:r>
            <a:endParaRPr lang="en-US" altLang="ja-JP" sz="1200"/>
          </a:p>
          <a:p>
            <a:r>
              <a:rPr lang="en-US" altLang="ja-JP" sz="1200"/>
              <a:t>plotter.</a:t>
            </a:r>
            <a:r>
              <a:rPr lang="en-US" altLang="ja-JP" sz="1200" b="1"/>
              <a:t>plot</a:t>
            </a:r>
            <a:r>
              <a:rPr lang="en-US" altLang="ja-JP" sz="1200"/>
              <a:t>(‘office’, ‘</a:t>
            </a:r>
            <a:r>
              <a:rPr lang="ja-JP" altLang="en-US" sz="1200"/>
              <a:t>人</a:t>
            </a:r>
            <a:r>
              <a:rPr lang="en-US" altLang="ja-JP" sz="1200"/>
              <a:t>‘)</a:t>
            </a:r>
            <a:r>
              <a:rPr lang="ja-JP" altLang="en-US" sz="1200"/>
              <a:t>　　　　　　</a:t>
            </a:r>
            <a:r>
              <a:rPr lang="en-US" altLang="ja-JP" sz="1200"/>
              <a:t># Vtuber</a:t>
            </a:r>
            <a:r>
              <a:rPr lang="ja-JP" altLang="en-US" sz="1200"/>
              <a:t>の所属オフィス</a:t>
            </a:r>
            <a:endParaRPr lang="en-US" altLang="ja-JP" sz="1200"/>
          </a:p>
          <a:p>
            <a:r>
              <a:rPr lang="en-US" altLang="ja-JP" sz="1200"/>
              <a:t>plotter.</a:t>
            </a:r>
            <a:r>
              <a:rPr lang="en-US" altLang="ja-JP" sz="1200" b="1"/>
              <a:t>plot_by</a:t>
            </a:r>
            <a:r>
              <a:rPr lang="en-US" altLang="ja-JP" sz="1200"/>
              <a:t>(‘view’, ‘office’)</a:t>
            </a:r>
            <a:r>
              <a:rPr lang="ja-JP" altLang="en-US" sz="1200"/>
              <a:t>　　　＃ 所属オフィス毎の視聴数</a:t>
            </a:r>
            <a:endParaRPr lang="en-US" altLang="ja-JP" sz="1200"/>
          </a:p>
          <a:p>
            <a:endParaRPr lang="en-US" altLang="ja-JP" sz="1200"/>
          </a:p>
          <a:p>
            <a:endParaRPr lang="en-US" altLang="ja-JP" sz="1200"/>
          </a:p>
          <a:p>
            <a:r>
              <a:rPr lang="ja-JP" altLang="en-US" sz="1200" b="1"/>
              <a:t>棒グラフのプロット</a:t>
            </a:r>
            <a:endParaRPr lang="en-US" altLang="ja-JP" sz="1200"/>
          </a:p>
          <a:p>
            <a:endParaRPr lang="en-US" altLang="ja-JP" sz="1200"/>
          </a:p>
          <a:p>
            <a:r>
              <a:rPr lang="en-US" altLang="ja-JP" sz="1200"/>
              <a:t>plotter = </a:t>
            </a:r>
            <a:r>
              <a:rPr lang="en-US" altLang="ja-JP" sz="1200" b="1"/>
              <a:t>BarPlotter</a:t>
            </a:r>
            <a:r>
              <a:rPr lang="en-US" altLang="ja-JP" sz="1200"/>
              <a:t>(‘./vtuber.db‘) </a:t>
            </a:r>
            <a:r>
              <a:rPr lang="ja-JP" altLang="en-US" sz="1200"/>
              <a:t>　　　　　</a:t>
            </a:r>
            <a:r>
              <a:rPr lang="en-US" altLang="ja-JP" sz="1200"/>
              <a:t># </a:t>
            </a:r>
            <a:r>
              <a:rPr lang="ja-JP" altLang="en-US" sz="1200"/>
              <a:t>ランキングデータベースを読み込み、プロッタ生成</a:t>
            </a:r>
            <a:endParaRPr lang="en-US" altLang="ja-JP" sz="1200"/>
          </a:p>
          <a:p>
            <a:endParaRPr lang="en-US" altLang="ja-JP" sz="1200"/>
          </a:p>
          <a:p>
            <a:r>
              <a:rPr lang="en-US" altLang="ja-JP" sz="1200"/>
              <a:t>offices = ['</a:t>
            </a:r>
            <a:r>
              <a:rPr lang="ja-JP" altLang="en-US" sz="1200"/>
              <a:t>にじさんじ</a:t>
            </a:r>
            <a:r>
              <a:rPr lang="en-US" altLang="ja-JP" sz="1200"/>
              <a:t>', '</a:t>
            </a:r>
            <a:r>
              <a:rPr lang="ja-JP" altLang="en-US" sz="1200"/>
              <a:t>ホロライブ</a:t>
            </a:r>
            <a:r>
              <a:rPr lang="en-US" altLang="ja-JP" sz="1200"/>
              <a:t>', 'upd8', '.LIVE', 'unknown’]</a:t>
            </a:r>
          </a:p>
          <a:p>
            <a:r>
              <a:rPr lang="en-US" altLang="ja-JP" sz="1200"/>
              <a:t>for o in offices:</a:t>
            </a:r>
          </a:p>
          <a:p>
            <a:r>
              <a:rPr lang="ja-JP" altLang="en-US" sz="1200"/>
              <a:t> 　</a:t>
            </a:r>
            <a:r>
              <a:rPr lang="en-US" altLang="ja-JP" sz="1200"/>
              <a:t>plotter.</a:t>
            </a:r>
            <a:r>
              <a:rPr lang="en-US" altLang="ja-JP" sz="1200" b="1"/>
              <a:t>plot</a:t>
            </a:r>
            <a:r>
              <a:rPr lang="en-US" altLang="ja-JP" sz="1200"/>
              <a:t>(‘office’, k, ‘name’, ‘follower’)   # </a:t>
            </a:r>
            <a:r>
              <a:rPr lang="ja-JP" altLang="en-US" sz="1200"/>
              <a:t>各</a:t>
            </a:r>
            <a:r>
              <a:rPr lang="en-US" altLang="ja-JP" sz="1200"/>
              <a:t>Vtuber</a:t>
            </a:r>
            <a:r>
              <a:rPr lang="ja-JP" altLang="en-US" sz="1200"/>
              <a:t>のフォロワー数</a:t>
            </a:r>
            <a:endParaRPr lang="en-US" altLang="ja-JP" sz="1200"/>
          </a:p>
          <a:p>
            <a:r>
              <a:rPr lang="en-US" altLang="ja-JP" sz="1200"/>
              <a:t>    plotter.</a:t>
            </a:r>
            <a:r>
              <a:rPr lang="en-US" altLang="ja-JP" sz="1200" b="1"/>
              <a:t>plot</a:t>
            </a:r>
            <a:r>
              <a:rPr lang="en-US" altLang="ja-JP" sz="1200"/>
              <a:t>(‘office’, k, ‘name’, ‘view’)       # </a:t>
            </a:r>
            <a:r>
              <a:rPr lang="ja-JP" altLang="en-US" sz="1200"/>
              <a:t>各</a:t>
            </a:r>
            <a:r>
              <a:rPr lang="en-US" altLang="ja-JP" sz="1200"/>
              <a:t>Vtuber</a:t>
            </a:r>
            <a:r>
              <a:rPr lang="ja-JP" altLang="en-US" sz="1200"/>
              <a:t>の総視聴者数</a:t>
            </a:r>
            <a:endParaRPr lang="en-US" altLang="ja-JP" sz="1200"/>
          </a:p>
          <a:p>
            <a:endParaRPr lang="ja-JP" altLang="en-US" sz="1200"/>
          </a:p>
          <a:p>
            <a:r>
              <a:rPr lang="en-US" altLang="ja-JP" sz="1200"/>
              <a:t>plotter.</a:t>
            </a:r>
            <a:r>
              <a:rPr lang="en-US" altLang="ja-JP" sz="1200" b="1"/>
              <a:t>plot_top_n</a:t>
            </a:r>
            <a:r>
              <a:rPr lang="en-US" altLang="ja-JP" sz="1200"/>
              <a:t>(‘office’, offices, ‘name’, ‘view’, 10)            # </a:t>
            </a:r>
            <a:r>
              <a:rPr lang="ja-JP" altLang="en-US" sz="1200"/>
              <a:t>所属オフィス毎の</a:t>
            </a:r>
            <a:r>
              <a:rPr lang="en-US" altLang="ja-JP" sz="1200"/>
              <a:t>TOP</a:t>
            </a:r>
            <a:r>
              <a:rPr lang="ja-JP" altLang="en-US" sz="1200"/>
              <a:t>１０視聴数</a:t>
            </a:r>
            <a:endParaRPr lang="en-US" altLang="ja-JP" sz="1200"/>
          </a:p>
          <a:p>
            <a:r>
              <a:rPr lang="en-US" altLang="ja-JP" sz="1200"/>
              <a:t>plotter.</a:t>
            </a:r>
            <a:r>
              <a:rPr lang="en-US" altLang="ja-JP" sz="1200" b="1"/>
              <a:t>plot_top_n_sum</a:t>
            </a:r>
            <a:r>
              <a:rPr lang="en-US" altLang="ja-JP" sz="1200"/>
              <a:t>(‘office’, offices, ‘name’, ‘view’, 10) </a:t>
            </a:r>
            <a:r>
              <a:rPr lang="ja-JP" altLang="en-US" sz="1200"/>
              <a:t>　</a:t>
            </a:r>
            <a:r>
              <a:rPr lang="en-US" altLang="ja-JP" sz="1200"/>
              <a:t># </a:t>
            </a:r>
            <a:r>
              <a:rPr lang="ja-JP" altLang="en-US" sz="1200"/>
              <a:t>所属オフィス毎の</a:t>
            </a:r>
            <a:r>
              <a:rPr lang="en-US" altLang="ja-JP" sz="1200"/>
              <a:t>TOP</a:t>
            </a:r>
            <a:r>
              <a:rPr lang="ja-JP" altLang="en-US" sz="1200"/>
              <a:t>１０視聴数の総計</a:t>
            </a:r>
            <a:endParaRPr lang="en-US" altLang="ja-JP" sz="1200"/>
          </a:p>
        </p:txBody>
      </p:sp>
      <p:graphicFrame>
        <p:nvGraphicFramePr>
          <p:cNvPr id="4" name="表 4">
            <a:extLst>
              <a:ext uri="{FF2B5EF4-FFF2-40B4-BE49-F238E27FC236}">
                <a16:creationId xmlns:a16="http://schemas.microsoft.com/office/drawing/2014/main" id="{68C63484-F6AA-4EC5-90CE-15A4DA424CF1}"/>
              </a:ext>
            </a:extLst>
          </p:cNvPr>
          <p:cNvGraphicFramePr>
            <a:graphicFrameLocks noGrp="1"/>
          </p:cNvGraphicFramePr>
          <p:nvPr>
            <p:extLst>
              <p:ext uri="{D42A27DB-BD31-4B8C-83A1-F6EECF244321}">
                <p14:modId xmlns:p14="http://schemas.microsoft.com/office/powerpoint/2010/main" val="1583241764"/>
              </p:ext>
            </p:extLst>
          </p:nvPr>
        </p:nvGraphicFramePr>
        <p:xfrm>
          <a:off x="425939" y="1063544"/>
          <a:ext cx="6604000" cy="111252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961659817"/>
                    </a:ext>
                  </a:extLst>
                </a:gridCol>
                <a:gridCol w="3302000">
                  <a:extLst>
                    <a:ext uri="{9D8B030D-6E8A-4147-A177-3AD203B41FA5}">
                      <a16:colId xmlns:a16="http://schemas.microsoft.com/office/drawing/2014/main" val="615427597"/>
                    </a:ext>
                  </a:extLst>
                </a:gridCol>
              </a:tblGrid>
              <a:tr h="370840">
                <a:tc>
                  <a:txBody>
                    <a:bodyPr/>
                    <a:lstStyle/>
                    <a:p>
                      <a:r>
                        <a:rPr kumimoji="1" lang="ja-JP" altLang="en-US" sz="1400"/>
                        <a:t>モジュール</a:t>
                      </a:r>
                    </a:p>
                  </a:txBody>
                  <a:tcPr/>
                </a:tc>
                <a:tc>
                  <a:txBody>
                    <a:bodyPr/>
                    <a:lstStyle/>
                    <a:p>
                      <a:r>
                        <a:rPr kumimoji="1" lang="ja-JP" altLang="en-US" sz="1400"/>
                        <a:t>概要</a:t>
                      </a:r>
                    </a:p>
                  </a:txBody>
                  <a:tcPr/>
                </a:tc>
                <a:extLst>
                  <a:ext uri="{0D108BD9-81ED-4DB2-BD59-A6C34878D82A}">
                    <a16:rowId xmlns:a16="http://schemas.microsoft.com/office/drawing/2014/main" val="585833332"/>
                  </a:ext>
                </a:extLst>
              </a:tr>
              <a:tr h="370840">
                <a:tc>
                  <a:txBody>
                    <a:bodyPr/>
                    <a:lstStyle/>
                    <a:p>
                      <a:r>
                        <a:rPr lang="en-US" altLang="ja-JP" sz="1400"/>
                        <a:t>PiePlotter</a:t>
                      </a:r>
                      <a:endParaRPr kumimoji="1" lang="ja-JP" altLang="en-US" sz="1400"/>
                    </a:p>
                  </a:txBody>
                  <a:tcPr/>
                </a:tc>
                <a:tc>
                  <a:txBody>
                    <a:bodyPr/>
                    <a:lstStyle/>
                    <a:p>
                      <a:r>
                        <a:rPr lang="ja-JP" altLang="en-US" sz="1400"/>
                        <a:t>円グラフにプロットする</a:t>
                      </a:r>
                      <a:endParaRPr kumimoji="1" lang="ja-JP" altLang="en-US" sz="1400"/>
                    </a:p>
                  </a:txBody>
                  <a:tcPr/>
                </a:tc>
                <a:extLst>
                  <a:ext uri="{0D108BD9-81ED-4DB2-BD59-A6C34878D82A}">
                    <a16:rowId xmlns:a16="http://schemas.microsoft.com/office/drawing/2014/main" val="1291414468"/>
                  </a:ext>
                </a:extLst>
              </a:tr>
              <a:tr h="370840">
                <a:tc>
                  <a:txBody>
                    <a:bodyPr/>
                    <a:lstStyle/>
                    <a:p>
                      <a:r>
                        <a:rPr kumimoji="1" lang="en-US" altLang="ja-JP" sz="1400"/>
                        <a:t>BarPlotter</a:t>
                      </a:r>
                      <a:endParaRPr kumimoji="1" lang="ja-JP" altLang="en-US" sz="1400"/>
                    </a:p>
                  </a:txBody>
                  <a:tcPr/>
                </a:tc>
                <a:tc>
                  <a:txBody>
                    <a:bodyPr/>
                    <a:lstStyle/>
                    <a:p>
                      <a:r>
                        <a:rPr kumimoji="1" lang="ja-JP" altLang="en-US" sz="1400"/>
                        <a:t>棒グラフにぷろっとする</a:t>
                      </a:r>
                    </a:p>
                  </a:txBody>
                  <a:tcPr/>
                </a:tc>
                <a:extLst>
                  <a:ext uri="{0D108BD9-81ED-4DB2-BD59-A6C34878D82A}">
                    <a16:rowId xmlns:a16="http://schemas.microsoft.com/office/drawing/2014/main" val="612217102"/>
                  </a:ext>
                </a:extLst>
              </a:tr>
            </a:tbl>
          </a:graphicData>
        </a:graphic>
      </p:graphicFrame>
    </p:spTree>
    <p:extLst>
      <p:ext uri="{BB962C8B-B14F-4D97-AF65-F5344CB8AC3E}">
        <p14:creationId xmlns:p14="http://schemas.microsoft.com/office/powerpoint/2010/main" val="77448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プロット例：オフィス分布 </a:t>
            </a:r>
            <a:r>
              <a:rPr lang="en-US" altLang="ja-JP"/>
              <a:t>(</a:t>
            </a:r>
            <a:r>
              <a:rPr lang="ja-JP" altLang="en-US"/>
              <a:t>上位</a:t>
            </a:r>
            <a:r>
              <a:rPr lang="en-US" altLang="ja-JP"/>
              <a:t>300</a:t>
            </a:r>
            <a:r>
              <a:rPr lang="ja-JP" altLang="en-US"/>
              <a:t>位まで</a:t>
            </a:r>
            <a:r>
              <a:rPr lang="en-US" altLang="ja-JP"/>
              <a:t>)</a:t>
            </a:r>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433825" y="5607801"/>
            <a:ext cx="9152899" cy="617153"/>
          </a:xfrm>
        </p:spPr>
        <p:txBody>
          <a:bodyPr bIns="0">
            <a:normAutofit/>
          </a:bodyPr>
          <a:lstStyle/>
          <a:p>
            <a:r>
              <a:rPr lang="en-US" altLang="ja-JP"/>
              <a:t>※</a:t>
            </a:r>
            <a:r>
              <a:rPr lang="ja-JP" altLang="en-US"/>
              <a:t>本講習ではフォロワー数を基軸としているので、４＋</a:t>
            </a:r>
            <a:r>
              <a:rPr lang="en-US" altLang="ja-JP"/>
              <a:t>α</a:t>
            </a:r>
            <a:r>
              <a:rPr lang="ja-JP" altLang="en-US"/>
              <a:t>を定義したが、</a:t>
            </a:r>
            <a:endParaRPr lang="en-US" altLang="ja-JP"/>
          </a:p>
          <a:p>
            <a:r>
              <a:rPr lang="ja-JP" altLang="en-US"/>
              <a:t>　総視聴数（実用数）でいうと、</a:t>
            </a:r>
            <a:r>
              <a:rPr lang="en-US" altLang="ja-JP"/>
              <a:t>Unlimited</a:t>
            </a:r>
            <a:r>
              <a:rPr lang="ja-JP" altLang="en-US"/>
              <a:t>、元</a:t>
            </a:r>
            <a:r>
              <a:rPr lang="en-US" altLang="ja-JP"/>
              <a:t>ENTUM</a:t>
            </a:r>
            <a:r>
              <a:rPr lang="ja-JP" altLang="en-US"/>
              <a:t>も入れて</a:t>
            </a:r>
            <a:r>
              <a:rPr lang="en-US" altLang="ja-JP"/>
              <a:t>6</a:t>
            </a:r>
            <a:r>
              <a:rPr lang="ja-JP" altLang="en-US"/>
              <a:t>強＋</a:t>
            </a:r>
            <a:r>
              <a:rPr lang="en-US" altLang="ja-JP"/>
              <a:t>α</a:t>
            </a:r>
            <a:r>
              <a:rPr lang="ja-JP" altLang="en-US"/>
              <a:t>となる。</a:t>
            </a:r>
            <a:endParaRPr lang="en-US" altLang="ja-JP"/>
          </a:p>
        </p:txBody>
      </p:sp>
      <p:pic>
        <p:nvPicPr>
          <p:cNvPr id="4" name="図 3">
            <a:extLst>
              <a:ext uri="{FF2B5EF4-FFF2-40B4-BE49-F238E27FC236}">
                <a16:creationId xmlns:a16="http://schemas.microsoft.com/office/drawing/2014/main" id="{B2DC7100-B4F1-4245-B8F7-2C60CE536776}"/>
              </a:ext>
            </a:extLst>
          </p:cNvPr>
          <p:cNvPicPr>
            <a:picLocks noChangeAspect="1"/>
          </p:cNvPicPr>
          <p:nvPr/>
        </p:nvPicPr>
        <p:blipFill>
          <a:blip r:embed="rId2"/>
          <a:stretch>
            <a:fillRect/>
          </a:stretch>
        </p:blipFill>
        <p:spPr>
          <a:xfrm>
            <a:off x="707415" y="1424354"/>
            <a:ext cx="3649086" cy="3215054"/>
          </a:xfrm>
          <a:prstGeom prst="rect">
            <a:avLst/>
          </a:prstGeom>
        </p:spPr>
      </p:pic>
      <p:pic>
        <p:nvPicPr>
          <p:cNvPr id="5" name="図 4">
            <a:extLst>
              <a:ext uri="{FF2B5EF4-FFF2-40B4-BE49-F238E27FC236}">
                <a16:creationId xmlns:a16="http://schemas.microsoft.com/office/drawing/2014/main" id="{B6F6FC2E-CE32-4249-9141-820854EACB7E}"/>
              </a:ext>
            </a:extLst>
          </p:cNvPr>
          <p:cNvPicPr>
            <a:picLocks noChangeAspect="1"/>
          </p:cNvPicPr>
          <p:nvPr/>
        </p:nvPicPr>
        <p:blipFill>
          <a:blip r:embed="rId3"/>
          <a:stretch>
            <a:fillRect/>
          </a:stretch>
        </p:blipFill>
        <p:spPr>
          <a:xfrm>
            <a:off x="4953000" y="1354748"/>
            <a:ext cx="3925569" cy="3284660"/>
          </a:xfrm>
          <a:prstGeom prst="rect">
            <a:avLst/>
          </a:prstGeom>
        </p:spPr>
      </p:pic>
      <p:sp>
        <p:nvSpPr>
          <p:cNvPr id="6" name="コンテンツ プレースホルダー 2">
            <a:extLst>
              <a:ext uri="{FF2B5EF4-FFF2-40B4-BE49-F238E27FC236}">
                <a16:creationId xmlns:a16="http://schemas.microsoft.com/office/drawing/2014/main" id="{CE5BB898-738F-4D3F-9514-FD7B48852F3B}"/>
              </a:ext>
            </a:extLst>
          </p:cNvPr>
          <p:cNvSpPr txBox="1">
            <a:spLocks/>
          </p:cNvSpPr>
          <p:nvPr/>
        </p:nvSpPr>
        <p:spPr>
          <a:xfrm>
            <a:off x="586226" y="4700650"/>
            <a:ext cx="8444744" cy="617153"/>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a:t>所属オフィスでいうと、だいたい、４＋</a:t>
            </a:r>
            <a:r>
              <a:rPr lang="en-US" altLang="ja-JP"/>
              <a:t>α</a:t>
            </a:r>
            <a:r>
              <a:rPr lang="ja-JP" altLang="en-US"/>
              <a:t>の勢力図であることがわかる。</a:t>
            </a:r>
            <a:endParaRPr lang="en-US" altLang="ja-JP"/>
          </a:p>
          <a:p>
            <a:r>
              <a:rPr lang="ja-JP" altLang="en-US"/>
              <a:t>にじさんじ、ホロライブ、</a:t>
            </a:r>
            <a:r>
              <a:rPr lang="en-US" altLang="ja-JP"/>
              <a:t>upd8</a:t>
            </a:r>
            <a:r>
              <a:rPr lang="ja-JP" altLang="en-US"/>
              <a:t>、</a:t>
            </a:r>
            <a:r>
              <a:rPr lang="en-US" altLang="ja-JP"/>
              <a:t>.LIVE</a:t>
            </a:r>
            <a:r>
              <a:rPr lang="ja-JP" altLang="en-US"/>
              <a:t> </a:t>
            </a:r>
            <a:r>
              <a:rPr lang="en-US" altLang="ja-JP"/>
              <a:t>+</a:t>
            </a:r>
            <a:r>
              <a:rPr lang="ja-JP" altLang="en-US"/>
              <a:t> </a:t>
            </a:r>
            <a:r>
              <a:rPr lang="en-US" altLang="ja-JP"/>
              <a:t>unknown</a:t>
            </a:r>
          </a:p>
        </p:txBody>
      </p:sp>
    </p:spTree>
    <p:extLst>
      <p:ext uri="{BB962C8B-B14F-4D97-AF65-F5344CB8AC3E}">
        <p14:creationId xmlns:p14="http://schemas.microsoft.com/office/powerpoint/2010/main" val="281562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3D29825B-2B6C-4BFF-8EDD-1FC503E8330B}"/>
              </a:ext>
            </a:extLst>
          </p:cNvPr>
          <p:cNvPicPr>
            <a:picLocks noChangeAspect="1"/>
          </p:cNvPicPr>
          <p:nvPr/>
        </p:nvPicPr>
        <p:blipFill>
          <a:blip r:embed="rId2"/>
          <a:stretch>
            <a:fillRect/>
          </a:stretch>
        </p:blipFill>
        <p:spPr>
          <a:xfrm>
            <a:off x="562709" y="4178869"/>
            <a:ext cx="6666361" cy="2303994"/>
          </a:xfrm>
          <a:prstGeom prst="rect">
            <a:avLst/>
          </a:prstGeom>
        </p:spPr>
      </p:pic>
      <p:pic>
        <p:nvPicPr>
          <p:cNvPr id="5" name="図 4">
            <a:extLst>
              <a:ext uri="{FF2B5EF4-FFF2-40B4-BE49-F238E27FC236}">
                <a16:creationId xmlns:a16="http://schemas.microsoft.com/office/drawing/2014/main" id="{6297AB27-D7FA-47B4-8B39-717792F7298B}"/>
              </a:ext>
            </a:extLst>
          </p:cNvPr>
          <p:cNvPicPr>
            <a:picLocks noChangeAspect="1"/>
          </p:cNvPicPr>
          <p:nvPr/>
        </p:nvPicPr>
        <p:blipFill>
          <a:blip r:embed="rId3"/>
          <a:stretch>
            <a:fillRect/>
          </a:stretch>
        </p:blipFill>
        <p:spPr>
          <a:xfrm>
            <a:off x="238304" y="1379879"/>
            <a:ext cx="6926289" cy="2563335"/>
          </a:xfrm>
          <a:prstGeom prst="rect">
            <a:avLst/>
          </a:prstGeom>
        </p:spPr>
      </p:pic>
      <p:sp>
        <p:nvSpPr>
          <p:cNvPr id="11" name="コンテンツ プレースホルダー 2">
            <a:extLst>
              <a:ext uri="{FF2B5EF4-FFF2-40B4-BE49-F238E27FC236}">
                <a16:creationId xmlns:a16="http://schemas.microsoft.com/office/drawing/2014/main" id="{57C03021-2B00-4BAD-BC7A-99818B36A0BD}"/>
              </a:ext>
            </a:extLst>
          </p:cNvPr>
          <p:cNvSpPr>
            <a:spLocks noGrp="1"/>
          </p:cNvSpPr>
          <p:nvPr>
            <p:ph idx="1"/>
          </p:nvPr>
        </p:nvSpPr>
        <p:spPr>
          <a:xfrm>
            <a:off x="484490" y="902666"/>
            <a:ext cx="8548141" cy="307911"/>
          </a:xfrm>
        </p:spPr>
        <p:txBody>
          <a:bodyPr bIns="0">
            <a:noAutofit/>
          </a:bodyPr>
          <a:lstStyle/>
          <a:p>
            <a:r>
              <a:rPr lang="ja-JP" altLang="en-US" sz="1400"/>
              <a:t>フォロワー数を指針とし、その順位グラフを表示して、それに対する視聴数を比較してみた。</a:t>
            </a:r>
            <a:endParaRPr lang="en-US" altLang="ja-JP" sz="1400"/>
          </a:p>
        </p:txBody>
      </p:sp>
      <p:sp>
        <p:nvSpPr>
          <p:cNvPr id="12" name="コンテンツ プレースホルダー 2">
            <a:extLst>
              <a:ext uri="{FF2B5EF4-FFF2-40B4-BE49-F238E27FC236}">
                <a16:creationId xmlns:a16="http://schemas.microsoft.com/office/drawing/2014/main" id="{EAAB069B-3178-4689-ABA5-7706EE52CD48}"/>
              </a:ext>
            </a:extLst>
          </p:cNvPr>
          <p:cNvSpPr txBox="1">
            <a:spLocks/>
          </p:cNvSpPr>
          <p:nvPr/>
        </p:nvSpPr>
        <p:spPr>
          <a:xfrm>
            <a:off x="7164593" y="4103078"/>
            <a:ext cx="2716549" cy="1758460"/>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フォロワー数の傾向とは違う</a:t>
            </a:r>
            <a:endParaRPr lang="en-US" altLang="ja-JP" sz="1400"/>
          </a:p>
          <a:p>
            <a:r>
              <a:rPr lang="ja-JP" altLang="en-US" sz="1400"/>
              <a:t>視聴数の伸びがチラホラ</a:t>
            </a:r>
            <a:endParaRPr lang="en-US" altLang="ja-JP" sz="1400"/>
          </a:p>
          <a:p>
            <a:r>
              <a:rPr lang="ja-JP" altLang="en-US" sz="1400"/>
              <a:t>みられる。</a:t>
            </a:r>
            <a:endParaRPr lang="en-US" altLang="ja-JP" sz="1400"/>
          </a:p>
          <a:p>
            <a:endParaRPr lang="en-US" altLang="ja-JP" sz="1400"/>
          </a:p>
          <a:p>
            <a:r>
              <a:rPr lang="ja-JP" altLang="en-US" sz="1400"/>
              <a:t>「まず登録」の流れがあり、</a:t>
            </a:r>
            <a:endParaRPr lang="en-US" altLang="ja-JP" sz="1400"/>
          </a:p>
          <a:p>
            <a:r>
              <a:rPr lang="ja-JP" altLang="en-US" sz="1400"/>
              <a:t>実際にどのくらい視聴</a:t>
            </a:r>
            <a:endParaRPr lang="en-US" altLang="ja-JP" sz="1400"/>
          </a:p>
          <a:p>
            <a:r>
              <a:rPr lang="ja-JP" altLang="en-US" sz="1400"/>
              <a:t>するかは、それぞれの嗜好に</a:t>
            </a:r>
            <a:endParaRPr lang="en-US" altLang="ja-JP" sz="1400"/>
          </a:p>
          <a:p>
            <a:r>
              <a:rPr lang="ja-JP" altLang="en-US" sz="1400"/>
              <a:t>よるものと思われる。</a:t>
            </a:r>
            <a:endParaRPr lang="en-US" altLang="ja-JP" sz="1400"/>
          </a:p>
        </p:txBody>
      </p:sp>
    </p:spTree>
    <p:extLst>
      <p:ext uri="{BB962C8B-B14F-4D97-AF65-F5344CB8AC3E}">
        <p14:creationId xmlns:p14="http://schemas.microsoft.com/office/powerpoint/2010/main" val="2683970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a:t>
            </a:r>
            <a:r>
              <a:rPr lang="ja-JP" altLang="en-US"/>
              <a:t>ホロライブ</a:t>
            </a:r>
            <a:r>
              <a:rPr lang="en-US" altLang="ja-JP"/>
              <a:t>)</a:t>
            </a:r>
          </a:p>
        </p:txBody>
      </p:sp>
      <p:pic>
        <p:nvPicPr>
          <p:cNvPr id="3" name="図 2">
            <a:extLst>
              <a:ext uri="{FF2B5EF4-FFF2-40B4-BE49-F238E27FC236}">
                <a16:creationId xmlns:a16="http://schemas.microsoft.com/office/drawing/2014/main" id="{6AB0955D-C3C8-4E7A-A8A7-60CD02F84494}"/>
              </a:ext>
            </a:extLst>
          </p:cNvPr>
          <p:cNvPicPr>
            <a:picLocks noChangeAspect="1"/>
          </p:cNvPicPr>
          <p:nvPr/>
        </p:nvPicPr>
        <p:blipFill>
          <a:blip r:embed="rId2"/>
          <a:stretch>
            <a:fillRect/>
          </a:stretch>
        </p:blipFill>
        <p:spPr>
          <a:xfrm>
            <a:off x="2632194" y="4134583"/>
            <a:ext cx="3333643" cy="2723417"/>
          </a:xfrm>
          <a:prstGeom prst="rect">
            <a:avLst/>
          </a:prstGeom>
        </p:spPr>
      </p:pic>
      <p:pic>
        <p:nvPicPr>
          <p:cNvPr id="5" name="図 4">
            <a:extLst>
              <a:ext uri="{FF2B5EF4-FFF2-40B4-BE49-F238E27FC236}">
                <a16:creationId xmlns:a16="http://schemas.microsoft.com/office/drawing/2014/main" id="{83F50E4C-3F81-4633-81CA-7F3C0E39B784}"/>
              </a:ext>
            </a:extLst>
          </p:cNvPr>
          <p:cNvPicPr>
            <a:picLocks noChangeAspect="1"/>
          </p:cNvPicPr>
          <p:nvPr/>
        </p:nvPicPr>
        <p:blipFill>
          <a:blip r:embed="rId3"/>
          <a:stretch>
            <a:fillRect/>
          </a:stretch>
        </p:blipFill>
        <p:spPr>
          <a:xfrm>
            <a:off x="2521849" y="1010383"/>
            <a:ext cx="3443988" cy="2723417"/>
          </a:xfrm>
          <a:prstGeom prst="rect">
            <a:avLst/>
          </a:prstGeom>
        </p:spPr>
      </p:pic>
    </p:spTree>
    <p:extLst>
      <p:ext uri="{BB962C8B-B14F-4D97-AF65-F5344CB8AC3E}">
        <p14:creationId xmlns:p14="http://schemas.microsoft.com/office/powerpoint/2010/main" val="1038614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(upd8)</a:t>
            </a:r>
          </a:p>
        </p:txBody>
      </p:sp>
      <p:pic>
        <p:nvPicPr>
          <p:cNvPr id="3" name="図 2">
            <a:extLst>
              <a:ext uri="{FF2B5EF4-FFF2-40B4-BE49-F238E27FC236}">
                <a16:creationId xmlns:a16="http://schemas.microsoft.com/office/drawing/2014/main" id="{D34B6A7D-F396-48D5-93D5-1F2EEA96C501}"/>
              </a:ext>
            </a:extLst>
          </p:cNvPr>
          <p:cNvPicPr>
            <a:picLocks noChangeAspect="1"/>
          </p:cNvPicPr>
          <p:nvPr/>
        </p:nvPicPr>
        <p:blipFill>
          <a:blip r:embed="rId2"/>
          <a:stretch>
            <a:fillRect/>
          </a:stretch>
        </p:blipFill>
        <p:spPr>
          <a:xfrm>
            <a:off x="2451089" y="3778575"/>
            <a:ext cx="3600235" cy="2977821"/>
          </a:xfrm>
          <a:prstGeom prst="rect">
            <a:avLst/>
          </a:prstGeom>
        </p:spPr>
      </p:pic>
      <p:pic>
        <p:nvPicPr>
          <p:cNvPr id="4" name="図 3">
            <a:extLst>
              <a:ext uri="{FF2B5EF4-FFF2-40B4-BE49-F238E27FC236}">
                <a16:creationId xmlns:a16="http://schemas.microsoft.com/office/drawing/2014/main" id="{7F2C600C-5C0E-4CAF-9A61-3F33376D5A57}"/>
              </a:ext>
            </a:extLst>
          </p:cNvPr>
          <p:cNvPicPr>
            <a:picLocks noChangeAspect="1"/>
          </p:cNvPicPr>
          <p:nvPr/>
        </p:nvPicPr>
        <p:blipFill>
          <a:blip r:embed="rId3"/>
          <a:stretch>
            <a:fillRect/>
          </a:stretch>
        </p:blipFill>
        <p:spPr>
          <a:xfrm>
            <a:off x="2345733" y="847880"/>
            <a:ext cx="3652837" cy="2930695"/>
          </a:xfrm>
          <a:prstGeom prst="rect">
            <a:avLst/>
          </a:prstGeom>
        </p:spPr>
      </p:pic>
      <p:sp>
        <p:nvSpPr>
          <p:cNvPr id="8" name="コンテンツ プレースホルダー 2">
            <a:extLst>
              <a:ext uri="{FF2B5EF4-FFF2-40B4-BE49-F238E27FC236}">
                <a16:creationId xmlns:a16="http://schemas.microsoft.com/office/drawing/2014/main" id="{58B37CDC-5B19-4F61-9DC3-AE8A0331F5EB}"/>
              </a:ext>
            </a:extLst>
          </p:cNvPr>
          <p:cNvSpPr>
            <a:spLocks noGrp="1"/>
          </p:cNvSpPr>
          <p:nvPr>
            <p:ph idx="1"/>
          </p:nvPr>
        </p:nvSpPr>
        <p:spPr>
          <a:xfrm>
            <a:off x="6502663" y="3647097"/>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2858784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(.LIVE)</a:t>
            </a:r>
          </a:p>
        </p:txBody>
      </p:sp>
      <p:pic>
        <p:nvPicPr>
          <p:cNvPr id="3" name="図 2">
            <a:extLst>
              <a:ext uri="{FF2B5EF4-FFF2-40B4-BE49-F238E27FC236}">
                <a16:creationId xmlns:a16="http://schemas.microsoft.com/office/drawing/2014/main" id="{CFB376C5-ED59-477A-B3EC-1221C3EB15D4}"/>
              </a:ext>
            </a:extLst>
          </p:cNvPr>
          <p:cNvPicPr>
            <a:picLocks noChangeAspect="1"/>
          </p:cNvPicPr>
          <p:nvPr/>
        </p:nvPicPr>
        <p:blipFill>
          <a:blip r:embed="rId2"/>
          <a:stretch>
            <a:fillRect/>
          </a:stretch>
        </p:blipFill>
        <p:spPr>
          <a:xfrm>
            <a:off x="2402174" y="3911845"/>
            <a:ext cx="3380055" cy="2794488"/>
          </a:xfrm>
          <a:prstGeom prst="rect">
            <a:avLst/>
          </a:prstGeom>
        </p:spPr>
      </p:pic>
      <p:pic>
        <p:nvPicPr>
          <p:cNvPr id="4" name="図 3">
            <a:extLst>
              <a:ext uri="{FF2B5EF4-FFF2-40B4-BE49-F238E27FC236}">
                <a16:creationId xmlns:a16="http://schemas.microsoft.com/office/drawing/2014/main" id="{6E6AEB84-6646-46EF-A411-450D629CAF8A}"/>
              </a:ext>
            </a:extLst>
          </p:cNvPr>
          <p:cNvPicPr>
            <a:picLocks noChangeAspect="1"/>
          </p:cNvPicPr>
          <p:nvPr/>
        </p:nvPicPr>
        <p:blipFill>
          <a:blip r:embed="rId3"/>
          <a:stretch>
            <a:fillRect/>
          </a:stretch>
        </p:blipFill>
        <p:spPr>
          <a:xfrm>
            <a:off x="2301616" y="901325"/>
            <a:ext cx="3581172" cy="2794488"/>
          </a:xfrm>
          <a:prstGeom prst="rect">
            <a:avLst/>
          </a:prstGeom>
        </p:spPr>
      </p:pic>
      <p:sp>
        <p:nvSpPr>
          <p:cNvPr id="7" name="コンテンツ プレースホルダー 2">
            <a:extLst>
              <a:ext uri="{FF2B5EF4-FFF2-40B4-BE49-F238E27FC236}">
                <a16:creationId xmlns:a16="http://schemas.microsoft.com/office/drawing/2014/main" id="{E7A68D0A-389F-4D10-B7ED-356580513F2E}"/>
              </a:ext>
            </a:extLst>
          </p:cNvPr>
          <p:cNvSpPr>
            <a:spLocks noGrp="1"/>
          </p:cNvSpPr>
          <p:nvPr>
            <p:ph idx="1"/>
          </p:nvPr>
        </p:nvSpPr>
        <p:spPr>
          <a:xfrm>
            <a:off x="6502663" y="3564335"/>
            <a:ext cx="2401015" cy="262955"/>
          </a:xfrm>
        </p:spPr>
        <p:txBody>
          <a:bodyPr bIns="0">
            <a:normAutofit/>
          </a:bodyPr>
          <a:lstStyle/>
          <a:p>
            <a:r>
              <a:rPr lang="ja-JP" altLang="en-US" sz="1200"/>
              <a:t>極端な一強構造となっている。</a:t>
            </a:r>
            <a:endParaRPr lang="en-US" altLang="ja-JP" sz="1200"/>
          </a:p>
        </p:txBody>
      </p:sp>
    </p:spTree>
    <p:extLst>
      <p:ext uri="{BB962C8B-B14F-4D97-AF65-F5344CB8AC3E}">
        <p14:creationId xmlns:p14="http://schemas.microsoft.com/office/powerpoint/2010/main" val="190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プロット例：フォロワー数</a:t>
            </a:r>
            <a:r>
              <a:rPr lang="en-US" altLang="ja-JP"/>
              <a:t>/</a:t>
            </a:r>
            <a:r>
              <a:rPr lang="ja-JP" altLang="en-US"/>
              <a:t>視聴数</a:t>
            </a:r>
            <a:r>
              <a:rPr lang="en-US" altLang="ja-JP"/>
              <a:t>(unknown)</a:t>
            </a:r>
          </a:p>
        </p:txBody>
      </p:sp>
      <p:pic>
        <p:nvPicPr>
          <p:cNvPr id="3" name="図 2">
            <a:extLst>
              <a:ext uri="{FF2B5EF4-FFF2-40B4-BE49-F238E27FC236}">
                <a16:creationId xmlns:a16="http://schemas.microsoft.com/office/drawing/2014/main" id="{1DD917A3-3C09-4B50-A59D-F73AA132C9F8}"/>
              </a:ext>
            </a:extLst>
          </p:cNvPr>
          <p:cNvPicPr>
            <a:picLocks noChangeAspect="1"/>
          </p:cNvPicPr>
          <p:nvPr/>
        </p:nvPicPr>
        <p:blipFill>
          <a:blip r:embed="rId2"/>
          <a:stretch>
            <a:fillRect/>
          </a:stretch>
        </p:blipFill>
        <p:spPr>
          <a:xfrm>
            <a:off x="1609798" y="3587262"/>
            <a:ext cx="6403825" cy="2842847"/>
          </a:xfrm>
          <a:prstGeom prst="rect">
            <a:avLst/>
          </a:prstGeom>
        </p:spPr>
      </p:pic>
      <p:pic>
        <p:nvPicPr>
          <p:cNvPr id="5" name="図 4">
            <a:extLst>
              <a:ext uri="{FF2B5EF4-FFF2-40B4-BE49-F238E27FC236}">
                <a16:creationId xmlns:a16="http://schemas.microsoft.com/office/drawing/2014/main" id="{96B7D5F4-D0D8-4F31-98DB-795D6CE7DC19}"/>
              </a:ext>
            </a:extLst>
          </p:cNvPr>
          <p:cNvPicPr>
            <a:picLocks noChangeAspect="1"/>
          </p:cNvPicPr>
          <p:nvPr/>
        </p:nvPicPr>
        <p:blipFill>
          <a:blip r:embed="rId3"/>
          <a:stretch>
            <a:fillRect/>
          </a:stretch>
        </p:blipFill>
        <p:spPr>
          <a:xfrm>
            <a:off x="1451536" y="943707"/>
            <a:ext cx="6403825" cy="2397386"/>
          </a:xfrm>
          <a:prstGeom prst="rect">
            <a:avLst/>
          </a:prstGeom>
        </p:spPr>
      </p:pic>
    </p:spTree>
    <p:extLst>
      <p:ext uri="{BB962C8B-B14F-4D97-AF65-F5344CB8AC3E}">
        <p14:creationId xmlns:p14="http://schemas.microsoft.com/office/powerpoint/2010/main" val="2676065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プロット例：：各オフィス </a:t>
            </a:r>
            <a:r>
              <a:rPr lang="en-US" altLang="ja-JP"/>
              <a:t>Top10 View</a:t>
            </a:r>
          </a:p>
        </p:txBody>
      </p:sp>
      <p:pic>
        <p:nvPicPr>
          <p:cNvPr id="6" name="図 5">
            <a:extLst>
              <a:ext uri="{FF2B5EF4-FFF2-40B4-BE49-F238E27FC236}">
                <a16:creationId xmlns:a16="http://schemas.microsoft.com/office/drawing/2014/main" id="{3D054A94-2167-4D1B-A9F7-D037B8A12C1C}"/>
              </a:ext>
            </a:extLst>
          </p:cNvPr>
          <p:cNvPicPr>
            <a:picLocks noChangeAspect="1"/>
          </p:cNvPicPr>
          <p:nvPr/>
        </p:nvPicPr>
        <p:blipFill>
          <a:blip r:embed="rId2"/>
          <a:stretch>
            <a:fillRect/>
          </a:stretch>
        </p:blipFill>
        <p:spPr>
          <a:xfrm>
            <a:off x="492370" y="930582"/>
            <a:ext cx="6899030" cy="4036336"/>
          </a:xfrm>
          <a:prstGeom prst="rect">
            <a:avLst/>
          </a:prstGeom>
        </p:spPr>
      </p:pic>
      <p:sp>
        <p:nvSpPr>
          <p:cNvPr id="7" name="右中かっこ 6">
            <a:extLst>
              <a:ext uri="{FF2B5EF4-FFF2-40B4-BE49-F238E27FC236}">
                <a16:creationId xmlns:a16="http://schemas.microsoft.com/office/drawing/2014/main" id="{0F1DE321-3431-4056-B2CA-8F0775D7D659}"/>
              </a:ext>
            </a:extLst>
          </p:cNvPr>
          <p:cNvSpPr/>
          <p:nvPr/>
        </p:nvSpPr>
        <p:spPr>
          <a:xfrm rot="5400000">
            <a:off x="1507880" y="4163159"/>
            <a:ext cx="216876" cy="118696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427077A-37A7-4C5A-BEB9-E7803CF1E594}"/>
              </a:ext>
            </a:extLst>
          </p:cNvPr>
          <p:cNvSpPr>
            <a:spLocks noGrp="1"/>
          </p:cNvSpPr>
          <p:nvPr>
            <p:ph idx="1"/>
          </p:nvPr>
        </p:nvSpPr>
        <p:spPr>
          <a:xfrm>
            <a:off x="1122126" y="4966918"/>
            <a:ext cx="988384" cy="262955"/>
          </a:xfrm>
        </p:spPr>
        <p:txBody>
          <a:bodyPr bIns="0">
            <a:normAutofit/>
          </a:bodyPr>
          <a:lstStyle/>
          <a:p>
            <a:r>
              <a:rPr lang="ja-JP" altLang="en-US" sz="1200"/>
              <a:t>にじさんじ</a:t>
            </a:r>
            <a:endParaRPr lang="en-US" altLang="ja-JP" sz="1200"/>
          </a:p>
        </p:txBody>
      </p:sp>
      <p:sp>
        <p:nvSpPr>
          <p:cNvPr id="9" name="右中かっこ 8">
            <a:extLst>
              <a:ext uri="{FF2B5EF4-FFF2-40B4-BE49-F238E27FC236}">
                <a16:creationId xmlns:a16="http://schemas.microsoft.com/office/drawing/2014/main" id="{4825AA10-7732-4FF3-84A8-8300B348EC0E}"/>
              </a:ext>
            </a:extLst>
          </p:cNvPr>
          <p:cNvSpPr/>
          <p:nvPr/>
        </p:nvSpPr>
        <p:spPr>
          <a:xfrm rot="5400000">
            <a:off x="2747596" y="4183674"/>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FF0B3E27-5251-4A21-BB2E-5B09D3440B19}"/>
              </a:ext>
            </a:extLst>
          </p:cNvPr>
          <p:cNvSpPr txBox="1">
            <a:spLocks/>
          </p:cNvSpPr>
          <p:nvPr/>
        </p:nvSpPr>
        <p:spPr>
          <a:xfrm>
            <a:off x="2361842" y="4966918"/>
            <a:ext cx="988384"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ホロライブ</a:t>
            </a:r>
            <a:endParaRPr lang="en-US" altLang="ja-JP" sz="1200"/>
          </a:p>
        </p:txBody>
      </p:sp>
      <p:sp>
        <p:nvSpPr>
          <p:cNvPr id="12" name="右中かっこ 11">
            <a:extLst>
              <a:ext uri="{FF2B5EF4-FFF2-40B4-BE49-F238E27FC236}">
                <a16:creationId xmlns:a16="http://schemas.microsoft.com/office/drawing/2014/main" id="{3D0D2E98-3E4F-4A28-BEA9-A6476993FB18}"/>
              </a:ext>
            </a:extLst>
          </p:cNvPr>
          <p:cNvSpPr/>
          <p:nvPr/>
        </p:nvSpPr>
        <p:spPr>
          <a:xfrm rot="5400000">
            <a:off x="3966797" y="4183675"/>
            <a:ext cx="216876" cy="1145931"/>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D036F24B-21CA-4FA4-9D7A-A40135C13E18}"/>
              </a:ext>
            </a:extLst>
          </p:cNvPr>
          <p:cNvSpPr txBox="1">
            <a:spLocks/>
          </p:cNvSpPr>
          <p:nvPr/>
        </p:nvSpPr>
        <p:spPr>
          <a:xfrm>
            <a:off x="3767325" y="4963251"/>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p>
        </p:txBody>
      </p:sp>
      <p:sp>
        <p:nvSpPr>
          <p:cNvPr id="14" name="右中かっこ 13">
            <a:extLst>
              <a:ext uri="{FF2B5EF4-FFF2-40B4-BE49-F238E27FC236}">
                <a16:creationId xmlns:a16="http://schemas.microsoft.com/office/drawing/2014/main" id="{578B5F13-CE43-46C0-97F8-7916973779B5}"/>
              </a:ext>
            </a:extLst>
          </p:cNvPr>
          <p:cNvSpPr/>
          <p:nvPr/>
        </p:nvSpPr>
        <p:spPr>
          <a:xfrm rot="5400000">
            <a:off x="5185998" y="4183674"/>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コンテンツ プレースホルダー 2">
            <a:extLst>
              <a:ext uri="{FF2B5EF4-FFF2-40B4-BE49-F238E27FC236}">
                <a16:creationId xmlns:a16="http://schemas.microsoft.com/office/drawing/2014/main" id="{7A9E4178-8F91-4392-980F-791290AA3660}"/>
              </a:ext>
            </a:extLst>
          </p:cNvPr>
          <p:cNvSpPr txBox="1">
            <a:spLocks/>
          </p:cNvSpPr>
          <p:nvPr/>
        </p:nvSpPr>
        <p:spPr>
          <a:xfrm>
            <a:off x="5007041" y="4963250"/>
            <a:ext cx="615819" cy="262955"/>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.LIVE</a:t>
            </a:r>
          </a:p>
        </p:txBody>
      </p:sp>
      <p:sp>
        <p:nvSpPr>
          <p:cNvPr id="16" name="右中かっこ 15">
            <a:extLst>
              <a:ext uri="{FF2B5EF4-FFF2-40B4-BE49-F238E27FC236}">
                <a16:creationId xmlns:a16="http://schemas.microsoft.com/office/drawing/2014/main" id="{285586BB-3AEA-4763-AA6E-4A3CBFBD2022}"/>
              </a:ext>
            </a:extLst>
          </p:cNvPr>
          <p:cNvSpPr/>
          <p:nvPr/>
        </p:nvSpPr>
        <p:spPr>
          <a:xfrm rot="5400000">
            <a:off x="6368563" y="4183673"/>
            <a:ext cx="216876" cy="1145933"/>
          </a:xfrm>
          <a:prstGeom prst="rightBrace">
            <a:avLst>
              <a:gd name="adj1" fmla="val 38062"/>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コンテンツ プレースホルダー 2">
            <a:extLst>
              <a:ext uri="{FF2B5EF4-FFF2-40B4-BE49-F238E27FC236}">
                <a16:creationId xmlns:a16="http://schemas.microsoft.com/office/drawing/2014/main" id="{9BD5D822-3740-4295-A9E9-939B9248FB41}"/>
              </a:ext>
            </a:extLst>
          </p:cNvPr>
          <p:cNvSpPr txBox="1">
            <a:spLocks/>
          </p:cNvSpPr>
          <p:nvPr/>
        </p:nvSpPr>
        <p:spPr>
          <a:xfrm>
            <a:off x="6039959" y="4963249"/>
            <a:ext cx="1110585" cy="262955"/>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400"/>
              <a:t>unknown</a:t>
            </a:r>
          </a:p>
        </p:txBody>
      </p:sp>
      <p:sp>
        <p:nvSpPr>
          <p:cNvPr id="18" name="コンテンツ プレースホルダー 2">
            <a:extLst>
              <a:ext uri="{FF2B5EF4-FFF2-40B4-BE49-F238E27FC236}">
                <a16:creationId xmlns:a16="http://schemas.microsoft.com/office/drawing/2014/main" id="{A33529F4-2624-46FE-B858-8019F26D7E70}"/>
              </a:ext>
            </a:extLst>
          </p:cNvPr>
          <p:cNvSpPr txBox="1">
            <a:spLocks/>
          </p:cNvSpPr>
          <p:nvPr/>
        </p:nvSpPr>
        <p:spPr>
          <a:xfrm>
            <a:off x="949211" y="5750689"/>
            <a:ext cx="2401015" cy="262955"/>
          </a:xfrm>
          <a:prstGeom prst="rect">
            <a:avLst/>
          </a:prstGeom>
        </p:spPr>
        <p:txBody>
          <a:bodyPr vert="horz" lIns="91440" tIns="45720" rIns="91440" bIns="0" rtlCol="0">
            <a:normAutofit fontScale="92500"/>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upd8</a:t>
            </a:r>
            <a:r>
              <a:rPr lang="ja-JP" altLang="en-US" sz="1200"/>
              <a:t>の特定</a:t>
            </a:r>
            <a:r>
              <a:rPr lang="en-US" altLang="ja-JP" sz="1200"/>
              <a:t>Vtuber</a:t>
            </a:r>
            <a:r>
              <a:rPr lang="ja-JP" altLang="en-US" sz="1200"/>
              <a:t>が極端に強い。</a:t>
            </a:r>
            <a:endParaRPr lang="en-US" altLang="ja-JP" sz="1200"/>
          </a:p>
        </p:txBody>
      </p:sp>
      <p:pic>
        <p:nvPicPr>
          <p:cNvPr id="20" name="図 19">
            <a:extLst>
              <a:ext uri="{FF2B5EF4-FFF2-40B4-BE49-F238E27FC236}">
                <a16:creationId xmlns:a16="http://schemas.microsoft.com/office/drawing/2014/main" id="{FCDFCED2-1B73-4531-B4D8-37D299BD3C22}"/>
              </a:ext>
            </a:extLst>
          </p:cNvPr>
          <p:cNvPicPr>
            <a:picLocks noChangeAspect="1"/>
          </p:cNvPicPr>
          <p:nvPr/>
        </p:nvPicPr>
        <p:blipFill>
          <a:blip r:embed="rId3"/>
          <a:stretch>
            <a:fillRect/>
          </a:stretch>
        </p:blipFill>
        <p:spPr>
          <a:xfrm>
            <a:off x="7524218" y="3822099"/>
            <a:ext cx="2141883" cy="1652203"/>
          </a:xfrm>
          <a:prstGeom prst="rect">
            <a:avLst/>
          </a:prstGeom>
        </p:spPr>
      </p:pic>
      <p:sp>
        <p:nvSpPr>
          <p:cNvPr id="21" name="コンテンツ プレースホルダー 2">
            <a:extLst>
              <a:ext uri="{FF2B5EF4-FFF2-40B4-BE49-F238E27FC236}">
                <a16:creationId xmlns:a16="http://schemas.microsoft.com/office/drawing/2014/main" id="{562F5825-7EEC-4514-BD17-AE1CA8E99209}"/>
              </a:ext>
            </a:extLst>
          </p:cNvPr>
          <p:cNvSpPr txBox="1">
            <a:spLocks/>
          </p:cNvSpPr>
          <p:nvPr/>
        </p:nvSpPr>
        <p:spPr>
          <a:xfrm>
            <a:off x="7755279" y="5498938"/>
            <a:ext cx="1925874" cy="884277"/>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1200"/>
              <a:t>10</a:t>
            </a:r>
            <a:r>
              <a:rPr lang="ja-JP" altLang="en-US" sz="1200"/>
              <a:t>人の合計でも特定</a:t>
            </a:r>
            <a:r>
              <a:rPr lang="en-US" altLang="ja-JP" sz="1200"/>
              <a:t>Vtuber</a:t>
            </a:r>
            <a:r>
              <a:rPr lang="ja-JP" altLang="en-US" sz="1200"/>
              <a:t>のおかげで</a:t>
            </a:r>
            <a:endParaRPr lang="en-US" altLang="ja-JP" sz="1200"/>
          </a:p>
          <a:p>
            <a:r>
              <a:rPr lang="ja-JP" altLang="en-US" sz="1200"/>
              <a:t>他オフィスが</a:t>
            </a:r>
            <a:r>
              <a:rPr lang="en-US" altLang="ja-JP" sz="1200"/>
              <a:t>upd8</a:t>
            </a:r>
            <a:r>
              <a:rPr lang="ja-JP" altLang="en-US" sz="1200"/>
              <a:t>を凌駕できない。</a:t>
            </a:r>
            <a:endParaRPr lang="en-US" altLang="ja-JP" sz="1200"/>
          </a:p>
        </p:txBody>
      </p:sp>
    </p:spTree>
    <p:extLst>
      <p:ext uri="{BB962C8B-B14F-4D97-AF65-F5344CB8AC3E}">
        <p14:creationId xmlns:p14="http://schemas.microsoft.com/office/powerpoint/2010/main" val="3628885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プロット例：年齢分布</a:t>
            </a:r>
            <a:r>
              <a:rPr lang="en-US" altLang="ja-JP"/>
              <a:t>(</a:t>
            </a:r>
            <a:r>
              <a:rPr lang="ja-JP" altLang="en-US"/>
              <a:t>にじさんじ</a:t>
            </a:r>
            <a:r>
              <a:rPr lang="en-US" altLang="ja-JP"/>
              <a:t>)</a:t>
            </a:r>
          </a:p>
        </p:txBody>
      </p:sp>
      <p:pic>
        <p:nvPicPr>
          <p:cNvPr id="3" name="図 2">
            <a:extLst>
              <a:ext uri="{FF2B5EF4-FFF2-40B4-BE49-F238E27FC236}">
                <a16:creationId xmlns:a16="http://schemas.microsoft.com/office/drawing/2014/main" id="{3D0CE63C-9284-4B66-BDE6-D308D519E264}"/>
              </a:ext>
            </a:extLst>
          </p:cNvPr>
          <p:cNvPicPr>
            <a:picLocks noChangeAspect="1"/>
          </p:cNvPicPr>
          <p:nvPr/>
        </p:nvPicPr>
        <p:blipFill>
          <a:blip r:embed="rId2"/>
          <a:stretch>
            <a:fillRect/>
          </a:stretch>
        </p:blipFill>
        <p:spPr>
          <a:xfrm>
            <a:off x="640375" y="938287"/>
            <a:ext cx="7362119" cy="2940442"/>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3743659" y="4346568"/>
            <a:ext cx="4833266" cy="75297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一部突出したデータが混ざっているが、</a:t>
            </a:r>
            <a:endParaRPr lang="en-US" altLang="ja-JP" sz="1400"/>
          </a:p>
          <a:p>
            <a:r>
              <a:rPr lang="ja-JP" altLang="en-US" sz="1400"/>
              <a:t>概ね</a:t>
            </a:r>
            <a:r>
              <a:rPr lang="en-US" altLang="ja-JP" sz="1400"/>
              <a:t>10</a:t>
            </a:r>
            <a:r>
              <a:rPr lang="ja-JP" altLang="en-US" sz="1400"/>
              <a:t>代、</a:t>
            </a:r>
            <a:r>
              <a:rPr lang="en-US" altLang="ja-JP" sz="1400"/>
              <a:t>20</a:t>
            </a:r>
            <a:r>
              <a:rPr lang="ja-JP" altLang="en-US" sz="1400"/>
              <a:t>代に集中している。</a:t>
            </a:r>
            <a:endParaRPr lang="en-US" altLang="ja-JP" sz="1400"/>
          </a:p>
        </p:txBody>
      </p:sp>
      <p:pic>
        <p:nvPicPr>
          <p:cNvPr id="5" name="図 4">
            <a:extLst>
              <a:ext uri="{FF2B5EF4-FFF2-40B4-BE49-F238E27FC236}">
                <a16:creationId xmlns:a16="http://schemas.microsoft.com/office/drawing/2014/main" id="{B9562F93-C1A3-4734-BC4C-B7A2A82E54F9}"/>
              </a:ext>
            </a:extLst>
          </p:cNvPr>
          <p:cNvPicPr>
            <a:picLocks noChangeAspect="1"/>
          </p:cNvPicPr>
          <p:nvPr/>
        </p:nvPicPr>
        <p:blipFill>
          <a:blip r:embed="rId3"/>
          <a:stretch>
            <a:fillRect/>
          </a:stretch>
        </p:blipFill>
        <p:spPr>
          <a:xfrm>
            <a:off x="672111" y="4126431"/>
            <a:ext cx="3003074" cy="2174467"/>
          </a:xfrm>
          <a:prstGeom prst="rect">
            <a:avLst/>
          </a:prstGeom>
        </p:spPr>
      </p:pic>
    </p:spTree>
    <p:extLst>
      <p:ext uri="{BB962C8B-B14F-4D97-AF65-F5344CB8AC3E}">
        <p14:creationId xmlns:p14="http://schemas.microsoft.com/office/powerpoint/2010/main" val="226190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225473"/>
          </a:xfrm>
        </p:spPr>
        <p:txBody>
          <a:bodyPr bIns="0">
            <a:normAutofit fontScale="85000" lnSpcReduction="20000"/>
          </a:bodyPr>
          <a:lstStyle/>
          <a:p>
            <a:r>
              <a:rPr lang="ja-JP" altLang="en-US"/>
              <a:t>環境は</a:t>
            </a:r>
            <a:r>
              <a:rPr lang="en-US" altLang="ja-JP"/>
              <a:t>Linux(Ubuntu</a:t>
            </a:r>
            <a:r>
              <a:rPr lang="ja-JP" altLang="en-US"/>
              <a:t>マシン</a:t>
            </a:r>
            <a:r>
              <a:rPr lang="en-US" altLang="ja-JP"/>
              <a:t>)</a:t>
            </a:r>
            <a:r>
              <a:rPr lang="ja-JP" altLang="en-US"/>
              <a:t>上に直接構築するのが一番好ましいですが、</a:t>
            </a:r>
            <a:endParaRPr lang="en-US" altLang="ja-JP"/>
          </a:p>
          <a:p>
            <a:r>
              <a:rPr lang="ja-JP" altLang="en-US"/>
              <a:t>講習マシンが</a:t>
            </a:r>
            <a:r>
              <a:rPr lang="en-US" altLang="ja-JP"/>
              <a:t>Windows</a:t>
            </a:r>
            <a:r>
              <a:rPr lang="ja-JP" altLang="en-US"/>
              <a:t>なので、</a:t>
            </a:r>
            <a:r>
              <a:rPr lang="en-US" altLang="ja-JP"/>
              <a:t>Windows10</a:t>
            </a:r>
            <a:r>
              <a:rPr lang="ja-JP" altLang="en-US"/>
              <a:t>で最近使えるようになった</a:t>
            </a:r>
            <a:r>
              <a:rPr lang="en-US" altLang="ja-JP"/>
              <a:t>WSL</a:t>
            </a:r>
            <a:r>
              <a:rPr lang="ja-JP" altLang="en-US"/>
              <a:t>を</a:t>
            </a:r>
            <a:endParaRPr lang="en-US" altLang="ja-JP"/>
          </a:p>
          <a:p>
            <a:r>
              <a:rPr lang="ja-JP" altLang="en-US"/>
              <a:t>使用して環境構築します。</a:t>
            </a:r>
            <a:r>
              <a:rPr lang="en-US" altLang="ja-JP"/>
              <a:t>(WSL: Windows Subsystem for Linux)</a:t>
            </a:r>
          </a:p>
          <a:p>
            <a:endParaRPr lang="en-US" altLang="ja-JP"/>
          </a:p>
          <a:p>
            <a:pPr marL="342900" indent="-342900">
              <a:buAutoNum type="arabicPeriod"/>
            </a:pPr>
            <a:r>
              <a:rPr kumimoji="1" lang="en-US" altLang="ja-JP"/>
              <a:t>Windows</a:t>
            </a:r>
            <a:r>
              <a:rPr kumimoji="1" lang="ja-JP" altLang="en-US"/>
              <a:t>上に</a:t>
            </a:r>
            <a:r>
              <a:rPr lang="en-US" altLang="ja-JP"/>
              <a:t>Ubuntu</a:t>
            </a:r>
            <a:r>
              <a:rPr lang="ja-JP" altLang="en-US"/>
              <a:t>用の</a:t>
            </a:r>
            <a:r>
              <a:rPr lang="en-US" altLang="ja-JP"/>
              <a:t>WSL</a:t>
            </a:r>
            <a:r>
              <a:rPr lang="ja-JP" altLang="en-US"/>
              <a:t>構築</a:t>
            </a:r>
            <a:br>
              <a:rPr lang="en-US" altLang="ja-JP"/>
            </a:br>
            <a:r>
              <a:rPr lang="ja-JP" altLang="en-US"/>
              <a:t>元々インストールされている</a:t>
            </a:r>
            <a:r>
              <a:rPr lang="en-US" altLang="ja-JP"/>
              <a:t>WSL</a:t>
            </a:r>
            <a:r>
              <a:rPr lang="ja-JP" altLang="en-US"/>
              <a:t>を有効にし、</a:t>
            </a:r>
            <a:br>
              <a:rPr lang="en-US" altLang="ja-JP"/>
            </a:br>
            <a:r>
              <a:rPr lang="en-US" altLang="ja-JP"/>
              <a:t>Microsoft Store</a:t>
            </a:r>
            <a:r>
              <a:rPr lang="ja-JP" altLang="en-US"/>
              <a:t>で</a:t>
            </a:r>
            <a:r>
              <a:rPr lang="en-US" altLang="ja-JP"/>
              <a:t>Ubuntu</a:t>
            </a:r>
            <a:r>
              <a:rPr lang="ja-JP" altLang="en-US"/>
              <a:t>をインストールする。</a:t>
            </a:r>
            <a:br>
              <a:rPr lang="en-US" altLang="ja-JP"/>
            </a:br>
            <a:r>
              <a:rPr lang="ja-JP" altLang="en-US"/>
              <a:t>参考：</a:t>
            </a:r>
            <a:r>
              <a:rPr lang="en-US" altLang="ja-JP">
                <a:hlinkClick r:id="rId2"/>
              </a:rPr>
              <a:t> https://www.pc-koubou.jp/magazine/21475</a:t>
            </a:r>
            <a:br>
              <a:rPr lang="en-US" altLang="ja-JP"/>
            </a:br>
            <a:endParaRPr lang="en-US" altLang="ja-JP"/>
          </a:p>
          <a:p>
            <a:pPr marL="342900" indent="-342900">
              <a:buAutoNum type="arabicPeriod"/>
            </a:pPr>
            <a:r>
              <a:rPr lang="en-US" altLang="ja-JP"/>
              <a:t>Ubuntu</a:t>
            </a:r>
            <a:r>
              <a:rPr lang="ja-JP" altLang="en-US"/>
              <a:t>アップデート＆日本語環境整備</a:t>
            </a:r>
            <a:br>
              <a:rPr lang="en-US" altLang="ja-JP"/>
            </a:br>
            <a:r>
              <a:rPr lang="en-US" altLang="ja-JP"/>
              <a:t>Ubuntu</a:t>
            </a:r>
            <a:r>
              <a:rPr lang="ja-JP" altLang="en-US"/>
              <a:t>を起動して以下の操作を行う。</a:t>
            </a:r>
            <a:br>
              <a:rPr lang="en-US" altLang="ja-JP"/>
            </a:br>
            <a:br>
              <a:rPr lang="en-US" altLang="ja-JP"/>
            </a:br>
            <a:r>
              <a:rPr lang="en-US" altLang="ja-JP"/>
              <a:t>【</a:t>
            </a:r>
            <a:r>
              <a:rPr lang="ja-JP" altLang="en-US"/>
              <a:t>アップデート</a:t>
            </a:r>
            <a:r>
              <a:rPr lang="en-US" altLang="ja-JP"/>
              <a:t>】</a:t>
            </a:r>
            <a:br>
              <a:rPr lang="en-US" altLang="ja-JP"/>
            </a:br>
            <a:r>
              <a:rPr lang="ja-JP" altLang="en-US"/>
              <a:t>　</a:t>
            </a:r>
            <a:r>
              <a:rPr lang="en-US" altLang="ja-JP" err="1"/>
              <a:t>sudo</a:t>
            </a:r>
            <a:r>
              <a:rPr lang="en-US" altLang="ja-JP"/>
              <a:t> apt update</a:t>
            </a:r>
            <a:br>
              <a:rPr lang="en-US" altLang="ja-JP"/>
            </a:br>
            <a:r>
              <a:rPr lang="ja-JP" altLang="en-US"/>
              <a:t>　</a:t>
            </a:r>
            <a:r>
              <a:rPr lang="en-US" altLang="ja-JP" err="1"/>
              <a:t>sudo</a:t>
            </a:r>
            <a:r>
              <a:rPr lang="en-US" altLang="ja-JP"/>
              <a:t> apt upgrade</a:t>
            </a:r>
            <a:br>
              <a:rPr lang="en-US" altLang="ja-JP"/>
            </a:br>
            <a:br>
              <a:rPr lang="en-US" altLang="ja-JP"/>
            </a:br>
            <a:r>
              <a:rPr lang="en-US" altLang="ja-JP"/>
              <a:t>【</a:t>
            </a:r>
            <a:r>
              <a:rPr lang="ja-JP" altLang="en-US"/>
              <a:t>日本語環境設定</a:t>
            </a:r>
            <a:r>
              <a:rPr lang="en-US" altLang="ja-JP"/>
              <a:t>】</a:t>
            </a:r>
            <a:br>
              <a:rPr lang="en-US" altLang="ja-JP"/>
            </a:br>
            <a:r>
              <a:rPr lang="ja-JP" altLang="en-US"/>
              <a:t>　</a:t>
            </a:r>
            <a:r>
              <a:rPr lang="en-US" altLang="ja-JP" err="1"/>
              <a:t>sudo</a:t>
            </a:r>
            <a:r>
              <a:rPr lang="en-US" altLang="ja-JP"/>
              <a:t> apt -y install language-pack-ja</a:t>
            </a:r>
            <a:br>
              <a:rPr lang="en-US" altLang="ja-JP"/>
            </a:br>
            <a:r>
              <a:rPr lang="ja-JP" altLang="en-US"/>
              <a:t>　</a:t>
            </a:r>
            <a:r>
              <a:rPr lang="en-US" altLang="ja-JP" err="1"/>
              <a:t>sudo</a:t>
            </a:r>
            <a:r>
              <a:rPr lang="en-US" altLang="ja-JP"/>
              <a:t> update-locale LANG=ja_JP.UTF8</a:t>
            </a:r>
            <a:br>
              <a:rPr lang="en-US" altLang="ja-JP"/>
            </a:br>
            <a:br>
              <a:rPr lang="en-US" altLang="ja-JP"/>
            </a:br>
            <a:r>
              <a:rPr lang="ja-JP" altLang="en-US"/>
              <a:t>　ここで</a:t>
            </a:r>
            <a:r>
              <a:rPr lang="en-US" altLang="ja-JP"/>
              <a:t>Ubuntu</a:t>
            </a:r>
            <a:r>
              <a:rPr lang="ja-JP" altLang="en-US"/>
              <a:t>再起動</a:t>
            </a:r>
            <a:br>
              <a:rPr lang="en-US" altLang="ja-JP"/>
            </a:br>
            <a:br>
              <a:rPr lang="en-US" altLang="ja-JP"/>
            </a:br>
            <a:r>
              <a:rPr lang="en-US" altLang="ja-JP"/>
              <a:t>【</a:t>
            </a:r>
            <a:r>
              <a:rPr lang="ja-JP" altLang="en-US"/>
              <a:t>タイムゾーンを「東京」にセット</a:t>
            </a:r>
            <a:r>
              <a:rPr lang="en-US" altLang="ja-JP"/>
              <a:t>】</a:t>
            </a:r>
            <a:br>
              <a:rPr lang="en-US" altLang="ja-JP"/>
            </a:br>
            <a:r>
              <a:rPr lang="ja-JP" altLang="en-US"/>
              <a:t>　</a:t>
            </a:r>
            <a:r>
              <a:rPr lang="en-US" altLang="ja-JP" err="1"/>
              <a:t>sudo</a:t>
            </a:r>
            <a:r>
              <a:rPr lang="en-US" altLang="ja-JP"/>
              <a:t> </a:t>
            </a:r>
            <a:r>
              <a:rPr lang="en-US" altLang="ja-JP" err="1"/>
              <a:t>dpkg</a:t>
            </a:r>
            <a:r>
              <a:rPr lang="en-US" altLang="ja-JP"/>
              <a:t>-reconfigure </a:t>
            </a:r>
            <a:r>
              <a:rPr lang="en-US" altLang="ja-JP" err="1"/>
              <a:t>tzdata</a:t>
            </a:r>
            <a:br>
              <a:rPr lang="en-US" altLang="ja-JP"/>
            </a:br>
            <a:br>
              <a:rPr lang="en-US" altLang="ja-JP"/>
            </a:br>
            <a:r>
              <a:rPr lang="en-US" altLang="ja-JP"/>
              <a:t>【Ubuntu</a:t>
            </a:r>
            <a:r>
              <a:rPr lang="ja-JP" altLang="en-US"/>
              <a:t>フォント設定</a:t>
            </a:r>
            <a:r>
              <a:rPr lang="en-US" altLang="ja-JP"/>
              <a:t>】</a:t>
            </a:r>
            <a:br>
              <a:rPr lang="en-US" altLang="ja-JP"/>
            </a:br>
            <a:r>
              <a:rPr lang="ja-JP" altLang="en-US"/>
              <a:t>　</a:t>
            </a:r>
            <a:r>
              <a:rPr lang="en-US" altLang="ja-JP"/>
              <a:t>Ubuntu</a:t>
            </a:r>
            <a:r>
              <a:rPr lang="ja-JP" altLang="en-US"/>
              <a:t>画面の左上のアイコンをクリック→メニューからプロパティを選択し、</a:t>
            </a:r>
            <a:br>
              <a:rPr lang="en-US" altLang="ja-JP"/>
            </a:br>
            <a:r>
              <a:rPr lang="ja-JP" altLang="en-US"/>
              <a:t>　フォントを</a:t>
            </a:r>
            <a:r>
              <a:rPr lang="en-US" altLang="ja-JP"/>
              <a:t>MS</a:t>
            </a:r>
            <a:r>
              <a:rPr lang="ja-JP" altLang="en-US"/>
              <a:t>ゴシックに設定</a:t>
            </a:r>
            <a:endParaRPr lang="en-US" altLang="ja-JP" sz="1800"/>
          </a:p>
        </p:txBody>
      </p:sp>
    </p:spTree>
    <p:extLst>
      <p:ext uri="{BB962C8B-B14F-4D97-AF65-F5344CB8AC3E}">
        <p14:creationId xmlns:p14="http://schemas.microsoft.com/office/powerpoint/2010/main" val="3064868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プロット例：身長分布</a:t>
            </a:r>
            <a:r>
              <a:rPr lang="en-US" altLang="ja-JP"/>
              <a:t>(</a:t>
            </a:r>
            <a:r>
              <a:rPr lang="ja-JP" altLang="en-US"/>
              <a:t>にじさんじ</a:t>
            </a:r>
            <a:r>
              <a:rPr lang="en-US" altLang="ja-JP"/>
              <a:t>)</a:t>
            </a:r>
          </a:p>
        </p:txBody>
      </p:sp>
      <p:pic>
        <p:nvPicPr>
          <p:cNvPr id="4" name="図 3">
            <a:extLst>
              <a:ext uri="{FF2B5EF4-FFF2-40B4-BE49-F238E27FC236}">
                <a16:creationId xmlns:a16="http://schemas.microsoft.com/office/drawing/2014/main" id="{26052846-F00B-473F-A272-AE42D76C952C}"/>
              </a:ext>
            </a:extLst>
          </p:cNvPr>
          <p:cNvPicPr>
            <a:picLocks noChangeAspect="1"/>
          </p:cNvPicPr>
          <p:nvPr/>
        </p:nvPicPr>
        <p:blipFill>
          <a:blip r:embed="rId2"/>
          <a:stretch>
            <a:fillRect/>
          </a:stretch>
        </p:blipFill>
        <p:spPr>
          <a:xfrm>
            <a:off x="738872" y="1474624"/>
            <a:ext cx="7731368" cy="2534667"/>
          </a:xfrm>
          <a:prstGeom prst="rect">
            <a:avLst/>
          </a:prstGeom>
        </p:spPr>
      </p:pic>
      <p:sp>
        <p:nvSpPr>
          <p:cNvPr id="6" name="コンテンツ プレースホルダー 2">
            <a:extLst>
              <a:ext uri="{FF2B5EF4-FFF2-40B4-BE49-F238E27FC236}">
                <a16:creationId xmlns:a16="http://schemas.microsoft.com/office/drawing/2014/main" id="{DA9D9733-3548-4ACA-A336-B49FF05DF037}"/>
              </a:ext>
            </a:extLst>
          </p:cNvPr>
          <p:cNvSpPr txBox="1">
            <a:spLocks/>
          </p:cNvSpPr>
          <p:nvPr/>
        </p:nvSpPr>
        <p:spPr>
          <a:xfrm>
            <a:off x="959428" y="4217614"/>
            <a:ext cx="5259981" cy="1092940"/>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200"/>
              <a:t>年齢と異なり、身長については比較的、変動は大きくない。</a:t>
            </a:r>
            <a:endParaRPr lang="en-US" altLang="ja-JP" sz="1200"/>
          </a:p>
          <a:p>
            <a:endParaRPr lang="en-US" altLang="ja-JP" sz="1200"/>
          </a:p>
          <a:p>
            <a:r>
              <a:rPr lang="en-US" altLang="ja-JP" sz="1200"/>
              <a:t>※</a:t>
            </a:r>
            <a:r>
              <a:rPr lang="ja-JP" altLang="en-US" sz="1200"/>
              <a:t>最大、最小値等もここに表示したい。</a:t>
            </a:r>
            <a:r>
              <a:rPr lang="en-US" altLang="ja-JP" sz="1200"/>
              <a:t>Pandas</a:t>
            </a:r>
            <a:r>
              <a:rPr lang="ja-JP" altLang="en-US" sz="1200"/>
              <a:t>の</a:t>
            </a:r>
            <a:r>
              <a:rPr lang="en-US" altLang="ja-JP" sz="1200"/>
              <a:t>DF</a:t>
            </a:r>
            <a:r>
              <a:rPr lang="ja-JP" altLang="en-US" sz="1200"/>
              <a:t>機能使って。</a:t>
            </a:r>
            <a:endParaRPr lang="en-US" altLang="ja-JP" sz="1200"/>
          </a:p>
        </p:txBody>
      </p:sp>
    </p:spTree>
    <p:extLst>
      <p:ext uri="{BB962C8B-B14F-4D97-AF65-F5344CB8AC3E}">
        <p14:creationId xmlns:p14="http://schemas.microsoft.com/office/powerpoint/2010/main" val="1133465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（２）スレッド非使用時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スレッドを使用すると約１／５の時間で処理が完了します。しかし、</a:t>
            </a:r>
            <a:r>
              <a:rPr lang="en-US" altLang="ja-JP" sz="1400"/>
              <a:t>user(</a:t>
            </a:r>
            <a:r>
              <a:rPr lang="ja-JP" altLang="en-US" sz="1400"/>
              <a:t>本プロセスが</a:t>
            </a:r>
            <a:r>
              <a:rPr lang="en-US" altLang="ja-JP" sz="1400"/>
              <a:t>linux</a:t>
            </a:r>
            <a:r>
              <a:rPr lang="ja-JP" altLang="en-US" sz="1400"/>
              <a:t>ユーザランドで</a:t>
            </a:r>
            <a:endParaRPr lang="en-US" altLang="ja-JP" sz="1400"/>
          </a:p>
          <a:p>
            <a:r>
              <a:rPr lang="ja-JP" altLang="en-US" sz="1400"/>
              <a:t>消費した</a:t>
            </a:r>
            <a:r>
              <a:rPr lang="en-US" altLang="ja-JP" sz="1400"/>
              <a:t>CPU</a:t>
            </a:r>
            <a:r>
              <a:rPr lang="ja-JP" altLang="en-US" sz="1400"/>
              <a:t>時間）の値にはほとんど差異がなく、むしろスレッド使用時の方が少し多いくらいです。</a:t>
            </a:r>
            <a:endParaRPr lang="en-US" altLang="ja-JP" sz="1400"/>
          </a:p>
        </p:txBody>
      </p:sp>
    </p:spTree>
    <p:extLst>
      <p:ext uri="{BB962C8B-B14F-4D97-AF65-F5344CB8AC3E}">
        <p14:creationId xmlns:p14="http://schemas.microsoft.com/office/powerpoint/2010/main" val="2005222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a:t>前項の結果が何を意味するかというと、</a:t>
            </a:r>
            <a:endParaRPr lang="en-US" altLang="ja-JP" sz="1400"/>
          </a:p>
          <a:p>
            <a:endParaRPr lang="en-US" altLang="ja-JP" sz="1400"/>
          </a:p>
          <a:p>
            <a:r>
              <a:rPr lang="ja-JP" altLang="en-US" sz="1400"/>
              <a:t>１．スクレイピング処理は「待ち」が大部分を占めている。</a:t>
            </a:r>
            <a:endParaRPr lang="en-US" altLang="ja-JP" sz="1400"/>
          </a:p>
          <a:p>
            <a:r>
              <a:rPr lang="ja-JP" altLang="en-US" sz="1400"/>
              <a:t>　　５０人分の詳細サイトページについてそれぞれアクセス完了を待っている時間が長い。</a:t>
            </a:r>
            <a:endParaRPr lang="en-US" altLang="ja-JP" sz="1400"/>
          </a:p>
          <a:p>
            <a:r>
              <a:rPr lang="ja-JP" altLang="en-US" sz="1400"/>
              <a:t>　　スレッド使用時はその「待ち」の間に次のサイトをスクレイピングするので早い。</a:t>
            </a:r>
            <a:endParaRPr lang="en-US" altLang="ja-JP" sz="1400"/>
          </a:p>
          <a:p>
            <a:endParaRPr lang="en-US" altLang="ja-JP" sz="1400"/>
          </a:p>
          <a:p>
            <a:r>
              <a:rPr lang="ja-JP" altLang="en-US" sz="1400"/>
              <a:t>２．</a:t>
            </a:r>
            <a:r>
              <a:rPr lang="en-US" altLang="ja-JP" sz="1400"/>
              <a:t>user</a:t>
            </a:r>
            <a:r>
              <a:rPr lang="ja-JP" altLang="en-US" sz="1400"/>
              <a:t>がスレッド使用時に多いのは、スレッド間の調停を行っている</a:t>
            </a:r>
            <a:r>
              <a:rPr lang="en-US" altLang="ja-JP" sz="1400"/>
              <a:t>(</a:t>
            </a:r>
            <a:r>
              <a:rPr lang="ja-JP" altLang="en-US" sz="1400"/>
              <a:t>排他処理等</a:t>
            </a:r>
            <a:r>
              <a:rPr lang="en-US" altLang="ja-JP" sz="1400"/>
              <a:t>)</a:t>
            </a:r>
            <a:r>
              <a:rPr lang="ja-JP" altLang="en-US" sz="1400"/>
              <a:t>ためと思われる。</a:t>
            </a:r>
            <a:endParaRPr lang="en-US" altLang="ja-JP" sz="1400"/>
          </a:p>
          <a:p>
            <a:endParaRPr lang="en-US" altLang="ja-JP" sz="1400"/>
          </a:p>
          <a:p>
            <a:r>
              <a:rPr lang="ja-JP" altLang="en-US" sz="1400"/>
              <a:t>３．</a:t>
            </a:r>
            <a:r>
              <a:rPr lang="en-US" altLang="ja-JP" sz="1400"/>
              <a:t>real</a:t>
            </a:r>
            <a:r>
              <a:rPr lang="ja-JP" altLang="en-US" sz="1400"/>
              <a:t>が</a:t>
            </a:r>
            <a:r>
              <a:rPr lang="en-US" altLang="ja-JP" sz="1400"/>
              <a:t>user</a:t>
            </a:r>
            <a:r>
              <a:rPr lang="ja-JP" altLang="en-US" sz="1400"/>
              <a:t>よりも大きい</a:t>
            </a:r>
            <a:endParaRPr lang="en-US" altLang="ja-JP" sz="1400"/>
          </a:p>
          <a:p>
            <a:r>
              <a:rPr lang="ja-JP" altLang="en-US" sz="1400"/>
              <a:t>　　おそらく一つのコアで素直にスレッド処理されている。</a:t>
            </a:r>
            <a:endParaRPr lang="en-US" altLang="ja-JP" sz="1400"/>
          </a:p>
          <a:p>
            <a:endParaRPr lang="en-US" altLang="ja-JP" sz="1400"/>
          </a:p>
          <a:p>
            <a:r>
              <a:rPr lang="ja-JP" altLang="en-US" sz="1400"/>
              <a:t>ということになります。</a:t>
            </a:r>
            <a:endParaRPr lang="en-US" altLang="ja-JP" sz="1400"/>
          </a:p>
          <a:p>
            <a:r>
              <a:rPr lang="ja-JP" altLang="en-US" sz="1400"/>
              <a:t>いずれにしろ、スクレイピングモジュールにはスレッド実装の効果が大きいと言えます。</a:t>
            </a:r>
            <a:endParaRPr lang="en-US" altLang="ja-JP" sz="1400"/>
          </a:p>
          <a:p>
            <a:endParaRPr lang="en-US" altLang="ja-JP" sz="1400"/>
          </a:p>
          <a:p>
            <a:r>
              <a:rPr lang="en-US" altLang="ja-JP" sz="1400"/>
              <a:t>※</a:t>
            </a:r>
            <a:r>
              <a:rPr lang="ja-JP" altLang="en-US" sz="1400"/>
              <a:t>ただし、高速大量スクレイピングは相手サーバに負荷をかけますので、ほどほどにしておく必要もあります。</a:t>
            </a:r>
            <a:endParaRPr lang="en-US" altLang="ja-JP" sz="1400"/>
          </a:p>
        </p:txBody>
      </p:sp>
    </p:spTree>
    <p:extLst>
      <p:ext uri="{BB962C8B-B14F-4D97-AF65-F5344CB8AC3E}">
        <p14:creationId xmlns:p14="http://schemas.microsoft.com/office/powerpoint/2010/main" val="2401726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スレッド実装</a:t>
            </a:r>
            <a:endParaRPr lang="en-US" altLang="ja-JP" sz="1400" b="1"/>
          </a:p>
          <a:p>
            <a:endParaRPr lang="en-US" altLang="ja-JP" sz="1400"/>
          </a:p>
          <a:p>
            <a:r>
              <a:rPr lang="ja-JP" altLang="en-US" sz="1400"/>
              <a:t>　</a:t>
            </a:r>
            <a:r>
              <a:rPr lang="en-US" altLang="ja-JP" sz="1400"/>
              <a:t>from concurrent.futures import </a:t>
            </a:r>
            <a:r>
              <a:rPr lang="en-US" altLang="ja-JP" sz="1400" b="1"/>
              <a:t>ThreadPoolExecutor</a:t>
            </a:r>
          </a:p>
          <a:p>
            <a:endParaRPr lang="en-US" altLang="ja-JP" sz="1400"/>
          </a:p>
          <a:p>
            <a:r>
              <a:rPr lang="ja-JP" altLang="en-US" sz="1400"/>
              <a:t>　</a:t>
            </a:r>
            <a:r>
              <a:rPr lang="en-US" altLang="ja-JP" sz="1400"/>
              <a:t>with </a:t>
            </a:r>
            <a:r>
              <a:rPr lang="en-US" altLang="ja-JP" sz="1400" b="1"/>
              <a:t>ThreadPoolExecutor</a:t>
            </a:r>
            <a:r>
              <a:rPr lang="en-US" altLang="ja-JP" sz="1400"/>
              <a:t>(max_workers=4)</a:t>
            </a:r>
            <a:r>
              <a:rPr lang="ja-JP" altLang="en-US" sz="1400"/>
              <a:t> </a:t>
            </a:r>
            <a:r>
              <a:rPr lang="en-US" altLang="ja-JP" sz="1400"/>
              <a:t>as executor:</a:t>
            </a:r>
          </a:p>
          <a:p>
            <a:r>
              <a:rPr lang="ja-JP" altLang="en-US" sz="1400"/>
              <a:t>　　</a:t>
            </a:r>
            <a:r>
              <a:rPr lang="en-US" altLang="ja-JP" sz="1400"/>
              <a:t>for n in range(len(vtubers)):</a:t>
            </a:r>
          </a:p>
          <a:p>
            <a:r>
              <a:rPr lang="ja-JP" altLang="en-US" sz="1400"/>
              <a:t>　　　</a:t>
            </a:r>
            <a:r>
              <a:rPr lang="en-US" altLang="ja-JP" sz="1400"/>
              <a:t>executor.</a:t>
            </a:r>
            <a:r>
              <a:rPr lang="en-US" altLang="ja-JP" sz="1400" b="1"/>
              <a:t>submit</a:t>
            </a:r>
            <a:r>
              <a:rPr lang="en-US" altLang="ja-JP" sz="1400"/>
              <a:t>(self._profile, vtubers[n])</a:t>
            </a:r>
          </a:p>
          <a:p>
            <a:endParaRPr lang="en-US" altLang="ja-JP" sz="1400"/>
          </a:p>
          <a:p>
            <a:r>
              <a:rPr lang="en-US" altLang="ja-JP" sz="1400"/>
              <a:t>ThreadPoolExecutor</a:t>
            </a:r>
            <a:r>
              <a:rPr lang="ja-JP" altLang="en-US" sz="1400"/>
              <a:t>モジュールを使うと簡単に複数スレッドを並走させられます。</a:t>
            </a:r>
            <a:endParaRPr lang="en-US" altLang="ja-JP" sz="1400"/>
          </a:p>
          <a:p>
            <a:r>
              <a:rPr lang="en-US" altLang="ja-JP" sz="1400"/>
              <a:t>max_workers</a:t>
            </a:r>
            <a:r>
              <a:rPr lang="ja-JP" altLang="en-US" sz="1400"/>
              <a:t>は同時に実行するタスクの数です。ここでは</a:t>
            </a:r>
            <a:r>
              <a:rPr lang="en-US" altLang="ja-JP" sz="1400"/>
              <a:t>VTuber4</a:t>
            </a:r>
            <a:r>
              <a:rPr lang="ja-JP" altLang="en-US" sz="1400"/>
              <a:t>人分のサイトを同時に処理します。</a:t>
            </a:r>
            <a:endParaRPr lang="en-US" altLang="ja-JP" sz="1400"/>
          </a:p>
          <a:p>
            <a:r>
              <a:rPr lang="en-US" altLang="ja-JP" sz="1400"/>
              <a:t>4 =&gt; 8</a:t>
            </a:r>
            <a:r>
              <a:rPr lang="ja-JP" altLang="en-US" sz="1400"/>
              <a:t>にすると</a:t>
            </a:r>
            <a:r>
              <a:rPr lang="en-US" altLang="ja-JP" sz="1400"/>
              <a:t>2,3</a:t>
            </a:r>
            <a:r>
              <a:rPr lang="ja-JP" altLang="en-US" sz="1400"/>
              <a:t>秒短縮されますが、</a:t>
            </a:r>
            <a:r>
              <a:rPr lang="en-US" altLang="ja-JP" sz="1400"/>
              <a:t>8 =&gt; 16</a:t>
            </a:r>
            <a:r>
              <a:rPr lang="ja-JP" altLang="en-US" sz="1400"/>
              <a:t>にすると逆に遅くなります。</a:t>
            </a:r>
            <a:endParaRPr lang="en-US" altLang="ja-JP" sz="1400"/>
          </a:p>
          <a:p>
            <a:endParaRPr lang="en-US" altLang="ja-JP" sz="1400"/>
          </a:p>
          <a:p>
            <a:r>
              <a:rPr lang="ja-JP" altLang="en-US" sz="1400"/>
              <a:t>うちの</a:t>
            </a:r>
            <a:r>
              <a:rPr lang="en-US" altLang="ja-JP" sz="1400"/>
              <a:t>PC</a:t>
            </a:r>
            <a:r>
              <a:rPr lang="ja-JP" altLang="en-US" sz="1400"/>
              <a:t>は４コア８スレッドなので、上限を超えると「データの調停」コストが増えるだけで</a:t>
            </a:r>
            <a:endParaRPr lang="en-US" altLang="ja-JP" sz="1400"/>
          </a:p>
          <a:p>
            <a:r>
              <a:rPr lang="ja-JP" altLang="en-US" sz="1400"/>
              <a:t>スレッド化の効果が薄くなる、という感じでしょうか。</a:t>
            </a:r>
            <a:endParaRPr lang="en-US" altLang="ja-JP" sz="1400"/>
          </a:p>
          <a:p>
            <a:endParaRPr lang="en-US" altLang="ja-JP" sz="1400"/>
          </a:p>
          <a:p>
            <a:r>
              <a:rPr lang="en-US" altLang="ja-JP" sz="1400"/>
              <a:t>※with</a:t>
            </a:r>
            <a:r>
              <a:rPr lang="ja-JP" altLang="en-US" sz="1400"/>
              <a:t>構文</a:t>
            </a:r>
            <a:endParaRPr lang="en-US" altLang="ja-JP" sz="1400"/>
          </a:p>
          <a:p>
            <a:r>
              <a:rPr lang="en-US" altLang="ja-JP" sz="1400"/>
              <a:t>python</a:t>
            </a:r>
            <a:r>
              <a:rPr lang="ja-JP" altLang="en-US" sz="1400"/>
              <a:t>の</a:t>
            </a:r>
            <a:r>
              <a:rPr lang="en-US" altLang="ja-JP" sz="1400"/>
              <a:t>with</a:t>
            </a:r>
            <a:r>
              <a:rPr lang="ja-JP" altLang="en-US" sz="1400"/>
              <a:t>構文は、「終了処理」を隠ぺいしてくれます。通常、スレッド処理は最後に</a:t>
            </a:r>
            <a:endParaRPr lang="en-US" altLang="ja-JP" sz="1400"/>
          </a:p>
          <a:p>
            <a:r>
              <a:rPr lang="ja-JP" altLang="en-US" sz="1400"/>
              <a:t>「すべてのスレッドの終了を待ち合わせる」等の記述を必要としますが、</a:t>
            </a:r>
            <a:r>
              <a:rPr lang="en-US" altLang="ja-JP" sz="1400"/>
              <a:t>with</a:t>
            </a:r>
            <a:r>
              <a:rPr lang="ja-JP" altLang="en-US" sz="1400"/>
              <a:t>構文を使うと</a:t>
            </a:r>
            <a:r>
              <a:rPr lang="en-US" altLang="ja-JP" sz="1400"/>
              <a:t>(</a:t>
            </a:r>
            <a:r>
              <a:rPr lang="ja-JP" altLang="en-US" sz="1400"/>
              <a:t>正確には</a:t>
            </a:r>
            <a:endParaRPr lang="en-US" altLang="ja-JP" sz="1400"/>
          </a:p>
          <a:p>
            <a:r>
              <a:rPr lang="en-US" altLang="ja-JP" sz="1400"/>
              <a:t>with</a:t>
            </a:r>
            <a:r>
              <a:rPr lang="ja-JP" altLang="en-US" sz="1400"/>
              <a:t>構文が使えるよう、定義されたモジュールを使うと）、内部で勝手にやってくれます。</a:t>
            </a:r>
            <a:endParaRPr lang="en-US" altLang="ja-JP" sz="1400"/>
          </a:p>
          <a:p>
            <a:r>
              <a:rPr lang="ja-JP" altLang="en-US" sz="1400"/>
              <a:t>ファイル</a:t>
            </a:r>
            <a:r>
              <a:rPr lang="en-US" altLang="ja-JP" sz="1400"/>
              <a:t>open</a:t>
            </a:r>
            <a:r>
              <a:rPr lang="ja-JP" altLang="en-US" sz="1400"/>
              <a:t>の</a:t>
            </a:r>
            <a:r>
              <a:rPr lang="en-US" altLang="ja-JP" sz="1400"/>
              <a:t>with</a:t>
            </a:r>
            <a:r>
              <a:rPr lang="ja-JP" altLang="en-US" sz="1400"/>
              <a:t>等も同じです。</a:t>
            </a:r>
            <a:endParaRPr lang="en-US" altLang="ja-JP" sz="1400"/>
          </a:p>
          <a:p>
            <a:endParaRPr lang="en-US" altLang="ja-JP" sz="1400"/>
          </a:p>
          <a:p>
            <a:r>
              <a:rPr lang="ja-JP" altLang="en-US" sz="1400"/>
              <a:t>従って、</a:t>
            </a:r>
            <a:r>
              <a:rPr lang="en-US" altLang="ja-JP" sz="1400"/>
              <a:t>with</a:t>
            </a:r>
            <a:r>
              <a:rPr lang="ja-JP" altLang="en-US" sz="1400"/>
              <a:t>構文を抜けると、プールされたすべてのスレッドの処理は完了しています。</a:t>
            </a:r>
            <a:endParaRPr lang="en-US" altLang="ja-JP" sz="1400"/>
          </a:p>
        </p:txBody>
      </p:sp>
    </p:spTree>
    <p:extLst>
      <p:ext uri="{BB962C8B-B14F-4D97-AF65-F5344CB8AC3E}">
        <p14:creationId xmlns:p14="http://schemas.microsoft.com/office/powerpoint/2010/main" val="2219856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並列実行：スレッド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545016"/>
          </a:xfrm>
        </p:spPr>
        <p:txBody>
          <a:bodyPr bIns="0">
            <a:noAutofit/>
          </a:bodyPr>
          <a:lstStyle/>
          <a:p>
            <a:r>
              <a:rPr lang="ja-JP" altLang="en-US" sz="1400" b="1"/>
              <a:t>スレッド実装難易度</a:t>
            </a:r>
            <a:endParaRPr lang="en-US" altLang="ja-JP" sz="1400" b="1"/>
          </a:p>
          <a:p>
            <a:endParaRPr lang="en-US" altLang="ja-JP" sz="1400"/>
          </a:p>
          <a:p>
            <a:r>
              <a:rPr lang="ja-JP" altLang="en-US" sz="1400"/>
              <a:t>スレッドを適用するコードによって「スレッド化」の難易度は変化しますが、今回のコードは</a:t>
            </a:r>
            <a:endParaRPr lang="en-US" altLang="ja-JP" sz="1400"/>
          </a:p>
          <a:p>
            <a:r>
              <a:rPr lang="ja-JP" altLang="en-US" sz="1400"/>
              <a:t>以下の理由により簡素に実装できます。</a:t>
            </a:r>
            <a:endParaRPr lang="en-US" altLang="ja-JP" sz="1400"/>
          </a:p>
          <a:p>
            <a:endParaRPr lang="en-US" altLang="ja-JP" sz="1400"/>
          </a:p>
          <a:p>
            <a:r>
              <a:rPr lang="ja-JP" altLang="en-US" sz="1400"/>
              <a:t>１．完全な「並列」実行が可能</a:t>
            </a:r>
            <a:endParaRPr lang="en-US" altLang="ja-JP" sz="1400"/>
          </a:p>
          <a:p>
            <a:r>
              <a:rPr lang="ja-JP" altLang="en-US" sz="1400"/>
              <a:t>　　スレッド</a:t>
            </a:r>
            <a:r>
              <a:rPr lang="en-US" altLang="ja-JP" sz="1400"/>
              <a:t>A</a:t>
            </a:r>
            <a:r>
              <a:rPr lang="ja-JP" altLang="en-US" sz="1400"/>
              <a:t>の終了を待たないと、スレッド</a:t>
            </a:r>
            <a:r>
              <a:rPr lang="en-US" altLang="ja-JP" sz="1400"/>
              <a:t>Z</a:t>
            </a:r>
            <a:r>
              <a:rPr lang="ja-JP" altLang="en-US" sz="1400"/>
              <a:t>は動作できない、等の「スレッド間」の依存性が完全に無い。</a:t>
            </a:r>
            <a:endParaRPr lang="en-US" altLang="ja-JP" sz="1400"/>
          </a:p>
          <a:p>
            <a:endParaRPr lang="en-US" altLang="ja-JP" sz="1400"/>
          </a:p>
          <a:p>
            <a:r>
              <a:rPr lang="ja-JP" altLang="en-US" sz="1400"/>
              <a:t>２．データを共有しない</a:t>
            </a:r>
            <a:endParaRPr lang="en-US" altLang="ja-JP" sz="1400"/>
          </a:p>
          <a:p>
            <a:r>
              <a:rPr lang="ja-JP" altLang="en-US" sz="1400"/>
              <a:t>　　各スレッド関数には</a:t>
            </a:r>
            <a:r>
              <a:rPr lang="en-US" altLang="ja-JP" sz="1400"/>
              <a:t>vtubers</a:t>
            </a:r>
            <a:r>
              <a:rPr lang="ja-JP" altLang="en-US" sz="1400"/>
              <a:t>の配列の「個々のデータ」を渡しています。</a:t>
            </a:r>
            <a:endParaRPr lang="en-US" altLang="ja-JP" sz="1400"/>
          </a:p>
          <a:p>
            <a:r>
              <a:rPr lang="ja-JP" altLang="en-US" sz="1400"/>
              <a:t>　　つまり、同一データへの書き込みが殺到しないので、調停</a:t>
            </a:r>
            <a:r>
              <a:rPr lang="en-US" altLang="ja-JP" sz="1400"/>
              <a:t>(</a:t>
            </a:r>
            <a:r>
              <a:rPr lang="ja-JP" altLang="en-US" sz="1400"/>
              <a:t>排他</a:t>
            </a:r>
            <a:r>
              <a:rPr lang="en-US" altLang="ja-JP" sz="1400"/>
              <a:t>)</a:t>
            </a:r>
            <a:r>
              <a:rPr lang="ja-JP" altLang="en-US" sz="1400"/>
              <a:t>コストが小さい。</a:t>
            </a:r>
            <a:endParaRPr lang="en-US" altLang="ja-JP" sz="1400"/>
          </a:p>
          <a:p>
            <a:endParaRPr lang="en-US" altLang="ja-JP" sz="1400"/>
          </a:p>
          <a:p>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290948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1"/>
            <a:ext cx="9152899" cy="5641845"/>
          </a:xfrm>
        </p:spPr>
        <p:txBody>
          <a:bodyPr bIns="0">
            <a:noAutofit/>
          </a:bodyPr>
          <a:lstStyle/>
          <a:p>
            <a:r>
              <a:rPr lang="ja-JP" altLang="en-US" sz="1400" b="1"/>
              <a:t>スクレイピング時間比較</a:t>
            </a:r>
            <a:endParaRPr lang="en-US" altLang="ja-JP" sz="1400" b="1"/>
          </a:p>
          <a:p>
            <a:endParaRPr lang="en-US" altLang="ja-JP" sz="1400"/>
          </a:p>
          <a:p>
            <a:r>
              <a:rPr lang="ja-JP" altLang="en-US" sz="1400"/>
              <a:t>ランキングサイトのスクレイピング時間比較（１ページ、</a:t>
            </a:r>
            <a:r>
              <a:rPr lang="en-US" altLang="ja-JP" sz="1400"/>
              <a:t>VTuber50</a:t>
            </a:r>
            <a:r>
              <a:rPr lang="ja-JP" altLang="en-US" sz="1400"/>
              <a:t>人分）</a:t>
            </a:r>
            <a:endParaRPr lang="en-US" altLang="ja-JP" sz="1400"/>
          </a:p>
          <a:p>
            <a:endParaRPr lang="en-US" altLang="ja-JP" sz="1400"/>
          </a:p>
          <a:p>
            <a:r>
              <a:rPr lang="ja-JP" altLang="en-US" sz="1400"/>
              <a:t>（１）マルチプロセス使用時</a:t>
            </a:r>
            <a:endParaRPr lang="en-US" altLang="ja-JP" sz="1400"/>
          </a:p>
          <a:p>
            <a:r>
              <a:rPr lang="ja-JP" altLang="en-US" sz="1400"/>
              <a:t>　　　</a:t>
            </a:r>
            <a:r>
              <a:rPr lang="en-US" altLang="ja-JP" sz="1400"/>
              <a:t>real    </a:t>
            </a:r>
            <a:r>
              <a:rPr lang="en-US" altLang="ja-JP" sz="1400" b="1"/>
              <a:t>0m9.522s</a:t>
            </a:r>
          </a:p>
          <a:p>
            <a:r>
              <a:rPr lang="ja-JP" altLang="en-US" sz="1400"/>
              <a:t>　　　</a:t>
            </a:r>
            <a:r>
              <a:rPr lang="en-US" altLang="ja-JP" sz="1400"/>
              <a:t>user    0m4.188s</a:t>
            </a:r>
          </a:p>
          <a:p>
            <a:r>
              <a:rPr lang="ja-JP" altLang="en-US" sz="1400"/>
              <a:t>　　　</a:t>
            </a:r>
            <a:r>
              <a:rPr lang="en-US" altLang="ja-JP" sz="1400"/>
              <a:t>sys     0m0.719s</a:t>
            </a:r>
          </a:p>
          <a:p>
            <a:endParaRPr lang="en-US" altLang="ja-JP" sz="1400"/>
          </a:p>
          <a:p>
            <a:r>
              <a:rPr lang="ja-JP" altLang="en-US" sz="1400"/>
              <a:t>（２）スレッド使用時</a:t>
            </a:r>
            <a:endParaRPr lang="en-US" altLang="ja-JP" sz="1400"/>
          </a:p>
          <a:p>
            <a:r>
              <a:rPr lang="ja-JP" altLang="en-US" sz="1400"/>
              <a:t>　　　</a:t>
            </a:r>
            <a:r>
              <a:rPr lang="en-US" altLang="ja-JP" sz="1400"/>
              <a:t>real    </a:t>
            </a:r>
            <a:r>
              <a:rPr lang="en-US" altLang="ja-JP" sz="1400" b="1"/>
              <a:t>0m16.455s</a:t>
            </a:r>
          </a:p>
          <a:p>
            <a:r>
              <a:rPr lang="ja-JP" altLang="en-US" sz="1400"/>
              <a:t>　　　</a:t>
            </a:r>
            <a:r>
              <a:rPr lang="en-US" altLang="ja-JP" sz="1400"/>
              <a:t>user    0m4.016s</a:t>
            </a:r>
          </a:p>
          <a:p>
            <a:r>
              <a:rPr lang="ja-JP" altLang="en-US" sz="1400"/>
              <a:t>　　　</a:t>
            </a:r>
            <a:r>
              <a:rPr lang="en-US" altLang="ja-JP" sz="1400"/>
              <a:t>sys     0m0.547s</a:t>
            </a:r>
          </a:p>
          <a:p>
            <a:endParaRPr lang="en-US" altLang="ja-JP" sz="1400"/>
          </a:p>
          <a:p>
            <a:r>
              <a:rPr lang="ja-JP" altLang="en-US" sz="1400"/>
              <a:t>（３）プロセス、スレッド非使用時</a:t>
            </a:r>
            <a:endParaRPr lang="en-US" altLang="ja-JP" sz="1400"/>
          </a:p>
          <a:p>
            <a:r>
              <a:rPr lang="ja-JP" altLang="en-US" sz="1400"/>
              <a:t>　　　</a:t>
            </a:r>
            <a:r>
              <a:rPr lang="en-US" altLang="ja-JP" sz="1400"/>
              <a:t>real    </a:t>
            </a:r>
            <a:r>
              <a:rPr lang="en-US" altLang="ja-JP" sz="1400" b="1"/>
              <a:t>1m10.050s</a:t>
            </a:r>
          </a:p>
          <a:p>
            <a:r>
              <a:rPr lang="ja-JP" altLang="en-US" sz="1400"/>
              <a:t>　　　</a:t>
            </a:r>
            <a:r>
              <a:rPr lang="en-US" altLang="ja-JP" sz="1400"/>
              <a:t>user    0m3.875s</a:t>
            </a:r>
          </a:p>
          <a:p>
            <a:r>
              <a:rPr lang="ja-JP" altLang="en-US" sz="1400"/>
              <a:t>　　　</a:t>
            </a:r>
            <a:r>
              <a:rPr lang="en-US" altLang="ja-JP" sz="1400"/>
              <a:t>sys     0m0.422s</a:t>
            </a:r>
          </a:p>
          <a:p>
            <a:endParaRPr lang="en-US" altLang="ja-JP" sz="1400"/>
          </a:p>
          <a:p>
            <a:r>
              <a:rPr lang="ja-JP" altLang="en-US" sz="1400"/>
              <a:t>４コアのパワーを使うと、１コア８スレッドで動作するよりもさらに高速に処理が完了します。</a:t>
            </a:r>
            <a:endParaRPr lang="en-US" altLang="ja-JP" sz="1400"/>
          </a:p>
        </p:txBody>
      </p:sp>
    </p:spTree>
    <p:extLst>
      <p:ext uri="{BB962C8B-B14F-4D97-AF65-F5344CB8AC3E}">
        <p14:creationId xmlns:p14="http://schemas.microsoft.com/office/powerpoint/2010/main" val="4065412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並列実行：マルチプロセス</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76550" y="926122"/>
            <a:ext cx="9152899" cy="5697416"/>
          </a:xfrm>
        </p:spPr>
        <p:txBody>
          <a:bodyPr bIns="0">
            <a:noAutofit/>
          </a:bodyPr>
          <a:lstStyle/>
          <a:p>
            <a:r>
              <a:rPr lang="ja-JP" altLang="en-US" sz="1400" b="1"/>
              <a:t>マルチプロセス実装</a:t>
            </a:r>
            <a:endParaRPr lang="en-US" altLang="ja-JP" sz="1400" b="1"/>
          </a:p>
          <a:p>
            <a:r>
              <a:rPr lang="ja-JP" altLang="en-US" sz="1400"/>
              <a:t>　</a:t>
            </a:r>
            <a:r>
              <a:rPr lang="en-US" altLang="ja-JP" sz="1400"/>
              <a:t>from concurrent.futures import </a:t>
            </a:r>
            <a:r>
              <a:rPr lang="en-US" altLang="ja-JP" sz="1400" b="1"/>
              <a:t>ProcessPoolExecutor</a:t>
            </a:r>
          </a:p>
          <a:p>
            <a:endParaRPr lang="en-US" altLang="ja-JP" sz="1400"/>
          </a:p>
          <a:p>
            <a:r>
              <a:rPr lang="ja-JP" altLang="en-US" sz="1400"/>
              <a:t>　</a:t>
            </a:r>
            <a:r>
              <a:rPr lang="en-US" altLang="ja-JP" sz="1400"/>
              <a:t>ret_values = []</a:t>
            </a:r>
          </a:p>
          <a:p>
            <a:r>
              <a:rPr lang="ja-JP" altLang="en-US" sz="1400"/>
              <a:t>　</a:t>
            </a:r>
            <a:r>
              <a:rPr lang="en-US" altLang="ja-JP" sz="1400"/>
              <a:t>with </a:t>
            </a:r>
            <a:r>
              <a:rPr lang="en-US" altLang="ja-JP" sz="1400" b="1"/>
              <a:t>ProcessPoolExecutor</a:t>
            </a:r>
            <a:r>
              <a:rPr lang="en-US" altLang="ja-JP" sz="1400"/>
              <a:t>() as executor:</a:t>
            </a:r>
            <a:r>
              <a:rPr lang="ja-JP" altLang="en-US" sz="1400"/>
              <a:t>　　　　引数</a:t>
            </a:r>
            <a:r>
              <a:rPr lang="en-US" altLang="ja-JP" sz="1400"/>
              <a:t>max_workers</a:t>
            </a:r>
            <a:r>
              <a:rPr lang="ja-JP" altLang="en-US" sz="1400"/>
              <a:t>を指定しないと自動で全コア使用</a:t>
            </a:r>
            <a:endParaRPr lang="en-US" altLang="ja-JP" sz="1400"/>
          </a:p>
          <a:p>
            <a:r>
              <a:rPr lang="ja-JP" altLang="en-US" sz="1400"/>
              <a:t>　　</a:t>
            </a:r>
            <a:r>
              <a:rPr lang="en-US" altLang="ja-JP" sz="1400"/>
              <a:t>for n in range(len(vtubers)):</a:t>
            </a:r>
          </a:p>
          <a:p>
            <a:r>
              <a:rPr lang="ja-JP" altLang="en-US" sz="1400"/>
              <a:t>　　　</a:t>
            </a:r>
            <a:r>
              <a:rPr lang="en-US" altLang="ja-JP" sz="1400"/>
              <a:t>ret_value = executor.</a:t>
            </a:r>
            <a:r>
              <a:rPr lang="en-US" altLang="ja-JP" sz="1400" b="1"/>
              <a:t>submit</a:t>
            </a:r>
            <a:r>
              <a:rPr lang="en-US" altLang="ja-JP" sz="1400"/>
              <a:t>(self._profile, vtubers[n])</a:t>
            </a:r>
          </a:p>
          <a:p>
            <a:r>
              <a:rPr lang="ja-JP" altLang="en-US" sz="1400"/>
              <a:t>　　　</a:t>
            </a:r>
            <a:r>
              <a:rPr lang="en-US" altLang="ja-JP" sz="1400"/>
              <a:t>ret_values.append(ret_value)</a:t>
            </a:r>
          </a:p>
          <a:p>
            <a:endParaRPr lang="en-US" altLang="ja-JP" sz="1400"/>
          </a:p>
          <a:p>
            <a:r>
              <a:rPr lang="ja-JP" altLang="en-US" sz="1400"/>
              <a:t>　</a:t>
            </a:r>
            <a:r>
              <a:rPr lang="en-US" altLang="ja-JP" sz="1400"/>
              <a:t>vtuber_updated = []</a:t>
            </a:r>
          </a:p>
          <a:p>
            <a:r>
              <a:rPr lang="ja-JP" altLang="en-US" sz="1400"/>
              <a:t>　</a:t>
            </a:r>
            <a:r>
              <a:rPr lang="en-US" altLang="ja-JP" sz="1400"/>
              <a:t>for r in ret_values:</a:t>
            </a:r>
          </a:p>
          <a:p>
            <a:r>
              <a:rPr lang="ja-JP" altLang="en-US" sz="1400"/>
              <a:t>　　</a:t>
            </a:r>
            <a:r>
              <a:rPr lang="en-US" altLang="ja-JP" sz="1400"/>
              <a:t>vtuber_updated.append(r.</a:t>
            </a:r>
            <a:r>
              <a:rPr lang="en-US" altLang="ja-JP" sz="1400" b="1"/>
              <a:t>result</a:t>
            </a:r>
            <a:r>
              <a:rPr lang="en-US" altLang="ja-JP" sz="1400"/>
              <a:t>())</a:t>
            </a:r>
          </a:p>
          <a:p>
            <a:endParaRPr lang="en-US" altLang="ja-JP" sz="1400"/>
          </a:p>
          <a:p>
            <a:r>
              <a:rPr lang="en-US" altLang="ja-JP" sz="1400"/>
              <a:t>ProcessPoolExecutor</a:t>
            </a:r>
            <a:r>
              <a:rPr lang="ja-JP" altLang="en-US" sz="1400"/>
              <a:t>モジュールは、</a:t>
            </a:r>
            <a:r>
              <a:rPr lang="en-US" altLang="ja-JP" sz="1400"/>
              <a:t>ThreadPoolExecutor</a:t>
            </a:r>
            <a:r>
              <a:rPr lang="ja-JP" altLang="en-US" sz="1400"/>
              <a:t>と全く同じインタフェースを持っています。</a:t>
            </a:r>
            <a:endParaRPr lang="en-US" altLang="ja-JP" sz="1400"/>
          </a:p>
          <a:p>
            <a:r>
              <a:rPr lang="ja-JP" altLang="en-US" sz="1400"/>
              <a:t>つまり、マルチスレッドかマルチプロセスなのか、その違いを</a:t>
            </a:r>
            <a:r>
              <a:rPr lang="ja-JP" altLang="en-US" sz="1400" b="1"/>
              <a:t>ほぼ意識せずに</a:t>
            </a:r>
            <a:r>
              <a:rPr lang="ja-JP" altLang="en-US" sz="1400"/>
              <a:t>実装できます。</a:t>
            </a:r>
            <a:endParaRPr lang="en-US" altLang="ja-JP" sz="1400"/>
          </a:p>
          <a:p>
            <a:endParaRPr lang="en-US" altLang="ja-JP" sz="1400"/>
          </a:p>
          <a:p>
            <a:r>
              <a:rPr lang="ja-JP" altLang="en-US" sz="1400"/>
              <a:t>ただし、実行したい関数は複数の異なるプロセス空間で並列実行されるので、マルチスレッドのようには</a:t>
            </a:r>
            <a:endParaRPr lang="en-US" altLang="ja-JP" sz="1400"/>
          </a:p>
          <a:p>
            <a:r>
              <a:rPr lang="ja-JP" altLang="en-US" sz="1400"/>
              <a:t>データ共有できません。</a:t>
            </a:r>
            <a:r>
              <a:rPr lang="en-US" altLang="ja-JP" sz="1400"/>
              <a:t>(</a:t>
            </a:r>
            <a:r>
              <a:rPr lang="ja-JP" altLang="en-US" sz="1400"/>
              <a:t>引数で渡している</a:t>
            </a:r>
            <a:r>
              <a:rPr lang="en-US" altLang="ja-JP" sz="1400"/>
              <a:t>vtubers[n]</a:t>
            </a:r>
            <a:r>
              <a:rPr lang="ja-JP" altLang="en-US" sz="1400"/>
              <a:t>はプロセス間通信でコピーが転送されるので、</a:t>
            </a:r>
            <a:endParaRPr lang="en-US" altLang="ja-JP" sz="1400"/>
          </a:p>
          <a:p>
            <a:r>
              <a:rPr lang="en-US" altLang="ja-JP" sz="1400"/>
              <a:t>self._profile</a:t>
            </a:r>
            <a:r>
              <a:rPr lang="ja-JP" altLang="en-US" sz="1400"/>
              <a:t>関数内で編集しても元の</a:t>
            </a:r>
            <a:r>
              <a:rPr lang="en-US" altLang="ja-JP" sz="1400"/>
              <a:t>vtubers</a:t>
            </a:r>
            <a:r>
              <a:rPr lang="ja-JP" altLang="en-US" sz="1400"/>
              <a:t>には反映されない</a:t>
            </a:r>
            <a:r>
              <a:rPr lang="en-US" altLang="ja-JP" sz="1400"/>
              <a:t>)</a:t>
            </a:r>
          </a:p>
          <a:p>
            <a:endParaRPr lang="en-US" altLang="ja-JP" sz="1400"/>
          </a:p>
          <a:p>
            <a:r>
              <a:rPr lang="en-US" altLang="ja-JP" sz="1400"/>
              <a:t>ProcessPoolExecutor</a:t>
            </a:r>
            <a:r>
              <a:rPr lang="ja-JP" altLang="en-US" sz="1400"/>
              <a:t>は引数同様、関数の戻り値もプロセス間通信で転送してくれるので、この値を</a:t>
            </a:r>
            <a:endParaRPr lang="en-US" altLang="ja-JP" sz="1400"/>
          </a:p>
          <a:p>
            <a:r>
              <a:rPr lang="ja-JP" altLang="en-US" sz="1400"/>
              <a:t>参照するために、戻り値を</a:t>
            </a:r>
            <a:r>
              <a:rPr lang="en-US" altLang="ja-JP" sz="1400"/>
              <a:t>result()</a:t>
            </a:r>
            <a:r>
              <a:rPr lang="ja-JP" altLang="en-US" sz="1400"/>
              <a:t>で抽出します。これが唯一、マルチプロセスを意識したコードです。</a:t>
            </a:r>
            <a:endParaRPr lang="en-US" altLang="ja-JP" sz="1400"/>
          </a:p>
          <a:p>
            <a:endParaRPr lang="en-US" altLang="ja-JP" sz="1400"/>
          </a:p>
          <a:p>
            <a:endParaRPr lang="en-US" altLang="ja-JP" sz="1400"/>
          </a:p>
          <a:p>
            <a:endParaRPr lang="en-US" altLang="ja-JP" sz="1400"/>
          </a:p>
        </p:txBody>
      </p:sp>
    </p:spTree>
    <p:extLst>
      <p:ext uri="{BB962C8B-B14F-4D97-AF65-F5344CB8AC3E}">
        <p14:creationId xmlns:p14="http://schemas.microsoft.com/office/powerpoint/2010/main" val="690345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715330"/>
          </a:xfrm>
        </p:spPr>
        <p:txBody>
          <a:bodyPr bIns="0">
            <a:normAutofit/>
          </a:bodyPr>
          <a:lstStyle/>
          <a:p>
            <a:r>
              <a:rPr lang="ja-JP" altLang="en-US" sz="1400" b="1"/>
              <a:t>例外処理</a:t>
            </a:r>
            <a:endParaRPr lang="en-US" altLang="ja-JP" sz="1400" b="1"/>
          </a:p>
          <a:p>
            <a:r>
              <a:rPr lang="ja-JP" altLang="en-US" sz="1200"/>
              <a:t>　例外処理は文字通り、例外が発生する箇所で実装する。</a:t>
            </a:r>
            <a:endParaRPr lang="en-US" altLang="ja-JP" sz="1200"/>
          </a:p>
          <a:p>
            <a:endParaRPr lang="en-US" altLang="ja-JP" sz="1200"/>
          </a:p>
          <a:p>
            <a:r>
              <a:rPr lang="ja-JP" altLang="en-US" sz="1200"/>
              <a:t>　</a:t>
            </a:r>
            <a:r>
              <a:rPr lang="en-US" altLang="ja-JP" sz="1200"/>
              <a:t>(</a:t>
            </a:r>
            <a:r>
              <a:rPr lang="ja-JP" altLang="en-US" sz="1200"/>
              <a:t>例</a:t>
            </a:r>
            <a:r>
              <a:rPr lang="en-US" altLang="ja-JP" sz="1200"/>
              <a:t>) </a:t>
            </a:r>
            <a:r>
              <a:rPr lang="ja-JP" altLang="en-US" sz="1200"/>
              <a:t>引数で受け取ったテキストを変換して年齢を返す関数</a:t>
            </a:r>
            <a:endParaRPr lang="en-US" altLang="ja-JP" sz="1200"/>
          </a:p>
          <a:p>
            <a:endParaRPr lang="en-US" altLang="ja-JP" sz="1200"/>
          </a:p>
          <a:p>
            <a:r>
              <a:rPr lang="en-US" altLang="ja-JP" sz="1200"/>
              <a:t>       def </a:t>
            </a:r>
            <a:r>
              <a:rPr lang="en-US" altLang="ja-JP" sz="1200" err="1"/>
              <a:t>get_age</a:t>
            </a:r>
            <a:r>
              <a:rPr lang="en-US" altLang="ja-JP" sz="1200"/>
              <a:t>(text):</a:t>
            </a:r>
          </a:p>
          <a:p>
            <a:r>
              <a:rPr lang="en-US" altLang="ja-JP" sz="1200"/>
              <a:t>           if text = ‘</a:t>
            </a:r>
            <a:r>
              <a:rPr lang="ja-JP" altLang="en-US" sz="1200"/>
              <a:t>高校２年生</a:t>
            </a:r>
            <a:r>
              <a:rPr lang="en-US" altLang="ja-JP" sz="1200"/>
              <a:t>’:</a:t>
            </a:r>
          </a:p>
          <a:p>
            <a:r>
              <a:rPr lang="en-US" altLang="ja-JP" sz="1200"/>
              <a:t>              return 17</a:t>
            </a:r>
          </a:p>
          <a:p>
            <a:r>
              <a:rPr lang="en-US" altLang="ja-JP" sz="1200"/>
              <a:t>           </a:t>
            </a:r>
            <a:r>
              <a:rPr lang="en-US" altLang="ja-JP" sz="1200" err="1"/>
              <a:t>elif</a:t>
            </a:r>
            <a:r>
              <a:rPr lang="en-US" altLang="ja-JP" sz="1200"/>
              <a:t> text = ‘</a:t>
            </a:r>
            <a:r>
              <a:rPr lang="ja-JP" altLang="en-US" sz="1200"/>
              <a:t>大卒</a:t>
            </a:r>
            <a:r>
              <a:rPr lang="en-US" altLang="ja-JP" sz="1200"/>
              <a:t>3</a:t>
            </a:r>
            <a:r>
              <a:rPr lang="ja-JP" altLang="en-US" sz="1200"/>
              <a:t>年目</a:t>
            </a:r>
            <a:r>
              <a:rPr lang="en-US" altLang="ja-JP" sz="1200"/>
              <a:t>’:</a:t>
            </a:r>
          </a:p>
          <a:p>
            <a:r>
              <a:rPr lang="en-US" altLang="ja-JP" sz="1200"/>
              <a:t>              return 25</a:t>
            </a:r>
          </a:p>
          <a:p>
            <a:r>
              <a:rPr lang="en-US" altLang="ja-JP" sz="1200"/>
              <a:t>           else:</a:t>
            </a:r>
          </a:p>
          <a:p>
            <a:r>
              <a:rPr lang="en-US" altLang="ja-JP" sz="1200"/>
              <a:t>              raise </a:t>
            </a:r>
            <a:r>
              <a:rPr lang="en-US" altLang="ja-JP" sz="1200" err="1"/>
              <a:t>UnknowTextError</a:t>
            </a:r>
            <a:r>
              <a:rPr lang="en-US" altLang="ja-JP" sz="1200"/>
              <a:t>   </a:t>
            </a:r>
            <a:r>
              <a:rPr lang="en-US" altLang="ja-JP" sz="1200">
                <a:sym typeface="Wingdings" panose="05000000000000000000" pitchFamily="2" charset="2"/>
              </a:rPr>
              <a:t> </a:t>
            </a:r>
            <a:r>
              <a:rPr lang="ja-JP" altLang="en-US" sz="1200">
                <a:sym typeface="Wingdings" panose="05000000000000000000" pitchFamily="2" charset="2"/>
              </a:rPr>
              <a:t>例外発行</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仕様上、必ず年齢を表すテキストが渡されるのであれば、処理できないテキストが</a:t>
            </a:r>
            <a:br>
              <a:rPr lang="en-US" altLang="ja-JP" sz="1200">
                <a:sym typeface="Wingdings" panose="05000000000000000000" pitchFamily="2" charset="2"/>
              </a:rPr>
            </a:br>
            <a:r>
              <a:rPr lang="ja-JP" altLang="en-US" sz="1200">
                <a:sym typeface="Wingdings" panose="05000000000000000000" pitchFamily="2" charset="2"/>
              </a:rPr>
              <a:t>　渡された時点で例外を発行する。</a:t>
            </a:r>
            <a:endParaRPr lang="en-US" altLang="ja-JP" sz="1200">
              <a:sym typeface="Wingdings" panose="05000000000000000000" pitchFamily="2" charset="2"/>
            </a:endParaRPr>
          </a:p>
          <a:p>
            <a:endParaRPr lang="en-US" altLang="ja-JP" sz="1400">
              <a:sym typeface="Wingdings" panose="05000000000000000000" pitchFamily="2" charset="2"/>
            </a:endParaRPr>
          </a:p>
          <a:p>
            <a:r>
              <a:rPr lang="ja-JP" altLang="en-US" sz="1200">
                <a:sym typeface="Wingdings" panose="05000000000000000000" pitchFamily="2" charset="2"/>
              </a:rPr>
              <a:t>　年齢を解析できないテキストも「仕様上やってくる」のであれば想定内なので</a:t>
            </a:r>
            <a:endParaRPr lang="en-US" altLang="ja-JP" sz="1200">
              <a:sym typeface="Wingdings" panose="05000000000000000000" pitchFamily="2" charset="2"/>
            </a:endParaRPr>
          </a:p>
          <a:p>
            <a:r>
              <a:rPr lang="ja-JP" altLang="en-US" sz="1200">
                <a:sym typeface="Wingdings" panose="05000000000000000000" pitchFamily="2" charset="2"/>
              </a:rPr>
              <a:t>　例外を使うべきではない。</a:t>
            </a:r>
            <a:endParaRPr lang="en-US" altLang="ja-JP" sz="1200">
              <a:sym typeface="Wingdings" panose="05000000000000000000" pitchFamily="2" charset="2"/>
            </a:endParaRPr>
          </a:p>
          <a:p>
            <a:r>
              <a:rPr lang="en-US" altLang="ja-JP" sz="1200">
                <a:sym typeface="Wingdings" panose="05000000000000000000" pitchFamily="2" charset="2"/>
              </a:rPr>
              <a:t>        def </a:t>
            </a:r>
            <a:r>
              <a:rPr lang="en-US" altLang="ja-JP" sz="1200" err="1">
                <a:sym typeface="Wingdings" panose="05000000000000000000" pitchFamily="2" charset="2"/>
              </a:rPr>
              <a:t>get_age</a:t>
            </a:r>
            <a:r>
              <a:rPr lang="en-US" altLang="ja-JP" sz="1200">
                <a:sym typeface="Wingdings" panose="05000000000000000000" pitchFamily="2" charset="2"/>
              </a:rPr>
              <a:t>(text):</a:t>
            </a:r>
          </a:p>
          <a:p>
            <a:r>
              <a:rPr lang="en-US" altLang="ja-JP" sz="1200">
                <a:sym typeface="Wingdings" panose="05000000000000000000" pitchFamily="2" charset="2"/>
              </a:rPr>
              <a:t>            if text = ‘</a:t>
            </a:r>
            <a:r>
              <a:rPr lang="ja-JP" altLang="en-US" sz="1200">
                <a:sym typeface="Wingdings" panose="05000000000000000000" pitchFamily="2" charset="2"/>
              </a:rPr>
              <a:t>おじさん</a:t>
            </a:r>
            <a:r>
              <a:rPr lang="en-US" altLang="ja-JP" sz="1200">
                <a:sym typeface="Wingdings" panose="05000000000000000000" pitchFamily="2" charset="2"/>
              </a:rPr>
              <a:t>’:</a:t>
            </a:r>
          </a:p>
          <a:p>
            <a:r>
              <a:rPr lang="en-US" altLang="ja-JP" sz="1200">
                <a:sym typeface="Wingdings" panose="05000000000000000000" pitchFamily="2" charset="2"/>
              </a:rPr>
              <a:t>               return (-1)</a:t>
            </a:r>
          </a:p>
          <a:p>
            <a:r>
              <a:rPr lang="ja-JP" altLang="en-US" sz="1200">
                <a:sym typeface="Wingdings" panose="05000000000000000000" pitchFamily="2" charset="2"/>
              </a:rPr>
              <a:t>　この場合、例えば年齢</a:t>
            </a:r>
            <a:r>
              <a:rPr lang="en-US" altLang="ja-JP" sz="1200">
                <a:sym typeface="Wingdings" panose="05000000000000000000" pitchFamily="2" charset="2"/>
              </a:rPr>
              <a:t>DB</a:t>
            </a:r>
            <a:r>
              <a:rPr lang="ja-JP" altLang="en-US" sz="1200">
                <a:sym typeface="Wingdings" panose="05000000000000000000" pitchFamily="2" charset="2"/>
              </a:rPr>
              <a:t>には</a:t>
            </a:r>
            <a:r>
              <a:rPr lang="en-US" altLang="ja-JP" sz="1200">
                <a:sym typeface="Wingdings" panose="05000000000000000000" pitchFamily="2" charset="2"/>
              </a:rPr>
              <a:t>(-1)</a:t>
            </a:r>
            <a:r>
              <a:rPr lang="ja-JP" altLang="en-US" sz="1200">
                <a:sym typeface="Wingdings" panose="05000000000000000000" pitchFamily="2" charset="2"/>
              </a:rPr>
              <a:t>が格納され、年齢不詳データとして扱われる。</a:t>
            </a:r>
            <a:endParaRPr lang="en-US" altLang="ja-JP" sz="1200">
              <a:sym typeface="Wingdings" panose="05000000000000000000" pitchFamily="2" charset="2"/>
            </a:endParaRPr>
          </a:p>
          <a:p>
            <a:endParaRPr lang="en-US" altLang="ja-JP" sz="1800">
              <a:sym typeface="Wingdings" panose="05000000000000000000" pitchFamily="2" charset="2"/>
            </a:endParaRPr>
          </a:p>
          <a:p>
            <a:endParaRPr lang="en-US" altLang="ja-JP" sz="1800"/>
          </a:p>
        </p:txBody>
      </p:sp>
    </p:spTree>
    <p:extLst>
      <p:ext uri="{BB962C8B-B14F-4D97-AF65-F5344CB8AC3E}">
        <p14:creationId xmlns:p14="http://schemas.microsoft.com/office/powerpoint/2010/main" val="2150411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lnSpcReduction="10000"/>
          </a:bodyPr>
          <a:lstStyle/>
          <a:p>
            <a:r>
              <a:rPr lang="ja-JP" altLang="en-US"/>
              <a:t>　</a:t>
            </a:r>
            <a:r>
              <a:rPr lang="ja-JP" altLang="en-US" sz="1300"/>
              <a:t>例外処理は基本的に例外が発生しうる箇所を括る。</a:t>
            </a:r>
            <a:br>
              <a:rPr lang="en-US" altLang="ja-JP" sz="1300"/>
            </a:br>
            <a:endParaRPr lang="en-US" altLang="ja-JP"/>
          </a:p>
          <a:p>
            <a:r>
              <a:rPr lang="ja-JP" altLang="en-US" sz="1300"/>
              <a:t>　</a:t>
            </a:r>
            <a:r>
              <a:rPr lang="en-US" altLang="ja-JP" sz="1300"/>
              <a:t>try:</a:t>
            </a:r>
          </a:p>
          <a:p>
            <a:r>
              <a:rPr lang="en-US" altLang="ja-JP" sz="1300"/>
              <a:t>    </a:t>
            </a:r>
            <a:r>
              <a:rPr lang="ja-JP" altLang="en-US" sz="1300"/>
              <a:t>　</a:t>
            </a:r>
            <a:r>
              <a:rPr lang="en-US" altLang="ja-JP" sz="1300">
                <a:solidFill>
                  <a:srgbClr val="FF0000"/>
                </a:solidFill>
              </a:rPr>
              <a:t>html</a:t>
            </a:r>
            <a:r>
              <a:rPr lang="en-US" altLang="ja-JP" sz="1300"/>
              <a:t>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else:</a:t>
            </a:r>
          </a:p>
          <a:p>
            <a:r>
              <a:rPr lang="ja-JP" altLang="en-US" sz="1300"/>
              <a:t>   　 </a:t>
            </a:r>
            <a:r>
              <a:rPr lang="en-US" altLang="ja-JP" sz="1300"/>
              <a:t>bs = </a:t>
            </a:r>
            <a:r>
              <a:rPr lang="en-US" altLang="ja-JP" sz="1300" err="1"/>
              <a:t>BeautifulSoup</a:t>
            </a:r>
            <a:r>
              <a:rPr lang="en-US" altLang="ja-JP" sz="1300"/>
              <a:t>(</a:t>
            </a:r>
            <a:r>
              <a:rPr lang="en-US" altLang="ja-JP" sz="1300" err="1">
                <a:solidFill>
                  <a:srgbClr val="FF0000"/>
                </a:solidFill>
              </a:rPr>
              <a:t>html</a:t>
            </a:r>
            <a:r>
              <a:rPr lang="en-US" altLang="ja-JP" sz="1300" err="1"/>
              <a:t>.read</a:t>
            </a:r>
            <a:r>
              <a:rPr lang="en-US" altLang="ja-JP" sz="1300"/>
              <a:t>(), ‘</a:t>
            </a:r>
            <a:r>
              <a:rPr lang="en-US" altLang="ja-JP" sz="1300" err="1"/>
              <a:t>html.parser</a:t>
            </a:r>
            <a:r>
              <a:rPr lang="en-US" altLang="ja-JP" sz="1300"/>
              <a:t>’)</a:t>
            </a:r>
          </a:p>
          <a:p>
            <a:endParaRPr lang="en-US" altLang="ja-JP" sz="1300"/>
          </a:p>
          <a:p>
            <a:r>
              <a:rPr lang="ja-JP" altLang="en-US" sz="1300"/>
              <a:t>　大抵、例外が発生する構文の後には、その構文の結果を使用した正常処理が継続する。</a:t>
            </a:r>
            <a:endParaRPr lang="en-US" altLang="ja-JP" sz="1300"/>
          </a:p>
          <a:p>
            <a:r>
              <a:rPr lang="ja-JP" altLang="en-US" sz="1300"/>
              <a:t>　この正常処理を</a:t>
            </a:r>
            <a:r>
              <a:rPr lang="en-US" altLang="ja-JP" sz="1300"/>
              <a:t>else</a:t>
            </a:r>
            <a:r>
              <a:rPr lang="ja-JP" altLang="en-US" sz="1300"/>
              <a:t>句の中に記述する。</a:t>
            </a:r>
            <a:endParaRPr lang="en-US" altLang="ja-JP" sz="1300"/>
          </a:p>
          <a:p>
            <a:endParaRPr lang="en-US" altLang="ja-JP" sz="1300"/>
          </a:p>
          <a:p>
            <a:r>
              <a:rPr lang="ja-JP" altLang="en-US" sz="1300"/>
              <a:t>　継続する処理でも異なる例外が発生するのであれば、素直に</a:t>
            </a:r>
            <a:r>
              <a:rPr lang="en-US" altLang="ja-JP" sz="1300"/>
              <a:t>try</a:t>
            </a:r>
            <a:r>
              <a:rPr lang="ja-JP" altLang="en-US" sz="1300"/>
              <a:t>ブロックを分けるのも可。</a:t>
            </a:r>
            <a:endParaRPr lang="en-US" altLang="ja-JP" sz="1300"/>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html = </a:t>
            </a:r>
            <a:r>
              <a:rPr lang="en-US" altLang="ja-JP" sz="1300" err="1"/>
              <a:t>urlopen</a:t>
            </a:r>
            <a:r>
              <a:rPr lang="en-US" altLang="ja-JP" sz="1300"/>
              <a:t>(‘http://www.pythonscraping.com/pages/page1.html‘)</a:t>
            </a:r>
          </a:p>
          <a:p>
            <a:r>
              <a:rPr lang="ja-JP" altLang="en-US" sz="1300"/>
              <a:t>　</a:t>
            </a:r>
            <a:r>
              <a:rPr lang="en-US" altLang="ja-JP" sz="1300"/>
              <a:t>except </a:t>
            </a:r>
            <a:r>
              <a:rPr lang="en-US" altLang="ja-JP" sz="1300" err="1">
                <a:solidFill>
                  <a:srgbClr val="FF0000"/>
                </a:solidFill>
              </a:rPr>
              <a:t>HTTPError</a:t>
            </a:r>
            <a:r>
              <a:rPr lang="en-US" altLang="ja-JP" sz="1300"/>
              <a:t> as ex:</a:t>
            </a:r>
          </a:p>
          <a:p>
            <a:r>
              <a:rPr lang="en-US" altLang="ja-JP" sz="1300"/>
              <a:t>   </a:t>
            </a:r>
            <a:r>
              <a:rPr lang="ja-JP" altLang="en-US" sz="1300"/>
              <a:t>　</a:t>
            </a:r>
            <a:r>
              <a:rPr lang="en-US" altLang="ja-JP" sz="1300"/>
              <a:t> print(ex)</a:t>
            </a:r>
          </a:p>
          <a:p>
            <a:r>
              <a:rPr lang="ja-JP" altLang="en-US" sz="1300"/>
              <a:t>　</a:t>
            </a:r>
            <a:r>
              <a:rPr lang="en-US" altLang="ja-JP" sz="1300"/>
              <a:t>    return xxx  ( or raise xxx)</a:t>
            </a:r>
          </a:p>
          <a:p>
            <a:endParaRPr lang="en-US" altLang="ja-JP" sz="1300"/>
          </a:p>
          <a:p>
            <a:r>
              <a:rPr lang="ja-JP" altLang="en-US" sz="1300"/>
              <a:t>　</a:t>
            </a:r>
            <a:r>
              <a:rPr lang="en-US" altLang="ja-JP" sz="1300"/>
              <a:t>try:</a:t>
            </a:r>
          </a:p>
          <a:p>
            <a:r>
              <a:rPr lang="en-US" altLang="ja-JP" sz="1300"/>
              <a:t>   </a:t>
            </a:r>
            <a:r>
              <a:rPr lang="ja-JP" altLang="en-US" sz="1300"/>
              <a:t>　</a:t>
            </a:r>
            <a:r>
              <a:rPr lang="en-US" altLang="ja-JP" sz="1300"/>
              <a:t> bs = </a:t>
            </a:r>
            <a:r>
              <a:rPr lang="en-US" altLang="ja-JP" sz="1300" err="1"/>
              <a:t>BeautifulSoup</a:t>
            </a:r>
            <a:r>
              <a:rPr lang="en-US" altLang="ja-JP" sz="1300"/>
              <a:t>(</a:t>
            </a:r>
            <a:r>
              <a:rPr lang="en-US" altLang="ja-JP" sz="1300" err="1"/>
              <a:t>html.read</a:t>
            </a:r>
            <a:r>
              <a:rPr lang="en-US" altLang="ja-JP" sz="1300"/>
              <a:t>(), ‘</a:t>
            </a:r>
            <a:r>
              <a:rPr lang="en-US" altLang="ja-JP" sz="1300" err="1"/>
              <a:t>html.parser</a:t>
            </a:r>
            <a:r>
              <a:rPr lang="en-US" altLang="ja-JP" sz="1300"/>
              <a:t>’)</a:t>
            </a:r>
            <a:br>
              <a:rPr lang="en-US" altLang="ja-JP" sz="1300"/>
            </a:br>
            <a:r>
              <a:rPr lang="ja-JP" altLang="en-US" sz="1300"/>
              <a:t>　</a:t>
            </a:r>
            <a:r>
              <a:rPr lang="en-US" altLang="ja-JP" sz="1300"/>
              <a:t>except </a:t>
            </a:r>
            <a:r>
              <a:rPr lang="en-US" altLang="ja-JP" sz="1300" err="1">
                <a:solidFill>
                  <a:srgbClr val="FF0000"/>
                </a:solidFill>
              </a:rPr>
              <a:t>AttributeError</a:t>
            </a:r>
            <a:r>
              <a:rPr lang="en-US" altLang="ja-JP" sz="1300"/>
              <a:t>:</a:t>
            </a:r>
          </a:p>
          <a:p>
            <a:r>
              <a:rPr lang="en-US" altLang="ja-JP" sz="1300"/>
              <a:t>   </a:t>
            </a:r>
            <a:r>
              <a:rPr lang="ja-JP" altLang="en-US" sz="1300"/>
              <a:t>　</a:t>
            </a:r>
            <a:r>
              <a:rPr lang="en-US" altLang="ja-JP" sz="1300"/>
              <a:t> print(ex)</a:t>
            </a:r>
          </a:p>
        </p:txBody>
      </p:sp>
    </p:spTree>
    <p:extLst>
      <p:ext uri="{BB962C8B-B14F-4D97-AF65-F5344CB8AC3E}">
        <p14:creationId xmlns:p14="http://schemas.microsoft.com/office/powerpoint/2010/main" val="29071853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a:bodyPr>
          <a:lstStyle/>
          <a:p>
            <a:r>
              <a:rPr lang="ja-JP" altLang="en-US" sz="1200"/>
              <a:t>　一つの例外に包むことが望ましければ、以下の記述もあり。</a:t>
            </a:r>
            <a:endParaRPr lang="en-US" altLang="ja-JP" sz="1200"/>
          </a:p>
          <a:p>
            <a:r>
              <a:rPr lang="ja-JP" altLang="en-US" sz="1200"/>
              <a:t>　</a:t>
            </a:r>
            <a:r>
              <a:rPr lang="en-US" altLang="ja-JP" sz="1200"/>
              <a:t>try:</a:t>
            </a:r>
          </a:p>
          <a:p>
            <a:r>
              <a:rPr lang="ja-JP" altLang="en-US" sz="1200"/>
              <a:t>　</a:t>
            </a:r>
            <a:r>
              <a:rPr lang="en-US" altLang="ja-JP" sz="1200"/>
              <a:t>    html = </a:t>
            </a:r>
            <a:r>
              <a:rPr lang="en-US" altLang="ja-JP" sz="1200" err="1"/>
              <a:t>urlopen</a:t>
            </a:r>
            <a:r>
              <a:rPr lang="en-US" altLang="ja-JP" sz="1200"/>
              <a:t>(‘http://www.pythonscraping.com/pages/page1.html‘)</a:t>
            </a:r>
          </a:p>
          <a:p>
            <a:r>
              <a:rPr lang="ja-JP" altLang="en-US" sz="1200"/>
              <a:t>　　 </a:t>
            </a:r>
            <a:r>
              <a:rPr lang="en-US" altLang="ja-JP" sz="1200"/>
              <a:t>bs = </a:t>
            </a:r>
            <a:r>
              <a:rPr lang="en-US" altLang="ja-JP" sz="1200" err="1"/>
              <a:t>BeautifulSoup</a:t>
            </a:r>
            <a:r>
              <a:rPr lang="en-US" altLang="ja-JP" sz="1200"/>
              <a:t>(</a:t>
            </a:r>
            <a:r>
              <a:rPr lang="en-US" altLang="ja-JP" sz="1200" err="1"/>
              <a:t>html.read</a:t>
            </a:r>
            <a:r>
              <a:rPr lang="en-US" altLang="ja-JP" sz="1200"/>
              <a:t>(), ‘</a:t>
            </a:r>
            <a:r>
              <a:rPr lang="en-US" altLang="ja-JP" sz="1200" err="1"/>
              <a:t>html.parser</a:t>
            </a:r>
            <a:r>
              <a:rPr lang="en-US" altLang="ja-JP" sz="1200"/>
              <a:t>’)</a:t>
            </a:r>
            <a:br>
              <a:rPr lang="en-US" altLang="ja-JP" sz="1200"/>
            </a:br>
            <a:r>
              <a:rPr lang="ja-JP" altLang="en-US" sz="1200"/>
              <a:t>　</a:t>
            </a:r>
            <a:r>
              <a:rPr lang="en-US" altLang="ja-JP" sz="1200"/>
              <a:t>except (</a:t>
            </a:r>
            <a:r>
              <a:rPr lang="en-US" altLang="ja-JP" sz="1200" err="1">
                <a:solidFill>
                  <a:srgbClr val="FF0000"/>
                </a:solidFill>
              </a:rPr>
              <a:t>HTTPError</a:t>
            </a:r>
            <a:r>
              <a:rPr lang="en-US" altLang="ja-JP" sz="1200"/>
              <a:t>, </a:t>
            </a:r>
            <a:r>
              <a:rPr lang="en-US" altLang="ja-JP" sz="1200" err="1">
                <a:solidFill>
                  <a:srgbClr val="FF0000"/>
                </a:solidFill>
              </a:rPr>
              <a:t>AttributeError</a:t>
            </a:r>
            <a:r>
              <a:rPr lang="en-US" altLang="ja-JP" sz="1200"/>
              <a:t>) as ex:</a:t>
            </a:r>
          </a:p>
          <a:p>
            <a:r>
              <a:rPr lang="ja-JP" altLang="en-US" sz="1200"/>
              <a:t>　</a:t>
            </a:r>
            <a:r>
              <a:rPr lang="en-US" altLang="ja-JP" sz="1200"/>
              <a:t>    print(ex)</a:t>
            </a:r>
          </a:p>
          <a:p>
            <a:r>
              <a:rPr lang="ja-JP" altLang="en-US" sz="1200"/>
              <a:t>　</a:t>
            </a:r>
            <a:r>
              <a:rPr lang="en-US" altLang="ja-JP" sz="1200"/>
              <a:t>    #</a:t>
            </a:r>
            <a:r>
              <a:rPr lang="ja-JP" altLang="en-US" sz="1200"/>
              <a:t>どのエラーが発生したかを識別できるような処理</a:t>
            </a:r>
            <a:endParaRPr lang="en-US" altLang="ja-JP" sz="1200"/>
          </a:p>
          <a:p>
            <a:endParaRPr lang="en-US" altLang="ja-JP" sz="1200"/>
          </a:p>
          <a:p>
            <a:r>
              <a:rPr lang="ja-JP" altLang="en-US" sz="1400" b="1"/>
              <a:t>正規表現</a:t>
            </a:r>
            <a:endParaRPr lang="en-US" altLang="ja-JP" sz="1400" b="1"/>
          </a:p>
          <a:p>
            <a:r>
              <a:rPr lang="ja-JP" altLang="en-US" sz="1200"/>
              <a:t>　抽出したテキストから適切に欲しいパラメータ、数値を取り出すために正規表現機能を使います。</a:t>
            </a:r>
            <a:endParaRPr lang="en-US" altLang="ja-JP" sz="1200"/>
          </a:p>
          <a:p>
            <a:r>
              <a:rPr lang="ja-JP" altLang="en-US" sz="1200"/>
              <a:t>　正規表現機能は「特定のパターンに一致する文字列」を発見、抽出してくれます。</a:t>
            </a:r>
            <a:endParaRPr lang="en-US" altLang="ja-JP" sz="1200"/>
          </a:p>
          <a:p>
            <a:endParaRPr lang="en-US" altLang="ja-JP" sz="1200"/>
          </a:p>
          <a:p>
            <a:r>
              <a:rPr lang="ja-JP" altLang="en-US" sz="1200"/>
              <a:t>　（例</a:t>
            </a:r>
            <a:r>
              <a:rPr lang="en-US" altLang="ja-JP" sz="1200"/>
              <a:t>)</a:t>
            </a:r>
          </a:p>
          <a:p>
            <a:r>
              <a:rPr lang="ja-JP" altLang="en-US" sz="1200"/>
              <a:t>　　</a:t>
            </a:r>
            <a:r>
              <a:rPr lang="en-US" altLang="ja-JP" sz="1200"/>
              <a:t>import re                  # </a:t>
            </a:r>
            <a:r>
              <a:rPr lang="ja-JP" altLang="en-US" sz="1200"/>
              <a:t>正規表現ライブラリ</a:t>
            </a:r>
            <a:endParaRPr lang="en-US" altLang="ja-JP" sz="1200"/>
          </a:p>
          <a:p>
            <a:r>
              <a:rPr lang="ja-JP" altLang="en-US" sz="1200"/>
              <a:t>　　</a:t>
            </a:r>
            <a:r>
              <a:rPr lang="en-US" altLang="ja-JP" sz="1200"/>
              <a:t>age = '</a:t>
            </a:r>
            <a:r>
              <a:rPr lang="ja-JP" altLang="en-US" sz="1200"/>
              <a:t>永遠の</a:t>
            </a:r>
            <a:r>
              <a:rPr lang="en-US" altLang="ja-JP" sz="1200"/>
              <a:t>17</a:t>
            </a:r>
            <a:r>
              <a:rPr lang="ja-JP" altLang="en-US" sz="1200"/>
              <a:t>歳</a:t>
            </a:r>
            <a:r>
              <a:rPr lang="en-US" altLang="ja-JP" sz="1200"/>
              <a:t>'</a:t>
            </a:r>
          </a:p>
          <a:p>
            <a:r>
              <a:rPr lang="ja-JP" altLang="en-US" sz="1200"/>
              <a:t>　　</a:t>
            </a:r>
            <a:r>
              <a:rPr lang="en-US" altLang="ja-JP" sz="1200" err="1"/>
              <a:t>re.search</a:t>
            </a:r>
            <a:r>
              <a:rPr lang="en-US" altLang="ja-JP" sz="1200"/>
              <a:t>('[0-9]{1,5}</a:t>
            </a:r>
            <a:r>
              <a:rPr lang="ja-JP" altLang="en-US" sz="1200"/>
              <a:t>歳</a:t>
            </a:r>
            <a:r>
              <a:rPr lang="en-US" altLang="ja-JP" sz="1200"/>
              <a:t>', age)</a:t>
            </a:r>
          </a:p>
          <a:p>
            <a:endParaRPr lang="en-US" altLang="ja-JP" sz="1200"/>
          </a:p>
          <a:p>
            <a:r>
              <a:rPr lang="ja-JP" altLang="en-US" sz="1200"/>
              <a:t>　　上記のプログラムを実行すると以下の結果が得られます。</a:t>
            </a:r>
            <a:endParaRPr lang="en-US" altLang="ja-JP" sz="1200"/>
          </a:p>
          <a:p>
            <a:r>
              <a:rPr lang="ja-JP" altLang="en-US" sz="1200"/>
              <a:t>　　</a:t>
            </a:r>
            <a:r>
              <a:rPr lang="en-US" altLang="ja-JP" sz="1200"/>
              <a:t> &lt;_</a:t>
            </a:r>
            <a:r>
              <a:rPr lang="en-US" altLang="ja-JP" sz="1200" err="1"/>
              <a:t>sre.SRE_Match</a:t>
            </a:r>
            <a:r>
              <a:rPr lang="en-US" altLang="ja-JP" sz="1200"/>
              <a:t> object; span=(3, 6), match='17</a:t>
            </a:r>
            <a:r>
              <a:rPr lang="ja-JP" altLang="en-US" sz="1200"/>
              <a:t>歳</a:t>
            </a:r>
            <a:r>
              <a:rPr lang="en-US" altLang="ja-JP" sz="1200"/>
              <a:t>’&gt;</a:t>
            </a:r>
          </a:p>
          <a:p>
            <a:r>
              <a:rPr lang="ja-JP" altLang="en-US" sz="1200"/>
              <a:t>　　つまり、スクレイピング結果を格納する</a:t>
            </a:r>
            <a:r>
              <a:rPr lang="en-US" altLang="ja-JP" sz="1200"/>
              <a:t>DB</a:t>
            </a:r>
            <a:r>
              <a:rPr lang="ja-JP" altLang="en-US" sz="1200"/>
              <a:t>には「</a:t>
            </a:r>
            <a:r>
              <a:rPr lang="en-US" altLang="ja-JP" sz="1200"/>
              <a:t>17</a:t>
            </a:r>
            <a:r>
              <a:rPr lang="ja-JP" altLang="en-US" sz="1200"/>
              <a:t>歳」として登録されます。</a:t>
            </a:r>
            <a:endParaRPr lang="en-US" altLang="ja-JP" sz="1200"/>
          </a:p>
          <a:p>
            <a:endParaRPr lang="en-US" altLang="ja-JP" sz="1200"/>
          </a:p>
          <a:p>
            <a:r>
              <a:rPr lang="ja-JP" altLang="en-US" sz="1200"/>
              <a:t>　　正規表現の説明</a:t>
            </a:r>
            <a:endParaRPr lang="en-US" altLang="ja-JP" sz="1200"/>
          </a:p>
          <a:p>
            <a:r>
              <a:rPr lang="ja-JP" altLang="en-US" sz="1200"/>
              <a:t>　　　</a:t>
            </a:r>
            <a:r>
              <a:rPr lang="en-US" altLang="ja-JP" sz="1200"/>
              <a:t>[0-9] … 0</a:t>
            </a:r>
            <a:r>
              <a:rPr lang="ja-JP" altLang="en-US" sz="1200"/>
              <a:t>から</a:t>
            </a:r>
            <a:r>
              <a:rPr lang="en-US" altLang="ja-JP" sz="1200"/>
              <a:t>9</a:t>
            </a:r>
            <a:r>
              <a:rPr lang="ja-JP" altLang="en-US" sz="1200"/>
              <a:t>までの数値を使用している。</a:t>
            </a:r>
            <a:endParaRPr lang="en-US" altLang="ja-JP" sz="1200"/>
          </a:p>
          <a:p>
            <a:r>
              <a:rPr lang="en-US" altLang="ja-JP" sz="1200"/>
              <a:t>   </a:t>
            </a:r>
            <a:r>
              <a:rPr lang="ja-JP" altLang="en-US" sz="1200"/>
              <a:t>　</a:t>
            </a:r>
            <a:r>
              <a:rPr lang="en-US" altLang="ja-JP" sz="1200"/>
              <a:t>   {1, 5} … </a:t>
            </a:r>
            <a:r>
              <a:rPr lang="ja-JP" altLang="en-US" sz="1200"/>
              <a:t>上記で指定した</a:t>
            </a:r>
            <a:r>
              <a:rPr lang="en-US" altLang="ja-JP" sz="1200"/>
              <a:t>0-9</a:t>
            </a:r>
            <a:r>
              <a:rPr lang="ja-JP" altLang="en-US" sz="1200"/>
              <a:t>までの数値が１～</a:t>
            </a:r>
            <a:r>
              <a:rPr lang="en-US" altLang="ja-JP" sz="1200"/>
              <a:t>5</a:t>
            </a:r>
            <a:r>
              <a:rPr lang="ja-JP" altLang="en-US" sz="1200"/>
              <a:t>個連続している。</a:t>
            </a:r>
            <a:endParaRPr lang="en-US" altLang="ja-JP" sz="1200"/>
          </a:p>
          <a:p>
            <a:r>
              <a:rPr lang="ja-JP" altLang="en-US" sz="1200"/>
              <a:t>　　　歳</a:t>
            </a:r>
            <a:r>
              <a:rPr lang="en-US" altLang="ja-JP" sz="1200"/>
              <a:t>…</a:t>
            </a:r>
            <a:r>
              <a:rPr lang="ja-JP" altLang="en-US" sz="1200"/>
              <a:t>上記の後に文字「歳」が続く</a:t>
            </a:r>
            <a:endParaRPr lang="en-US" altLang="ja-JP" sz="1200"/>
          </a:p>
          <a:p>
            <a:endParaRPr lang="en-US" altLang="ja-JP" sz="1200"/>
          </a:p>
          <a:p>
            <a:endParaRPr lang="en-US" altLang="ja-JP"/>
          </a:p>
        </p:txBody>
      </p:sp>
    </p:spTree>
    <p:extLst>
      <p:ext uri="{BB962C8B-B14F-4D97-AF65-F5344CB8AC3E}">
        <p14:creationId xmlns:p14="http://schemas.microsoft.com/office/powerpoint/2010/main" val="381763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環境構築</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5621240"/>
          </a:xfrm>
        </p:spPr>
        <p:txBody>
          <a:bodyPr bIns="0">
            <a:normAutofit fontScale="77500" lnSpcReduction="20000"/>
          </a:bodyPr>
          <a:lstStyle/>
          <a:p>
            <a:pPr marL="342900" indent="-342900">
              <a:buFont typeface="+mj-lt"/>
              <a:buAutoNum type="arabicPeriod" startAt="3"/>
            </a:pPr>
            <a:r>
              <a:rPr lang="ja-JP" altLang="en-US" sz="1800"/>
              <a:t>仮想</a:t>
            </a:r>
            <a:r>
              <a:rPr lang="en-US" altLang="ja-JP" sz="1800"/>
              <a:t>X</a:t>
            </a:r>
            <a:r>
              <a:rPr lang="ja-JP" altLang="en-US" sz="1800"/>
              <a:t>ウィンドウセットアップ</a:t>
            </a:r>
            <a:br>
              <a:rPr lang="en-US" altLang="ja-JP" sz="1800"/>
            </a:br>
            <a:r>
              <a:rPr lang="en-US" altLang="ja-JP" sz="1800"/>
              <a:t>WSL</a:t>
            </a:r>
            <a:r>
              <a:rPr lang="ja-JP" altLang="en-US" sz="1800"/>
              <a:t>はあくまでシェルサブシステムであり、</a:t>
            </a:r>
            <a:r>
              <a:rPr lang="en-US" altLang="ja-JP" sz="1800" err="1"/>
              <a:t>linux</a:t>
            </a:r>
            <a:r>
              <a:rPr lang="ja-JP" altLang="en-US" sz="1800"/>
              <a:t>カーネル自体をエミュレートしているわけではないので、</a:t>
            </a:r>
            <a:r>
              <a:rPr lang="en-US" altLang="ja-JP" sz="1800"/>
              <a:t>Windows</a:t>
            </a:r>
            <a:r>
              <a:rPr lang="ja-JP" altLang="en-US" sz="1800"/>
              <a:t>上で動作する仮想</a:t>
            </a:r>
            <a:r>
              <a:rPr lang="en-US" altLang="ja-JP" sz="1800"/>
              <a:t>X</a:t>
            </a:r>
            <a:r>
              <a:rPr lang="ja-JP" altLang="en-US" sz="1800"/>
              <a:t>ウィンドウを起動し、</a:t>
            </a:r>
            <a:br>
              <a:rPr lang="en-US" altLang="ja-JP" sz="1800"/>
            </a:br>
            <a:r>
              <a:rPr lang="en-US" altLang="ja-JP" sz="1800"/>
              <a:t>WSL</a:t>
            </a:r>
            <a:r>
              <a:rPr lang="ja-JP" altLang="en-US" sz="1800"/>
              <a:t>と接続する必要がある。</a:t>
            </a:r>
            <a:br>
              <a:rPr lang="en-US" altLang="ja-JP" sz="1800"/>
            </a:br>
            <a:br>
              <a:rPr lang="en-US" altLang="ja-JP" sz="1800"/>
            </a:br>
            <a:r>
              <a:rPr lang="ja-JP" altLang="en-US" sz="1800"/>
              <a:t>参考：</a:t>
            </a:r>
            <a:r>
              <a:rPr lang="en-US" altLang="ja-JP" sz="1800">
                <a:hlinkClick r:id="rId2"/>
              </a:rPr>
              <a:t>https://qiita.com/ryoi084/items/c4339996c50c0cf39df4</a:t>
            </a:r>
            <a:br>
              <a:rPr lang="en-US" altLang="ja-JP" sz="1800"/>
            </a:br>
            <a:endParaRPr lang="en-US" altLang="ja-JP" sz="1800"/>
          </a:p>
          <a:p>
            <a:pPr marL="342900" indent="-342900">
              <a:buAutoNum type="arabicPeriod" startAt="3"/>
            </a:pPr>
            <a:r>
              <a:rPr kumimoji="1" lang="ja-JP" altLang="en-US" sz="1800"/>
              <a:t>各種パッケージインストール</a:t>
            </a:r>
            <a:br>
              <a:rPr kumimoji="1" lang="en-US" altLang="ja-JP" sz="1800"/>
            </a:br>
            <a:br>
              <a:rPr kumimoji="1" lang="en-US" altLang="ja-JP" sz="1800"/>
            </a:br>
            <a:r>
              <a:rPr kumimoji="1" lang="en-US" altLang="ja-JP" sz="1800"/>
              <a:t>※</a:t>
            </a:r>
            <a:r>
              <a:rPr lang="en-US" altLang="ja-JP" sz="1800"/>
              <a:t>python3</a:t>
            </a:r>
            <a:r>
              <a:rPr lang="ja-JP" altLang="en-US" sz="1800"/>
              <a:t>はデフォルトで</a:t>
            </a:r>
            <a:r>
              <a:rPr lang="en-US" altLang="ja-JP" sz="1800"/>
              <a:t>Ubuntu</a:t>
            </a:r>
            <a:r>
              <a:rPr lang="ja-JP" altLang="en-US" sz="1800"/>
              <a:t>に入ってる。</a:t>
            </a:r>
            <a:br>
              <a:rPr lang="en-US" altLang="ja-JP" sz="1800"/>
            </a:br>
            <a:br>
              <a:rPr lang="en-US" altLang="ja-JP" sz="1800"/>
            </a:br>
            <a:r>
              <a:rPr lang="en-US" altLang="ja-JP" sz="1800"/>
              <a:t>【python</a:t>
            </a:r>
            <a:r>
              <a:rPr lang="ja-JP" altLang="en-US" sz="1800"/>
              <a:t>パッケージャー、</a:t>
            </a:r>
            <a:r>
              <a:rPr lang="en-US" altLang="ja-JP" sz="1800"/>
              <a:t>pip】</a:t>
            </a:r>
            <a:br>
              <a:rPr lang="en-US" altLang="ja-JP" sz="1800"/>
            </a:br>
            <a:r>
              <a:rPr lang="ja-JP" altLang="en-US" sz="1800"/>
              <a:t>　</a:t>
            </a:r>
            <a:r>
              <a:rPr lang="en-US" altLang="ja-JP" sz="1800" err="1"/>
              <a:t>sudo</a:t>
            </a:r>
            <a:r>
              <a:rPr lang="en-US" altLang="ja-JP" sz="1800"/>
              <a:t> apt install python3-pip</a:t>
            </a:r>
            <a:br>
              <a:rPr lang="en-US" altLang="ja-JP" sz="1800"/>
            </a:br>
            <a:br>
              <a:rPr lang="en-US" altLang="ja-JP" sz="1800"/>
            </a:br>
            <a:r>
              <a:rPr lang="en-US" altLang="ja-JP" sz="1800"/>
              <a:t>【</a:t>
            </a:r>
            <a:r>
              <a:rPr lang="ja-JP" altLang="en-US" sz="1800"/>
              <a:t>スクレイピング用</a:t>
            </a:r>
            <a:r>
              <a:rPr lang="en-US" altLang="ja-JP" sz="1800"/>
              <a:t>Lib】</a:t>
            </a:r>
            <a:br>
              <a:rPr lang="en-US" altLang="ja-JP" sz="1800"/>
            </a:br>
            <a:r>
              <a:rPr lang="ja-JP" altLang="en-US" sz="1800"/>
              <a:t>　</a:t>
            </a:r>
            <a:r>
              <a:rPr lang="en-US" altLang="ja-JP" sz="1800"/>
              <a:t>pip3 install beautifulsoup4</a:t>
            </a:r>
            <a:br>
              <a:rPr lang="en-US" altLang="ja-JP" sz="1800"/>
            </a:br>
            <a:br>
              <a:rPr lang="en-US" altLang="ja-JP" sz="1800"/>
            </a:br>
            <a:r>
              <a:rPr lang="en-US" altLang="ja-JP" sz="1800"/>
              <a:t>【</a:t>
            </a:r>
            <a:r>
              <a:rPr lang="ja-JP" altLang="en-US" sz="1800"/>
              <a:t>スクレイピング結果格納</a:t>
            </a:r>
            <a:r>
              <a:rPr lang="en-US" altLang="ja-JP" sz="1800"/>
              <a:t>DB】</a:t>
            </a:r>
            <a:br>
              <a:rPr lang="en-US" altLang="ja-JP" sz="1800"/>
            </a:br>
            <a:r>
              <a:rPr lang="ja-JP" altLang="en-US" sz="1800"/>
              <a:t>　</a:t>
            </a:r>
            <a:r>
              <a:rPr lang="en-US" altLang="ja-JP" sz="1800" err="1"/>
              <a:t>sudo</a:t>
            </a:r>
            <a:r>
              <a:rPr lang="en-US" altLang="ja-JP" sz="1800"/>
              <a:t> apt install sqlite3</a:t>
            </a:r>
            <a:br>
              <a:rPr lang="en-US" altLang="ja-JP" sz="1800"/>
            </a:br>
            <a:br>
              <a:rPr lang="en-US" altLang="ja-JP" sz="1800"/>
            </a:br>
            <a:r>
              <a:rPr lang="en-US" altLang="ja-JP" sz="1800"/>
              <a:t>【</a:t>
            </a:r>
            <a:r>
              <a:rPr lang="ja-JP" altLang="en-US" sz="1800"/>
              <a:t>スクレイピングデータ分析</a:t>
            </a:r>
            <a:r>
              <a:rPr lang="en-US" altLang="ja-JP" sz="1800"/>
              <a:t>Lib】</a:t>
            </a:r>
            <a:br>
              <a:rPr lang="en-US" altLang="ja-JP" sz="1800"/>
            </a:br>
            <a:r>
              <a:rPr lang="ja-JP" altLang="en-US" sz="1800"/>
              <a:t>　</a:t>
            </a:r>
            <a:r>
              <a:rPr lang="en-US" altLang="ja-JP" sz="1800"/>
              <a:t>pip3 install pandas</a:t>
            </a:r>
            <a:br>
              <a:rPr lang="en-US" altLang="ja-JP" sz="1800"/>
            </a:br>
            <a:br>
              <a:rPr lang="en-US" altLang="ja-JP" sz="1800"/>
            </a:br>
            <a:r>
              <a:rPr lang="en-US" altLang="ja-JP" sz="1800"/>
              <a:t>【Twitter API</a:t>
            </a:r>
            <a:r>
              <a:rPr lang="ja-JP" altLang="en-US" sz="1800"/>
              <a:t>ライブラリ</a:t>
            </a:r>
            <a:r>
              <a:rPr lang="en-US" altLang="ja-JP" sz="1800"/>
              <a:t>】</a:t>
            </a:r>
            <a:br>
              <a:rPr lang="en-US" altLang="ja-JP" sz="1800"/>
            </a:br>
            <a:r>
              <a:rPr lang="ja-JP" altLang="en-US" sz="1800"/>
              <a:t>　</a:t>
            </a:r>
            <a:r>
              <a:rPr lang="en-US" altLang="ja-JP" sz="1800"/>
              <a:t>pip3 install tweepy</a:t>
            </a:r>
            <a:br>
              <a:rPr lang="en-US" altLang="ja-JP" sz="1800"/>
            </a:br>
            <a:br>
              <a:rPr lang="en-US" altLang="ja-JP" sz="1800"/>
            </a:br>
            <a:r>
              <a:rPr lang="en-US" altLang="ja-JP" sz="1800"/>
              <a:t>【</a:t>
            </a:r>
            <a:r>
              <a:rPr lang="ja-JP" altLang="en-US" sz="1800"/>
              <a:t>スクレイピングデータプロット</a:t>
            </a:r>
            <a:r>
              <a:rPr lang="en-US" altLang="ja-JP" sz="1800"/>
              <a:t>(</a:t>
            </a:r>
            <a:r>
              <a:rPr lang="ja-JP" altLang="en-US" sz="1800"/>
              <a:t>グラフ描画</a:t>
            </a:r>
            <a:r>
              <a:rPr lang="en-US" altLang="ja-JP" sz="1800"/>
              <a:t>)Lib】</a:t>
            </a:r>
            <a:br>
              <a:rPr lang="en-US" altLang="ja-JP" sz="1800"/>
            </a:br>
            <a:r>
              <a:rPr lang="ja-JP" altLang="en-US" sz="1800"/>
              <a:t>　</a:t>
            </a:r>
            <a:r>
              <a:rPr lang="en-US" altLang="ja-JP" sz="1800"/>
              <a:t>pip3 install matplotlib</a:t>
            </a:r>
            <a:br>
              <a:rPr lang="en-US" altLang="ja-JP" sz="1800"/>
            </a:br>
            <a:r>
              <a:rPr lang="ja-JP" altLang="en-US" sz="1800"/>
              <a:t>　</a:t>
            </a:r>
            <a:r>
              <a:rPr lang="en-US" altLang="ja-JP" sz="1800"/>
              <a:t>pip3 install </a:t>
            </a:r>
            <a:r>
              <a:rPr lang="en-US" altLang="ja-JP" sz="1800" err="1"/>
              <a:t>japanize_matplotlib</a:t>
            </a:r>
            <a:r>
              <a:rPr lang="ja-JP" altLang="en-US" sz="1800"/>
              <a:t> </a:t>
            </a:r>
            <a:r>
              <a:rPr lang="en-US" altLang="ja-JP" sz="1800"/>
              <a:t>(※)</a:t>
            </a:r>
            <a:br>
              <a:rPr lang="en-US" altLang="ja-JP" sz="1800"/>
            </a:br>
            <a:r>
              <a:rPr lang="ja-JP" altLang="en-US" sz="1800"/>
              <a:t>　</a:t>
            </a:r>
            <a:r>
              <a:rPr lang="en-US" altLang="ja-JP" sz="1800" err="1"/>
              <a:t>sudo</a:t>
            </a:r>
            <a:r>
              <a:rPr lang="en-US" altLang="ja-JP" sz="1800"/>
              <a:t> apt install python3-tk</a:t>
            </a:r>
            <a:br>
              <a:rPr lang="en-US" altLang="ja-JP" sz="1800"/>
            </a:br>
            <a:br>
              <a:rPr lang="en-US" altLang="ja-JP" sz="1800"/>
            </a:br>
            <a:r>
              <a:rPr lang="en-US" altLang="ja-JP" sz="1800"/>
              <a:t>(※) </a:t>
            </a:r>
            <a:r>
              <a:rPr lang="en-US" altLang="ja-JP" sz="1800">
                <a:hlinkClick r:id="rId3"/>
              </a:rPr>
              <a:t>https://yolo.love/matplotlib/japanese</a:t>
            </a:r>
            <a:r>
              <a:rPr lang="en-US" altLang="ja-JP" sz="1800"/>
              <a:t> </a:t>
            </a:r>
            <a:r>
              <a:rPr lang="ja-JP" altLang="en-US" sz="1800"/>
              <a:t>参照</a:t>
            </a:r>
            <a:endParaRPr lang="en-US" altLang="ja-JP" sz="1800"/>
          </a:p>
        </p:txBody>
      </p:sp>
    </p:spTree>
    <p:extLst>
      <p:ext uri="{BB962C8B-B14F-4D97-AF65-F5344CB8AC3E}">
        <p14:creationId xmlns:p14="http://schemas.microsoft.com/office/powerpoint/2010/main" val="3548914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4964546"/>
          </a:xfrm>
        </p:spPr>
        <p:txBody>
          <a:bodyPr bIns="0">
            <a:normAutofit/>
          </a:bodyPr>
          <a:lstStyle/>
          <a:p>
            <a:r>
              <a:rPr lang="en-US" altLang="ja-JP" sz="1400"/>
              <a:t>python</a:t>
            </a:r>
            <a:r>
              <a:rPr lang="ja-JP" altLang="en-US" sz="1400"/>
              <a:t>では「繰り返し処理をなるべく直感的、かつ、短く」記述したがります。（</a:t>
            </a:r>
            <a:r>
              <a:rPr lang="en-US" altLang="ja-JP" sz="1400"/>
              <a:t>pythonic</a:t>
            </a:r>
            <a:r>
              <a:rPr lang="ja-JP" altLang="en-US" sz="1400"/>
              <a:t>な文化）</a:t>
            </a:r>
            <a:endParaRPr lang="en-US" altLang="ja-JP" sz="1400"/>
          </a:p>
          <a:p>
            <a:r>
              <a:rPr lang="ja-JP" altLang="en-US" sz="1400"/>
              <a:t>このために用意された</a:t>
            </a:r>
            <a:r>
              <a:rPr lang="ja-JP" altLang="en-US" sz="1400" b="1"/>
              <a:t>リスト内包表記</a:t>
            </a:r>
            <a:r>
              <a:rPr lang="ja-JP" altLang="en-US" sz="1400"/>
              <a:t>では、</a:t>
            </a:r>
            <a:r>
              <a:rPr lang="ja-JP" altLang="en-US" sz="1400" b="1"/>
              <a:t>一行</a:t>
            </a:r>
            <a:r>
              <a:rPr lang="ja-JP" altLang="en-US" sz="1400"/>
              <a:t>で繰り返し処理を表現します。</a:t>
            </a:r>
            <a:endParaRPr lang="en-US" altLang="ja-JP" sz="1400"/>
          </a:p>
          <a:p>
            <a:endParaRPr lang="en-US" altLang="ja-JP" sz="1400"/>
          </a:p>
          <a:p>
            <a:r>
              <a:rPr lang="ja-JP" altLang="en-US" sz="1400"/>
              <a:t>例えば以下の</a:t>
            </a:r>
            <a:r>
              <a:rPr lang="en-US" altLang="ja-JP" sz="1400"/>
              <a:t>for</a:t>
            </a:r>
            <a:r>
              <a:rPr lang="ja-JP" altLang="en-US" sz="1400"/>
              <a:t>ループがあったとします。</a:t>
            </a:r>
            <a:endParaRPr lang="en-US" altLang="ja-JP" sz="1400"/>
          </a:p>
          <a:p>
            <a:endParaRPr lang="en-US" altLang="ja-JP" sz="1400"/>
          </a:p>
          <a:p>
            <a:r>
              <a:rPr lang="ja-JP" altLang="en-US" sz="1400" b="1"/>
              <a:t>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r>
              <a:rPr lang="ja-JP" altLang="en-US" sz="1400"/>
              <a:t>　　</a:t>
            </a:r>
            <a:r>
              <a:rPr lang="en-US" altLang="ja-JP" sz="1400"/>
              <a:t>print(</a:t>
            </a:r>
            <a:r>
              <a:rPr lang="en-US" altLang="ja-JP" sz="1400" err="1"/>
              <a:t>vtuber</a:t>
            </a:r>
            <a:r>
              <a:rPr lang="en-US" altLang="ja-JP" sz="1400"/>
              <a:t>[‘name’])</a:t>
            </a:r>
          </a:p>
          <a:p>
            <a:endParaRPr lang="en-US" altLang="ja-JP" sz="1400"/>
          </a:p>
          <a:p>
            <a:r>
              <a:rPr lang="en-US" altLang="ja-JP" sz="1400"/>
              <a:t>vtuber</a:t>
            </a:r>
            <a:r>
              <a:rPr lang="en-US" altLang="ja-JP" sz="1400" err="1"/>
              <a:t>_list</a:t>
            </a:r>
            <a:r>
              <a:rPr lang="ja-JP" altLang="en-US" sz="1400"/>
              <a:t>という配列（複数の</a:t>
            </a:r>
            <a:r>
              <a:rPr lang="en-US" altLang="ja-JP" sz="1400"/>
              <a:t>Vtuber</a:t>
            </a:r>
            <a:r>
              <a:rPr lang="ja-JP" altLang="en-US" sz="1400"/>
              <a:t>の名前格納）があり、配列から一個ずつデータを取り出して</a:t>
            </a:r>
            <a:endParaRPr lang="en-US" altLang="ja-JP" sz="1400"/>
          </a:p>
          <a:p>
            <a:r>
              <a:rPr lang="ja-JP" altLang="en-US" sz="1400"/>
              <a:t>その名前を出力しています。</a:t>
            </a:r>
            <a:endParaRPr lang="en-US" altLang="ja-JP" sz="1400"/>
          </a:p>
          <a:p>
            <a:endParaRPr lang="en-US" altLang="ja-JP" sz="1400"/>
          </a:p>
          <a:p>
            <a:r>
              <a:rPr lang="ja-JP" altLang="en-US" sz="1400"/>
              <a:t>これがリスト内包表記を用いると、以下のようになります。</a:t>
            </a:r>
            <a:endParaRPr lang="en-US" altLang="ja-JP" sz="1400"/>
          </a:p>
          <a:p>
            <a:endParaRPr lang="en-US" altLang="ja-JP" sz="1400"/>
          </a:p>
          <a:p>
            <a:r>
              <a:rPr lang="ja-JP" altLang="en-US" sz="1400"/>
              <a:t>　</a:t>
            </a:r>
            <a:r>
              <a:rPr lang="en-US" altLang="ja-JP" sz="1400"/>
              <a:t> [print(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a:t>
            </a:r>
          </a:p>
          <a:p>
            <a:endParaRPr lang="en-US" altLang="ja-JP" sz="1400"/>
          </a:p>
          <a:p>
            <a:r>
              <a:rPr lang="en-US" altLang="ja-JP" sz="1400"/>
              <a:t>[]</a:t>
            </a:r>
            <a:r>
              <a:rPr lang="ja-JP" altLang="en-US" sz="1400"/>
              <a:t>はプログラム言語一般の処理として配列に使うものですが、「配列＝繰り返しデータが格納されている」</a:t>
            </a:r>
            <a:endParaRPr lang="en-US" altLang="ja-JP" sz="1400"/>
          </a:p>
          <a:p>
            <a:r>
              <a:rPr lang="ja-JP" altLang="en-US" sz="1400"/>
              <a:t>ということから転じて、「配列＝繰り返し処理ができる」という解釈が</a:t>
            </a:r>
            <a:r>
              <a:rPr lang="en-US" altLang="ja-JP" sz="1400"/>
              <a:t>python</a:t>
            </a:r>
            <a:r>
              <a:rPr lang="ja-JP" altLang="en-US" sz="1400"/>
              <a:t>では実装されています。</a:t>
            </a:r>
            <a:endParaRPr lang="en-US" altLang="ja-JP" sz="1400"/>
          </a:p>
        </p:txBody>
      </p:sp>
    </p:spTree>
    <p:extLst>
      <p:ext uri="{BB962C8B-B14F-4D97-AF65-F5344CB8AC3E}">
        <p14:creationId xmlns:p14="http://schemas.microsoft.com/office/powerpoint/2010/main" val="3175323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構文：リスト内包表記</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319479" cy="5621240"/>
          </a:xfrm>
        </p:spPr>
        <p:txBody>
          <a:bodyPr bIns="0">
            <a:normAutofit/>
          </a:bodyPr>
          <a:lstStyle/>
          <a:p>
            <a:r>
              <a:rPr lang="ja-JP" altLang="en-US" sz="1400"/>
              <a:t>リスト内包表記を応用すると、「年齢が１７歳未満だけ」という条件付けも１行で記述できます。</a:t>
            </a:r>
            <a:endParaRPr lang="en-US" altLang="ja-JP" sz="1400"/>
          </a:p>
          <a:p>
            <a:endParaRPr lang="en-US" altLang="ja-JP" sz="1400"/>
          </a:p>
          <a:p>
            <a:r>
              <a:rPr lang="ja-JP" altLang="en-US" sz="1400"/>
              <a:t>　</a:t>
            </a:r>
            <a:r>
              <a:rPr lang="en-US" altLang="ja-JP" sz="1400"/>
              <a:t>[print(</a:t>
            </a:r>
            <a:r>
              <a:rPr lang="en-US" altLang="ja-JP" sz="1400" err="1"/>
              <a:t>vtuber</a:t>
            </a:r>
            <a:r>
              <a:rPr lang="en-US" altLang="ja-JP" sz="1400"/>
              <a:t>[‘name’]) </a:t>
            </a:r>
            <a:r>
              <a:rPr lang="en-US" altLang="ja-JP" sz="1400" b="1"/>
              <a:t>for</a:t>
            </a:r>
            <a:r>
              <a:rPr lang="en-US" altLang="ja-JP" sz="1400"/>
              <a:t> </a:t>
            </a:r>
            <a:r>
              <a:rPr lang="en-US" altLang="ja-JP" sz="1400" err="1"/>
              <a:t>vtuber</a:t>
            </a:r>
            <a:r>
              <a:rPr lang="en-US" altLang="ja-JP" sz="1400"/>
              <a:t> </a:t>
            </a:r>
            <a:r>
              <a:rPr lang="en-US" altLang="ja-JP" sz="1400" b="1"/>
              <a:t>in</a:t>
            </a:r>
            <a:r>
              <a:rPr lang="en-US" altLang="ja-JP" sz="1400"/>
              <a:t> </a:t>
            </a:r>
            <a:r>
              <a:rPr lang="en-US" altLang="ja-JP" sz="1400" err="1"/>
              <a:t>vtuber_list</a:t>
            </a:r>
            <a:r>
              <a:rPr lang="en-US" altLang="ja-JP" sz="1400"/>
              <a:t> </a:t>
            </a:r>
            <a:r>
              <a:rPr lang="en-US" altLang="ja-JP" sz="1400" b="1"/>
              <a:t>if</a:t>
            </a:r>
            <a:r>
              <a:rPr lang="en-US" altLang="ja-JP" sz="1400"/>
              <a:t> </a:t>
            </a:r>
            <a:r>
              <a:rPr lang="en-US" altLang="ja-JP" sz="1400" err="1"/>
              <a:t>vtuber</a:t>
            </a:r>
            <a:r>
              <a:rPr lang="en-US" altLang="ja-JP" sz="1400"/>
              <a:t>[‘age’] &lt; 17]</a:t>
            </a:r>
          </a:p>
          <a:p>
            <a:endParaRPr lang="en-US" altLang="ja-JP" sz="1400"/>
          </a:p>
          <a:p>
            <a:endParaRPr lang="en-US" altLang="ja-JP" sz="1400"/>
          </a:p>
          <a:p>
            <a:r>
              <a:rPr lang="ja-JP" altLang="en-US" sz="1400"/>
              <a:t>リンク内包表記はパット見、ややこしいですが、</a:t>
            </a:r>
            <a:endParaRPr lang="en-US" altLang="ja-JP" sz="1400"/>
          </a:p>
          <a:p>
            <a:r>
              <a:rPr lang="ja-JP" altLang="en-US" sz="1400"/>
              <a:t>「その一行でやってることは必要な時にじっくり読み解けばよい」という発想です。</a:t>
            </a:r>
            <a:endParaRPr lang="en-US" altLang="ja-JP" sz="1400"/>
          </a:p>
          <a:p>
            <a:endParaRPr lang="en-US" altLang="ja-JP" sz="1400"/>
          </a:p>
          <a:p>
            <a:r>
              <a:rPr lang="ja-JP" altLang="en-US" sz="1400"/>
              <a:t>この一行をじっくり読み解かないと、このコードを格納するコードブロックが</a:t>
            </a:r>
            <a:endParaRPr lang="en-US" altLang="ja-JP" sz="1400"/>
          </a:p>
          <a:p>
            <a:r>
              <a:rPr lang="ja-JP" altLang="en-US" sz="1400"/>
              <a:t>何をしているかわからなない、というのであれば、そのコードブロックの設計自体が</a:t>
            </a:r>
            <a:endParaRPr lang="en-US" altLang="ja-JP" sz="1400"/>
          </a:p>
          <a:p>
            <a:r>
              <a:rPr lang="ja-JP" altLang="en-US" sz="1400"/>
              <a:t>間違っています。</a:t>
            </a:r>
            <a:endParaRPr lang="en-US" altLang="ja-JP" sz="1400"/>
          </a:p>
          <a:p>
            <a:endParaRPr lang="en-US" altLang="ja-JP" sz="1400"/>
          </a:p>
          <a:p>
            <a:r>
              <a:rPr lang="ja-JP" altLang="en-US" sz="1400"/>
              <a:t>「少ない行で表現」することが、コード全体の設計の見通しをよくする、という発想です。</a:t>
            </a:r>
            <a:endParaRPr lang="en-US" altLang="ja-JP" sz="1400"/>
          </a:p>
          <a:p>
            <a:endParaRPr lang="en-US" altLang="ja-JP" sz="1400"/>
          </a:p>
          <a:p>
            <a:endParaRPr lang="en-US" altLang="ja-JP" sz="1400"/>
          </a:p>
          <a:p>
            <a:endParaRPr lang="en-US" altLang="ja-JP" sz="1400"/>
          </a:p>
          <a:p>
            <a:r>
              <a:rPr lang="ja-JP" altLang="en-US" sz="1400"/>
              <a:t>因みに以下のようにすると、年齢が</a:t>
            </a:r>
            <a:r>
              <a:rPr lang="en-US" altLang="ja-JP" sz="1400"/>
              <a:t>17</a:t>
            </a:r>
            <a:r>
              <a:rPr lang="ja-JP" altLang="en-US" sz="1400"/>
              <a:t>歳未満の</a:t>
            </a:r>
            <a:r>
              <a:rPr lang="en-US" altLang="ja-JP" sz="1400"/>
              <a:t>Vtuber</a:t>
            </a:r>
            <a:r>
              <a:rPr lang="ja-JP" altLang="en-US" sz="1400"/>
              <a:t>を抽出したリストを作成します。</a:t>
            </a:r>
            <a:endParaRPr lang="en-US" altLang="ja-JP" sz="1400"/>
          </a:p>
          <a:p>
            <a:endParaRPr lang="en-US" altLang="ja-JP" sz="1400"/>
          </a:p>
          <a:p>
            <a:r>
              <a:rPr lang="ja-JP" altLang="en-US" sz="1400"/>
              <a:t>　</a:t>
            </a:r>
            <a:r>
              <a:rPr lang="en-US" altLang="ja-JP" sz="1400"/>
              <a:t>vtuber_list = [vtuber </a:t>
            </a:r>
            <a:r>
              <a:rPr lang="en-US" altLang="ja-JP" sz="1400" b="1"/>
              <a:t>for</a:t>
            </a:r>
            <a:r>
              <a:rPr lang="en-US" altLang="ja-JP" sz="1400"/>
              <a:t> vtuber </a:t>
            </a:r>
            <a:r>
              <a:rPr lang="en-US" altLang="ja-JP" sz="1400" b="1"/>
              <a:t>in</a:t>
            </a:r>
            <a:r>
              <a:rPr lang="en-US" altLang="ja-JP" sz="1400"/>
              <a:t> vtuber_list </a:t>
            </a:r>
            <a:r>
              <a:rPr lang="en-US" altLang="ja-JP" sz="1400" b="1"/>
              <a:t>if</a:t>
            </a:r>
            <a:r>
              <a:rPr lang="en-US" altLang="ja-JP" sz="1400"/>
              <a:t> vtuber[‘age’] &lt; 17]</a:t>
            </a:r>
          </a:p>
          <a:p>
            <a:endParaRPr lang="en-US" altLang="ja-JP" sz="1400"/>
          </a:p>
          <a:p>
            <a:r>
              <a:rPr lang="ja-JP" altLang="en-US" sz="1400"/>
              <a:t>このように「配列を特定の条件により絞り込む」際にもリスト内包表記はよく使用されます。</a:t>
            </a:r>
            <a:endParaRPr lang="en-US" altLang="ja-JP" sz="1400"/>
          </a:p>
          <a:p>
            <a:endParaRPr lang="en-US" altLang="ja-JP" sz="1400"/>
          </a:p>
        </p:txBody>
      </p:sp>
    </p:spTree>
    <p:extLst>
      <p:ext uri="{BB962C8B-B14F-4D97-AF65-F5344CB8AC3E}">
        <p14:creationId xmlns:p14="http://schemas.microsoft.com/office/powerpoint/2010/main" val="3290405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en-US" altLang="ja-JP"/>
              <a:t>Python</a:t>
            </a:r>
            <a:r>
              <a:rPr lang="ja-JP" altLang="en-US"/>
              <a:t>構文</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2597662"/>
          </a:xfrm>
        </p:spPr>
        <p:txBody>
          <a:bodyPr bIns="0">
            <a:normAutofit/>
          </a:bodyPr>
          <a:lstStyle/>
          <a:p>
            <a:r>
              <a:rPr lang="ja-JP" altLang="en-US" sz="1400" b="1"/>
              <a:t>文字列処理</a:t>
            </a:r>
            <a:endParaRPr lang="en-US" altLang="ja-JP" sz="1400" b="1"/>
          </a:p>
          <a:p>
            <a:endParaRPr lang="en-US" altLang="ja-JP" sz="1200" b="1"/>
          </a:p>
          <a:p>
            <a:r>
              <a:rPr lang="ja-JP" altLang="en-US" sz="1200"/>
              <a:t>　</a:t>
            </a:r>
            <a:r>
              <a:rPr lang="en-US" altLang="ja-JP" sz="1200"/>
              <a:t>name = “</a:t>
            </a:r>
            <a:r>
              <a:rPr lang="ja-JP" altLang="en-US" sz="1200"/>
              <a:t>輝夜月</a:t>
            </a:r>
            <a:r>
              <a:rPr lang="en-US" altLang="ja-JP" sz="1200"/>
              <a:t>(</a:t>
            </a:r>
            <a:r>
              <a:rPr lang="ja-JP" altLang="en-US" sz="1200"/>
              <a:t>かぐやるな</a:t>
            </a:r>
            <a:r>
              <a:rPr lang="en-US" altLang="ja-JP" sz="1200"/>
              <a:t>)”</a:t>
            </a:r>
          </a:p>
          <a:p>
            <a:r>
              <a:rPr lang="ja-JP" altLang="en-US" sz="1200"/>
              <a:t>　</a:t>
            </a:r>
            <a:r>
              <a:rPr lang="en-US" altLang="ja-JP" sz="1200"/>
              <a:t>name = </a:t>
            </a:r>
            <a:r>
              <a:rPr lang="en-US" altLang="ja-JP" sz="1200" err="1"/>
              <a:t>name.split</a:t>
            </a:r>
            <a:r>
              <a:rPr lang="en-US" altLang="ja-JP" sz="1200"/>
              <a:t>(‘(’)[0]</a:t>
            </a:r>
          </a:p>
          <a:p>
            <a:endParaRPr lang="en-US" altLang="ja-JP" sz="1200"/>
          </a:p>
          <a:p>
            <a:r>
              <a:rPr lang="ja-JP" altLang="en-US" sz="1200"/>
              <a:t>　</a:t>
            </a:r>
            <a:r>
              <a:rPr lang="en-US" altLang="ja-JP" sz="1200"/>
              <a:t>split</a:t>
            </a:r>
            <a:r>
              <a:rPr lang="ja-JP" altLang="en-US" sz="1200"/>
              <a:t>は本講座のコードでよく使用します。上記コードでは文字列を</a:t>
            </a:r>
            <a:endParaRPr lang="en-US" altLang="ja-JP" sz="1200"/>
          </a:p>
          <a:p>
            <a:r>
              <a:rPr lang="ja-JP" altLang="en-US" sz="1200"/>
              <a:t>　</a:t>
            </a:r>
            <a:r>
              <a:rPr lang="en-US" altLang="ja-JP" sz="1200"/>
              <a:t>“</a:t>
            </a:r>
            <a:r>
              <a:rPr lang="ja-JP" altLang="en-US" sz="1200"/>
              <a:t>輝夜月</a:t>
            </a:r>
            <a:r>
              <a:rPr lang="en-US" altLang="ja-JP" sz="1200"/>
              <a:t>”</a:t>
            </a:r>
            <a:r>
              <a:rPr lang="ja-JP" altLang="en-US" sz="1200"/>
              <a:t>と、</a:t>
            </a:r>
            <a:r>
              <a:rPr lang="en-US" altLang="ja-JP" sz="1200"/>
              <a:t>”(</a:t>
            </a:r>
            <a:r>
              <a:rPr lang="ja-JP" altLang="en-US" sz="1200"/>
              <a:t>かぐやるな</a:t>
            </a:r>
            <a:r>
              <a:rPr lang="en-US" altLang="ja-JP" sz="1200"/>
              <a:t>)”</a:t>
            </a:r>
            <a:r>
              <a:rPr lang="ja-JP" altLang="en-US" sz="1200"/>
              <a:t>に分離</a:t>
            </a:r>
            <a:r>
              <a:rPr lang="en-US" altLang="ja-JP" sz="1200"/>
              <a:t>(split)</a:t>
            </a:r>
            <a:r>
              <a:rPr lang="ja-JP" altLang="en-US" sz="1200"/>
              <a:t>して、</a:t>
            </a:r>
            <a:r>
              <a:rPr lang="en-US" altLang="ja-JP" sz="1200"/>
              <a:t>”</a:t>
            </a:r>
            <a:r>
              <a:rPr lang="ja-JP" altLang="en-US" sz="1200"/>
              <a:t>輝夜月</a:t>
            </a:r>
            <a:r>
              <a:rPr lang="en-US" altLang="ja-JP" sz="1200"/>
              <a:t>”</a:t>
            </a:r>
            <a:r>
              <a:rPr lang="ja-JP" altLang="en-US" sz="1200"/>
              <a:t>のみ残します。</a:t>
            </a:r>
            <a:endParaRPr lang="en-US" altLang="ja-JP" sz="1200"/>
          </a:p>
          <a:p>
            <a:endParaRPr lang="en-US" altLang="ja-JP" sz="1200"/>
          </a:p>
          <a:p>
            <a:r>
              <a:rPr lang="ja-JP" altLang="en-US" sz="1200"/>
              <a:t>　</a:t>
            </a:r>
            <a:r>
              <a:rPr lang="en-US" altLang="ja-JP" sz="1200"/>
              <a:t>DB</a:t>
            </a:r>
            <a:r>
              <a:rPr lang="ja-JP" altLang="en-US" sz="1200"/>
              <a:t>に登録する</a:t>
            </a:r>
            <a:r>
              <a:rPr lang="en-US" altLang="ja-JP" sz="1200" err="1"/>
              <a:t>Vtuber</a:t>
            </a:r>
            <a:r>
              <a:rPr lang="ja-JP" altLang="en-US" sz="1200"/>
              <a:t>の名称は他のサイトのスクレイピングに使用するキーでもあり、</a:t>
            </a:r>
            <a:endParaRPr lang="en-US" altLang="ja-JP" sz="1200"/>
          </a:p>
          <a:p>
            <a:r>
              <a:rPr lang="ja-JP" altLang="en-US" sz="1200"/>
              <a:t>　</a:t>
            </a:r>
            <a:r>
              <a:rPr lang="en-US" altLang="ja-JP" sz="1200"/>
              <a:t> “</a:t>
            </a:r>
            <a:r>
              <a:rPr lang="ja-JP" altLang="en-US" sz="1200"/>
              <a:t>輝夜月</a:t>
            </a:r>
            <a:r>
              <a:rPr lang="en-US" altLang="ja-JP" sz="1200"/>
              <a:t>(</a:t>
            </a:r>
            <a:r>
              <a:rPr lang="ja-JP" altLang="en-US" sz="1200"/>
              <a:t>かぐやるな</a:t>
            </a:r>
            <a:r>
              <a:rPr lang="en-US" altLang="ja-JP" sz="1200"/>
              <a:t>)”</a:t>
            </a:r>
            <a:r>
              <a:rPr lang="ja-JP" altLang="en-US" sz="1200"/>
              <a:t>のままでは、「何が一致したら」を識別しにくいからです。</a:t>
            </a:r>
            <a:endParaRPr lang="en-US" altLang="ja-JP" sz="1200"/>
          </a:p>
          <a:p>
            <a:endParaRPr lang="en-US" altLang="ja-JP" sz="1200"/>
          </a:p>
        </p:txBody>
      </p:sp>
    </p:spTree>
    <p:extLst>
      <p:ext uri="{BB962C8B-B14F-4D97-AF65-F5344CB8AC3E}">
        <p14:creationId xmlns:p14="http://schemas.microsoft.com/office/powerpoint/2010/main" val="41646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付録：</a:t>
            </a:r>
            <a:r>
              <a:rPr lang="en-US" altLang="ja-JP"/>
              <a:t>python</a:t>
            </a:r>
            <a:r>
              <a:rPr lang="ja-JP" altLang="en-US"/>
              <a:t>命名規則</a:t>
            </a:r>
            <a:endParaRPr lang="en-US" altLang="ja-JP"/>
          </a:p>
        </p:txBody>
      </p:sp>
      <p:sp>
        <p:nvSpPr>
          <p:cNvPr id="7" name="コンテンツ プレースホルダー 2">
            <a:extLst>
              <a:ext uri="{FF2B5EF4-FFF2-40B4-BE49-F238E27FC236}">
                <a16:creationId xmlns:a16="http://schemas.microsoft.com/office/drawing/2014/main" id="{339C9E61-6010-4948-8404-64E87D18C580}"/>
              </a:ext>
            </a:extLst>
          </p:cNvPr>
          <p:cNvSpPr>
            <a:spLocks noGrp="1"/>
          </p:cNvSpPr>
          <p:nvPr>
            <p:ph idx="1"/>
          </p:nvPr>
        </p:nvSpPr>
        <p:spPr>
          <a:xfrm>
            <a:off x="376550" y="1009418"/>
            <a:ext cx="9152899" cy="621544"/>
          </a:xfrm>
        </p:spPr>
        <p:txBody>
          <a:bodyPr bIns="0">
            <a:normAutofit/>
          </a:bodyPr>
          <a:lstStyle/>
          <a:p>
            <a:r>
              <a:rPr lang="ja-JP" altLang="en-US"/>
              <a:t>コーディングの際の命名規則は以下に沿っています。</a:t>
            </a:r>
            <a:endParaRPr lang="en-US" altLang="ja-JP"/>
          </a:p>
          <a:p>
            <a:r>
              <a:rPr lang="ja-JP" altLang="en-US"/>
              <a:t>参考：</a:t>
            </a:r>
            <a:r>
              <a:rPr lang="en-US" altLang="ja-JP"/>
              <a:t>https://qiita.com/naomi7325/items/4eb1d2a40277361e898b</a:t>
            </a:r>
          </a:p>
          <a:p>
            <a:endParaRPr lang="en-US" altLang="ja-JP"/>
          </a:p>
        </p:txBody>
      </p:sp>
      <p:pic>
        <p:nvPicPr>
          <p:cNvPr id="6" name="図 5">
            <a:extLst>
              <a:ext uri="{FF2B5EF4-FFF2-40B4-BE49-F238E27FC236}">
                <a16:creationId xmlns:a16="http://schemas.microsoft.com/office/drawing/2014/main" id="{72113DC6-EDD0-496C-82AC-017732F4A52E}"/>
              </a:ext>
            </a:extLst>
          </p:cNvPr>
          <p:cNvPicPr>
            <a:picLocks noChangeAspect="1"/>
          </p:cNvPicPr>
          <p:nvPr/>
        </p:nvPicPr>
        <p:blipFill>
          <a:blip r:embed="rId2">
            <a:lum/>
            <a:alphaModFix/>
          </a:blip>
          <a:srcRect/>
          <a:stretch>
            <a:fillRect/>
          </a:stretch>
        </p:blipFill>
        <p:spPr>
          <a:xfrm>
            <a:off x="945923" y="1894421"/>
            <a:ext cx="3637397" cy="4085267"/>
          </a:xfrm>
          <a:prstGeom prst="rect">
            <a:avLst/>
          </a:prstGeom>
          <a:noFill/>
          <a:ln cap="flat">
            <a:noFill/>
          </a:ln>
        </p:spPr>
      </p:pic>
    </p:spTree>
    <p:extLst>
      <p:ext uri="{BB962C8B-B14F-4D97-AF65-F5344CB8AC3E}">
        <p14:creationId xmlns:p14="http://schemas.microsoft.com/office/powerpoint/2010/main" val="80574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427196"/>
          </a:xfrm>
        </p:spPr>
        <p:txBody>
          <a:bodyPr bIns="0">
            <a:noAutofit/>
          </a:bodyPr>
          <a:lstStyle/>
          <a:p>
            <a:r>
              <a:rPr lang="ja-JP" altLang="en-US" sz="1400"/>
              <a:t>普段皆さん、ネットサーフィンしてる</a:t>
            </a:r>
            <a:r>
              <a:rPr lang="en-US" altLang="ja-JP" sz="1400"/>
              <a:t>(</a:t>
            </a:r>
            <a:r>
              <a:rPr lang="ja-JP" altLang="en-US" sz="1400"/>
              <a:t>ググってる</a:t>
            </a:r>
            <a:r>
              <a:rPr lang="en-US" altLang="ja-JP" sz="1400"/>
              <a:t>)</a:t>
            </a:r>
            <a:r>
              <a:rPr lang="ja-JP" altLang="en-US" sz="1400"/>
              <a:t>と思いますが、その</a:t>
            </a:r>
            <a:r>
              <a:rPr lang="en-US" altLang="ja-JP" sz="1400"/>
              <a:t>WWW</a:t>
            </a:r>
            <a:r>
              <a:rPr lang="ja-JP" altLang="en-US" sz="1400"/>
              <a:t>の世界にも</a:t>
            </a:r>
            <a:endParaRPr lang="en-US" altLang="ja-JP" sz="1400"/>
          </a:p>
          <a:p>
            <a:r>
              <a:rPr lang="ja-JP" altLang="en-US" sz="1400"/>
              <a:t>「最初の一ページ目」が存在します。</a:t>
            </a:r>
            <a:endParaRPr lang="en-US" altLang="ja-JP" sz="1400"/>
          </a:p>
          <a:p>
            <a:endParaRPr lang="en-US" altLang="ja-JP" sz="1400"/>
          </a:p>
          <a:p>
            <a:r>
              <a:rPr lang="ja-JP" altLang="en-US" sz="1400"/>
              <a:t>そもそも</a:t>
            </a:r>
            <a:r>
              <a:rPr lang="en-US" altLang="ja-JP" sz="1400"/>
              <a:t>WWW</a:t>
            </a:r>
            <a:r>
              <a:rPr lang="ja-JP" altLang="en-US" sz="1400"/>
              <a:t>は</a:t>
            </a:r>
            <a:r>
              <a:rPr lang="en-US" altLang="ja-JP" sz="1400"/>
              <a:t>1989</a:t>
            </a:r>
            <a:r>
              <a:rPr lang="ja-JP" altLang="en-US" sz="1400"/>
              <a:t>年に</a:t>
            </a:r>
            <a:r>
              <a:rPr lang="en-US" altLang="ja-JP" sz="1400"/>
              <a:t>cern(</a:t>
            </a:r>
            <a:r>
              <a:rPr lang="ja-JP" altLang="en-US" sz="1400"/>
              <a:t>欧州原子核研究機構</a:t>
            </a:r>
            <a:r>
              <a:rPr lang="en-US" altLang="ja-JP" sz="1400"/>
              <a:t>)</a:t>
            </a:r>
            <a:r>
              <a:rPr lang="ja-JP" altLang="en-US" sz="1400"/>
              <a:t>で働いていたイギリス人の</a:t>
            </a:r>
            <a:r>
              <a:rPr lang="en-US" altLang="ja-JP" sz="1400"/>
              <a:t>Tim Berners Lee</a:t>
            </a:r>
            <a:r>
              <a:rPr lang="ja-JP" altLang="en-US" sz="1400"/>
              <a:t>によって</a:t>
            </a:r>
            <a:endParaRPr lang="en-US" altLang="ja-JP" sz="1400"/>
          </a:p>
          <a:p>
            <a:r>
              <a:rPr lang="ja-JP" altLang="en-US" sz="1400"/>
              <a:t>発明されたそうですが、その「最初の一ページ目」が以下です。（オリジナルは残ってなくコピーらしい）</a:t>
            </a:r>
            <a:endParaRPr lang="en-US" altLang="ja-JP" sz="1400"/>
          </a:p>
        </p:txBody>
      </p:sp>
      <p:pic>
        <p:nvPicPr>
          <p:cNvPr id="5" name="図 4">
            <a:extLst>
              <a:ext uri="{FF2B5EF4-FFF2-40B4-BE49-F238E27FC236}">
                <a16:creationId xmlns:a16="http://schemas.microsoft.com/office/drawing/2014/main" id="{1CB54583-D0F0-4CF5-98A0-02962636B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72" y="2476521"/>
            <a:ext cx="5426409" cy="3530561"/>
          </a:xfrm>
          <a:prstGeom prst="rect">
            <a:avLst/>
          </a:prstGeom>
        </p:spPr>
      </p:pic>
      <p:sp>
        <p:nvSpPr>
          <p:cNvPr id="6" name="コンテンツ プレースホルダー 2">
            <a:extLst>
              <a:ext uri="{FF2B5EF4-FFF2-40B4-BE49-F238E27FC236}">
                <a16:creationId xmlns:a16="http://schemas.microsoft.com/office/drawing/2014/main" id="{BFD26DD1-9311-4B4F-B35F-22CAC5A4AC1A}"/>
              </a:ext>
            </a:extLst>
          </p:cNvPr>
          <p:cNvSpPr txBox="1">
            <a:spLocks/>
          </p:cNvSpPr>
          <p:nvPr/>
        </p:nvSpPr>
        <p:spPr>
          <a:xfrm>
            <a:off x="376550" y="6188789"/>
            <a:ext cx="9152899" cy="240324"/>
          </a:xfrm>
          <a:prstGeom prst="rect">
            <a:avLst/>
          </a:prstGeom>
        </p:spPr>
        <p:txBody>
          <a:bodyPr vert="horz" lIns="91440" tIns="45720" rIns="91440" bIns="0" rtlCol="0">
            <a:no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テキストとリンクだけで構成された、シンプルなページです。</a:t>
            </a:r>
            <a:endParaRPr lang="en-US" altLang="ja-JP" sz="1400"/>
          </a:p>
        </p:txBody>
      </p:sp>
    </p:spTree>
    <p:extLst>
      <p:ext uri="{BB962C8B-B14F-4D97-AF65-F5344CB8AC3E}">
        <p14:creationId xmlns:p14="http://schemas.microsoft.com/office/powerpoint/2010/main" val="197682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57572-EAE8-4321-9010-0491517A72A2}"/>
              </a:ext>
            </a:extLst>
          </p:cNvPr>
          <p:cNvSpPr>
            <a:spLocks noGrp="1"/>
          </p:cNvSpPr>
          <p:nvPr>
            <p:ph type="title"/>
          </p:nvPr>
        </p:nvSpPr>
        <p:spPr>
          <a:xfrm>
            <a:off x="364452" y="290033"/>
            <a:ext cx="9145066" cy="455926"/>
          </a:xfrm>
        </p:spPr>
        <p:txBody>
          <a:bodyPr>
            <a:normAutofit/>
          </a:bodyPr>
          <a:lstStyle/>
          <a:p>
            <a:r>
              <a:rPr lang="ja-JP" altLang="en-US"/>
              <a:t>スクレイピング：はじめの一歩</a:t>
            </a:r>
            <a:endParaRPr lang="en-US" altLang="ja-JP"/>
          </a:p>
        </p:txBody>
      </p:sp>
      <p:sp>
        <p:nvSpPr>
          <p:cNvPr id="3" name="コンテンツ プレースホルダー 2">
            <a:extLst>
              <a:ext uri="{FF2B5EF4-FFF2-40B4-BE49-F238E27FC236}">
                <a16:creationId xmlns:a16="http://schemas.microsoft.com/office/drawing/2014/main" id="{A973634B-96E7-4756-AB63-0C0F5DA89897}"/>
              </a:ext>
            </a:extLst>
          </p:cNvPr>
          <p:cNvSpPr>
            <a:spLocks noGrp="1"/>
          </p:cNvSpPr>
          <p:nvPr>
            <p:ph idx="1"/>
          </p:nvPr>
        </p:nvSpPr>
        <p:spPr>
          <a:xfrm>
            <a:off x="364452" y="946727"/>
            <a:ext cx="9152899" cy="1216181"/>
          </a:xfrm>
        </p:spPr>
        <p:txBody>
          <a:bodyPr bIns="0">
            <a:noAutofit/>
          </a:bodyPr>
          <a:lstStyle/>
          <a:p>
            <a:r>
              <a:rPr lang="ja-JP" altLang="en-US" sz="1400"/>
              <a:t>まずはこの「最初の一ページ」をスクレイピングしてみましょう。</a:t>
            </a:r>
            <a:endParaRPr lang="en-US" altLang="ja-JP" sz="1400"/>
          </a:p>
          <a:p>
            <a:endParaRPr lang="en-US" altLang="ja-JP" sz="1400"/>
          </a:p>
          <a:p>
            <a:r>
              <a:rPr lang="ja-JP" altLang="en-US" sz="1400"/>
              <a:t>以下のように実行してください。</a:t>
            </a:r>
            <a:endParaRPr lang="en-US" altLang="ja-JP" sz="1400"/>
          </a:p>
          <a:p>
            <a:r>
              <a:rPr lang="en-US" altLang="ja-JP" sz="1400"/>
              <a:t>&gt; python3 hello_scraping.py</a:t>
            </a:r>
          </a:p>
        </p:txBody>
      </p:sp>
      <p:sp>
        <p:nvSpPr>
          <p:cNvPr id="7" name="コンテンツ プレースホルダー 2">
            <a:extLst>
              <a:ext uri="{FF2B5EF4-FFF2-40B4-BE49-F238E27FC236}">
                <a16:creationId xmlns:a16="http://schemas.microsoft.com/office/drawing/2014/main" id="{F4118E74-0E02-4198-98B0-7887981C99EB}"/>
              </a:ext>
            </a:extLst>
          </p:cNvPr>
          <p:cNvSpPr txBox="1">
            <a:spLocks/>
          </p:cNvSpPr>
          <p:nvPr/>
        </p:nvSpPr>
        <p:spPr>
          <a:xfrm>
            <a:off x="376550" y="2360308"/>
            <a:ext cx="9152899" cy="2932662"/>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500" b="1"/>
              <a:t>出力結果</a:t>
            </a:r>
            <a:endParaRPr lang="en-US" altLang="ja-JP" sz="1500" b="1"/>
          </a:p>
          <a:p>
            <a:endParaRPr lang="en-US" altLang="ja-JP" sz="1200"/>
          </a:p>
          <a:p>
            <a:r>
              <a:rPr lang="en-US" altLang="ja-JP" sz="1200"/>
              <a:t>&lt;header&gt;</a:t>
            </a:r>
          </a:p>
          <a:p>
            <a:r>
              <a:rPr lang="en-US" altLang="ja-JP" sz="1200"/>
              <a:t>&lt;title&gt;The World Wide Web project&lt;/title&gt;</a:t>
            </a:r>
          </a:p>
          <a:p>
            <a:r>
              <a:rPr lang="en-US" altLang="ja-JP" sz="1200"/>
              <a:t>&lt;nextid n="55"/&gt;</a:t>
            </a:r>
          </a:p>
          <a:p>
            <a:r>
              <a:rPr lang="en-US" altLang="ja-JP" sz="1200"/>
              <a:t>&lt;/header&gt;</a:t>
            </a:r>
          </a:p>
          <a:p>
            <a:r>
              <a:rPr lang="en-US" altLang="ja-JP" sz="1200"/>
              <a:t>&lt;body&gt;</a:t>
            </a:r>
          </a:p>
          <a:p>
            <a:r>
              <a:rPr lang="en-US" altLang="ja-JP" sz="1200"/>
              <a:t>&lt;h1&gt;World Wide Web&lt;/h1&gt;The WorldWideWeb (W3) is a wide-area&lt;a href="WhatIs.html" name="0"&gt;</a:t>
            </a:r>
          </a:p>
          <a:p>
            <a:r>
              <a:rPr lang="en-US" altLang="ja-JP" sz="1200"/>
              <a:t>hypermedia&lt;/a&gt; information retrieval</a:t>
            </a:r>
          </a:p>
          <a:p>
            <a:r>
              <a:rPr lang="en-US" altLang="ja-JP" sz="1200"/>
              <a:t>initiative aiming to give universal</a:t>
            </a:r>
          </a:p>
          <a:p>
            <a:r>
              <a:rPr lang="en-US" altLang="ja-JP" sz="1200"/>
              <a:t>access to a large universe of documents.&lt;p&gt;</a:t>
            </a:r>
          </a:p>
          <a:p>
            <a:r>
              <a:rPr lang="en-US" altLang="ja-JP" sz="1200"/>
              <a:t>Everything there is online about</a:t>
            </a:r>
          </a:p>
          <a:p>
            <a:r>
              <a:rPr lang="ja-JP" altLang="en-US" sz="1200"/>
              <a:t>・・・</a:t>
            </a:r>
            <a:endParaRPr lang="en-US" altLang="ja-JP" sz="1200"/>
          </a:p>
        </p:txBody>
      </p:sp>
      <p:sp>
        <p:nvSpPr>
          <p:cNvPr id="8" name="コンテンツ プレースホルダー 2">
            <a:extLst>
              <a:ext uri="{FF2B5EF4-FFF2-40B4-BE49-F238E27FC236}">
                <a16:creationId xmlns:a16="http://schemas.microsoft.com/office/drawing/2014/main" id="{925161ED-CA38-48BD-9114-4AF6DBAF39F2}"/>
              </a:ext>
            </a:extLst>
          </p:cNvPr>
          <p:cNvSpPr txBox="1">
            <a:spLocks/>
          </p:cNvSpPr>
          <p:nvPr/>
        </p:nvSpPr>
        <p:spPr>
          <a:xfrm>
            <a:off x="376550" y="5762840"/>
            <a:ext cx="9152899" cy="374191"/>
          </a:xfrm>
          <a:prstGeom prst="rect">
            <a:avLst/>
          </a:prstGeom>
        </p:spPr>
        <p:txBody>
          <a:bodyPr vert="horz" lIns="91440" tIns="45720" rIns="91440" bIns="0" rtlCol="0">
            <a:normAutofit/>
          </a:bodyPr>
          <a:lstStyle>
            <a:lvl1pPr marL="0" indent="0" algn="l" defTabSz="914400" rtl="0" eaLnBrk="1" latinLnBrk="0" hangingPunct="1">
              <a:spcBef>
                <a:spcPct val="20000"/>
              </a:spcBef>
              <a:buFont typeface="Arial" pitchFamily="34" charset="0"/>
              <a:buNone/>
              <a:defRPr kumimoji="1" sz="16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1400"/>
              <a:t>生の</a:t>
            </a:r>
            <a:r>
              <a:rPr lang="en-US" altLang="ja-JP" sz="1400"/>
              <a:t>HTML</a:t>
            </a:r>
            <a:r>
              <a:rPr lang="ja-JP" altLang="en-US" sz="1400"/>
              <a:t>が出力されました。</a:t>
            </a:r>
            <a:endParaRPr lang="en-US" altLang="ja-JP" sz="1400"/>
          </a:p>
        </p:txBody>
      </p:sp>
    </p:spTree>
    <p:extLst>
      <p:ext uri="{BB962C8B-B14F-4D97-AF65-F5344CB8AC3E}">
        <p14:creationId xmlns:p14="http://schemas.microsoft.com/office/powerpoint/2010/main" val="368578183"/>
      </p:ext>
    </p:extLst>
  </p:cSld>
  <p:clrMapOvr>
    <a:masterClrMapping/>
  </p:clrMapOvr>
</p:sld>
</file>

<file path=ppt/theme/theme1.xml><?xml version="1.0" encoding="utf-8"?>
<a:theme xmlns:a="http://schemas.openxmlformats.org/drawingml/2006/main" name="Eセグメント各社拠点">
  <a:themeElements>
    <a:clrScheme name="PERSOL2">
      <a:dk1>
        <a:sysClr val="windowText" lastClr="000000"/>
      </a:dk1>
      <a:lt1>
        <a:sysClr val="window" lastClr="FFFFFF"/>
      </a:lt1>
      <a:dk2>
        <a:srgbClr val="97999B"/>
      </a:dk2>
      <a:lt2>
        <a:srgbClr val="D9D9D6"/>
      </a:lt2>
      <a:accent1>
        <a:srgbClr val="003D4C"/>
      </a:accent1>
      <a:accent2>
        <a:srgbClr val="6399AE"/>
      </a:accent2>
      <a:accent3>
        <a:srgbClr val="FFB81C"/>
      </a:accent3>
      <a:accent4>
        <a:srgbClr val="AB2328"/>
      </a:accent4>
      <a:accent5>
        <a:srgbClr val="BBBCBC"/>
      </a:accent5>
      <a:accent6>
        <a:srgbClr val="53565A"/>
      </a:accent6>
      <a:hlink>
        <a:srgbClr val="00C8C8"/>
      </a:hlink>
      <a:folHlink>
        <a:srgbClr val="FFE900"/>
      </a:folHlink>
    </a:clrScheme>
    <a:fontScheme name="PERSOL">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txDef>
      <a:spPr/>
      <a:bodyPr vert="horz" lIns="91440" tIns="45720" rIns="91440" bIns="45720" rtlCol="0" anchor="ctr">
        <a:normAutofit/>
      </a:bodyPr>
      <a:lstStyle>
        <a:defPPr>
          <a:defRPr sz="2800" b="1" dirty="0" smtClean="0">
            <a:latin typeface="+mn-ea"/>
            <a:ea typeface="+mn-ea"/>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Eセグメント各社拠点</Template>
  <TotalTime>0</TotalTime>
  <Words>9496</Words>
  <Application>Microsoft Office PowerPoint</Application>
  <PresentationFormat>A4 210 x 297 mm</PresentationFormat>
  <Paragraphs>1106</Paragraphs>
  <Slides>73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73</vt:i4>
      </vt:variant>
    </vt:vector>
  </HeadingPairs>
  <TitlesOfParts>
    <vt:vector size="79" baseType="lpstr">
      <vt:lpstr>メイリオ</vt:lpstr>
      <vt:lpstr>Arial</vt:lpstr>
      <vt:lpstr>Calibri</vt:lpstr>
      <vt:lpstr>Verdana</vt:lpstr>
      <vt:lpstr>Wingdings</vt:lpstr>
      <vt:lpstr>Eセグメント各社拠点</vt:lpstr>
      <vt:lpstr>Python中級講座</vt:lpstr>
      <vt:lpstr>はじめに</vt:lpstr>
      <vt:lpstr>講座で紹介する機能</vt:lpstr>
      <vt:lpstr>講座で紹介する機能</vt:lpstr>
      <vt:lpstr>モジュール構成</vt:lpstr>
      <vt:lpstr>環境構築</vt:lpstr>
      <vt:lpstr>環境構築</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スクレイピング：はじめの一歩</vt:lpstr>
      <vt:lpstr>スクレイピング：VTuberランキング：概要</vt:lpstr>
      <vt:lpstr>スクレイピング： VTuberランキング：スクレイピングの動作概要</vt:lpstr>
      <vt:lpstr>スクレイピング： VTuberランキング：入出力</vt:lpstr>
      <vt:lpstr>スクレイピング： VTuberランキング：モジュールの使い方</vt:lpstr>
      <vt:lpstr>スクレイピング：Vtuber順位：ページ構造</vt:lpstr>
      <vt:lpstr>スクレイピング： Vtuber順位：RankingScraper</vt:lpstr>
      <vt:lpstr>スクレイピング： Vtuber順位：RankingScraper</vt:lpstr>
      <vt:lpstr>スクレイピング： Vtuber順位：RankingScraper</vt:lpstr>
      <vt:lpstr>スクレイピング： Vtuber順位：RankingScraper</vt:lpstr>
      <vt:lpstr>スクレイピング：Vtuber詳細：ページ構造</vt:lpstr>
      <vt:lpstr>スクレイピング： VTuber詳細：RankingScraper</vt:lpstr>
      <vt:lpstr>スクレイピング：にじさんじ：概要</vt:lpstr>
      <vt:lpstr>スクレイピング： にじさんじ：入出力</vt:lpstr>
      <vt:lpstr>スクレイピング： にじさんじ：モジュールの使い方</vt:lpstr>
      <vt:lpstr>スクレイピング：にじさんじメニュー：ページ構造</vt:lpstr>
      <vt:lpstr>スクレイピング：にじさんじメニュー：NijisanjiScraper</vt:lpstr>
      <vt:lpstr>スクレイピング：にじさんじ詳細：ページ構造</vt:lpstr>
      <vt:lpstr>スクレイピング：にじさんじ詳細：NijisanjiScraper</vt:lpstr>
      <vt:lpstr>スクレイピング：にじさんじ詳細：NijisanjiScraper</vt:lpstr>
      <vt:lpstr>スクレイピング：にじさんじ詳細：NijisanjiScraper</vt:lpstr>
      <vt:lpstr>スクレイピング：Twitter API</vt:lpstr>
      <vt:lpstr>スクレイピング：Twitter API</vt:lpstr>
      <vt:lpstr>スクレイピング：Twitter API</vt:lpstr>
      <vt:lpstr>データ保存：概要</vt:lpstr>
      <vt:lpstr>データ保存：ランキング情報データベース</vt:lpstr>
      <vt:lpstr>データ保存：にじさんじ、ホロライブ情報yaml</vt:lpstr>
      <vt:lpstr>データ保存： データベース制御の概要</vt:lpstr>
      <vt:lpstr>データ保存： SQL文：テーブル作成</vt:lpstr>
      <vt:lpstr>データ保存： SQL文：データ追加、データ検索</vt:lpstr>
      <vt:lpstr>データ保存：DBモジュール連携</vt:lpstr>
      <vt:lpstr>データ保存：モジュールの使い方</vt:lpstr>
      <vt:lpstr>データ保存：VTuberRankDBについて</vt:lpstr>
      <vt:lpstr>データプロット：概要</vt:lpstr>
      <vt:lpstr>データプロット：モジュール連携</vt:lpstr>
      <vt:lpstr>データプロット：モジュールの使い方</vt:lpstr>
      <vt:lpstr>プロット例：オフィス分布 (上位300位まで)</vt:lpstr>
      <vt:lpstr>プロット例：フォロワー数/視聴数(にじさんじ)</vt:lpstr>
      <vt:lpstr>プロット例：フォロワー数/視聴数(ホロライブ)</vt:lpstr>
      <vt:lpstr>プロット例：フォロワー数/視聴数(upd8)</vt:lpstr>
      <vt:lpstr>プロット例：フォロワー数/視聴数(.LIVE)</vt:lpstr>
      <vt:lpstr>プロット例：フォロワー数/視聴数(unknown)</vt:lpstr>
      <vt:lpstr>プロット例：：各オフィス Top10 View</vt:lpstr>
      <vt:lpstr>プロット例：年齢分布(にじさんじ)</vt:lpstr>
      <vt:lpstr>プロット例：身長分布(にじさんじ)</vt:lpstr>
      <vt:lpstr>並列実行：スレッド</vt:lpstr>
      <vt:lpstr>並列実行：スレッド</vt:lpstr>
      <vt:lpstr>並列実行：スレッド</vt:lpstr>
      <vt:lpstr>並列実行：スレッド</vt:lpstr>
      <vt:lpstr>並列実行：マルチプロセス</vt:lpstr>
      <vt:lpstr>並列実行：マルチプロセス</vt:lpstr>
      <vt:lpstr>Python構文</vt:lpstr>
      <vt:lpstr>Python構文</vt:lpstr>
      <vt:lpstr>Python構文</vt:lpstr>
      <vt:lpstr>Python構文：リスト内包表記</vt:lpstr>
      <vt:lpstr>Python構文：リスト内包表記</vt:lpstr>
      <vt:lpstr>Python構文</vt:lpstr>
      <vt:lpstr>付録：python命名規則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2019-02-19T01:38:38Z</dcterms:created>
  <dcterms:modified xsi:type="dcterms:W3CDTF">2020-01-14T23:59:00Z</dcterms:modified>
</cp:coreProperties>
</file>