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4" r:id="rId4"/>
    <p:sldId id="259" r:id="rId5"/>
    <p:sldId id="275" r:id="rId6"/>
    <p:sldId id="260" r:id="rId7"/>
    <p:sldId id="261" r:id="rId8"/>
    <p:sldId id="262" r:id="rId9"/>
    <p:sldId id="273" r:id="rId10"/>
    <p:sldId id="263" r:id="rId11"/>
    <p:sldId id="265" r:id="rId12"/>
    <p:sldId id="266" r:id="rId13"/>
    <p:sldId id="269" r:id="rId14"/>
    <p:sldId id="274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2F2F2"/>
    <a:srgbClr val="2B2B2B"/>
    <a:srgbClr val="E8FFBB"/>
    <a:srgbClr val="E8CC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AA404-3A1E-41C1-8C0A-DFF994CDA36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81AF2A8-A948-48C2-80CB-57C90A0D73FF}">
      <dgm:prSet phldrT="[Текст]" custT="1"/>
      <dgm:spPr/>
      <dgm:t>
        <a:bodyPr/>
        <a:lstStyle/>
        <a:p>
          <a:r>
            <a:rPr lang="en-US" sz="4400" b="1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rPr>
            <a:t>Big data</a:t>
          </a:r>
          <a:endParaRPr lang="ru-RU" sz="4400" b="1" kern="1200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  <a:cs typeface="+mn-cs"/>
          </a:endParaRPr>
        </a:p>
      </dgm:t>
    </dgm:pt>
    <dgm:pt modelId="{7D622FF5-24E2-4455-8CCB-DFB2036AFBC6}" type="parTrans" cxnId="{67FDFF8C-749B-4B65-B8D8-D5284035B12F}">
      <dgm:prSet/>
      <dgm:spPr/>
      <dgm:t>
        <a:bodyPr/>
        <a:lstStyle/>
        <a:p>
          <a:endParaRPr lang="ru-RU"/>
        </a:p>
      </dgm:t>
    </dgm:pt>
    <dgm:pt modelId="{DF8EE696-D278-482C-AFD7-C07D9127552C}" type="sibTrans" cxnId="{67FDFF8C-749B-4B65-B8D8-D5284035B12F}">
      <dgm:prSet/>
      <dgm:spPr/>
      <dgm:t>
        <a:bodyPr/>
        <a:lstStyle/>
        <a:p>
          <a:endParaRPr lang="ru-RU"/>
        </a:p>
      </dgm:t>
    </dgm:pt>
    <dgm:pt modelId="{1B480119-ADB0-4DA7-8197-1A6B46DBD803}">
      <dgm:prSet phldrT="[Текст]"/>
      <dgm:spPr/>
      <dgm:t>
        <a:bodyPr/>
        <a:lstStyle/>
        <a:p>
          <a:r>
            <a: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Тенденции изменения климата</a:t>
          </a:r>
        </a:p>
      </dgm:t>
    </dgm:pt>
    <dgm:pt modelId="{CA41B649-2452-4283-B58D-D135B5256797}" type="parTrans" cxnId="{8081E15E-0FD1-4D49-B90E-FD331BF40AEA}">
      <dgm:prSet/>
      <dgm:spPr/>
      <dgm:t>
        <a:bodyPr/>
        <a:lstStyle/>
        <a:p>
          <a:endParaRPr lang="ru-RU"/>
        </a:p>
      </dgm:t>
    </dgm:pt>
    <dgm:pt modelId="{7F07AE0B-3E03-483B-9155-9D7D336DA6A9}" type="sibTrans" cxnId="{8081E15E-0FD1-4D49-B90E-FD331BF40AEA}">
      <dgm:prSet/>
      <dgm:spPr/>
      <dgm:t>
        <a:bodyPr/>
        <a:lstStyle/>
        <a:p>
          <a:endParaRPr lang="ru-RU"/>
        </a:p>
      </dgm:t>
    </dgm:pt>
    <dgm:pt modelId="{EBF00C98-DBD8-4F07-824B-550C507253B0}">
      <dgm:prSet phldrT="[Текст]"/>
      <dgm:spPr/>
      <dgm:t>
        <a:bodyPr/>
        <a:lstStyle/>
        <a:p>
          <a:r>
            <a: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Тенденции изменения</a:t>
          </a:r>
          <a:r>
            <a:rPr lang="ru-RU" baseline="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 рождаемости / смертности</a:t>
          </a:r>
          <a:endParaRPr lang="ru-RU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gm:t>
    </dgm:pt>
    <dgm:pt modelId="{B19D6EA6-632D-4831-8013-6BA3E092D97F}" type="parTrans" cxnId="{065A98DB-0132-4E56-80E9-454400D0E05E}">
      <dgm:prSet/>
      <dgm:spPr/>
      <dgm:t>
        <a:bodyPr/>
        <a:lstStyle/>
        <a:p>
          <a:endParaRPr lang="ru-RU"/>
        </a:p>
      </dgm:t>
    </dgm:pt>
    <dgm:pt modelId="{B9D8FB43-7380-4271-B1B6-2962269E4E53}" type="sibTrans" cxnId="{065A98DB-0132-4E56-80E9-454400D0E05E}">
      <dgm:prSet/>
      <dgm:spPr/>
      <dgm:t>
        <a:bodyPr/>
        <a:lstStyle/>
        <a:p>
          <a:endParaRPr lang="ru-RU"/>
        </a:p>
      </dgm:t>
    </dgm:pt>
    <dgm:pt modelId="{3AE56FDA-162A-4AAF-BA58-24F459F866D0}">
      <dgm:prSet phldrT="[Текст]" custT="1"/>
      <dgm:spPr/>
      <dgm:t>
        <a:bodyPr/>
        <a:lstStyle/>
        <a:p>
          <a:r>
            <a:rPr lang="en-US" sz="4400" b="1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rPr>
            <a:t>Small Data</a:t>
          </a:r>
          <a:endParaRPr lang="ru-RU" sz="4400" b="1" kern="1200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  <a:cs typeface="+mn-cs"/>
          </a:endParaRPr>
        </a:p>
      </dgm:t>
    </dgm:pt>
    <dgm:pt modelId="{D479BD7A-78A6-4246-87E7-72D099851281}" type="parTrans" cxnId="{0839536B-9F92-4AC3-9A17-511E56959E24}">
      <dgm:prSet/>
      <dgm:spPr/>
      <dgm:t>
        <a:bodyPr/>
        <a:lstStyle/>
        <a:p>
          <a:endParaRPr lang="ru-RU"/>
        </a:p>
      </dgm:t>
    </dgm:pt>
    <dgm:pt modelId="{F1ADC1BD-8DAD-40B9-9E32-BD3F25C7897E}" type="sibTrans" cxnId="{0839536B-9F92-4AC3-9A17-511E56959E24}">
      <dgm:prSet/>
      <dgm:spPr/>
      <dgm:t>
        <a:bodyPr/>
        <a:lstStyle/>
        <a:p>
          <a:endParaRPr lang="ru-RU"/>
        </a:p>
      </dgm:t>
    </dgm:pt>
    <dgm:pt modelId="{F2FA12E5-6ED6-4746-866C-6E085DDCF0B7}">
      <dgm:prSet phldrT="[Текст]"/>
      <dgm:spPr/>
      <dgm:t>
        <a:bodyPr/>
        <a:lstStyle/>
        <a:p>
          <a:r>
            <a: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Какая погода за окном</a:t>
          </a:r>
        </a:p>
      </dgm:t>
    </dgm:pt>
    <dgm:pt modelId="{BEC7FE14-1F5C-4758-A9EC-BE577074832A}" type="parTrans" cxnId="{20C799E3-338C-4739-93D6-7FC02338F4AE}">
      <dgm:prSet/>
      <dgm:spPr/>
      <dgm:t>
        <a:bodyPr/>
        <a:lstStyle/>
        <a:p>
          <a:endParaRPr lang="ru-RU"/>
        </a:p>
      </dgm:t>
    </dgm:pt>
    <dgm:pt modelId="{A689BA12-1F8E-4F02-84C7-DDCFCD462F47}" type="sibTrans" cxnId="{20C799E3-338C-4739-93D6-7FC02338F4AE}">
      <dgm:prSet/>
      <dgm:spPr/>
      <dgm:t>
        <a:bodyPr/>
        <a:lstStyle/>
        <a:p>
          <a:endParaRPr lang="ru-RU"/>
        </a:p>
      </dgm:t>
    </dgm:pt>
    <dgm:pt modelId="{D52B8BA4-9178-43DF-989B-94C12180C24C}">
      <dgm:prSet phldrT="[Текст]"/>
      <dgm:spPr/>
      <dgm:t>
        <a:bodyPr/>
        <a:lstStyle/>
        <a:p>
          <a:r>
            <a: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Как растет ребенок</a:t>
          </a:r>
        </a:p>
      </dgm:t>
    </dgm:pt>
    <dgm:pt modelId="{DDE83E36-D7DC-496A-8429-6DBE77222AF3}" type="parTrans" cxnId="{9E4FE690-4A03-43FA-8470-7723F7684CA0}">
      <dgm:prSet/>
      <dgm:spPr/>
      <dgm:t>
        <a:bodyPr/>
        <a:lstStyle/>
        <a:p>
          <a:endParaRPr lang="ru-RU"/>
        </a:p>
      </dgm:t>
    </dgm:pt>
    <dgm:pt modelId="{424E223B-7CE8-4BBE-8AC2-CF95725C70FB}" type="sibTrans" cxnId="{9E4FE690-4A03-43FA-8470-7723F7684CA0}">
      <dgm:prSet/>
      <dgm:spPr/>
      <dgm:t>
        <a:bodyPr/>
        <a:lstStyle/>
        <a:p>
          <a:endParaRPr lang="ru-RU"/>
        </a:p>
      </dgm:t>
    </dgm:pt>
    <dgm:pt modelId="{EEFE6F04-4920-494E-A573-533C0104BA66}" type="pres">
      <dgm:prSet presAssocID="{3E5AA404-3A1E-41C1-8C0A-DFF994CDA367}" presName="Name0" presStyleCnt="0">
        <dgm:presLayoutVars>
          <dgm:dir/>
          <dgm:animLvl val="lvl"/>
          <dgm:resizeHandles val="exact"/>
        </dgm:presLayoutVars>
      </dgm:prSet>
      <dgm:spPr/>
    </dgm:pt>
    <dgm:pt modelId="{4E979C45-B11A-498B-AF05-18658934EC45}" type="pres">
      <dgm:prSet presAssocID="{881AF2A8-A948-48C2-80CB-57C90A0D73FF}" presName="composite" presStyleCnt="0"/>
      <dgm:spPr/>
    </dgm:pt>
    <dgm:pt modelId="{79B15D0B-0CD1-4B99-83D9-9967CB6EB177}" type="pres">
      <dgm:prSet presAssocID="{881AF2A8-A948-48C2-80CB-57C90A0D73F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7C30DA7-2502-439D-A0D5-2C340BB41FE7}" type="pres">
      <dgm:prSet presAssocID="{881AF2A8-A948-48C2-80CB-57C90A0D73FF}" presName="desTx" presStyleLbl="alignAccFollowNode1" presStyleIdx="0" presStyleCnt="2">
        <dgm:presLayoutVars>
          <dgm:bulletEnabled val="1"/>
        </dgm:presLayoutVars>
      </dgm:prSet>
      <dgm:spPr/>
    </dgm:pt>
    <dgm:pt modelId="{7405FCFD-5491-46F3-A546-1B9E3FEF4B8E}" type="pres">
      <dgm:prSet presAssocID="{DF8EE696-D278-482C-AFD7-C07D9127552C}" presName="space" presStyleCnt="0"/>
      <dgm:spPr/>
    </dgm:pt>
    <dgm:pt modelId="{857BE318-A0EF-4427-8DB8-012E68FE5BF6}" type="pres">
      <dgm:prSet presAssocID="{3AE56FDA-162A-4AAF-BA58-24F459F866D0}" presName="composite" presStyleCnt="0"/>
      <dgm:spPr/>
    </dgm:pt>
    <dgm:pt modelId="{6CC21BC4-E913-4270-902A-468AC044B888}" type="pres">
      <dgm:prSet presAssocID="{3AE56FDA-162A-4AAF-BA58-24F459F866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EB9CAEF-B3CB-413E-B89C-DA5FF2086474}" type="pres">
      <dgm:prSet presAssocID="{3AE56FDA-162A-4AAF-BA58-24F459F866D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FC2100-CD7F-40CC-B787-29ED2B93236B}" type="presOf" srcId="{3E5AA404-3A1E-41C1-8C0A-DFF994CDA367}" destId="{EEFE6F04-4920-494E-A573-533C0104BA66}" srcOrd="0" destOrd="0" presId="urn:microsoft.com/office/officeart/2005/8/layout/hList1"/>
    <dgm:cxn modelId="{D083DD50-6124-46D1-955D-B0BF7A03D521}" type="presOf" srcId="{EBF00C98-DBD8-4F07-824B-550C507253B0}" destId="{97C30DA7-2502-439D-A0D5-2C340BB41FE7}" srcOrd="0" destOrd="1" presId="urn:microsoft.com/office/officeart/2005/8/layout/hList1"/>
    <dgm:cxn modelId="{8081E15E-0FD1-4D49-B90E-FD331BF40AEA}" srcId="{881AF2A8-A948-48C2-80CB-57C90A0D73FF}" destId="{1B480119-ADB0-4DA7-8197-1A6B46DBD803}" srcOrd="0" destOrd="0" parTransId="{CA41B649-2452-4283-B58D-D135B5256797}" sibTransId="{7F07AE0B-3E03-483B-9155-9D7D336DA6A9}"/>
    <dgm:cxn modelId="{0839536B-9F92-4AC3-9A17-511E56959E24}" srcId="{3E5AA404-3A1E-41C1-8C0A-DFF994CDA367}" destId="{3AE56FDA-162A-4AAF-BA58-24F459F866D0}" srcOrd="1" destOrd="0" parTransId="{D479BD7A-78A6-4246-87E7-72D099851281}" sibTransId="{F1ADC1BD-8DAD-40B9-9E32-BD3F25C7897E}"/>
    <dgm:cxn modelId="{FF484B81-B5C3-4FB2-991C-345B5CC45F79}" type="presOf" srcId="{D52B8BA4-9178-43DF-989B-94C12180C24C}" destId="{5EB9CAEF-B3CB-413E-B89C-DA5FF2086474}" srcOrd="0" destOrd="1" presId="urn:microsoft.com/office/officeart/2005/8/layout/hList1"/>
    <dgm:cxn modelId="{67FDFF8C-749B-4B65-B8D8-D5284035B12F}" srcId="{3E5AA404-3A1E-41C1-8C0A-DFF994CDA367}" destId="{881AF2A8-A948-48C2-80CB-57C90A0D73FF}" srcOrd="0" destOrd="0" parTransId="{7D622FF5-24E2-4455-8CCB-DFB2036AFBC6}" sibTransId="{DF8EE696-D278-482C-AFD7-C07D9127552C}"/>
    <dgm:cxn modelId="{968F598F-1DDB-4C19-95A3-77296A9BEB0A}" type="presOf" srcId="{1B480119-ADB0-4DA7-8197-1A6B46DBD803}" destId="{97C30DA7-2502-439D-A0D5-2C340BB41FE7}" srcOrd="0" destOrd="0" presId="urn:microsoft.com/office/officeart/2005/8/layout/hList1"/>
    <dgm:cxn modelId="{9E4FE690-4A03-43FA-8470-7723F7684CA0}" srcId="{3AE56FDA-162A-4AAF-BA58-24F459F866D0}" destId="{D52B8BA4-9178-43DF-989B-94C12180C24C}" srcOrd="1" destOrd="0" parTransId="{DDE83E36-D7DC-496A-8429-6DBE77222AF3}" sibTransId="{424E223B-7CE8-4BBE-8AC2-CF95725C70FB}"/>
    <dgm:cxn modelId="{71F94F92-BAD7-40E5-A2BF-53C250AFFCBC}" type="presOf" srcId="{881AF2A8-A948-48C2-80CB-57C90A0D73FF}" destId="{79B15D0B-0CD1-4B99-83D9-9967CB6EB177}" srcOrd="0" destOrd="0" presId="urn:microsoft.com/office/officeart/2005/8/layout/hList1"/>
    <dgm:cxn modelId="{512711DA-88F8-4F67-85D1-2B4415A36506}" type="presOf" srcId="{3AE56FDA-162A-4AAF-BA58-24F459F866D0}" destId="{6CC21BC4-E913-4270-902A-468AC044B888}" srcOrd="0" destOrd="0" presId="urn:microsoft.com/office/officeart/2005/8/layout/hList1"/>
    <dgm:cxn modelId="{065A98DB-0132-4E56-80E9-454400D0E05E}" srcId="{881AF2A8-A948-48C2-80CB-57C90A0D73FF}" destId="{EBF00C98-DBD8-4F07-824B-550C507253B0}" srcOrd="1" destOrd="0" parTransId="{B19D6EA6-632D-4831-8013-6BA3E092D97F}" sibTransId="{B9D8FB43-7380-4271-B1B6-2962269E4E53}"/>
    <dgm:cxn modelId="{756AA0DC-1F39-47AD-B130-FD9E361449B0}" type="presOf" srcId="{F2FA12E5-6ED6-4746-866C-6E085DDCF0B7}" destId="{5EB9CAEF-B3CB-413E-B89C-DA5FF2086474}" srcOrd="0" destOrd="0" presId="urn:microsoft.com/office/officeart/2005/8/layout/hList1"/>
    <dgm:cxn modelId="{20C799E3-338C-4739-93D6-7FC02338F4AE}" srcId="{3AE56FDA-162A-4AAF-BA58-24F459F866D0}" destId="{F2FA12E5-6ED6-4746-866C-6E085DDCF0B7}" srcOrd="0" destOrd="0" parTransId="{BEC7FE14-1F5C-4758-A9EC-BE577074832A}" sibTransId="{A689BA12-1F8E-4F02-84C7-DDCFCD462F47}"/>
    <dgm:cxn modelId="{5B5D06F6-4CF9-490F-A544-6F876A118EDE}" type="presParOf" srcId="{EEFE6F04-4920-494E-A573-533C0104BA66}" destId="{4E979C45-B11A-498B-AF05-18658934EC45}" srcOrd="0" destOrd="0" presId="urn:microsoft.com/office/officeart/2005/8/layout/hList1"/>
    <dgm:cxn modelId="{3AB8EDED-43B0-4019-957B-E0C0A90DC479}" type="presParOf" srcId="{4E979C45-B11A-498B-AF05-18658934EC45}" destId="{79B15D0B-0CD1-4B99-83D9-9967CB6EB177}" srcOrd="0" destOrd="0" presId="urn:microsoft.com/office/officeart/2005/8/layout/hList1"/>
    <dgm:cxn modelId="{88C82E6D-5DAB-429A-91CD-D88FF35A1770}" type="presParOf" srcId="{4E979C45-B11A-498B-AF05-18658934EC45}" destId="{97C30DA7-2502-439D-A0D5-2C340BB41FE7}" srcOrd="1" destOrd="0" presId="urn:microsoft.com/office/officeart/2005/8/layout/hList1"/>
    <dgm:cxn modelId="{D314CA3D-D289-45C9-B2A1-299B5E412760}" type="presParOf" srcId="{EEFE6F04-4920-494E-A573-533C0104BA66}" destId="{7405FCFD-5491-46F3-A546-1B9E3FEF4B8E}" srcOrd="1" destOrd="0" presId="urn:microsoft.com/office/officeart/2005/8/layout/hList1"/>
    <dgm:cxn modelId="{E8AACBC7-2E06-4F69-847A-1A3B2A066BA1}" type="presParOf" srcId="{EEFE6F04-4920-494E-A573-533C0104BA66}" destId="{857BE318-A0EF-4427-8DB8-012E68FE5BF6}" srcOrd="2" destOrd="0" presId="urn:microsoft.com/office/officeart/2005/8/layout/hList1"/>
    <dgm:cxn modelId="{95A55729-EACF-400E-B3B4-291C35E48921}" type="presParOf" srcId="{857BE318-A0EF-4427-8DB8-012E68FE5BF6}" destId="{6CC21BC4-E913-4270-902A-468AC044B888}" srcOrd="0" destOrd="0" presId="urn:microsoft.com/office/officeart/2005/8/layout/hList1"/>
    <dgm:cxn modelId="{75CE5E4B-FB1E-4960-AB3D-B3240CC50F81}" type="presParOf" srcId="{857BE318-A0EF-4427-8DB8-012E68FE5BF6}" destId="{5EB9CAEF-B3CB-413E-B89C-DA5FF20864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15D0B-0CD1-4B99-83D9-9967CB6EB177}">
      <dsp:nvSpPr>
        <dsp:cNvPr id="0" name=""/>
        <dsp:cNvSpPr/>
      </dsp:nvSpPr>
      <dsp:spPr>
        <a:xfrm>
          <a:off x="45" y="143047"/>
          <a:ext cx="4355938" cy="1269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rPr>
            <a:t>Big data</a:t>
          </a:r>
          <a:endParaRPr lang="ru-RU" sz="4400" b="1" kern="1200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  <a:cs typeface="+mn-cs"/>
          </a:endParaRPr>
        </a:p>
      </dsp:txBody>
      <dsp:txXfrm>
        <a:off x="45" y="143047"/>
        <a:ext cx="4355938" cy="1269886"/>
      </dsp:txXfrm>
    </dsp:sp>
    <dsp:sp modelId="{97C30DA7-2502-439D-A0D5-2C340BB41FE7}">
      <dsp:nvSpPr>
        <dsp:cNvPr id="0" name=""/>
        <dsp:cNvSpPr/>
      </dsp:nvSpPr>
      <dsp:spPr>
        <a:xfrm>
          <a:off x="45" y="1412934"/>
          <a:ext cx="4355938" cy="22097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Тенденции изменения климата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Тенденции изменения</a:t>
          </a:r>
          <a:r>
            <a:rPr lang="ru-RU" sz="2300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 рождаемости / смертности</a:t>
          </a:r>
          <a:endParaRPr lang="ru-RU" sz="2300" kern="1200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sp:txBody>
      <dsp:txXfrm>
        <a:off x="45" y="1412934"/>
        <a:ext cx="4355938" cy="2209724"/>
      </dsp:txXfrm>
    </dsp:sp>
    <dsp:sp modelId="{6CC21BC4-E913-4270-902A-468AC044B888}">
      <dsp:nvSpPr>
        <dsp:cNvPr id="0" name=""/>
        <dsp:cNvSpPr/>
      </dsp:nvSpPr>
      <dsp:spPr>
        <a:xfrm>
          <a:off x="4965815" y="143047"/>
          <a:ext cx="4355938" cy="1269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n-cs"/>
            </a:rPr>
            <a:t>Small Data</a:t>
          </a:r>
          <a:endParaRPr lang="ru-RU" sz="4400" b="1" kern="1200" dirty="0">
            <a:solidFill>
              <a:schemeClr val="tx1">
                <a:lumMod val="65000"/>
                <a:lumOff val="35000"/>
              </a:schemeClr>
            </a:solidFill>
            <a:latin typeface="Microsoft YaHei UI Light" panose="020B0502040204020203" pitchFamily="34" charset="-122"/>
            <a:ea typeface="Microsoft YaHei UI Light" panose="020B0502040204020203" pitchFamily="34" charset="-122"/>
            <a:cs typeface="+mn-cs"/>
          </a:endParaRPr>
        </a:p>
      </dsp:txBody>
      <dsp:txXfrm>
        <a:off x="4965815" y="143047"/>
        <a:ext cx="4355938" cy="1269886"/>
      </dsp:txXfrm>
    </dsp:sp>
    <dsp:sp modelId="{5EB9CAEF-B3CB-413E-B89C-DA5FF2086474}">
      <dsp:nvSpPr>
        <dsp:cNvPr id="0" name=""/>
        <dsp:cNvSpPr/>
      </dsp:nvSpPr>
      <dsp:spPr>
        <a:xfrm>
          <a:off x="4965815" y="1412934"/>
          <a:ext cx="4355938" cy="22097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Какая погода за окном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Как растет ребенок</a:t>
          </a:r>
        </a:p>
      </dsp:txBody>
      <dsp:txXfrm>
        <a:off x="4965815" y="1412934"/>
        <a:ext cx="4355938" cy="220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8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162C-D1A1-42B1-8DE8-5DDB688643ED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z.net/peps/" TargetMode="External"/><Relationship Id="rId2" Type="http://schemas.openxmlformats.org/officeDocument/2006/relationships/hyperlink" Target="https://pep8.ru/doc/pep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install" TargetMode="External"/><Relationship Id="rId4" Type="http://schemas.openxmlformats.org/officeDocument/2006/relationships/hyperlink" Target="https://www.jetbrains.com/ru-ru/pychar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macadamian.com/learn/big-data-vs-small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with-big-data-86bcb39f2f0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DkTNURDIaY" TargetMode="External"/><Relationship Id="rId2" Type="http://schemas.openxmlformats.org/officeDocument/2006/relationships/hyperlink" Target="https://habr.com/ru/company/netologyru/blog/49721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vas3k.ru/blog/machine_learn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brains.ru/posts/data_science_201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dw0rd.com/2009/08/22/python-howto-wor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Обнаружение и распознавание сигналов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1461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Семинар 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81573" y="55891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Смольникова Мария</a:t>
            </a:r>
          </a:p>
          <a:p>
            <a:pPr algn="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marysmolnikova@ya.ru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синтаксис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6096000" cy="830997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Основная инструкция:</a:t>
            </a: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Вложенный блок инструкций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2796735"/>
            <a:ext cx="6096000" cy="2862322"/>
          </a:xfrm>
          <a:prstGeom prst="rect">
            <a:avLst/>
          </a:prstGeom>
          <a:solidFill>
            <a:srgbClr val="2B2B2B"/>
          </a:solidFill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'input.txt'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7" name="Пятиугольник 6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9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38200" y="5858803"/>
            <a:ext cx="5051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rPr>
              <a:t>Code style: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  <a:hlinkClick r:id="rId2"/>
              </a:rPr>
              <a:t>https://pep8.ru/doc/pep8/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j-cs"/>
            </a:endParaRPr>
          </a:p>
          <a:p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rPr>
              <a:t>Все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rPr>
              <a:t>PEP: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  <a:hlinkClick r:id="rId3"/>
              </a:rPr>
              <a:t>https://pythonz.net/peps/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rPr>
              <a:t> 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503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синтаксис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8459804" cy="3139321"/>
          </a:xfrm>
          <a:prstGeom prst="rect">
            <a:avLst/>
          </a:prstGeom>
          <a:solidFill>
            <a:srgbClr val="2B2B2B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call_name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системная переменная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'Maria'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main.call_name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6" name="Пятиугольник 5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7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типы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None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Логические переменные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bool()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Числа: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float(), complex(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Списки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list(), tuple()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Строки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()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Множества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set(),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frozenset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Словари: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dict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11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типы данных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921539"/>
              </p:ext>
            </p:extLst>
          </p:nvPr>
        </p:nvGraphicFramePr>
        <p:xfrm>
          <a:off x="838200" y="1825625"/>
          <a:ext cx="10515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Вставка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Получение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по индексу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Удаление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Проход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Вхождение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list()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Динамический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массив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+mn-cs"/>
                        </a:rPr>
                        <a:t>set()</a:t>
                      </a:r>
                      <a:endParaRPr lang="ru-RU" sz="18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+mn-cs"/>
                        </a:rPr>
                        <a:t>Множество</a:t>
                      </a:r>
                      <a:endParaRPr lang="en-US" sz="18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tuple()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Статический массив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dict</a:t>
                      </a: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()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Ассоциативный массив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9" name="Пятиугольник 8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типы данных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Вставка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Получение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по индексу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Удаление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Проход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Вхождение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элемента 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list()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Динамический</a:t>
                      </a:r>
                      <a:r>
                        <a:rPr lang="ru-R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массив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1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)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l.append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(x)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l[</a:t>
                      </a: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]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l.remove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(x)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for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in l: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N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x in l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+mn-cs"/>
                        </a:rPr>
                        <a:t>set()</a:t>
                      </a:r>
                      <a:endParaRPr lang="ru-RU" sz="18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+mn-cs"/>
                        </a:rPr>
                        <a:t>Множество</a:t>
                      </a:r>
                      <a:endParaRPr lang="en-US" sz="18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l.add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(x)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l.remove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(x)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for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in l: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x in l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tuple()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Статический массив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-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l[</a:t>
                      </a: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]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-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for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in l: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N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x in l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dict</a:t>
                      </a: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()</a:t>
                      </a:r>
                      <a:endParaRPr lang="ru-R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Ассоциативный массив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d[m] =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d[m]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d.get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(m,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O(1)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del d[m]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d.pop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[m]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O(N)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for </a:t>
                      </a: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in d: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for key,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value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in </a:t>
                      </a: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a.items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():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O(</a:t>
                      </a:r>
                      <a:r>
                        <a:rPr lang="ru-R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1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)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m in 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9" name="Пятиугольник 8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00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Python: t</a:t>
            </a:r>
            <a:r>
              <a:rPr lang="ru-RU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ruthy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/ 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</a:t>
            </a:r>
            <a:r>
              <a:rPr lang="ru-RU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alsy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False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0j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[]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{}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''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set()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объекты, для которых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obj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.__bool__() </a:t>
            </a: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возвращает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False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obj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.__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len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__() </a:t>
            </a: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возвращает 0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8" name="Пятиугольник 7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09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Домашнее задание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5" name="Пятиугольник 4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4810" y="2700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14</a:t>
              </a:r>
            </a:p>
          </p:txBody>
        </p:sp>
      </p:grp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Поставить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или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anaconda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https://www.python.org/downloads/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https://www.anaconda.com/distribution/#download-section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Установить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IDE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для работы с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https://www.jetbrains.com/ru-ru/pycharm/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https://jupyter.org/install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Запустить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test.py, person.py</a:t>
            </a:r>
          </a:p>
        </p:txBody>
      </p:sp>
    </p:spTree>
    <p:extLst>
      <p:ext uri="{BB962C8B-B14F-4D97-AF65-F5344CB8AC3E}">
        <p14:creationId xmlns:p14="http://schemas.microsoft.com/office/powerpoint/2010/main" val="1569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Анализ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Совокупность методов и 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приложений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связанных с алгоритмами обработки данных и не имеющих четко зафиксированного ответа на каждый входящий объект. </a:t>
            </a: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сбор информации,</a:t>
            </a: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структуризация информации,</a:t>
            </a: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выявление закономерностей, анализ,</a:t>
            </a:r>
          </a:p>
          <a:p>
            <a:pPr algn="just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прогнозирование и получение рекомендаций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Business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ntelligence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 (BI) </a:t>
            </a:r>
          </a:p>
        </p:txBody>
      </p:sp>
      <p:pic>
        <p:nvPicPr>
          <p:cNvPr id="1036" name="Picture 12" descr="Картинки по запросу &quot;мешок денег иконка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6308"/>
            <a:ext cx="940655" cy="94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43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Big Data vs Small Data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910517"/>
            <a:ext cx="6504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https://www.macadamian.com/learn/big-data-vs-small-data/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8" name="Пятиугольник 7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775272681"/>
              </p:ext>
            </p:extLst>
          </p:nvPr>
        </p:nvGraphicFramePr>
        <p:xfrm>
          <a:off x="838200" y="1690688"/>
          <a:ext cx="9321800" cy="376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67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Big Data vs Small Data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058" name="Picture 10" descr="https://miro.medium.com/max/1280/1*W8JwjcT2OuZp5WMhKZ-Cu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347" y="1756111"/>
            <a:ext cx="76193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66750" y="6172873"/>
            <a:ext cx="1086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https://towardsdatascience.com/machine-learning-with-big-data-86bcb39f2f0b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7" name="Пятиугольник 6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4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Кто работает с данными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18806"/>
            <a:ext cx="11353800" cy="84117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https://habr.com/ru/company/netologyru/blog/497214/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https://youtu.be/lDkTNURDIa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Карта машинного обучения: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https://vas3k.ru/blog/machine_learning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5" name="Пятиугольник 4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026" name="Picture 2" descr="Картинки по запросу &quot;data analyst, data engineer data scientist&quot;">
            <a:extLst>
              <a:ext uri="{FF2B5EF4-FFF2-40B4-BE49-F238E27FC236}">
                <a16:creationId xmlns:a16="http://schemas.microsoft.com/office/drawing/2014/main" id="{8F57B70B-9740-3947-841B-DA33A46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64" y="1148964"/>
            <a:ext cx="4560071" cy="45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Что актуально?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124" name="Picture 4" descr="https://uploads.hb.cldmail.ru/geekbrains/public/ckeditor_assets/pictures/4673/content-fcb7fa44a24aa2630dac31f0c85b262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8223" y="1767376"/>
            <a:ext cx="5335554" cy="446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6311899"/>
            <a:ext cx="496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https://geekbrains.ru/posts/data_science_2018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6" name="Пятиугольник 5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79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Интерпретируемый язык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 кроссплатформенность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 простота разработки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 динамическая типизация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статическая)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 динамическая область видимости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vs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лексическая)</a:t>
            </a: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медленно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ошибки появляются в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runtime (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что делать?)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5" name="Пятиугольник 4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44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>
          <a:xfrm>
            <a:off x="838200" y="1741384"/>
            <a:ext cx="101267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Интерпретатор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- это </a:t>
            </a:r>
            <a:r>
              <a:rPr lang="ru-RU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программа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которая выполняет другие программы.</a:t>
            </a:r>
          </a:p>
          <a:p>
            <a:pPr marL="342900" indent="-342900" algn="just">
              <a:buAutoNum type="arabicParenR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Компиляция  - исходный код в байт-код (*.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pyc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(не двоичный машинный код)</a:t>
            </a:r>
          </a:p>
          <a:p>
            <a:pPr marL="342900" indent="-342900" algn="just">
              <a:buAutoNum type="arabicParenR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Исполнение байт-кода виртуальной машиной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PVM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buAutoNum type="arabicParenR"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6311900"/>
            <a:ext cx="579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https://adw0rd.com/2009/08/22/python-howto-work/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63249" y="4096433"/>
            <a:ext cx="8931522" cy="2046985"/>
            <a:chOff x="2579077" y="3649785"/>
            <a:chExt cx="8931522" cy="204698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2579077" y="3649785"/>
              <a:ext cx="1603740" cy="750277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SRC</a:t>
              </a: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*.</a:t>
              </a:r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py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927600" y="3649785"/>
              <a:ext cx="1603740" cy="750277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Byte code</a:t>
              </a: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*.</a:t>
              </a:r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pyc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7276123" y="3657166"/>
              <a:ext cx="1603740" cy="750277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PVM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cxnSp>
          <p:nvCxnSpPr>
            <p:cNvPr id="19" name="Прямая со стрелкой 18"/>
            <p:cNvCxnSpPr>
              <a:stCxn id="16" idx="3"/>
              <a:endCxn id="17" idx="1"/>
            </p:cNvCxnSpPr>
            <p:nvPr/>
          </p:nvCxnSpPr>
          <p:spPr>
            <a:xfrm>
              <a:off x="4182817" y="4024924"/>
              <a:ext cx="744783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7" idx="3"/>
              <a:endCxn id="18" idx="1"/>
            </p:cNvCxnSpPr>
            <p:nvPr/>
          </p:nvCxnSpPr>
          <p:spPr>
            <a:xfrm>
              <a:off x="6531340" y="4024924"/>
              <a:ext cx="744783" cy="7381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Скругленный прямоугольник 13"/>
            <p:cNvSpPr/>
            <p:nvPr/>
          </p:nvSpPr>
          <p:spPr>
            <a:xfrm>
              <a:off x="4564185" y="4915877"/>
              <a:ext cx="1619004" cy="773723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Cpython</a:t>
              </a:r>
              <a:endPara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(C) 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8115792" y="4905341"/>
              <a:ext cx="1619004" cy="773723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Jpython</a:t>
              </a:r>
              <a:endPara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(Java) 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Скругленный прямоугольник 22"/>
            <p:cNvSpPr/>
            <p:nvPr/>
          </p:nvSpPr>
          <p:spPr>
            <a:xfrm>
              <a:off x="9891595" y="4905341"/>
              <a:ext cx="1619004" cy="773723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IronPython</a:t>
              </a:r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 </a:t>
              </a: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(.NET)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6339988" y="4923047"/>
              <a:ext cx="1619004" cy="773723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PyPy</a:t>
              </a:r>
              <a:endPara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  <a:p>
              <a:pPr algn="ctr"/>
              <a:r>
                <a:rPr 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(Intel x86) </a:t>
              </a:r>
              <a:endParaRPr lang="ru-RU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cxnSp>
          <p:nvCxnSpPr>
            <p:cNvPr id="21" name="Прямая соединительная линия 20"/>
            <p:cNvCxnSpPr>
              <a:stCxn id="18" idx="2"/>
              <a:endCxn id="14" idx="0"/>
            </p:cNvCxnSpPr>
            <p:nvPr/>
          </p:nvCxnSpPr>
          <p:spPr>
            <a:xfrm flipH="1">
              <a:off x="5373687" y="4407443"/>
              <a:ext cx="2704306" cy="508434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8" idx="2"/>
              <a:endCxn id="24" idx="0"/>
            </p:cNvCxnSpPr>
            <p:nvPr/>
          </p:nvCxnSpPr>
          <p:spPr>
            <a:xfrm flipH="1">
              <a:off x="7149490" y="4407443"/>
              <a:ext cx="928503" cy="515604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8" idx="2"/>
              <a:endCxn id="22" idx="0"/>
            </p:cNvCxnSpPr>
            <p:nvPr/>
          </p:nvCxnSpPr>
          <p:spPr>
            <a:xfrm>
              <a:off x="8077993" y="4407443"/>
              <a:ext cx="847301" cy="497898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8" idx="2"/>
              <a:endCxn id="23" idx="0"/>
            </p:cNvCxnSpPr>
            <p:nvPr/>
          </p:nvCxnSpPr>
          <p:spPr>
            <a:xfrm>
              <a:off x="8077993" y="4407443"/>
              <a:ext cx="2623104" cy="497898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27" name="Пятиугольник 26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2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ru-R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Anaconda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690688"/>
            <a:ext cx="3739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Пакетный менеджер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266770"/>
            <a:ext cx="2666114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pip3 install </a:t>
            </a:r>
            <a:r>
              <a:rPr lang="en-US" dirty="0" err="1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2688964"/>
            <a:ext cx="3355406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 pip3 install </a:t>
            </a:r>
            <a:r>
              <a:rPr lang="en-US" dirty="0" err="1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numpy</a:t>
            </a:r>
            <a:endParaRPr lang="ru-RU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3533352"/>
            <a:ext cx="9923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Дистрибутив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Anaconda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–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единый комплекс наиболее востребованных библиотек без конфликтов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+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пакетный менеджер.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8200" y="5024071"/>
            <a:ext cx="4320413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cassandra</a:t>
            </a:r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-driver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3" name="Пятиугольник 12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65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841</Words>
  <Application>Microsoft Macintosh PowerPoint</Application>
  <PresentationFormat>Широкоэкранный</PresentationFormat>
  <Paragraphs>190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Microsoft YaHei UI Light</vt:lpstr>
      <vt:lpstr>Arial</vt:lpstr>
      <vt:lpstr>Calibri</vt:lpstr>
      <vt:lpstr>Calibri Light</vt:lpstr>
      <vt:lpstr>Courier New</vt:lpstr>
      <vt:lpstr>Тема Office</vt:lpstr>
      <vt:lpstr>Обнаружение и распознавание сигналов</vt:lpstr>
      <vt:lpstr>Анализ данных </vt:lpstr>
      <vt:lpstr>Big Data vs Small Data</vt:lpstr>
      <vt:lpstr>Big Data vs Small Data</vt:lpstr>
      <vt:lpstr>Кто работает с данными </vt:lpstr>
      <vt:lpstr>Что актуально? </vt:lpstr>
      <vt:lpstr>Python </vt:lpstr>
      <vt:lpstr>Python</vt:lpstr>
      <vt:lpstr>Python and Anaconda</vt:lpstr>
      <vt:lpstr>Python: синтаксис</vt:lpstr>
      <vt:lpstr>Python: синтаксис</vt:lpstr>
      <vt:lpstr>Python: типы данных </vt:lpstr>
      <vt:lpstr>Python: типы данных </vt:lpstr>
      <vt:lpstr>Python: типы данных </vt:lpstr>
      <vt:lpstr>Python: truthy / falsy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Smolnikova</dc:creator>
  <cp:lastModifiedBy>Maria Smolnikova</cp:lastModifiedBy>
  <cp:revision>75</cp:revision>
  <dcterms:created xsi:type="dcterms:W3CDTF">2020-02-10T08:47:42Z</dcterms:created>
  <dcterms:modified xsi:type="dcterms:W3CDTF">2021-02-10T11:57:56Z</dcterms:modified>
</cp:coreProperties>
</file>