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88" r:id="rId2"/>
    <p:sldId id="276" r:id="rId3"/>
    <p:sldId id="274" r:id="rId4"/>
    <p:sldId id="278" r:id="rId5"/>
    <p:sldId id="279" r:id="rId6"/>
    <p:sldId id="281" r:id="rId7"/>
    <p:sldId id="292" r:id="rId8"/>
    <p:sldId id="329" r:id="rId9"/>
    <p:sldId id="306" r:id="rId10"/>
    <p:sldId id="307" r:id="rId11"/>
    <p:sldId id="308" r:id="rId12"/>
    <p:sldId id="309" r:id="rId13"/>
    <p:sldId id="324" r:id="rId14"/>
    <p:sldId id="303" r:id="rId15"/>
    <p:sldId id="330" r:id="rId16"/>
    <p:sldId id="331" r:id="rId17"/>
    <p:sldId id="332" r:id="rId18"/>
    <p:sldId id="334" r:id="rId19"/>
    <p:sldId id="333" r:id="rId20"/>
    <p:sldId id="314" r:id="rId21"/>
    <p:sldId id="320" r:id="rId22"/>
    <p:sldId id="315" r:id="rId23"/>
    <p:sldId id="317" r:id="rId24"/>
    <p:sldId id="318" r:id="rId25"/>
    <p:sldId id="316" r:id="rId26"/>
    <p:sldId id="319" r:id="rId27"/>
    <p:sldId id="285" r:id="rId28"/>
    <p:sldId id="287" r:id="rId29"/>
    <p:sldId id="264" r:id="rId30"/>
    <p:sldId id="302" r:id="rId31"/>
    <p:sldId id="321" r:id="rId32"/>
    <p:sldId id="335" r:id="rId33"/>
    <p:sldId id="337" r:id="rId34"/>
    <p:sldId id="338" r:id="rId35"/>
    <p:sldId id="347" r:id="rId36"/>
    <p:sldId id="340" r:id="rId37"/>
    <p:sldId id="349" r:id="rId38"/>
    <p:sldId id="348" r:id="rId39"/>
    <p:sldId id="350" r:id="rId40"/>
    <p:sldId id="343" r:id="rId41"/>
    <p:sldId id="344" r:id="rId42"/>
    <p:sldId id="345" r:id="rId43"/>
    <p:sldId id="346" r:id="rId44"/>
    <p:sldId id="325" r:id="rId45"/>
    <p:sldId id="326" r:id="rId46"/>
    <p:sldId id="328" r:id="rId47"/>
    <p:sldId id="327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442E1C1-E462-45DA-B8F7-897998E7EFF5}">
          <p14:sldIdLst>
            <p14:sldId id="288"/>
            <p14:sldId id="276"/>
            <p14:sldId id="274"/>
            <p14:sldId id="278"/>
            <p14:sldId id="279"/>
            <p14:sldId id="281"/>
            <p14:sldId id="292"/>
            <p14:sldId id="329"/>
            <p14:sldId id="306"/>
            <p14:sldId id="307"/>
            <p14:sldId id="308"/>
            <p14:sldId id="309"/>
            <p14:sldId id="324"/>
            <p14:sldId id="303"/>
            <p14:sldId id="330"/>
            <p14:sldId id="331"/>
            <p14:sldId id="332"/>
            <p14:sldId id="334"/>
            <p14:sldId id="333"/>
            <p14:sldId id="314"/>
            <p14:sldId id="320"/>
            <p14:sldId id="315"/>
            <p14:sldId id="317"/>
            <p14:sldId id="318"/>
            <p14:sldId id="316"/>
            <p14:sldId id="319"/>
            <p14:sldId id="285"/>
            <p14:sldId id="287"/>
            <p14:sldId id="264"/>
          </p14:sldIdLst>
        </p14:section>
        <p14:section name="Section sans titre" id="{1E621C04-1C54-4846-8C38-CFFBC97745E7}">
          <p14:sldIdLst>
            <p14:sldId id="302"/>
            <p14:sldId id="321"/>
            <p14:sldId id="335"/>
            <p14:sldId id="337"/>
            <p14:sldId id="338"/>
            <p14:sldId id="347"/>
            <p14:sldId id="340"/>
            <p14:sldId id="349"/>
            <p14:sldId id="348"/>
            <p14:sldId id="350"/>
            <p14:sldId id="343"/>
            <p14:sldId id="344"/>
            <p14:sldId id="345"/>
            <p14:sldId id="346"/>
            <p14:sldId id="325"/>
            <p14:sldId id="326"/>
            <p14:sldId id="328"/>
            <p14:sldId id="32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66"/>
    <a:srgbClr val="66003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717" autoAdjust="0"/>
  </p:normalViewPr>
  <p:slideViewPr>
    <p:cSldViewPr snapToGrid="0">
      <p:cViewPr>
        <p:scale>
          <a:sx n="80" d="100"/>
          <a:sy n="80" d="100"/>
        </p:scale>
        <p:origin x="-1194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B8ECB-9B56-40DB-BD07-1810BDA3DEB4}" type="datetimeFigureOut">
              <a:rPr lang="fr-FR" smtClean="0"/>
              <a:pPr/>
              <a:t>18/08/2017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8972A-4DC6-4705-AE73-6D7FF2040F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76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3405D87-C840-4BE4-9CBD-C7B453EEF12B}" type="slidenum">
              <a:rPr lang="en-US">
                <a:latin typeface="Arial" panose="020B0604020202020204" pitchFamily="34" charset="0"/>
              </a:rPr>
              <a:pPr eaLnBrk="1" hangingPunct="1"/>
              <a:t>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21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59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98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44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09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00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00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00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00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00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0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030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25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97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64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300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24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44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98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26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28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1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28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87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30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7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93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76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32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7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76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34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76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35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76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7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37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76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38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7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39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7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40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673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41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76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42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76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43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76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44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526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45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459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46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9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652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13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13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78A05-C86D-4126-B8BE-ACD4F9F6EA48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6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2E8-2383-43EC-BE33-88ADAF778C31}" type="datetimeFigureOut">
              <a:rPr lang="fr-FR" smtClean="0"/>
              <a:pPr/>
              <a:t>18/08/2017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E420-FAF6-4AA1-A7BD-2184AAB6D43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74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2E8-2383-43EC-BE33-88ADAF778C31}" type="datetimeFigureOut">
              <a:rPr lang="fr-FR" smtClean="0"/>
              <a:pPr/>
              <a:t>18/08/2017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E420-FAF6-4AA1-A7BD-2184AAB6D43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05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2E8-2383-43EC-BE33-88ADAF778C31}" type="datetimeFigureOut">
              <a:rPr lang="fr-FR" smtClean="0"/>
              <a:pPr/>
              <a:t>18/08/2017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E420-FAF6-4AA1-A7BD-2184AAB6D43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00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2E8-2383-43EC-BE33-88ADAF778C31}" type="datetimeFigureOut">
              <a:rPr lang="fr-FR" smtClean="0"/>
              <a:pPr/>
              <a:t>18/08/2017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E420-FAF6-4AA1-A7BD-2184AAB6D43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1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2E8-2383-43EC-BE33-88ADAF778C31}" type="datetimeFigureOut">
              <a:rPr lang="fr-FR" smtClean="0"/>
              <a:pPr/>
              <a:t>18/08/2017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E420-FAF6-4AA1-A7BD-2184AAB6D43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4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2E8-2383-43EC-BE33-88ADAF778C31}" type="datetimeFigureOut">
              <a:rPr lang="fr-FR" smtClean="0"/>
              <a:pPr/>
              <a:t>18/08/2017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E420-FAF6-4AA1-A7BD-2184AAB6D43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68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2E8-2383-43EC-BE33-88ADAF778C31}" type="datetimeFigureOut">
              <a:rPr lang="fr-FR" smtClean="0"/>
              <a:pPr/>
              <a:t>18/08/2017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E420-FAF6-4AA1-A7BD-2184AAB6D43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11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2E8-2383-43EC-BE33-88ADAF778C31}" type="datetimeFigureOut">
              <a:rPr lang="fr-FR" smtClean="0"/>
              <a:pPr/>
              <a:t>18/08/2017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E420-FAF6-4AA1-A7BD-2184AAB6D43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45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2E8-2383-43EC-BE33-88ADAF778C31}" type="datetimeFigureOut">
              <a:rPr lang="fr-FR" smtClean="0"/>
              <a:pPr/>
              <a:t>18/08/2017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E420-FAF6-4AA1-A7BD-2184AAB6D43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45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2E8-2383-43EC-BE33-88ADAF778C31}" type="datetimeFigureOut">
              <a:rPr lang="fr-FR" smtClean="0"/>
              <a:pPr/>
              <a:t>18/08/2017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E420-FAF6-4AA1-A7BD-2184AAB6D43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04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2E8-2383-43EC-BE33-88ADAF778C31}" type="datetimeFigureOut">
              <a:rPr lang="fr-FR" smtClean="0"/>
              <a:pPr/>
              <a:t>18/08/2017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E420-FAF6-4AA1-A7BD-2184AAB6D43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66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D2E8-2383-43EC-BE33-88ADAF778C31}" type="datetimeFigureOut">
              <a:rPr lang="fr-FR" smtClean="0"/>
              <a:pPr/>
              <a:t>18/08/2017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E420-FAF6-4AA1-A7BD-2184AAB6D43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64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ce réservé du numéro de diapositive 7"/>
          <p:cNvSpPr txBox="1">
            <a:spLocks noGrp="1"/>
          </p:cNvSpPr>
          <p:nvPr/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FontTx/>
              <a:buChar char="•"/>
            </a:pPr>
            <a:fld id="{DA32BDCD-FF50-4D27-ADC5-FA8EBA17A455}" type="slidenum">
              <a:rPr lang="en-US" sz="1400">
                <a:solidFill>
                  <a:schemeClr val="bg1"/>
                </a:solidFill>
                <a:latin typeface="Arial" panose="020B0604020202020204" pitchFamily="34" charset="0"/>
              </a:rPr>
              <a:pPr algn="r" eaLnBrk="1" hangingPunct="1">
                <a:buFontTx/>
                <a:buChar char="•"/>
              </a:pPr>
              <a:t>1</a:t>
            </a:fld>
            <a:endParaRPr 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0901" name="Line 11"/>
          <p:cNvSpPr>
            <a:spLocks noChangeShapeType="1"/>
          </p:cNvSpPr>
          <p:nvPr/>
        </p:nvSpPr>
        <p:spPr bwMode="auto">
          <a:xfrm>
            <a:off x="117695" y="5885896"/>
            <a:ext cx="117771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0903" name="Line 11"/>
          <p:cNvSpPr>
            <a:spLocks noChangeShapeType="1"/>
          </p:cNvSpPr>
          <p:nvPr/>
        </p:nvSpPr>
        <p:spPr bwMode="auto">
          <a:xfrm>
            <a:off x="3738673" y="3461602"/>
            <a:ext cx="38163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0906" name="Rectangle 7"/>
          <p:cNvSpPr>
            <a:spLocks noChangeArrowheads="1"/>
          </p:cNvSpPr>
          <p:nvPr/>
        </p:nvSpPr>
        <p:spPr bwMode="auto">
          <a:xfrm>
            <a:off x="1524001" y="2127250"/>
            <a:ext cx="88931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fr-FR" sz="2800" b="1" dirty="0" smtClean="0">
                <a:solidFill>
                  <a:srgbClr val="1F497D"/>
                </a:solidFill>
              </a:rPr>
              <a:t>Présentation projet d’application de gestion scolaire </a:t>
            </a:r>
            <a:r>
              <a:rPr lang="fr-FR" sz="2800" b="1" dirty="0" err="1" smtClean="0">
                <a:solidFill>
                  <a:srgbClr val="1F497D"/>
                </a:solidFill>
              </a:rPr>
              <a:t>scholaSERV</a:t>
            </a:r>
            <a:endParaRPr lang="en-US" sz="2800" b="1" dirty="0">
              <a:solidFill>
                <a:srgbClr val="1F497D"/>
              </a:solidFill>
            </a:endParaRPr>
          </a:p>
        </p:txBody>
      </p:sp>
      <p:sp>
        <p:nvSpPr>
          <p:cNvPr id="80908" name="ZoneTexte 6"/>
          <p:cNvSpPr txBox="1">
            <a:spLocks noChangeArrowheads="1"/>
          </p:cNvSpPr>
          <p:nvPr/>
        </p:nvSpPr>
        <p:spPr bwMode="auto">
          <a:xfrm>
            <a:off x="4134554" y="6012418"/>
            <a:ext cx="42599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b="1" i="1" dirty="0"/>
              <a:t>Soutenance </a:t>
            </a:r>
            <a:r>
              <a:rPr lang="fr-FR" b="1" i="1" dirty="0" smtClean="0"/>
              <a:t>projet– Vendredi 18 aout 2017</a:t>
            </a:r>
            <a:endParaRPr lang="fr-FR" b="1" i="1" dirty="0"/>
          </a:p>
        </p:txBody>
      </p:sp>
      <p:sp>
        <p:nvSpPr>
          <p:cNvPr id="15" name="ZoneTexte 6"/>
          <p:cNvSpPr txBox="1">
            <a:spLocks noChangeArrowheads="1"/>
          </p:cNvSpPr>
          <p:nvPr/>
        </p:nvSpPr>
        <p:spPr bwMode="auto">
          <a:xfrm>
            <a:off x="3738673" y="3674757"/>
            <a:ext cx="427444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i="1" dirty="0" smtClean="0"/>
              <a:t>Présentés par</a:t>
            </a:r>
            <a:r>
              <a:rPr lang="fr-FR" b="1" i="1" dirty="0" smtClean="0"/>
              <a:t>:  </a:t>
            </a:r>
            <a:r>
              <a:rPr lang="fr-FR" b="1" i="1" dirty="0" err="1" smtClean="0"/>
              <a:t>Cedric</a:t>
            </a:r>
            <a:r>
              <a:rPr lang="fr-FR" b="1" i="1" dirty="0" smtClean="0"/>
              <a:t> </a:t>
            </a:r>
            <a:r>
              <a:rPr lang="fr-FR" b="1" i="1" dirty="0" err="1" smtClean="0"/>
              <a:t>Solbiac</a:t>
            </a:r>
            <a:endParaRPr lang="fr-FR" b="1" i="1" dirty="0" smtClean="0"/>
          </a:p>
          <a:p>
            <a:pPr eaLnBrk="1" hangingPunct="1"/>
            <a:r>
              <a:rPr lang="fr-FR" b="1" i="1" dirty="0"/>
              <a:t> </a:t>
            </a:r>
            <a:r>
              <a:rPr lang="fr-FR" b="1" i="1" dirty="0" smtClean="0"/>
              <a:t>                          </a:t>
            </a:r>
            <a:r>
              <a:rPr lang="fr-FR" b="1" i="1" dirty="0" err="1" smtClean="0"/>
              <a:t>Safia</a:t>
            </a:r>
            <a:r>
              <a:rPr lang="fr-FR" b="1" i="1" dirty="0" smtClean="0"/>
              <a:t> </a:t>
            </a:r>
            <a:r>
              <a:rPr lang="fr-FR" b="1" i="1" dirty="0" err="1" smtClean="0"/>
              <a:t>Marsaud</a:t>
            </a:r>
            <a:endParaRPr lang="fr-FR" b="1" i="1" dirty="0" smtClean="0"/>
          </a:p>
          <a:p>
            <a:pPr eaLnBrk="1" hangingPunct="1"/>
            <a:r>
              <a:rPr lang="fr-FR" b="1" i="1" dirty="0"/>
              <a:t> </a:t>
            </a:r>
            <a:r>
              <a:rPr lang="fr-FR" b="1" i="1" dirty="0" smtClean="0"/>
              <a:t>                          </a:t>
            </a:r>
            <a:r>
              <a:rPr lang="fr-FR" b="1" i="1" dirty="0" err="1" smtClean="0"/>
              <a:t>Hanen</a:t>
            </a:r>
            <a:r>
              <a:rPr lang="fr-FR" b="1" i="1" dirty="0" smtClean="0"/>
              <a:t> </a:t>
            </a:r>
            <a:r>
              <a:rPr lang="fr-FR" b="1" i="1" dirty="0" err="1" smtClean="0"/>
              <a:t>Lakhdher</a:t>
            </a:r>
            <a:endParaRPr lang="fr-FR" b="1" i="1" dirty="0" smtClean="0"/>
          </a:p>
          <a:p>
            <a:pPr eaLnBrk="1" hangingPunct="1"/>
            <a:r>
              <a:rPr lang="fr-FR" b="1" i="1" dirty="0"/>
              <a:t> </a:t>
            </a:r>
            <a:r>
              <a:rPr lang="fr-FR" b="1" i="1" dirty="0" smtClean="0"/>
              <a:t>                          Mouhamadou Gueye </a:t>
            </a:r>
            <a:endParaRPr lang="fr-FR" b="1" i="1" dirty="0"/>
          </a:p>
        </p:txBody>
      </p:sp>
      <p:pic>
        <p:nvPicPr>
          <p:cNvPr id="2050" name="Picture 2" descr="Résultat de recherche d'images pour &quot;aubay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" y="41601"/>
            <a:ext cx="1747005" cy="174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ajc formation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784" y="41601"/>
            <a:ext cx="1935775" cy="151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6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49" y="760491"/>
            <a:ext cx="8125484" cy="5429334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188" y="-9052"/>
            <a:ext cx="72255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1F497D"/>
                </a:solidFill>
              </a:rPr>
              <a:t>Diagramme</a:t>
            </a:r>
            <a:r>
              <a:rPr lang="en-US" sz="2800" dirty="0" smtClean="0">
                <a:solidFill>
                  <a:srgbClr val="1F497D"/>
                </a:solidFill>
              </a:rPr>
              <a:t> de </a:t>
            </a:r>
            <a:r>
              <a:rPr lang="en-US" sz="2800" dirty="0" err="1" smtClean="0">
                <a:solidFill>
                  <a:srgbClr val="1F497D"/>
                </a:solidFill>
              </a:rPr>
              <a:t>classe</a:t>
            </a:r>
            <a:r>
              <a:rPr lang="en-US" sz="2800" dirty="0" smtClean="0">
                <a:solidFill>
                  <a:srgbClr val="1F497D"/>
                </a:solidFill>
              </a:rPr>
              <a:t>: classes </a:t>
            </a:r>
            <a:r>
              <a:rPr lang="en-US" sz="2800" dirty="0" err="1" smtClean="0">
                <a:solidFill>
                  <a:srgbClr val="1F497D"/>
                </a:solidFill>
              </a:rPr>
              <a:t>intermédiaires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99160" y="2553077"/>
            <a:ext cx="1348967" cy="959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71732" y="4751560"/>
            <a:ext cx="1187513" cy="861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709596" y="999470"/>
            <a:ext cx="1348967" cy="959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4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8137" y="-27158"/>
            <a:ext cx="81128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1F497D"/>
                </a:solidFill>
              </a:rPr>
              <a:t>Diagramme</a:t>
            </a:r>
            <a:r>
              <a:rPr lang="en-US" sz="2800" dirty="0" smtClean="0">
                <a:solidFill>
                  <a:srgbClr val="1F497D"/>
                </a:solidFill>
              </a:rPr>
              <a:t> de </a:t>
            </a:r>
            <a:r>
              <a:rPr lang="en-US" sz="2800" dirty="0" err="1" smtClean="0">
                <a:solidFill>
                  <a:srgbClr val="1F497D"/>
                </a:solidFill>
              </a:rPr>
              <a:t>cas</a:t>
            </a:r>
            <a:r>
              <a:rPr lang="en-US" sz="2800" dirty="0" smtClean="0">
                <a:solidFill>
                  <a:srgbClr val="1F497D"/>
                </a:solidFill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</a:rPr>
              <a:t>d’utilization</a:t>
            </a:r>
            <a:r>
              <a:rPr lang="en-US" sz="2800" dirty="0" smtClean="0">
                <a:solidFill>
                  <a:srgbClr val="1F497D"/>
                </a:solidFill>
              </a:rPr>
              <a:t>: </a:t>
            </a:r>
            <a:r>
              <a:rPr lang="en-US" sz="2800" dirty="0" err="1" smtClean="0">
                <a:solidFill>
                  <a:srgbClr val="1F497D"/>
                </a:solidFill>
              </a:rPr>
              <a:t>ajout</a:t>
            </a:r>
            <a:r>
              <a:rPr lang="en-US" sz="2800" dirty="0" smtClean="0">
                <a:solidFill>
                  <a:srgbClr val="1F497D"/>
                </a:solidFill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</a:rPr>
              <a:t>d’une</a:t>
            </a:r>
            <a:r>
              <a:rPr lang="en-US" sz="2800" dirty="0" smtClean="0">
                <a:solidFill>
                  <a:srgbClr val="1F497D"/>
                </a:solidFill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</a:rPr>
              <a:t>classe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6" y="641090"/>
            <a:ext cx="10126488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8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8138" y="1"/>
            <a:ext cx="8800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1F497D"/>
                </a:solidFill>
              </a:rPr>
              <a:t>Diagramme</a:t>
            </a:r>
            <a:r>
              <a:rPr lang="en-US" sz="2800" dirty="0" smtClean="0">
                <a:solidFill>
                  <a:srgbClr val="1F497D"/>
                </a:solidFill>
              </a:rPr>
              <a:t> de </a:t>
            </a:r>
            <a:r>
              <a:rPr lang="en-US" sz="2800" dirty="0" err="1" smtClean="0">
                <a:solidFill>
                  <a:srgbClr val="1F497D"/>
                </a:solidFill>
              </a:rPr>
              <a:t>cas</a:t>
            </a:r>
            <a:r>
              <a:rPr lang="en-US" sz="2800" dirty="0" smtClean="0">
                <a:solidFill>
                  <a:srgbClr val="1F497D"/>
                </a:solidFill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</a:rPr>
              <a:t>d’utilisation</a:t>
            </a:r>
            <a:r>
              <a:rPr lang="en-US" sz="2800" dirty="0" smtClean="0">
                <a:solidFill>
                  <a:srgbClr val="1F497D"/>
                </a:solidFill>
              </a:rPr>
              <a:t>: </a:t>
            </a:r>
            <a:r>
              <a:rPr lang="en-US" sz="2800" dirty="0" err="1" smtClean="0">
                <a:solidFill>
                  <a:srgbClr val="1F497D"/>
                </a:solidFill>
              </a:rPr>
              <a:t>gestion</a:t>
            </a:r>
            <a:r>
              <a:rPr lang="en-US" sz="2800" dirty="0" smtClean="0">
                <a:solidFill>
                  <a:srgbClr val="1F497D"/>
                </a:solidFill>
              </a:rPr>
              <a:t> des utilisateurs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14" y="523221"/>
            <a:ext cx="9469171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8138" y="1"/>
            <a:ext cx="8800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1F497D"/>
                </a:solidFill>
              </a:rPr>
              <a:t>Diagramme</a:t>
            </a:r>
            <a:r>
              <a:rPr lang="en-US" sz="2800" dirty="0" smtClean="0">
                <a:solidFill>
                  <a:srgbClr val="1F497D"/>
                </a:solidFill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</a:rPr>
              <a:t>d’activité</a:t>
            </a:r>
            <a:r>
              <a:rPr lang="en-US" sz="2800" dirty="0" smtClean="0">
                <a:solidFill>
                  <a:srgbClr val="1F497D"/>
                </a:solidFill>
              </a:rPr>
              <a:t>: </a:t>
            </a:r>
            <a:r>
              <a:rPr lang="en-US" sz="2800" dirty="0" err="1" smtClean="0">
                <a:solidFill>
                  <a:srgbClr val="1F497D"/>
                </a:solidFill>
              </a:rPr>
              <a:t>gestion</a:t>
            </a:r>
            <a:r>
              <a:rPr lang="en-US" sz="2800" dirty="0" smtClean="0">
                <a:solidFill>
                  <a:srgbClr val="1F497D"/>
                </a:solidFill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</a:rPr>
              <a:t>d’authentification</a:t>
            </a:r>
            <a:r>
              <a:rPr lang="en-US" sz="2800" dirty="0" smtClean="0">
                <a:solidFill>
                  <a:srgbClr val="1F497D"/>
                </a:solidFill>
              </a:rPr>
              <a:t> 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7" y="590799"/>
            <a:ext cx="10397232" cy="595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0" y="-21770"/>
            <a:ext cx="364701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Technologies utilisées 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24578" name="Picture 2" descr="Résultat de recherche d'images pour &quot;java EE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9157" y="1347586"/>
            <a:ext cx="2812701" cy="2009072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460420" y="810228"/>
            <a:ext cx="289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/>
              <a:t>Plateform</a:t>
            </a:r>
            <a:r>
              <a:rPr lang="fr-FR" sz="2800" b="1" dirty="0" smtClean="0"/>
              <a:t> de </a:t>
            </a:r>
            <a:r>
              <a:rPr lang="fr-FR" sz="2800" b="1" dirty="0" err="1" smtClean="0"/>
              <a:t>dev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8154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0" y="-21770"/>
            <a:ext cx="364701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Technologies utilisées 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24578" name="Picture 2" descr="Résultat de recherche d'images pour &quot;java EE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9157" y="1347586"/>
            <a:ext cx="2812701" cy="2009072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460420" y="810228"/>
            <a:ext cx="289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/>
              <a:t>Plateform</a:t>
            </a:r>
            <a:r>
              <a:rPr lang="fr-FR" sz="2800" b="1" dirty="0" smtClean="0"/>
              <a:t> de </a:t>
            </a:r>
            <a:r>
              <a:rPr lang="fr-FR" sz="2800" b="1" dirty="0" err="1" smtClean="0"/>
              <a:t>dev</a:t>
            </a:r>
            <a:endParaRPr lang="fr-FR" sz="2800" b="1" dirty="0"/>
          </a:p>
        </p:txBody>
      </p:sp>
      <p:pic>
        <p:nvPicPr>
          <p:cNvPr id="18" name="Picture 6" descr="Résultat de recherche d'images pour &quot;eclipse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2021" y="4178460"/>
            <a:ext cx="1881569" cy="1881569"/>
          </a:xfrm>
          <a:prstGeom prst="rect">
            <a:avLst/>
          </a:prstGeom>
          <a:noFill/>
        </p:spPr>
      </p:pic>
      <p:sp>
        <p:nvSpPr>
          <p:cNvPr id="20" name="ZoneTexte 19"/>
          <p:cNvSpPr txBox="1"/>
          <p:nvPr/>
        </p:nvSpPr>
        <p:spPr>
          <a:xfrm>
            <a:off x="1424660" y="5536809"/>
            <a:ext cx="149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IDE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9766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0" y="-21770"/>
            <a:ext cx="364701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Technologies utilisées 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24578" name="Picture 2" descr="Résultat de recherche d'images pour &quot;java EE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9157" y="1347586"/>
            <a:ext cx="2812701" cy="2009072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460420" y="810228"/>
            <a:ext cx="289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/>
              <a:t>Plateform</a:t>
            </a:r>
            <a:r>
              <a:rPr lang="fr-FR" sz="2800" b="1" dirty="0" smtClean="0"/>
              <a:t> de </a:t>
            </a:r>
            <a:r>
              <a:rPr lang="fr-FR" sz="2800" b="1" dirty="0" err="1" smtClean="0"/>
              <a:t>dev</a:t>
            </a:r>
            <a:endParaRPr lang="fr-FR" sz="2800" b="1" dirty="0"/>
          </a:p>
        </p:txBody>
      </p:sp>
      <p:pic>
        <p:nvPicPr>
          <p:cNvPr id="24580" name="Picture 4" descr="Résultat de recherche d'images pour &quot;maven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6071" y="1630042"/>
            <a:ext cx="3801003" cy="846137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6732737" y="824366"/>
            <a:ext cx="5634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Gestion des dépendances transitives</a:t>
            </a:r>
            <a:endParaRPr lang="fr-FR" sz="2800" b="1" dirty="0"/>
          </a:p>
        </p:txBody>
      </p:sp>
      <p:pic>
        <p:nvPicPr>
          <p:cNvPr id="24582" name="Picture 6" descr="Résultat de recherche d'images pour &quot;eclipse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2021" y="4178460"/>
            <a:ext cx="1881569" cy="1881569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424660" y="5536809"/>
            <a:ext cx="149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IDE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8990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0" y="-21770"/>
            <a:ext cx="364701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Technologies utilisées 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24578" name="Picture 2" descr="Résultat de recherche d'images pour &quot;java EE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9157" y="1347586"/>
            <a:ext cx="2812701" cy="2009072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460420" y="810228"/>
            <a:ext cx="289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/>
              <a:t>Plateform</a:t>
            </a:r>
            <a:r>
              <a:rPr lang="fr-FR" sz="2800" b="1" dirty="0" smtClean="0"/>
              <a:t> de </a:t>
            </a:r>
            <a:r>
              <a:rPr lang="fr-FR" sz="2800" b="1" dirty="0" err="1" smtClean="0"/>
              <a:t>dev</a:t>
            </a:r>
            <a:endParaRPr lang="fr-FR" sz="2800" b="1" dirty="0"/>
          </a:p>
        </p:txBody>
      </p:sp>
      <p:pic>
        <p:nvPicPr>
          <p:cNvPr id="24580" name="Picture 4" descr="Résultat de recherche d'images pour &quot;maven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6071" y="1630042"/>
            <a:ext cx="3801003" cy="846137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6732737" y="824366"/>
            <a:ext cx="5634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Gestion des dépendances transitives</a:t>
            </a:r>
            <a:endParaRPr lang="fr-FR" sz="2800" b="1" dirty="0"/>
          </a:p>
        </p:txBody>
      </p:sp>
      <p:pic>
        <p:nvPicPr>
          <p:cNvPr id="24582" name="Picture 6" descr="Résultat de recherche d'images pour &quot;eclipse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2021" y="4178460"/>
            <a:ext cx="1881569" cy="1881569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424660" y="5536809"/>
            <a:ext cx="149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IDE</a:t>
            </a:r>
            <a:endParaRPr lang="fr-FR" sz="2800" b="1" dirty="0"/>
          </a:p>
        </p:txBody>
      </p:sp>
      <p:pic>
        <p:nvPicPr>
          <p:cNvPr id="24584" name="Picture 8" descr="Résultat de recherche d'images pour &quot;tomcat 8&quot;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95807" y="4530222"/>
            <a:ext cx="2552700" cy="1228726"/>
          </a:xfrm>
          <a:prstGeom prst="rect">
            <a:avLst/>
          </a:prstGeom>
          <a:noFill/>
        </p:spPr>
      </p:pic>
      <p:sp>
        <p:nvSpPr>
          <p:cNvPr id="19" name="ZoneTexte 18"/>
          <p:cNvSpPr txBox="1"/>
          <p:nvPr/>
        </p:nvSpPr>
        <p:spPr>
          <a:xfrm>
            <a:off x="7903016" y="5904892"/>
            <a:ext cx="369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Server/conteneur web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7922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0" y="-21770"/>
            <a:ext cx="364701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Technologies utilisées 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24578" name="Picture 2" descr="Résultat de recherche d'images pour &quot;java EE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9157" y="1347586"/>
            <a:ext cx="2812701" cy="2009072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460420" y="810228"/>
            <a:ext cx="289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/>
              <a:t>Plateform</a:t>
            </a:r>
            <a:r>
              <a:rPr lang="fr-FR" sz="2800" b="1" dirty="0" smtClean="0"/>
              <a:t> de </a:t>
            </a:r>
            <a:r>
              <a:rPr lang="fr-FR" sz="2800" b="1" dirty="0" err="1" smtClean="0"/>
              <a:t>dev</a:t>
            </a:r>
            <a:endParaRPr lang="fr-FR" sz="2800" b="1" dirty="0"/>
          </a:p>
        </p:txBody>
      </p:sp>
      <p:pic>
        <p:nvPicPr>
          <p:cNvPr id="24580" name="Picture 4" descr="Résultat de recherche d'images pour &quot;maven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6071" y="1630042"/>
            <a:ext cx="3801003" cy="846137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6732737" y="824366"/>
            <a:ext cx="5634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Gestion des dépendances transitives</a:t>
            </a:r>
            <a:endParaRPr lang="fr-FR" sz="2800" b="1" dirty="0"/>
          </a:p>
        </p:txBody>
      </p:sp>
      <p:pic>
        <p:nvPicPr>
          <p:cNvPr id="24582" name="Picture 6" descr="Résultat de recherche d'images pour &quot;eclipse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2021" y="4178460"/>
            <a:ext cx="1881569" cy="1881569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424660" y="5536809"/>
            <a:ext cx="149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IDE</a:t>
            </a:r>
            <a:endParaRPr lang="fr-FR" sz="2800" b="1" dirty="0"/>
          </a:p>
        </p:txBody>
      </p:sp>
      <p:pic>
        <p:nvPicPr>
          <p:cNvPr id="24584" name="Picture 8" descr="Résultat de recherche d'images pour &quot;tomcat 8&quot;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95807" y="4530222"/>
            <a:ext cx="2552700" cy="1228726"/>
          </a:xfrm>
          <a:prstGeom prst="rect">
            <a:avLst/>
          </a:prstGeom>
          <a:noFill/>
        </p:spPr>
      </p:pic>
      <p:pic>
        <p:nvPicPr>
          <p:cNvPr id="16" name="Picture 2" descr="Résultat de recherche d'images pour &quot;postgresql&quot;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36023" y="4301725"/>
            <a:ext cx="1864777" cy="1864777"/>
          </a:xfrm>
          <a:prstGeom prst="rect">
            <a:avLst/>
          </a:prstGeom>
          <a:noFill/>
        </p:spPr>
      </p:pic>
      <p:sp>
        <p:nvSpPr>
          <p:cNvPr id="17" name="ZoneTexte 16"/>
          <p:cNvSpPr txBox="1"/>
          <p:nvPr/>
        </p:nvSpPr>
        <p:spPr>
          <a:xfrm>
            <a:off x="4278438" y="5904892"/>
            <a:ext cx="2712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Base de données</a:t>
            </a:r>
            <a:endParaRPr lang="fr-FR" sz="28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7903016" y="5904892"/>
            <a:ext cx="369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Server/conteneur web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8611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0" y="-21770"/>
            <a:ext cx="364701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Technologies utilisées 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24578" name="Picture 2" descr="Résultat de recherche d'images pour &quot;java EE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9157" y="1347586"/>
            <a:ext cx="2812701" cy="2009072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460420" y="810228"/>
            <a:ext cx="289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/>
              <a:t>Plateform</a:t>
            </a:r>
            <a:r>
              <a:rPr lang="fr-FR" sz="2800" b="1" dirty="0" smtClean="0"/>
              <a:t> de </a:t>
            </a:r>
            <a:r>
              <a:rPr lang="fr-FR" sz="2800" b="1" dirty="0" err="1" smtClean="0"/>
              <a:t>dev</a:t>
            </a:r>
            <a:endParaRPr lang="fr-FR" sz="2800" b="1" dirty="0"/>
          </a:p>
        </p:txBody>
      </p:sp>
      <p:pic>
        <p:nvPicPr>
          <p:cNvPr id="24580" name="Picture 4" descr="Résultat de recherche d'images pour &quot;maven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6071" y="1630042"/>
            <a:ext cx="3801003" cy="846137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6732737" y="824366"/>
            <a:ext cx="5634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Gestion des dépendances transitives</a:t>
            </a:r>
            <a:endParaRPr lang="fr-FR" sz="2800" b="1" dirty="0"/>
          </a:p>
        </p:txBody>
      </p:sp>
      <p:pic>
        <p:nvPicPr>
          <p:cNvPr id="24582" name="Picture 6" descr="Résultat de recherche d'images pour &quot;eclipse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2021" y="4178460"/>
            <a:ext cx="1881569" cy="1881569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424660" y="5536809"/>
            <a:ext cx="149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IDE</a:t>
            </a:r>
            <a:endParaRPr lang="fr-FR" sz="2800" b="1" dirty="0"/>
          </a:p>
        </p:txBody>
      </p:sp>
      <p:pic>
        <p:nvPicPr>
          <p:cNvPr id="24584" name="Picture 8" descr="Résultat de recherche d'images pour &quot;tomcat 8&quot;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95807" y="4530222"/>
            <a:ext cx="2552700" cy="1228726"/>
          </a:xfrm>
          <a:prstGeom prst="rect">
            <a:avLst/>
          </a:prstGeom>
          <a:noFill/>
        </p:spPr>
      </p:pic>
      <p:pic>
        <p:nvPicPr>
          <p:cNvPr id="14" name="Picture 2" descr="Résultat de recherche d'images pour &quot;junit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39" y="1300150"/>
            <a:ext cx="1751978" cy="175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4063475" y="824867"/>
            <a:ext cx="233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Tests unitaires</a:t>
            </a:r>
            <a:endParaRPr lang="fr-FR" sz="2800" b="1" dirty="0"/>
          </a:p>
        </p:txBody>
      </p:sp>
      <p:pic>
        <p:nvPicPr>
          <p:cNvPr id="16" name="Picture 2" descr="Résultat de recherche d'images pour &quot;postgresql&quot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36023" y="4301725"/>
            <a:ext cx="1864777" cy="1864777"/>
          </a:xfrm>
          <a:prstGeom prst="rect">
            <a:avLst/>
          </a:prstGeom>
          <a:noFill/>
        </p:spPr>
      </p:pic>
      <p:sp>
        <p:nvSpPr>
          <p:cNvPr id="17" name="ZoneTexte 16"/>
          <p:cNvSpPr txBox="1"/>
          <p:nvPr/>
        </p:nvSpPr>
        <p:spPr>
          <a:xfrm>
            <a:off x="4278438" y="5904892"/>
            <a:ext cx="2712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Base de données</a:t>
            </a:r>
            <a:endParaRPr lang="fr-FR" sz="28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7903016" y="5904892"/>
            <a:ext cx="369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Server/conteneur web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311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38" y="529085"/>
            <a:ext cx="1151271" cy="115127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 t="-804" r="-2148" b="13647"/>
          <a:stretch/>
        </p:blipFill>
        <p:spPr>
          <a:xfrm>
            <a:off x="4535572" y="5736576"/>
            <a:ext cx="842948" cy="1098606"/>
          </a:xfrm>
          <a:prstGeom prst="rect">
            <a:avLst/>
          </a:prstGeom>
        </p:spPr>
      </p:pic>
      <p:pic>
        <p:nvPicPr>
          <p:cNvPr id="3074" name="Picture 2" descr="Résultat de recherche d'images pour &quot;cedric solbiac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08" y="2853494"/>
            <a:ext cx="133350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ésultat de recherche d'images pour &quot;mouhamadou gueye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606" y="2853494"/>
            <a:ext cx="1238876" cy="123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c plein 13"/>
          <p:cNvSpPr/>
          <p:nvPr/>
        </p:nvSpPr>
        <p:spPr>
          <a:xfrm rot="9867633">
            <a:off x="3553164" y="1824588"/>
            <a:ext cx="5039423" cy="4439518"/>
          </a:xfrm>
          <a:prstGeom prst="blockArc">
            <a:avLst>
              <a:gd name="adj1" fmla="val 12029230"/>
              <a:gd name="adj2" fmla="val 16200000"/>
              <a:gd name="adj3" fmla="val 4639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Arc plein 12"/>
          <p:cNvSpPr/>
          <p:nvPr/>
        </p:nvSpPr>
        <p:spPr>
          <a:xfrm rot="4257209">
            <a:off x="4047812" y="1790050"/>
            <a:ext cx="5039423" cy="4439518"/>
          </a:xfrm>
          <a:prstGeom prst="blockArc">
            <a:avLst>
              <a:gd name="adj1" fmla="val 11880000"/>
              <a:gd name="adj2" fmla="val 16200000"/>
              <a:gd name="adj3" fmla="val 4639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0" y="0"/>
            <a:ext cx="364701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Qui </a:t>
            </a:r>
            <a:r>
              <a:rPr lang="en-US" sz="2800" dirty="0" err="1" smtClean="0">
                <a:solidFill>
                  <a:srgbClr val="1F497D"/>
                </a:solidFill>
              </a:rPr>
              <a:t>sommes</a:t>
            </a:r>
            <a:r>
              <a:rPr lang="en-US" sz="2800" dirty="0" smtClean="0">
                <a:solidFill>
                  <a:srgbClr val="1F497D"/>
                </a:solidFill>
              </a:rPr>
              <a:t>-nous? 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7336378" y="2316835"/>
            <a:ext cx="2207537" cy="212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/>
              <a:t>Mouhamadou</a:t>
            </a:r>
            <a:r>
              <a:rPr lang="en-US" b="1" dirty="0"/>
              <a:t> </a:t>
            </a:r>
            <a:r>
              <a:rPr lang="en-US" b="1" dirty="0" err="1" smtClean="0"/>
              <a:t>Gueye</a:t>
            </a:r>
            <a:endParaRPr lang="en-US" b="1" dirty="0"/>
          </a:p>
          <a:p>
            <a:pPr lvl="0" algn="ctr"/>
            <a:r>
              <a:rPr lang="en-US" b="1" dirty="0" err="1"/>
              <a:t>Doctorat</a:t>
            </a:r>
            <a:r>
              <a:rPr lang="en-US" b="1" dirty="0"/>
              <a:t> de physique</a:t>
            </a:r>
            <a:endParaRPr lang="sk-SK" b="1" dirty="0"/>
          </a:p>
        </p:txBody>
      </p:sp>
      <p:sp>
        <p:nvSpPr>
          <p:cNvPr id="15" name="Arc plein 14"/>
          <p:cNvSpPr/>
          <p:nvPr/>
        </p:nvSpPr>
        <p:spPr>
          <a:xfrm rot="14701735">
            <a:off x="3002546" y="1083825"/>
            <a:ext cx="5494729" cy="4778214"/>
          </a:xfrm>
          <a:prstGeom prst="blockArc">
            <a:avLst>
              <a:gd name="adj1" fmla="val 11676990"/>
              <a:gd name="adj2" fmla="val 16200000"/>
              <a:gd name="adj3" fmla="val 4639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Arc plein 11"/>
          <p:cNvSpPr/>
          <p:nvPr/>
        </p:nvSpPr>
        <p:spPr>
          <a:xfrm rot="19934812">
            <a:off x="3270771" y="1389051"/>
            <a:ext cx="5494729" cy="4778214"/>
          </a:xfrm>
          <a:prstGeom prst="blockArc">
            <a:avLst>
              <a:gd name="adj1" fmla="val 12492867"/>
              <a:gd name="adj2" fmla="val 16200000"/>
              <a:gd name="adj3" fmla="val 4639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Ellipse 8"/>
          <p:cNvSpPr/>
          <p:nvPr/>
        </p:nvSpPr>
        <p:spPr>
          <a:xfrm>
            <a:off x="4706346" y="512839"/>
            <a:ext cx="2207537" cy="212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/>
              <a:t>Safia</a:t>
            </a:r>
            <a:r>
              <a:rPr lang="en-US" b="1" dirty="0" smtClean="0"/>
              <a:t> </a:t>
            </a:r>
            <a:r>
              <a:rPr lang="en-US" b="1" dirty="0" err="1" smtClean="0"/>
              <a:t>Marsaud</a:t>
            </a:r>
            <a:r>
              <a:rPr lang="en-US" b="1" dirty="0" smtClean="0"/>
              <a:t> </a:t>
            </a:r>
            <a:endParaRPr lang="en-US" b="1" dirty="0"/>
          </a:p>
          <a:p>
            <a:pPr lvl="0" algn="ctr"/>
            <a:r>
              <a:rPr lang="en-US" b="1" dirty="0" err="1"/>
              <a:t>Ingénieur</a:t>
            </a:r>
            <a:r>
              <a:rPr lang="en-US" b="1" dirty="0"/>
              <a:t> </a:t>
            </a:r>
            <a:r>
              <a:rPr lang="en-US" b="1" dirty="0" smtClean="0"/>
              <a:t>en </a:t>
            </a:r>
            <a:r>
              <a:rPr lang="en-US" b="1" dirty="0" err="1" smtClean="0"/>
              <a:t>informatique</a:t>
            </a:r>
            <a:endParaRPr lang="sk-SK" b="1" dirty="0"/>
          </a:p>
        </p:txBody>
      </p:sp>
      <p:sp>
        <p:nvSpPr>
          <p:cNvPr id="2" name="Ellipse 1"/>
          <p:cNvSpPr/>
          <p:nvPr/>
        </p:nvSpPr>
        <p:spPr>
          <a:xfrm>
            <a:off x="2601836" y="2605742"/>
            <a:ext cx="2207537" cy="212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/>
              <a:t>Cedric </a:t>
            </a:r>
            <a:r>
              <a:rPr lang="en-US" b="1" dirty="0" err="1" smtClean="0"/>
              <a:t>Solbiac</a:t>
            </a:r>
            <a:endParaRPr lang="en-US" b="1" dirty="0"/>
          </a:p>
          <a:p>
            <a:pPr lvl="0" algn="ctr"/>
            <a:r>
              <a:rPr lang="en-US" b="1" dirty="0" err="1" smtClean="0"/>
              <a:t>Ingénieur</a:t>
            </a:r>
            <a:r>
              <a:rPr lang="en-US" b="1" dirty="0" smtClean="0"/>
              <a:t> </a:t>
            </a:r>
            <a:r>
              <a:rPr lang="en-US" b="1" dirty="0" err="1" smtClean="0"/>
              <a:t>Génie</a:t>
            </a:r>
            <a:r>
              <a:rPr lang="en-US" b="1" dirty="0" smtClean="0"/>
              <a:t> civil ECAM Rennes</a:t>
            </a:r>
            <a:endParaRPr lang="sk-SK" b="1" dirty="0"/>
          </a:p>
        </p:txBody>
      </p:sp>
      <p:sp>
        <p:nvSpPr>
          <p:cNvPr id="11" name="Ellipse 10"/>
          <p:cNvSpPr/>
          <p:nvPr/>
        </p:nvSpPr>
        <p:spPr>
          <a:xfrm>
            <a:off x="5262709" y="4733307"/>
            <a:ext cx="2207537" cy="212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/>
              <a:t>Hanen</a:t>
            </a:r>
            <a:r>
              <a:rPr lang="en-US" b="1" dirty="0" smtClean="0"/>
              <a:t> </a:t>
            </a:r>
            <a:r>
              <a:rPr lang="en-US" b="1" dirty="0" err="1" smtClean="0"/>
              <a:t>Lakhdhar</a:t>
            </a:r>
            <a:endParaRPr lang="en-US" b="1" dirty="0"/>
          </a:p>
          <a:p>
            <a:pPr lvl="0" algn="ctr"/>
            <a:r>
              <a:rPr lang="en-US" b="1" dirty="0" err="1"/>
              <a:t>Ingénieur</a:t>
            </a:r>
            <a:r>
              <a:rPr lang="en-US" b="1" dirty="0"/>
              <a:t> en </a:t>
            </a:r>
            <a:r>
              <a:rPr lang="en-US" b="1" dirty="0" err="1"/>
              <a:t>informatique</a:t>
            </a:r>
            <a:endParaRPr lang="sk-SK" b="1" dirty="0"/>
          </a:p>
        </p:txBody>
      </p:sp>
      <p:sp>
        <p:nvSpPr>
          <p:cNvPr id="16" name="Ellipse 15"/>
          <p:cNvSpPr/>
          <p:nvPr/>
        </p:nvSpPr>
        <p:spPr>
          <a:xfrm>
            <a:off x="5059692" y="2832909"/>
            <a:ext cx="1936963" cy="1803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/>
              <a:t>ScholaSERV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17191" y="-27158"/>
            <a:ext cx="97146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Style </a:t>
            </a:r>
            <a:r>
              <a:rPr lang="en-US" sz="2800" dirty="0" err="1" smtClean="0">
                <a:solidFill>
                  <a:srgbClr val="1F497D"/>
                </a:solidFill>
              </a:rPr>
              <a:t>d’architecture</a:t>
            </a:r>
            <a:r>
              <a:rPr lang="en-US" sz="2800" dirty="0" smtClean="0">
                <a:solidFill>
                  <a:srgbClr val="1F497D"/>
                </a:solidFill>
              </a:rPr>
              <a:t> de </a:t>
            </a:r>
            <a:r>
              <a:rPr lang="en-US" sz="2800" dirty="0" err="1" smtClean="0">
                <a:solidFill>
                  <a:srgbClr val="1F497D"/>
                </a:solidFill>
              </a:rPr>
              <a:t>développement:spring</a:t>
            </a:r>
            <a:r>
              <a:rPr lang="en-US" sz="2800" dirty="0" smtClean="0">
                <a:solidFill>
                  <a:srgbClr val="1F497D"/>
                </a:solidFill>
              </a:rPr>
              <a:t> MVC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923453" y="1122631"/>
            <a:ext cx="105382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Framework web </a:t>
            </a:r>
            <a:r>
              <a:rPr lang="en-US" b="1" dirty="0" err="1" smtClean="0"/>
              <a:t>basé</a:t>
            </a:r>
            <a:r>
              <a:rPr lang="en-US" b="1" dirty="0" smtClean="0"/>
              <a:t> sur les </a:t>
            </a:r>
            <a:r>
              <a:rPr lang="en-US" b="1" dirty="0" err="1" smtClean="0"/>
              <a:t>principes</a:t>
            </a:r>
            <a:r>
              <a:rPr lang="en-US" b="1" dirty="0" smtClean="0"/>
              <a:t> de spring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Utilisation de POJO (Plain Old Java Object)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Programmer une interface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Basé sur un modèle Dispatcher </a:t>
            </a:r>
            <a:r>
              <a:rPr lang="en-US" b="1" dirty="0"/>
              <a:t>Servlet / </a:t>
            </a:r>
            <a:r>
              <a:rPr lang="en-US" b="1" dirty="0" smtClean="0"/>
              <a:t>contrôleur fontral </a:t>
            </a:r>
            <a:r>
              <a:rPr lang="en-US" dirty="0" smtClean="0"/>
              <a:t>MVC signifie Modèle-</a:t>
            </a:r>
            <a:r>
              <a:rPr lang="en-US" dirty="0" err="1" smtClean="0"/>
              <a:t>Vue</a:t>
            </a:r>
            <a:r>
              <a:rPr lang="en-US" dirty="0" smtClean="0"/>
              <a:t>-Contrôleur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Modularité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/>
              <a:t>Testabilité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/>
              <a:t>Maintenabilité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Réutilisabilité (WORA)</a:t>
            </a:r>
            <a:endParaRPr lang="en-US" b="1" dirty="0"/>
          </a:p>
          <a:p>
            <a:endParaRPr lang="fr-FR" dirty="0"/>
          </a:p>
          <a:p>
            <a:r>
              <a:rPr lang="fr-FR" b="1" dirty="0" smtClean="0"/>
              <a:t> </a:t>
            </a:r>
          </a:p>
          <a:p>
            <a:r>
              <a:rPr lang="fr-FR" b="1" dirty="0"/>
              <a:t>S</a:t>
            </a:r>
            <a:r>
              <a:rPr lang="fr-FR" b="1" dirty="0" smtClean="0"/>
              <a:t>upporte:</a:t>
            </a:r>
            <a:endParaRPr lang="fr-FR" dirty="0"/>
          </a:p>
          <a:p>
            <a:r>
              <a:rPr lang="fr-FR" dirty="0" smtClean="0"/>
              <a:t>Internationalisation</a:t>
            </a:r>
            <a:endParaRPr lang="fr-FR" dirty="0"/>
          </a:p>
          <a:p>
            <a:r>
              <a:rPr lang="fr-FR" dirty="0" smtClean="0"/>
              <a:t>Service REST</a:t>
            </a:r>
            <a:endParaRPr lang="fr-FR" dirty="0"/>
          </a:p>
          <a:p>
            <a:r>
              <a:rPr lang="fr-FR" dirty="0" smtClean="0"/>
              <a:t>Configuration par annotations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8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17191" y="-27158"/>
            <a:ext cx="73911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Spring MVC : Les couches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24686" y="5142369"/>
            <a:ext cx="3576119" cy="140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i="1" dirty="0" smtClean="0"/>
              <a:t>Modèle de données/Base de données</a:t>
            </a:r>
            <a:endParaRPr lang="sk-SK" b="1" i="1" dirty="0"/>
          </a:p>
        </p:txBody>
      </p:sp>
      <p:cxnSp>
        <p:nvCxnSpPr>
          <p:cNvPr id="3" name="Connecteur droit avec flèche 2"/>
          <p:cNvCxnSpPr>
            <a:stCxn id="9" idx="3"/>
          </p:cNvCxnSpPr>
          <p:nvPr/>
        </p:nvCxnSpPr>
        <p:spPr>
          <a:xfrm flipV="1">
            <a:off x="4200805" y="5699154"/>
            <a:ext cx="2326742" cy="144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17191" y="-27158"/>
            <a:ext cx="73911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Spring MVC : Les couches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24686" y="5142369"/>
            <a:ext cx="3576119" cy="140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i="1" dirty="0" smtClean="0"/>
              <a:t>Modèle de </a:t>
            </a:r>
            <a:r>
              <a:rPr lang="en-US" b="1" i="1" dirty="0" err="1" smtClean="0"/>
              <a:t>donnée</a:t>
            </a:r>
            <a:r>
              <a:rPr lang="en-US" b="1" i="1" dirty="0" smtClean="0"/>
              <a:t>/Base de </a:t>
            </a:r>
            <a:r>
              <a:rPr lang="en-US" b="1" i="1" dirty="0" err="1" smtClean="0"/>
              <a:t>données</a:t>
            </a:r>
            <a:endParaRPr lang="sk-SK" b="1" i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 cstate="print"/>
          <a:srcRect l="2168" t="16221"/>
          <a:stretch/>
        </p:blipFill>
        <p:spPr>
          <a:xfrm>
            <a:off x="6527547" y="4587673"/>
            <a:ext cx="3405382" cy="222296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527547" y="4292690"/>
            <a:ext cx="238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Objet Etablissement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3" name="Connecteur droit avec flèche 2"/>
          <p:cNvCxnSpPr>
            <a:stCxn id="9" idx="3"/>
            <a:endCxn id="10" idx="1"/>
          </p:cNvCxnSpPr>
          <p:nvPr/>
        </p:nvCxnSpPr>
        <p:spPr>
          <a:xfrm flipV="1">
            <a:off x="4200805" y="5699154"/>
            <a:ext cx="2326742" cy="144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17191" y="-27158"/>
            <a:ext cx="73911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Spring MVC : Les couches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24686" y="5142369"/>
            <a:ext cx="3576119" cy="140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i="1" dirty="0" smtClean="0"/>
              <a:t>Modèle de </a:t>
            </a:r>
            <a:r>
              <a:rPr lang="en-US" b="1" i="1" dirty="0" err="1" smtClean="0"/>
              <a:t>donnée</a:t>
            </a:r>
            <a:r>
              <a:rPr lang="en-US" b="1" i="1" dirty="0" smtClean="0"/>
              <a:t>/Base de </a:t>
            </a:r>
            <a:r>
              <a:rPr lang="en-US" b="1" i="1" dirty="0" err="1" smtClean="0"/>
              <a:t>données</a:t>
            </a:r>
            <a:endParaRPr lang="sk-SK" b="1" i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 cstate="print"/>
          <a:srcRect l="2168" t="16221"/>
          <a:stretch/>
        </p:blipFill>
        <p:spPr>
          <a:xfrm>
            <a:off x="6527547" y="4587673"/>
            <a:ext cx="3405382" cy="222296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527547" y="4292690"/>
            <a:ext cx="238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Objet Etablissement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3" name="Connecteur droit avec flèche 2"/>
          <p:cNvCxnSpPr>
            <a:stCxn id="9" idx="3"/>
            <a:endCxn id="10" idx="1"/>
          </p:cNvCxnSpPr>
          <p:nvPr/>
        </p:nvCxnSpPr>
        <p:spPr>
          <a:xfrm flipV="1">
            <a:off x="4200805" y="5699154"/>
            <a:ext cx="2326742" cy="144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658140" y="3266538"/>
            <a:ext cx="3576119" cy="140328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i="1" dirty="0" smtClean="0"/>
              <a:t>Contrôleur</a:t>
            </a:r>
          </a:p>
          <a:p>
            <a:pPr lvl="0" algn="ctr"/>
            <a:r>
              <a:rPr lang="en-US" b="1" i="1" dirty="0" smtClean="0"/>
              <a:t>@Controller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21011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17191" y="-27158"/>
            <a:ext cx="73911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Spring MVC : Les couches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24686" y="5142369"/>
            <a:ext cx="3576119" cy="140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i="1" dirty="0" smtClean="0"/>
              <a:t>Modèle de </a:t>
            </a:r>
            <a:r>
              <a:rPr lang="en-US" b="1" i="1" dirty="0" err="1" smtClean="0"/>
              <a:t>donnée</a:t>
            </a:r>
            <a:r>
              <a:rPr lang="en-US" b="1" i="1" dirty="0" smtClean="0"/>
              <a:t>/Base de </a:t>
            </a:r>
            <a:r>
              <a:rPr lang="en-US" b="1" i="1" dirty="0" err="1" smtClean="0"/>
              <a:t>données</a:t>
            </a:r>
            <a:endParaRPr lang="sk-SK" b="1" i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 cstate="print"/>
          <a:srcRect l="2168" t="16221"/>
          <a:stretch/>
        </p:blipFill>
        <p:spPr>
          <a:xfrm>
            <a:off x="6527547" y="4587673"/>
            <a:ext cx="3405382" cy="222296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527547" y="4292690"/>
            <a:ext cx="238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Objet Etablissement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3" name="Connecteur droit avec flèche 2"/>
          <p:cNvCxnSpPr>
            <a:stCxn id="9" idx="3"/>
            <a:endCxn id="10" idx="1"/>
          </p:cNvCxnSpPr>
          <p:nvPr/>
        </p:nvCxnSpPr>
        <p:spPr>
          <a:xfrm flipV="1">
            <a:off x="4200805" y="5699154"/>
            <a:ext cx="2326742" cy="144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27547" y="2327829"/>
            <a:ext cx="4427279" cy="203086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455119" y="2158938"/>
            <a:ext cx="238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Contrôleur Etablissement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58140" y="3266538"/>
            <a:ext cx="3576119" cy="140328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i="1" dirty="0" smtClean="0"/>
              <a:t>Contrôleur</a:t>
            </a:r>
          </a:p>
          <a:p>
            <a:pPr lvl="0" algn="ctr"/>
            <a:r>
              <a:rPr lang="en-US" b="1" i="1" dirty="0" smtClean="0"/>
              <a:t>@Controller</a:t>
            </a:r>
            <a:endParaRPr lang="sk-SK" b="1" i="1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189653" y="3042177"/>
            <a:ext cx="2326742" cy="90604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82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17191" y="-27158"/>
            <a:ext cx="73911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Spring MVC : Les couches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24686" y="5142369"/>
            <a:ext cx="3576119" cy="140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i="1" dirty="0" smtClean="0"/>
              <a:t>Modèle de </a:t>
            </a:r>
            <a:r>
              <a:rPr lang="en-US" b="1" i="1" dirty="0" err="1" smtClean="0"/>
              <a:t>donnée</a:t>
            </a:r>
            <a:r>
              <a:rPr lang="en-US" b="1" i="1" dirty="0" smtClean="0"/>
              <a:t>/Base de </a:t>
            </a:r>
            <a:r>
              <a:rPr lang="en-US" b="1" i="1" dirty="0" err="1" smtClean="0"/>
              <a:t>données</a:t>
            </a:r>
            <a:endParaRPr lang="sk-SK" b="1" i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 cstate="print"/>
          <a:srcRect l="2168" t="16221"/>
          <a:stretch/>
        </p:blipFill>
        <p:spPr>
          <a:xfrm>
            <a:off x="6527547" y="4587673"/>
            <a:ext cx="3405382" cy="222296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527547" y="4292690"/>
            <a:ext cx="238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Objet Etablissement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3" name="Connecteur droit avec flèche 2"/>
          <p:cNvCxnSpPr>
            <a:stCxn id="9" idx="3"/>
            <a:endCxn id="10" idx="1"/>
          </p:cNvCxnSpPr>
          <p:nvPr/>
        </p:nvCxnSpPr>
        <p:spPr>
          <a:xfrm flipV="1">
            <a:off x="4200805" y="5699154"/>
            <a:ext cx="2326742" cy="144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658140" y="3266538"/>
            <a:ext cx="3576119" cy="140328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i="1" dirty="0" smtClean="0"/>
              <a:t>Contrôleur</a:t>
            </a:r>
          </a:p>
          <a:p>
            <a:pPr lvl="0" algn="ctr"/>
            <a:r>
              <a:rPr lang="en-US" b="1" i="1" dirty="0" smtClean="0"/>
              <a:t>@Controller</a:t>
            </a:r>
            <a:endParaRPr lang="sk-SK" b="1" i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27547" y="2327829"/>
            <a:ext cx="4427279" cy="203086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455119" y="2158938"/>
            <a:ext cx="238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Contrôleur Etablissement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4189653" y="3042177"/>
            <a:ext cx="2326742" cy="90604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624689" y="1285593"/>
            <a:ext cx="3576119" cy="1403287"/>
          </a:xfrm>
          <a:prstGeom prst="round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i="1" dirty="0" err="1" smtClean="0"/>
              <a:t>Vues</a:t>
            </a:r>
            <a:endParaRPr lang="en-US" b="1" i="1" dirty="0"/>
          </a:p>
          <a:p>
            <a:pPr lvl="0" algn="ctr"/>
            <a:r>
              <a:rPr lang="en-US" b="1" i="1" dirty="0" smtClean="0"/>
              <a:t>(JSPs)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26277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17191" y="-27158"/>
            <a:ext cx="73911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Spring MVC : Les couches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24686" y="5142369"/>
            <a:ext cx="3576119" cy="140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i="1" dirty="0" smtClean="0"/>
              <a:t>Modèle de </a:t>
            </a:r>
            <a:r>
              <a:rPr lang="en-US" b="1" i="1" dirty="0" err="1" smtClean="0"/>
              <a:t>donnée</a:t>
            </a:r>
            <a:r>
              <a:rPr lang="en-US" b="1" i="1" dirty="0" smtClean="0"/>
              <a:t>/Base de </a:t>
            </a:r>
            <a:r>
              <a:rPr lang="en-US" b="1" i="1" dirty="0" err="1" smtClean="0"/>
              <a:t>données</a:t>
            </a:r>
            <a:endParaRPr lang="sk-SK" b="1" i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 cstate="print"/>
          <a:srcRect l="2168" t="16221"/>
          <a:stretch/>
        </p:blipFill>
        <p:spPr>
          <a:xfrm>
            <a:off x="6527547" y="4587673"/>
            <a:ext cx="3405382" cy="222296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527547" y="4292690"/>
            <a:ext cx="238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Objet Etablissement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3" name="Connecteur droit avec flèche 2"/>
          <p:cNvCxnSpPr>
            <a:stCxn id="9" idx="3"/>
            <a:endCxn id="10" idx="1"/>
          </p:cNvCxnSpPr>
          <p:nvPr/>
        </p:nvCxnSpPr>
        <p:spPr>
          <a:xfrm flipV="1">
            <a:off x="4200805" y="5699154"/>
            <a:ext cx="2326742" cy="144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27547" y="2327829"/>
            <a:ext cx="4427279" cy="203086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455119" y="2158938"/>
            <a:ext cx="238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Contrôleur Etablissement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624689" y="1285593"/>
            <a:ext cx="3576119" cy="1403287"/>
          </a:xfrm>
          <a:prstGeom prst="round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i="1" dirty="0" err="1" smtClean="0"/>
              <a:t>Vues</a:t>
            </a:r>
            <a:endParaRPr lang="en-US" b="1" i="1" dirty="0"/>
          </a:p>
          <a:p>
            <a:pPr lvl="0" algn="ctr"/>
            <a:r>
              <a:rPr lang="en-US" b="1" i="1" dirty="0" smtClean="0"/>
              <a:t>(JSPs)</a:t>
            </a:r>
            <a:endParaRPr lang="sk-SK" b="1" i="1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5" cstate="print"/>
          <a:srcRect t="57699" b="438"/>
          <a:stretch/>
        </p:blipFill>
        <p:spPr>
          <a:xfrm>
            <a:off x="6372970" y="539447"/>
            <a:ext cx="2879671" cy="1596832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V="1">
            <a:off x="4200805" y="1534214"/>
            <a:ext cx="2688882" cy="532945"/>
          </a:xfrm>
          <a:prstGeom prst="straightConnector1">
            <a:avLst/>
          </a:prstGeom>
          <a:ln w="5715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58140" y="3266538"/>
            <a:ext cx="3576119" cy="140328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i="1" dirty="0" smtClean="0"/>
              <a:t>Contrôleur</a:t>
            </a:r>
          </a:p>
          <a:p>
            <a:pPr lvl="0" algn="ctr"/>
            <a:r>
              <a:rPr lang="en-US" b="1" i="1" dirty="0" smtClean="0"/>
              <a:t>@Controller</a:t>
            </a:r>
            <a:endParaRPr lang="sk-SK" b="1" i="1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4189653" y="3042177"/>
            <a:ext cx="2326742" cy="90604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4793" y="942735"/>
            <a:ext cx="4310251" cy="5709390"/>
          </a:xfrm>
          <a:prstGeom prst="rect">
            <a:avLst/>
          </a:prstGeom>
        </p:spPr>
      </p:pic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8135" y="-27158"/>
            <a:ext cx="93712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Structure du projet Maven et configuration spring MVC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 rot="2911778">
            <a:off x="1751914" y="1854290"/>
            <a:ext cx="3438889" cy="3399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510430" y="1632026"/>
            <a:ext cx="1875099" cy="1828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Configurer web.xml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510430" y="3627021"/>
            <a:ext cx="1875099" cy="1828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Configurer servlet-config.xml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566044" y="1678507"/>
            <a:ext cx="1875099" cy="1828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Ajouter un contrôleur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539860" y="3661493"/>
            <a:ext cx="1875099" cy="1828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Ajouter une vue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7469109" y="5595042"/>
            <a:ext cx="2897109" cy="18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15238" y="3523716"/>
            <a:ext cx="3295462" cy="23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7150726" y="1412734"/>
            <a:ext cx="2897109" cy="18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7515095" y="5946267"/>
            <a:ext cx="2897109" cy="18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365406" y="3257689"/>
            <a:ext cx="227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internationalisation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8835397" y="1125707"/>
            <a:ext cx="15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contrôleurs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8787142" y="5303792"/>
            <a:ext cx="274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de configuration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8774456" y="5942547"/>
            <a:ext cx="274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web.xml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-9973" y="-27158"/>
            <a:ext cx="111645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Mapping Objet </a:t>
            </a:r>
            <a:r>
              <a:rPr lang="en-US" sz="2800" dirty="0">
                <a:solidFill>
                  <a:srgbClr val="1F497D"/>
                </a:solidFill>
              </a:rPr>
              <a:t>R</a:t>
            </a:r>
            <a:r>
              <a:rPr lang="en-US" sz="2800" dirty="0" smtClean="0">
                <a:solidFill>
                  <a:srgbClr val="1F497D"/>
                </a:solidFill>
              </a:rPr>
              <a:t>elationnel (ORM) </a:t>
            </a:r>
            <a:r>
              <a:rPr lang="en-US" sz="2800" dirty="0" smtClean="0">
                <a:solidFill>
                  <a:srgbClr val="FF0000"/>
                </a:solidFill>
              </a:rPr>
              <a:t>(JPA et Hibernate)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H="1">
            <a:off x="2731626" y="960699"/>
            <a:ext cx="34723" cy="51738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951541" y="1504709"/>
            <a:ext cx="84495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fr-FR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Abstraction de JDBC</a:t>
            </a: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Association entre objet et base de donnée relationnelle</a:t>
            </a: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Entity Manager</a:t>
            </a: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Transformer les objets en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entités </a:t>
            </a: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Opérations CRUD</a:t>
            </a:r>
          </a:p>
          <a:p>
            <a:endParaRPr lang="fr-FR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552" y="2208172"/>
            <a:ext cx="20574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 cstate="print"/>
          <a:srcRect l="2168"/>
          <a:stretch/>
        </p:blipFill>
        <p:spPr>
          <a:xfrm>
            <a:off x="7785980" y="3676556"/>
            <a:ext cx="3974471" cy="309679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7849355" y="3547641"/>
            <a:ext cx="2381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Entité Etablissement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2263917" y="1622274"/>
            <a:ext cx="3358497" cy="364905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419" y="-18106"/>
            <a:ext cx="8567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Anatomie de l’application ScholaSERV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0" y="418744"/>
            <a:ext cx="12192000" cy="57506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7364334" y="1622274"/>
            <a:ext cx="3358497" cy="364905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7" idx="1"/>
          </p:cNvCxnSpPr>
          <p:nvPr/>
        </p:nvCxnSpPr>
        <p:spPr>
          <a:xfrm flipH="1" flipV="1">
            <a:off x="5622415" y="3446800"/>
            <a:ext cx="1741919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Résultat de recherche d'images pour &quot;formulaire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91" y="2636354"/>
            <a:ext cx="1388821" cy="149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621" y="2956659"/>
            <a:ext cx="1304925" cy="85725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6050423" y="29995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559591" y="3017555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</a:t>
            </a:r>
            <a:endParaRPr lang="fr-FR" dirty="0"/>
          </a:p>
        </p:txBody>
      </p:sp>
      <p:cxnSp>
        <p:nvCxnSpPr>
          <p:cNvPr id="21" name="Connecteur droit 20"/>
          <p:cNvCxnSpPr>
            <a:stCxn id="11" idx="1"/>
          </p:cNvCxnSpPr>
          <p:nvPr/>
        </p:nvCxnSpPr>
        <p:spPr>
          <a:xfrm flipH="1" flipV="1">
            <a:off x="1336099" y="3446800"/>
            <a:ext cx="927818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7" idx="3"/>
          </p:cNvCxnSpPr>
          <p:nvPr/>
        </p:nvCxnSpPr>
        <p:spPr>
          <a:xfrm flipH="1">
            <a:off x="10722831" y="3445727"/>
            <a:ext cx="573354" cy="10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352784" y="5438191"/>
            <a:ext cx="110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Frontend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683935" y="5438191"/>
            <a:ext cx="868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Java EE</a:t>
            </a:r>
            <a:endParaRPr lang="fr-FR" b="1" dirty="0"/>
          </a:p>
        </p:txBody>
      </p:sp>
      <p:pic>
        <p:nvPicPr>
          <p:cNvPr id="9220" name="Picture 4" descr="Résultat de recherche d'images pour &quot;tomcat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841" y="1755908"/>
            <a:ext cx="1953813" cy="194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8278726" y="393183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  <a:r>
              <a:rPr lang="fr-FR" dirty="0" smtClean="0"/>
              <a:t>ocalhost:8080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515509" y="35156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HTML</a:t>
            </a:r>
            <a:endParaRPr lang="fr-FR" dirty="0"/>
          </a:p>
        </p:txBody>
      </p:sp>
      <p:pic>
        <p:nvPicPr>
          <p:cNvPr id="9218" name="Picture 2" descr="Résultat de recherche d'images pour &quot;postgresql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75719" y="3954483"/>
            <a:ext cx="1116281" cy="1116281"/>
          </a:xfrm>
          <a:prstGeom prst="rect">
            <a:avLst/>
          </a:prstGeom>
          <a:noFill/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6" cstate="print"/>
          <a:srcRect r="16287"/>
          <a:stretch/>
        </p:blipFill>
        <p:spPr>
          <a:xfrm>
            <a:off x="11163878" y="2913400"/>
            <a:ext cx="996787" cy="96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143934" y="1"/>
            <a:ext cx="364701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1F497D"/>
                </a:solidFill>
              </a:rPr>
              <a:t>Plan </a:t>
            </a:r>
          </a:p>
        </p:txBody>
      </p:sp>
      <p:sp>
        <p:nvSpPr>
          <p:cNvPr id="104451" name="Rectangle 8"/>
          <p:cNvSpPr>
            <a:spLocks noChangeArrowheads="1"/>
          </p:cNvSpPr>
          <p:nvPr/>
        </p:nvSpPr>
        <p:spPr bwMode="auto">
          <a:xfrm>
            <a:off x="0" y="1453800"/>
            <a:ext cx="12192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chemeClr val="tx2"/>
                </a:solidFill>
              </a:rPr>
              <a:t>Présentation du projet</a:t>
            </a:r>
            <a:endParaRPr lang="fr-FR" sz="2800" dirty="0">
              <a:solidFill>
                <a:schemeClr val="tx2"/>
              </a:solidFill>
            </a:endParaRPr>
          </a:p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chemeClr val="tx2"/>
                </a:solidFill>
              </a:rPr>
              <a:t>Conduite du projet</a:t>
            </a:r>
            <a:endParaRPr lang="fr-FR" sz="2800" dirty="0">
              <a:solidFill>
                <a:schemeClr val="tx2"/>
              </a:solidFill>
            </a:endParaRPr>
          </a:p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chemeClr val="tx2"/>
                </a:solidFill>
              </a:rPr>
              <a:t>Résultats</a:t>
            </a:r>
            <a:endParaRPr lang="fr-FR" sz="2800" dirty="0">
              <a:solidFill>
                <a:schemeClr val="tx2"/>
              </a:solidFill>
            </a:endParaRPr>
          </a:p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chemeClr val="tx2"/>
                </a:solidFill>
              </a:rPr>
              <a:t>Conclusion/Perspectives</a:t>
            </a:r>
            <a:endParaRPr lang="fr-FR" sz="2800" dirty="0">
              <a:solidFill>
                <a:schemeClr val="tx2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143934" y="1"/>
            <a:ext cx="364701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1F497D"/>
                </a:solidFill>
              </a:rPr>
              <a:t>Plan </a:t>
            </a:r>
          </a:p>
        </p:txBody>
      </p:sp>
      <p:sp>
        <p:nvSpPr>
          <p:cNvPr id="104451" name="Rectangle 8"/>
          <p:cNvSpPr>
            <a:spLocks noChangeArrowheads="1"/>
          </p:cNvSpPr>
          <p:nvPr/>
        </p:nvSpPr>
        <p:spPr bwMode="auto">
          <a:xfrm>
            <a:off x="0" y="1453800"/>
            <a:ext cx="12192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chemeClr val="bg1">
                    <a:lumMod val="65000"/>
                  </a:schemeClr>
                </a:solidFill>
              </a:rPr>
              <a:t>Présentation du projet</a:t>
            </a:r>
            <a:endParaRPr lang="fr-FR" sz="2800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chemeClr val="bg1">
                    <a:lumMod val="65000"/>
                  </a:schemeClr>
                </a:solidFill>
              </a:rPr>
              <a:t>Conduite du projet</a:t>
            </a:r>
            <a:endParaRPr lang="fr-FR" sz="2800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rgbClr val="FF0000"/>
                </a:solidFill>
              </a:rPr>
              <a:t>Résultats</a:t>
            </a:r>
            <a:endParaRPr lang="fr-FR" sz="2800" dirty="0">
              <a:solidFill>
                <a:srgbClr val="FF0000"/>
              </a:solidFill>
            </a:endParaRPr>
          </a:p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chemeClr val="bg1">
                    <a:lumMod val="65000"/>
                  </a:schemeClr>
                </a:solidFill>
              </a:rPr>
              <a:t>Conclusion/Perspectives</a:t>
            </a:r>
            <a:endParaRPr lang="fr-FR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7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-9978" y="-27158"/>
            <a:ext cx="6650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Page </a:t>
            </a:r>
            <a:r>
              <a:rPr lang="en-US" sz="2800" dirty="0" err="1" smtClean="0">
                <a:solidFill>
                  <a:srgbClr val="1F497D"/>
                </a:solidFill>
              </a:rPr>
              <a:t>d’accueil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5" name="Picture 2" descr="E:\presentation scholaSERV\authentification\Authentificat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03" y="760966"/>
            <a:ext cx="8616267" cy="570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9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-9978" y="-27158"/>
            <a:ext cx="6650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Authentification des utilisateurs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3074" name="Picture 2" descr="E:\presentation scholaSERV\authentification\Authentific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398" y="1437038"/>
            <a:ext cx="29337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presentation scholaSERV\authentification\Authentification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69" y="1353561"/>
            <a:ext cx="8131168" cy="27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836181" y="1031538"/>
            <a:ext cx="238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Contrôleur authentification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2050" name="Picture 2" descr="E:\presentation scholaSERV\authentification\Authentificat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03" y="760966"/>
            <a:ext cx="8616267" cy="570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TILIS~1\AppData\Local\Temp\Rar$DRa0.188\Authentification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" y="713466"/>
            <a:ext cx="12192000" cy="47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avec flèche 2"/>
          <p:cNvCxnSpPr/>
          <p:nvPr/>
        </p:nvCxnSpPr>
        <p:spPr>
          <a:xfrm flipH="1" flipV="1">
            <a:off x="9369632" y="1040986"/>
            <a:ext cx="510638" cy="79968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9512135" y="1840675"/>
            <a:ext cx="2576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Le nom de l’utilisateur connecté avec un accès complet ou restreint des fonctionnalités selon son </a:t>
            </a:r>
            <a:r>
              <a:rPr lang="fr-FR" dirty="0" err="1" smtClean="0"/>
              <a:t>role</a:t>
            </a:r>
            <a:endParaRPr lang="fr-FR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-9978" y="-27158"/>
            <a:ext cx="6650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Authentification des utilisateurs</a:t>
            </a:r>
            <a:endParaRPr lang="en-US" sz="28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-9978" y="-27158"/>
            <a:ext cx="101515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1F497D"/>
                </a:solidFill>
              </a:rPr>
              <a:t>Liste</a:t>
            </a:r>
            <a:r>
              <a:rPr lang="en-US" sz="2800" dirty="0" smtClean="0">
                <a:solidFill>
                  <a:srgbClr val="1F497D"/>
                </a:solidFill>
              </a:rPr>
              <a:t> des </a:t>
            </a:r>
            <a:r>
              <a:rPr lang="en-US" sz="2800" dirty="0" err="1" smtClean="0">
                <a:solidFill>
                  <a:srgbClr val="1F497D"/>
                </a:solidFill>
              </a:rPr>
              <a:t>professeurs</a:t>
            </a:r>
            <a:r>
              <a:rPr lang="en-US" sz="2800" dirty="0" smtClean="0">
                <a:solidFill>
                  <a:srgbClr val="1F497D"/>
                </a:solidFill>
              </a:rPr>
              <a:t> et </a:t>
            </a:r>
            <a:r>
              <a:rPr lang="en-US" sz="2800" dirty="0" err="1" smtClean="0">
                <a:solidFill>
                  <a:srgbClr val="1F497D"/>
                </a:solidFill>
              </a:rPr>
              <a:t>matières</a:t>
            </a:r>
            <a:r>
              <a:rPr lang="en-US" sz="2800" dirty="0" smtClean="0">
                <a:solidFill>
                  <a:srgbClr val="1F497D"/>
                </a:solidFill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</a:rPr>
              <a:t>enseignées</a:t>
            </a:r>
            <a:r>
              <a:rPr lang="en-US" sz="2800" dirty="0" smtClean="0">
                <a:solidFill>
                  <a:srgbClr val="1F497D"/>
                </a:solidFill>
              </a:rPr>
              <a:t>: 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5122" name="Picture 2" descr="E:\presentation scholaSERV\professeurs\Ajout et édition d'un prof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" y="1080737"/>
            <a:ext cx="11412537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5122" name="Picture 2" descr="E:\presentation scholaSERV\professeurs\Ajout et édition d'un prof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" y="1080737"/>
            <a:ext cx="11412537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presentation scholaSERV\professeurs\Ajout et édition d'un prof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831" y="4517098"/>
            <a:ext cx="48958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9978" y="-27158"/>
            <a:ext cx="101515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1F497D"/>
                </a:solidFill>
              </a:rPr>
              <a:t>Liste</a:t>
            </a:r>
            <a:r>
              <a:rPr lang="en-US" sz="2800" dirty="0" smtClean="0">
                <a:solidFill>
                  <a:srgbClr val="1F497D"/>
                </a:solidFill>
              </a:rPr>
              <a:t> des </a:t>
            </a:r>
            <a:r>
              <a:rPr lang="en-US" sz="2800" dirty="0" err="1" smtClean="0">
                <a:solidFill>
                  <a:srgbClr val="1F497D"/>
                </a:solidFill>
              </a:rPr>
              <a:t>professeurs</a:t>
            </a:r>
            <a:r>
              <a:rPr lang="en-US" sz="2800" dirty="0" smtClean="0">
                <a:solidFill>
                  <a:srgbClr val="1F497D"/>
                </a:solidFill>
              </a:rPr>
              <a:t> et </a:t>
            </a:r>
            <a:r>
              <a:rPr lang="en-US" sz="2800" dirty="0" err="1" smtClean="0">
                <a:solidFill>
                  <a:srgbClr val="1F497D"/>
                </a:solidFill>
              </a:rPr>
              <a:t>matières</a:t>
            </a:r>
            <a:r>
              <a:rPr lang="en-US" sz="2800" dirty="0" smtClean="0">
                <a:solidFill>
                  <a:srgbClr val="1F497D"/>
                </a:solidFill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</a:rPr>
              <a:t>enseignées</a:t>
            </a:r>
            <a:endParaRPr lang="en-US" sz="28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7170" name="Picture 2" descr="E:\presentation scholaSERV\professeurs\Ajout et édition d'un prof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27" y="1071418"/>
            <a:ext cx="1086961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presentation scholaSERV\professeurs\Ajout et édition d'un prof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90" y="1941348"/>
            <a:ext cx="5048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presentation scholaSERV\professeurs\Ajout et édition d'un prof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35" y="4201697"/>
            <a:ext cx="10821988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-9978" y="-27158"/>
            <a:ext cx="101515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1F497D"/>
                </a:solidFill>
              </a:rPr>
              <a:t>Liste</a:t>
            </a:r>
            <a:r>
              <a:rPr lang="en-US" sz="2800" dirty="0" smtClean="0">
                <a:solidFill>
                  <a:srgbClr val="1F497D"/>
                </a:solidFill>
              </a:rPr>
              <a:t> des </a:t>
            </a:r>
            <a:r>
              <a:rPr lang="en-US" sz="2800" dirty="0" err="1" smtClean="0">
                <a:solidFill>
                  <a:srgbClr val="1F497D"/>
                </a:solidFill>
              </a:rPr>
              <a:t>professeurs</a:t>
            </a:r>
            <a:r>
              <a:rPr lang="en-US" sz="2800" dirty="0" smtClean="0">
                <a:solidFill>
                  <a:srgbClr val="1F497D"/>
                </a:solidFill>
              </a:rPr>
              <a:t> et </a:t>
            </a:r>
            <a:r>
              <a:rPr lang="en-US" sz="2800" dirty="0" err="1" smtClean="0">
                <a:solidFill>
                  <a:srgbClr val="1F497D"/>
                </a:solidFill>
              </a:rPr>
              <a:t>matières</a:t>
            </a:r>
            <a:r>
              <a:rPr lang="en-US" sz="2800" dirty="0" smtClean="0">
                <a:solidFill>
                  <a:srgbClr val="1F497D"/>
                </a:solidFill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</a:rPr>
              <a:t>enseignées</a:t>
            </a:r>
            <a:r>
              <a:rPr lang="en-US" sz="2800" dirty="0" smtClean="0">
                <a:solidFill>
                  <a:srgbClr val="1F497D"/>
                </a:solidFill>
              </a:rPr>
              <a:t>: affectation de matière</a:t>
            </a:r>
            <a:endParaRPr lang="en-US" sz="28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7170" name="Picture 2" descr="E:\presentation scholaSERV\professeurs\Ajout et édition d'un prof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27" y="1071418"/>
            <a:ext cx="1086961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-9978" y="-27158"/>
            <a:ext cx="101515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1F497D"/>
                </a:solidFill>
              </a:rPr>
              <a:t>Liste</a:t>
            </a:r>
            <a:r>
              <a:rPr lang="en-US" sz="2800" dirty="0" smtClean="0">
                <a:solidFill>
                  <a:srgbClr val="1F497D"/>
                </a:solidFill>
              </a:rPr>
              <a:t> des </a:t>
            </a:r>
            <a:r>
              <a:rPr lang="en-US" sz="2800" dirty="0" err="1" smtClean="0">
                <a:solidFill>
                  <a:srgbClr val="1F497D"/>
                </a:solidFill>
              </a:rPr>
              <a:t>professeurs</a:t>
            </a:r>
            <a:r>
              <a:rPr lang="en-US" sz="2800" dirty="0" smtClean="0">
                <a:solidFill>
                  <a:srgbClr val="1F497D"/>
                </a:solidFill>
              </a:rPr>
              <a:t> et </a:t>
            </a:r>
            <a:r>
              <a:rPr lang="en-US" sz="2800" dirty="0" err="1" smtClean="0">
                <a:solidFill>
                  <a:srgbClr val="1F497D"/>
                </a:solidFill>
              </a:rPr>
              <a:t>matières</a:t>
            </a:r>
            <a:r>
              <a:rPr lang="en-US" sz="2800" dirty="0" smtClean="0">
                <a:solidFill>
                  <a:srgbClr val="1F497D"/>
                </a:solidFill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</a:rPr>
              <a:t>enseignées</a:t>
            </a:r>
            <a:r>
              <a:rPr lang="en-US" sz="2800" dirty="0" smtClean="0">
                <a:solidFill>
                  <a:srgbClr val="1F497D"/>
                </a:solidFill>
              </a:rPr>
              <a:t>: affectation de matière</a:t>
            </a:r>
            <a:endParaRPr lang="en-US" sz="28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7170" name="Picture 2" descr="E:\presentation scholaSERV\professeurs\Ajout et édition d'un prof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27" y="1071418"/>
            <a:ext cx="1086961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presentation scholaSERV\professeurs\Ajout et édition d'un prof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90" y="1941348"/>
            <a:ext cx="5048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-9978" y="-27158"/>
            <a:ext cx="101515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1F497D"/>
                </a:solidFill>
              </a:rPr>
              <a:t>Liste</a:t>
            </a:r>
            <a:r>
              <a:rPr lang="en-US" sz="2800" dirty="0" smtClean="0">
                <a:solidFill>
                  <a:srgbClr val="1F497D"/>
                </a:solidFill>
              </a:rPr>
              <a:t> des </a:t>
            </a:r>
            <a:r>
              <a:rPr lang="en-US" sz="2800" dirty="0" err="1" smtClean="0">
                <a:solidFill>
                  <a:srgbClr val="1F497D"/>
                </a:solidFill>
              </a:rPr>
              <a:t>professeurs</a:t>
            </a:r>
            <a:r>
              <a:rPr lang="en-US" sz="2800" dirty="0" smtClean="0">
                <a:solidFill>
                  <a:srgbClr val="1F497D"/>
                </a:solidFill>
              </a:rPr>
              <a:t> et </a:t>
            </a:r>
            <a:r>
              <a:rPr lang="en-US" sz="2800" dirty="0" err="1" smtClean="0">
                <a:solidFill>
                  <a:srgbClr val="1F497D"/>
                </a:solidFill>
              </a:rPr>
              <a:t>matières</a:t>
            </a:r>
            <a:r>
              <a:rPr lang="en-US" sz="2800" dirty="0" smtClean="0">
                <a:solidFill>
                  <a:srgbClr val="1F497D"/>
                </a:solidFill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</a:rPr>
              <a:t>enseignées</a:t>
            </a:r>
            <a:r>
              <a:rPr lang="en-US" sz="2800" dirty="0" smtClean="0">
                <a:solidFill>
                  <a:srgbClr val="1F497D"/>
                </a:solidFill>
              </a:rPr>
              <a:t>: affectation de matière</a:t>
            </a:r>
            <a:endParaRPr lang="en-US" sz="28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7170" name="Picture 2" descr="E:\presentation scholaSERV\professeurs\Ajout et édition d'un prof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27" y="1071418"/>
            <a:ext cx="1086961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presentation scholaSERV\professeurs\Ajout et édition d'un prof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90" y="1941348"/>
            <a:ext cx="5048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presentation scholaSERV\professeurs\Ajout et édition d'un prof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35" y="4201697"/>
            <a:ext cx="10821988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-9978" y="-27158"/>
            <a:ext cx="101515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1F497D"/>
                </a:solidFill>
              </a:rPr>
              <a:t>Liste</a:t>
            </a:r>
            <a:r>
              <a:rPr lang="en-US" sz="2800" dirty="0" smtClean="0">
                <a:solidFill>
                  <a:srgbClr val="1F497D"/>
                </a:solidFill>
              </a:rPr>
              <a:t> des </a:t>
            </a:r>
            <a:r>
              <a:rPr lang="en-US" sz="2800" dirty="0" err="1" smtClean="0">
                <a:solidFill>
                  <a:srgbClr val="1F497D"/>
                </a:solidFill>
              </a:rPr>
              <a:t>professeurs</a:t>
            </a:r>
            <a:r>
              <a:rPr lang="en-US" sz="2800" dirty="0" smtClean="0">
                <a:solidFill>
                  <a:srgbClr val="1F497D"/>
                </a:solidFill>
              </a:rPr>
              <a:t> et </a:t>
            </a:r>
            <a:r>
              <a:rPr lang="en-US" sz="2800" dirty="0" err="1" smtClean="0">
                <a:solidFill>
                  <a:srgbClr val="1F497D"/>
                </a:solidFill>
              </a:rPr>
              <a:t>matières</a:t>
            </a:r>
            <a:r>
              <a:rPr lang="en-US" sz="2800" dirty="0" smtClean="0">
                <a:solidFill>
                  <a:srgbClr val="1F497D"/>
                </a:solidFill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</a:rPr>
              <a:t>enseignées</a:t>
            </a:r>
            <a:r>
              <a:rPr lang="en-US" sz="2800" dirty="0" smtClean="0">
                <a:solidFill>
                  <a:srgbClr val="1F497D"/>
                </a:solidFill>
              </a:rPr>
              <a:t>: affectation de matière</a:t>
            </a:r>
            <a:endParaRPr lang="en-US" sz="28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143934" y="1"/>
            <a:ext cx="364701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1F497D"/>
                </a:solidFill>
              </a:rPr>
              <a:t>Plan </a:t>
            </a:r>
          </a:p>
        </p:txBody>
      </p:sp>
      <p:sp>
        <p:nvSpPr>
          <p:cNvPr id="104451" name="Rectangle 8"/>
          <p:cNvSpPr>
            <a:spLocks noChangeArrowheads="1"/>
          </p:cNvSpPr>
          <p:nvPr/>
        </p:nvSpPr>
        <p:spPr bwMode="auto">
          <a:xfrm>
            <a:off x="0" y="1453800"/>
            <a:ext cx="12192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rgbClr val="FF0000"/>
                </a:solidFill>
              </a:rPr>
              <a:t>Présentation du projet</a:t>
            </a:r>
            <a:endParaRPr lang="fr-FR" sz="2800" dirty="0">
              <a:solidFill>
                <a:srgbClr val="FF0000"/>
              </a:solidFill>
            </a:endParaRPr>
          </a:p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chemeClr val="bg1">
                    <a:lumMod val="65000"/>
                  </a:schemeClr>
                </a:solidFill>
              </a:rPr>
              <a:t>Conduite du projet</a:t>
            </a:r>
            <a:endParaRPr lang="fr-FR" sz="2800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chemeClr val="bg1">
                    <a:lumMod val="65000"/>
                  </a:schemeClr>
                </a:solidFill>
              </a:rPr>
              <a:t>Résultats</a:t>
            </a:r>
            <a:endParaRPr lang="fr-FR" sz="2800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chemeClr val="bg1">
                    <a:lumMod val="65000"/>
                  </a:schemeClr>
                </a:solidFill>
              </a:rPr>
              <a:t>Conclusion/Perspectives</a:t>
            </a:r>
            <a:endParaRPr lang="fr-FR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10242" name="Picture 2" descr="E:\presentation scholaSERV\professeurs\Ajout et édition d'un prof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79" y="941387"/>
            <a:ext cx="6021388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9978" y="-27158"/>
            <a:ext cx="101515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1F497D"/>
                </a:solidFill>
              </a:rPr>
              <a:t>Liste</a:t>
            </a:r>
            <a:r>
              <a:rPr lang="en-US" sz="2800" dirty="0" smtClean="0">
                <a:solidFill>
                  <a:srgbClr val="1F497D"/>
                </a:solidFill>
              </a:rPr>
              <a:t> des </a:t>
            </a:r>
            <a:r>
              <a:rPr lang="en-US" sz="2800" dirty="0" err="1" smtClean="0">
                <a:solidFill>
                  <a:srgbClr val="1F497D"/>
                </a:solidFill>
              </a:rPr>
              <a:t>professeurs</a:t>
            </a:r>
            <a:r>
              <a:rPr lang="en-US" sz="2800" dirty="0" smtClean="0">
                <a:solidFill>
                  <a:srgbClr val="1F497D"/>
                </a:solidFill>
              </a:rPr>
              <a:t> et </a:t>
            </a:r>
            <a:r>
              <a:rPr lang="en-US" sz="2800" dirty="0" err="1" smtClean="0">
                <a:solidFill>
                  <a:srgbClr val="1F497D"/>
                </a:solidFill>
              </a:rPr>
              <a:t>matières</a:t>
            </a:r>
            <a:r>
              <a:rPr lang="en-US" sz="2800" dirty="0" smtClean="0">
                <a:solidFill>
                  <a:srgbClr val="1F497D"/>
                </a:solidFill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</a:rPr>
              <a:t>enseignées</a:t>
            </a:r>
            <a:r>
              <a:rPr lang="en-US" sz="2800" dirty="0" smtClean="0">
                <a:solidFill>
                  <a:srgbClr val="1F497D"/>
                </a:solidFill>
              </a:rPr>
              <a:t>: </a:t>
            </a:r>
            <a:r>
              <a:rPr lang="en-US" sz="2800" dirty="0" err="1" smtClean="0">
                <a:solidFill>
                  <a:srgbClr val="1F497D"/>
                </a:solidFill>
              </a:rPr>
              <a:t>controleur</a:t>
            </a:r>
            <a:endParaRPr lang="en-US" sz="28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11266" name="Picture 2" descr="E:\presentation scholaSERV\professeurs\Ajout et édition d'un prof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4" y="1939204"/>
            <a:ext cx="10726738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-9978" y="-27158"/>
            <a:ext cx="101515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1F497D"/>
                </a:solidFill>
              </a:rPr>
              <a:t>Liste</a:t>
            </a:r>
            <a:r>
              <a:rPr lang="en-US" sz="2800" dirty="0" smtClean="0">
                <a:solidFill>
                  <a:srgbClr val="1F497D"/>
                </a:solidFill>
              </a:rPr>
              <a:t> des </a:t>
            </a:r>
            <a:r>
              <a:rPr lang="en-US" sz="2800" dirty="0" err="1" smtClean="0">
                <a:solidFill>
                  <a:srgbClr val="1F497D"/>
                </a:solidFill>
              </a:rPr>
              <a:t>professeurs</a:t>
            </a:r>
            <a:r>
              <a:rPr lang="en-US" sz="2800" dirty="0" smtClean="0">
                <a:solidFill>
                  <a:srgbClr val="1F497D"/>
                </a:solidFill>
              </a:rPr>
              <a:t> et </a:t>
            </a:r>
            <a:r>
              <a:rPr lang="en-US" sz="2800" dirty="0" err="1" smtClean="0">
                <a:solidFill>
                  <a:srgbClr val="1F497D"/>
                </a:solidFill>
              </a:rPr>
              <a:t>matières</a:t>
            </a:r>
            <a:r>
              <a:rPr lang="en-US" sz="2800" dirty="0" smtClean="0">
                <a:solidFill>
                  <a:srgbClr val="1F497D"/>
                </a:solidFill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</a:rPr>
              <a:t>enseignées</a:t>
            </a:r>
            <a:r>
              <a:rPr lang="en-US" sz="2800" dirty="0" smtClean="0">
                <a:solidFill>
                  <a:srgbClr val="1F497D"/>
                </a:solidFill>
              </a:rPr>
              <a:t>: affectation de matière</a:t>
            </a:r>
            <a:endParaRPr lang="en-US" sz="28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12290" name="Picture 2" descr="E:\presentation scholaSERV\professeurs\Ajout et édition d'un prof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" y="649905"/>
            <a:ext cx="11145838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-9978" y="-27158"/>
            <a:ext cx="101515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1F497D"/>
                </a:solidFill>
              </a:rPr>
              <a:t>Liste</a:t>
            </a:r>
            <a:r>
              <a:rPr lang="en-US" sz="2800" dirty="0" smtClean="0">
                <a:solidFill>
                  <a:srgbClr val="1F497D"/>
                </a:solidFill>
              </a:rPr>
              <a:t> des </a:t>
            </a:r>
            <a:r>
              <a:rPr lang="en-US" sz="2800" dirty="0" err="1" smtClean="0">
                <a:solidFill>
                  <a:srgbClr val="1F497D"/>
                </a:solidFill>
              </a:rPr>
              <a:t>professeurs</a:t>
            </a:r>
            <a:r>
              <a:rPr lang="en-US" sz="2800" dirty="0" smtClean="0">
                <a:solidFill>
                  <a:srgbClr val="1F497D"/>
                </a:solidFill>
              </a:rPr>
              <a:t> et </a:t>
            </a:r>
            <a:r>
              <a:rPr lang="en-US" sz="2800" dirty="0" err="1" smtClean="0">
                <a:solidFill>
                  <a:srgbClr val="1F497D"/>
                </a:solidFill>
              </a:rPr>
              <a:t>matières</a:t>
            </a:r>
            <a:r>
              <a:rPr lang="en-US" sz="2800" dirty="0" smtClean="0">
                <a:solidFill>
                  <a:srgbClr val="1F497D"/>
                </a:solidFill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</a:rPr>
              <a:t>enseignées</a:t>
            </a:r>
            <a:r>
              <a:rPr lang="en-US" sz="2800" dirty="0" smtClean="0">
                <a:solidFill>
                  <a:srgbClr val="1F497D"/>
                </a:solidFill>
              </a:rPr>
              <a:t>: affectation de matière</a:t>
            </a:r>
            <a:endParaRPr lang="en-US" sz="28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2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-9978" y="-27158"/>
            <a:ext cx="6650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Présentation des interfaces: </a:t>
            </a:r>
            <a:r>
              <a:rPr lang="en-US" sz="2800" dirty="0" err="1" smtClean="0">
                <a:solidFill>
                  <a:srgbClr val="1F497D"/>
                </a:solidFill>
              </a:rPr>
              <a:t>accueil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13314" name="Picture 2" descr="E:\presentation scholaSERV\professeurs\Limitation à 3 matières par professe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16" y="1275896"/>
            <a:ext cx="10174167" cy="393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5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8"/>
          <p:cNvSpPr>
            <a:spLocks noChangeArrowheads="1"/>
          </p:cNvSpPr>
          <p:nvPr/>
        </p:nvSpPr>
        <p:spPr bwMode="auto">
          <a:xfrm>
            <a:off x="0" y="1453800"/>
            <a:ext cx="12192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chemeClr val="bg1">
                    <a:lumMod val="65000"/>
                  </a:schemeClr>
                </a:solidFill>
              </a:rPr>
              <a:t>Présentation du projet</a:t>
            </a:r>
            <a:endParaRPr lang="fr-FR" sz="2800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chemeClr val="bg1">
                    <a:lumMod val="65000"/>
                  </a:schemeClr>
                </a:solidFill>
              </a:rPr>
              <a:t>Conduite du projet</a:t>
            </a:r>
            <a:endParaRPr lang="fr-FR" sz="2800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chemeClr val="bg1">
                    <a:lumMod val="65000"/>
                  </a:schemeClr>
                </a:solidFill>
              </a:rPr>
              <a:t>Résultats</a:t>
            </a:r>
            <a:endParaRPr lang="fr-FR" sz="2800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rgbClr val="FF0000"/>
                </a:solidFill>
              </a:rPr>
              <a:t>Conclusion/Perspectives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139" y="-27158"/>
            <a:ext cx="364701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1F497D"/>
                </a:solidFill>
              </a:rPr>
              <a:t>Plan </a:t>
            </a:r>
          </a:p>
        </p:txBody>
      </p:sp>
    </p:spTree>
    <p:extLst>
      <p:ext uri="{BB962C8B-B14F-4D97-AF65-F5344CB8AC3E}">
        <p14:creationId xmlns:p14="http://schemas.microsoft.com/office/powerpoint/2010/main" val="6939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8139" y="-27158"/>
            <a:ext cx="364701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Conclusion 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ZoneTexte 3"/>
          <p:cNvSpPr txBox="1">
            <a:spLocks noChangeArrowheads="1"/>
          </p:cNvSpPr>
          <p:nvPr/>
        </p:nvSpPr>
        <p:spPr bwMode="auto">
          <a:xfrm>
            <a:off x="262551" y="1294178"/>
            <a:ext cx="1174234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sz="2000" dirty="0" smtClean="0">
                <a:solidFill>
                  <a:srgbClr val="0000FF"/>
                </a:solidFill>
              </a:rPr>
              <a:t>1/ Développement from scratch d’une application web :</a:t>
            </a:r>
          </a:p>
          <a:p>
            <a:pPr eaLnBrk="1" hangingPunct="1"/>
            <a:r>
              <a:rPr lang="fr-FR" dirty="0" smtClean="0">
                <a:solidFill>
                  <a:srgbClr val="0000FF"/>
                </a:solidFill>
                <a:latin typeface="Calibri"/>
                <a:ea typeface="+mn-ea"/>
                <a:cs typeface="Arial"/>
                <a:sym typeface="Wingdings" panose="05000000000000000000" pitchFamily="2" charset="2"/>
              </a:rPr>
              <a:t>       Utilisation de la spécification JPA (Java Persistence API) et du framework </a:t>
            </a:r>
            <a:r>
              <a:rPr lang="fr-FR" dirty="0" err="1" smtClean="0">
                <a:solidFill>
                  <a:srgbClr val="0000FF"/>
                </a:solidFill>
                <a:latin typeface="Calibri"/>
                <a:ea typeface="+mn-ea"/>
                <a:cs typeface="Arial"/>
                <a:sym typeface="Wingdings" panose="05000000000000000000" pitchFamily="2" charset="2"/>
              </a:rPr>
              <a:t>Hibernate</a:t>
            </a:r>
            <a:r>
              <a:rPr lang="fr-FR" dirty="0" smtClean="0">
                <a:solidFill>
                  <a:srgbClr val="0000FF"/>
                </a:solidFill>
                <a:latin typeface="Calibri"/>
                <a:ea typeface="+mn-ea"/>
                <a:cs typeface="Arial"/>
                <a:sym typeface="Wingdings" panose="05000000000000000000" pitchFamily="2" charset="2"/>
              </a:rPr>
              <a:t>  </a:t>
            </a:r>
          </a:p>
          <a:p>
            <a:pPr eaLnBrk="1" hangingPunct="1"/>
            <a:r>
              <a:rPr lang="fr-FR" dirty="0" smtClean="0">
                <a:solidFill>
                  <a:srgbClr val="0000FF"/>
                </a:solidFill>
                <a:latin typeface="Calibri"/>
                <a:cs typeface="Arial"/>
                <a:sym typeface="Wingdings" panose="05000000000000000000" pitchFamily="2" charset="2"/>
              </a:rPr>
              <a:t>       </a:t>
            </a:r>
            <a:r>
              <a:rPr lang="fr-FR" dirty="0" smtClean="0">
                <a:solidFill>
                  <a:srgbClr val="0000FF"/>
                </a:solidFill>
                <a:latin typeface="Calibri"/>
                <a:ea typeface="+mn-ea"/>
                <a:cs typeface="Arial"/>
                <a:sym typeface="Wingdings" panose="05000000000000000000" pitchFamily="2" charset="2"/>
              </a:rPr>
              <a:t>Choix du design pattern MVC (Model View Controller)</a:t>
            </a:r>
          </a:p>
          <a:p>
            <a:pPr eaLnBrk="1" hangingPunct="1"/>
            <a:r>
              <a:rPr lang="fr-FR" dirty="0" smtClean="0">
                <a:solidFill>
                  <a:srgbClr val="0000FF"/>
                </a:solidFill>
                <a:latin typeface="Calibri"/>
                <a:cs typeface="Arial"/>
                <a:sym typeface="Wingdings" panose="05000000000000000000" pitchFamily="2" charset="2"/>
              </a:rPr>
              <a:t>       Une version zero de l’application avec les grands modules</a:t>
            </a:r>
            <a:endParaRPr lang="fr-FR" dirty="0" smtClean="0">
              <a:solidFill>
                <a:srgbClr val="0000FF"/>
              </a:solidFill>
              <a:latin typeface="Calibri"/>
              <a:ea typeface="+mn-ea"/>
              <a:cs typeface="Arial"/>
              <a:sym typeface="Wingdings" panose="05000000000000000000" pitchFamily="2" charset="2"/>
            </a:endParaRPr>
          </a:p>
          <a:p>
            <a:pPr eaLnBrk="1" hangingPunct="1"/>
            <a:endParaRPr lang="fr-FR" sz="2000" dirty="0" smtClean="0">
              <a:solidFill>
                <a:srgbClr val="0000FF"/>
              </a:solidFill>
            </a:endParaRPr>
          </a:p>
          <a:p>
            <a:pPr eaLnBrk="1" hangingPunct="1"/>
            <a:endParaRPr lang="fr-FR" sz="2000" dirty="0">
              <a:solidFill>
                <a:srgbClr val="0000FF"/>
              </a:solidFill>
            </a:endParaRPr>
          </a:p>
          <a:p>
            <a:pPr eaLnBrk="1" hangingPunct="1"/>
            <a:r>
              <a:rPr lang="fr-FR" sz="2000" dirty="0" smtClean="0">
                <a:solidFill>
                  <a:srgbClr val="0000FF"/>
                </a:solidFill>
              </a:rPr>
              <a:t>2/</a:t>
            </a:r>
            <a:r>
              <a:rPr lang="fr-FR" sz="2000" dirty="0">
                <a:solidFill>
                  <a:srgbClr val="0000FF"/>
                </a:solidFill>
              </a:rPr>
              <a:t> </a:t>
            </a:r>
            <a:r>
              <a:rPr lang="fr-FR" sz="2000" dirty="0" smtClean="0">
                <a:solidFill>
                  <a:srgbClr val="0000FF"/>
                </a:solidFill>
              </a:rPr>
              <a:t>Difficultés d’intégration de certains modules de l’application</a:t>
            </a:r>
          </a:p>
          <a:p>
            <a:pPr eaLnBrk="1" hangingPunct="1"/>
            <a:r>
              <a:rPr lang="fr-FR" dirty="0" smtClean="0">
                <a:solidFill>
                  <a:srgbClr val="0000FF"/>
                </a:solidFill>
                <a:cs typeface="Arial"/>
                <a:sym typeface="Wingdings" panose="05000000000000000000" pitchFamily="2" charset="2"/>
              </a:rPr>
              <a:t>      </a:t>
            </a:r>
            <a:r>
              <a:rPr lang="fr-FR" dirty="0" smtClean="0">
                <a:solidFill>
                  <a:srgbClr val="0000FF"/>
                </a:solidFill>
                <a:cs typeface="Arial"/>
              </a:rPr>
              <a:t> Module d’authentification de l’utilisateur</a:t>
            </a:r>
          </a:p>
          <a:p>
            <a:pPr eaLnBrk="1" hangingPunct="1"/>
            <a:r>
              <a:rPr lang="fr-FR" dirty="0" smtClean="0">
                <a:solidFill>
                  <a:srgbClr val="0000FF"/>
                </a:solidFill>
                <a:latin typeface="Calibri"/>
                <a:ea typeface="+mn-ea"/>
                <a:cs typeface="Arial"/>
              </a:rPr>
              <a:t>      </a:t>
            </a:r>
            <a:r>
              <a:rPr lang="fr-FR" dirty="0" smtClean="0">
                <a:solidFill>
                  <a:srgbClr val="0000FF"/>
                </a:solidFill>
                <a:latin typeface="Calibri"/>
                <a:ea typeface="+mn-ea"/>
                <a:cs typeface="Arial"/>
                <a:sym typeface="Wingdings" panose="05000000000000000000" pitchFamily="2" charset="2"/>
              </a:rPr>
              <a:t></a:t>
            </a:r>
            <a:r>
              <a:rPr lang="fr-FR" dirty="0" smtClean="0">
                <a:solidFill>
                  <a:srgbClr val="0000FF"/>
                </a:solidFill>
                <a:latin typeface="Calibri"/>
                <a:ea typeface="+mn-ea"/>
                <a:cs typeface="Arial"/>
              </a:rPr>
              <a:t> Module de gestion des professeurs</a:t>
            </a:r>
          </a:p>
          <a:p>
            <a:pPr eaLnBrk="1" hangingPunct="1"/>
            <a:r>
              <a:rPr lang="fr-FR" dirty="0" smtClean="0">
                <a:solidFill>
                  <a:srgbClr val="0000FF"/>
                </a:solidFill>
                <a:latin typeface="Calibri"/>
                <a:ea typeface="+mn-ea"/>
                <a:cs typeface="Arial"/>
              </a:rPr>
              <a:t>      </a:t>
            </a:r>
            <a:r>
              <a:rPr lang="fr-FR" dirty="0" smtClean="0">
                <a:solidFill>
                  <a:srgbClr val="0000FF"/>
                </a:solidFill>
                <a:latin typeface="Calibri"/>
                <a:ea typeface="+mn-ea"/>
                <a:cs typeface="Arial"/>
                <a:sym typeface="Wingdings" panose="05000000000000000000" pitchFamily="2" charset="2"/>
              </a:rPr>
              <a:t></a:t>
            </a:r>
            <a:r>
              <a:rPr lang="fr-FR" dirty="0" smtClean="0">
                <a:solidFill>
                  <a:srgbClr val="0000FF"/>
                </a:solidFill>
                <a:latin typeface="Calibri"/>
                <a:ea typeface="+mn-ea"/>
                <a:cs typeface="Arial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alibri"/>
                <a:ea typeface="+mn-ea"/>
              </a:rPr>
              <a:t>Module de gestion des calendriers</a:t>
            </a:r>
          </a:p>
          <a:p>
            <a:pPr eaLnBrk="1" hangingPunct="1"/>
            <a:endParaRPr lang="fr-FR" dirty="0">
              <a:solidFill>
                <a:srgbClr val="0000FF"/>
              </a:solidFill>
              <a:latin typeface="Calibri"/>
              <a:ea typeface="+mn-ea"/>
            </a:endParaRPr>
          </a:p>
          <a:p>
            <a:pPr eaLnBrk="1" hangingPunct="1"/>
            <a:endParaRPr lang="fr-FR" dirty="0" smtClean="0">
              <a:solidFill>
                <a:srgbClr val="0000FF"/>
              </a:solidFill>
              <a:latin typeface="Calibri"/>
              <a:ea typeface="+mn-ea"/>
            </a:endParaRPr>
          </a:p>
          <a:p>
            <a:pPr eaLnBrk="1" hangingPunct="1"/>
            <a:r>
              <a:rPr lang="fr-FR" sz="2000" dirty="0" smtClean="0">
                <a:solidFill>
                  <a:srgbClr val="0000FF"/>
                </a:solidFill>
                <a:latin typeface="Calibri"/>
                <a:ea typeface="+mn-ea"/>
              </a:rPr>
              <a:t>3/ Difficultés de mise en place de l’agilité</a:t>
            </a:r>
          </a:p>
          <a:p>
            <a:pPr eaLnBrk="1" hangingPunct="1"/>
            <a:r>
              <a:rPr lang="fr-FR" dirty="0" smtClean="0">
                <a:solidFill>
                  <a:srgbClr val="0000FF"/>
                </a:solidFill>
                <a:latin typeface="Calibri"/>
                <a:ea typeface="+mn-ea"/>
                <a:cs typeface="Arial"/>
                <a:sym typeface="Wingdings" panose="05000000000000000000" pitchFamily="2" charset="2"/>
              </a:rPr>
              <a:t>        Un peu plus d’entraînements pour mieux cerner les méthodes Agiles et SCRUM</a:t>
            </a:r>
            <a:endParaRPr lang="fr-FR" sz="2000" dirty="0" smtClean="0">
              <a:solidFill>
                <a:srgbClr val="0000FF"/>
              </a:solidFill>
              <a:latin typeface="Calibri"/>
              <a:ea typeface="+mn-ea"/>
            </a:endParaRPr>
          </a:p>
        </p:txBody>
      </p:sp>
      <p:sp>
        <p:nvSpPr>
          <p:cNvPr id="6" name="ZoneTexte 3"/>
          <p:cNvSpPr txBox="1">
            <a:spLocks noChangeArrowheads="1"/>
          </p:cNvSpPr>
          <p:nvPr/>
        </p:nvSpPr>
        <p:spPr bwMode="auto">
          <a:xfrm>
            <a:off x="50800" y="652463"/>
            <a:ext cx="5026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dirty="0" smtClean="0">
                <a:solidFill>
                  <a:srgbClr val="0000FF"/>
                </a:solidFill>
              </a:rPr>
              <a:t>De l’analyse à la conception</a:t>
            </a:r>
            <a:endParaRPr lang="fr-FR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5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8139" y="-27158"/>
            <a:ext cx="364701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Perspectives 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ZoneTexte 3"/>
          <p:cNvSpPr txBox="1">
            <a:spLocks noChangeArrowheads="1"/>
          </p:cNvSpPr>
          <p:nvPr/>
        </p:nvSpPr>
        <p:spPr bwMode="auto">
          <a:xfrm>
            <a:off x="128739" y="1049338"/>
            <a:ext cx="1174234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sz="2000" dirty="0" smtClean="0">
                <a:solidFill>
                  <a:srgbClr val="0000FF"/>
                </a:solidFill>
              </a:rPr>
              <a:t>1/ Spring Security </a:t>
            </a:r>
          </a:p>
          <a:p>
            <a:pPr eaLnBrk="1" hangingPunct="1"/>
            <a:r>
              <a:rPr lang="fr-FR" dirty="0" smtClean="0">
                <a:solidFill>
                  <a:srgbClr val="0000FF"/>
                </a:solidFill>
                <a:latin typeface="Calibri"/>
                <a:cs typeface="Arial"/>
                <a:sym typeface="Wingdings" panose="05000000000000000000" pitchFamily="2" charset="2"/>
              </a:rPr>
              <a:t>       Gestion plus simple et sécurisé des authentifications avec cryptages des mots de </a:t>
            </a:r>
            <a:r>
              <a:rPr lang="fr-FR" dirty="0" smtClean="0">
                <a:solidFill>
                  <a:srgbClr val="0000FF"/>
                </a:solidFill>
                <a:latin typeface="Calibri"/>
                <a:cs typeface="Arial"/>
                <a:sym typeface="Wingdings" panose="05000000000000000000" pitchFamily="2" charset="2"/>
              </a:rPr>
              <a:t>passes</a:t>
            </a:r>
          </a:p>
          <a:p>
            <a:pPr eaLnBrk="1" hangingPunct="1"/>
            <a:r>
              <a:rPr lang="fr-FR" dirty="0" smtClean="0">
                <a:solidFill>
                  <a:srgbClr val="0000FF"/>
                </a:solidFill>
                <a:latin typeface="Calibri"/>
                <a:cs typeface="Arial"/>
                <a:sym typeface="Wingdings" panose="05000000000000000000" pitchFamily="2" charset="2"/>
              </a:rPr>
              <a:t>       Ajout </a:t>
            </a:r>
            <a:r>
              <a:rPr lang="fr-FR" smtClean="0">
                <a:solidFill>
                  <a:srgbClr val="0000FF"/>
                </a:solidFill>
                <a:latin typeface="Calibri"/>
                <a:cs typeface="Arial"/>
                <a:sym typeface="Wingdings" panose="05000000000000000000" pitchFamily="2" charset="2"/>
              </a:rPr>
              <a:t>de nouvelles </a:t>
            </a:r>
            <a:r>
              <a:rPr lang="fr-FR" dirty="0" smtClean="0">
                <a:solidFill>
                  <a:srgbClr val="0000FF"/>
                </a:solidFill>
                <a:latin typeface="Calibri"/>
                <a:cs typeface="Arial"/>
                <a:sym typeface="Wingdings" panose="05000000000000000000" pitchFamily="2" charset="2"/>
              </a:rPr>
              <a:t>dépendances Project Object Model </a:t>
            </a:r>
            <a:r>
              <a:rPr lang="fr-FR" i="1" dirty="0" smtClean="0">
                <a:solidFill>
                  <a:srgbClr val="0000FF"/>
                </a:solidFill>
                <a:latin typeface="Calibri"/>
                <a:cs typeface="Arial"/>
                <a:sym typeface="Wingdings" panose="05000000000000000000" pitchFamily="2" charset="2"/>
              </a:rPr>
              <a:t>pom.xml</a:t>
            </a:r>
            <a:endParaRPr lang="fr-FR" i="1" dirty="0" smtClean="0">
              <a:solidFill>
                <a:srgbClr val="0000FF"/>
              </a:solidFill>
              <a:latin typeface="Calibri"/>
              <a:cs typeface="Arial"/>
              <a:sym typeface="Wingdings" panose="05000000000000000000" pitchFamily="2" charset="2"/>
            </a:endParaRPr>
          </a:p>
          <a:p>
            <a:pPr eaLnBrk="1" hangingPunct="1"/>
            <a:r>
              <a:rPr lang="fr-FR" dirty="0" smtClean="0">
                <a:solidFill>
                  <a:srgbClr val="0000FF"/>
                </a:solidFill>
                <a:latin typeface="Calibri"/>
                <a:cs typeface="Arial"/>
                <a:sym typeface="Wingdings" panose="05000000000000000000" pitchFamily="2" charset="2"/>
              </a:rPr>
              <a:t>       Configuration XML </a:t>
            </a:r>
            <a:r>
              <a:rPr lang="fr-FR" i="1" dirty="0" smtClean="0">
                <a:solidFill>
                  <a:srgbClr val="0000FF"/>
                </a:solidFill>
                <a:latin typeface="Calibri"/>
                <a:cs typeface="Arial"/>
                <a:sym typeface="Wingdings" panose="05000000000000000000" pitchFamily="2" charset="2"/>
              </a:rPr>
              <a:t>security-config.xml</a:t>
            </a:r>
            <a:r>
              <a:rPr lang="fr-FR" dirty="0" smtClean="0">
                <a:solidFill>
                  <a:srgbClr val="0000FF"/>
                </a:solidFill>
                <a:latin typeface="Calibri"/>
                <a:cs typeface="Arial"/>
                <a:sym typeface="Wingdings" panose="05000000000000000000" pitchFamily="2" charset="2"/>
              </a:rPr>
              <a:t> un peu complexe</a:t>
            </a:r>
            <a:endParaRPr lang="fr-FR" sz="2000" dirty="0">
              <a:solidFill>
                <a:srgbClr val="0000FF"/>
              </a:solidFill>
            </a:endParaRPr>
          </a:p>
          <a:p>
            <a:pPr eaLnBrk="1" hangingPunct="1"/>
            <a:endParaRPr lang="fr-FR" sz="2000" dirty="0" smtClean="0">
              <a:solidFill>
                <a:srgbClr val="0000FF"/>
              </a:solidFill>
            </a:endParaRPr>
          </a:p>
          <a:p>
            <a:pPr eaLnBrk="1" hangingPunct="1"/>
            <a:endParaRPr lang="fr-FR" sz="2000" dirty="0" smtClean="0">
              <a:solidFill>
                <a:srgbClr val="0000FF"/>
              </a:solidFill>
            </a:endParaRPr>
          </a:p>
          <a:p>
            <a:pPr eaLnBrk="1" hangingPunct="1"/>
            <a:endParaRPr lang="fr-FR" sz="2000" dirty="0">
              <a:solidFill>
                <a:srgbClr val="0000FF"/>
              </a:solidFill>
            </a:endParaRPr>
          </a:p>
          <a:p>
            <a:pPr eaLnBrk="1" hangingPunct="1"/>
            <a:endParaRPr lang="fr-FR" sz="2000" dirty="0" smtClean="0">
              <a:solidFill>
                <a:srgbClr val="0000FF"/>
              </a:solidFill>
            </a:endParaRPr>
          </a:p>
          <a:p>
            <a:pPr eaLnBrk="1" hangingPunct="1"/>
            <a:endParaRPr lang="fr-FR" sz="2000" dirty="0">
              <a:solidFill>
                <a:srgbClr val="0000FF"/>
              </a:solidFill>
            </a:endParaRPr>
          </a:p>
          <a:p>
            <a:pPr eaLnBrk="1" hangingPunct="1"/>
            <a:endParaRPr lang="fr-FR" sz="2000" dirty="0" smtClean="0">
              <a:solidFill>
                <a:srgbClr val="0000FF"/>
              </a:solidFill>
            </a:endParaRPr>
          </a:p>
          <a:p>
            <a:pPr eaLnBrk="1" hangingPunct="1"/>
            <a:endParaRPr lang="fr-FR" sz="2000" dirty="0">
              <a:solidFill>
                <a:srgbClr val="0000FF"/>
              </a:solidFill>
            </a:endParaRPr>
          </a:p>
          <a:p>
            <a:pPr eaLnBrk="1" hangingPunct="1"/>
            <a:r>
              <a:rPr lang="fr-FR" sz="2000" dirty="0" smtClean="0">
                <a:solidFill>
                  <a:srgbClr val="0000FF"/>
                </a:solidFill>
              </a:rPr>
              <a:t>2/</a:t>
            </a:r>
            <a:r>
              <a:rPr lang="fr-FR" sz="2000" dirty="0">
                <a:solidFill>
                  <a:srgbClr val="0000FF"/>
                </a:solidFill>
              </a:rPr>
              <a:t> </a:t>
            </a:r>
            <a:r>
              <a:rPr lang="fr-FR" sz="2000" dirty="0" smtClean="0">
                <a:solidFill>
                  <a:srgbClr val="0000FF"/>
                </a:solidFill>
              </a:rPr>
              <a:t> Framework </a:t>
            </a:r>
            <a:r>
              <a:rPr lang="fr-FR" sz="2000" dirty="0" err="1" smtClean="0">
                <a:solidFill>
                  <a:srgbClr val="0000FF"/>
                </a:solidFill>
              </a:rPr>
              <a:t>Angular</a:t>
            </a:r>
            <a:r>
              <a:rPr lang="fr-FR" sz="2000" dirty="0" smtClean="0">
                <a:solidFill>
                  <a:srgbClr val="0000FF"/>
                </a:solidFill>
              </a:rPr>
              <a:t> 2 pour un SPA (Single Page Application)</a:t>
            </a:r>
          </a:p>
          <a:p>
            <a:pPr eaLnBrk="1" hangingPunct="1"/>
            <a:r>
              <a:rPr lang="fr-FR" dirty="0" smtClean="0">
                <a:solidFill>
                  <a:srgbClr val="0000FF"/>
                </a:solidFill>
                <a:cs typeface="Arial"/>
              </a:rPr>
              <a:t>      </a:t>
            </a:r>
            <a:r>
              <a:rPr lang="fr-FR" dirty="0" smtClean="0">
                <a:solidFill>
                  <a:srgbClr val="0000FF"/>
                </a:solidFill>
                <a:cs typeface="Arial"/>
                <a:sym typeface="Wingdings" panose="05000000000000000000" pitchFamily="2" charset="2"/>
              </a:rPr>
              <a:t> Framework complet</a:t>
            </a:r>
          </a:p>
          <a:p>
            <a:pPr eaLnBrk="1" hangingPunct="1"/>
            <a:r>
              <a:rPr lang="fr-FR" dirty="0" smtClean="0">
                <a:solidFill>
                  <a:srgbClr val="0000FF"/>
                </a:solidFill>
                <a:latin typeface="Calibri"/>
                <a:ea typeface="+mn-ea"/>
                <a:cs typeface="Arial"/>
                <a:sym typeface="Wingdings" panose="05000000000000000000" pitchFamily="2" charset="2"/>
              </a:rPr>
              <a:t>       </a:t>
            </a:r>
            <a:r>
              <a:rPr lang="fr-FR" dirty="0" err="1" smtClean="0">
                <a:solidFill>
                  <a:srgbClr val="0000FF"/>
                </a:solidFill>
                <a:latin typeface="Calibri"/>
                <a:ea typeface="+mn-ea"/>
                <a:cs typeface="Arial"/>
                <a:sym typeface="Wingdings" panose="05000000000000000000" pitchFamily="2" charset="2"/>
              </a:rPr>
              <a:t>TypeScript</a:t>
            </a:r>
            <a:r>
              <a:rPr lang="fr-FR" dirty="0" smtClean="0">
                <a:solidFill>
                  <a:srgbClr val="0000FF"/>
                </a:solidFill>
                <a:latin typeface="Calibri"/>
                <a:ea typeface="+mn-ea"/>
                <a:cs typeface="Arial"/>
                <a:sym typeface="Wingdings" panose="05000000000000000000" pitchFamily="2" charset="2"/>
              </a:rPr>
              <a:t> permet une bonne organisation du code avec les interfaces, le typage et les annotations</a:t>
            </a:r>
          </a:p>
          <a:p>
            <a:pPr eaLnBrk="1" hangingPunct="1"/>
            <a:r>
              <a:rPr lang="fr-FR" dirty="0" smtClean="0">
                <a:solidFill>
                  <a:srgbClr val="0000FF"/>
                </a:solidFill>
                <a:latin typeface="Calibri"/>
                <a:ea typeface="+mn-ea"/>
                <a:cs typeface="Arial"/>
                <a:sym typeface="Wingdings" panose="05000000000000000000" pitchFamily="2" charset="2"/>
              </a:rPr>
              <a:t>       </a:t>
            </a:r>
            <a:r>
              <a:rPr lang="fr-FR" dirty="0" err="1" smtClean="0">
                <a:solidFill>
                  <a:srgbClr val="0000FF"/>
                </a:solidFill>
                <a:latin typeface="Calibri"/>
                <a:ea typeface="+mn-ea"/>
                <a:cs typeface="Arial"/>
                <a:sym typeface="Wingdings" panose="05000000000000000000" pitchFamily="2" charset="2"/>
              </a:rPr>
              <a:t>Beacoup</a:t>
            </a:r>
            <a:r>
              <a:rPr lang="fr-FR" dirty="0" smtClean="0">
                <a:solidFill>
                  <a:srgbClr val="0000FF"/>
                </a:solidFill>
                <a:latin typeface="Calibri"/>
                <a:ea typeface="+mn-ea"/>
                <a:cs typeface="Arial"/>
                <a:sym typeface="Wingdings" panose="05000000000000000000" pitchFamily="2" charset="2"/>
              </a:rPr>
              <a:t> de concept à comprendre avant d’être efficace</a:t>
            </a:r>
            <a:endParaRPr lang="fr-FR" sz="2000" dirty="0">
              <a:solidFill>
                <a:srgbClr val="000090"/>
              </a:solidFill>
            </a:endParaRPr>
          </a:p>
        </p:txBody>
      </p:sp>
      <p:sp>
        <p:nvSpPr>
          <p:cNvPr id="6" name="ZoneTexte 3"/>
          <p:cNvSpPr txBox="1">
            <a:spLocks noChangeArrowheads="1"/>
          </p:cNvSpPr>
          <p:nvPr/>
        </p:nvSpPr>
        <p:spPr bwMode="auto">
          <a:xfrm>
            <a:off x="50800" y="652463"/>
            <a:ext cx="5026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</a:rPr>
              <a:t>Vers </a:t>
            </a:r>
            <a:r>
              <a:rPr lang="fr-FR" sz="2000" dirty="0" smtClean="0">
                <a:solidFill>
                  <a:srgbClr val="0000FF"/>
                </a:solidFill>
              </a:rPr>
              <a:t>de nouvelles technologies</a:t>
            </a:r>
            <a:endParaRPr lang="fr-FR" sz="20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Résultat de recherche d'images pour &quot;spring sécurity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4" r="15161"/>
          <a:stretch/>
        </p:blipFill>
        <p:spPr bwMode="auto">
          <a:xfrm>
            <a:off x="9290512" y="850900"/>
            <a:ext cx="1733798" cy="130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xml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69" y="1924914"/>
            <a:ext cx="1232154" cy="123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beule.fr/contenus/2015/02/angularj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248" y="3605891"/>
            <a:ext cx="1434194" cy="143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4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1774825" y="1628775"/>
            <a:ext cx="83883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7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Nous </a:t>
            </a:r>
            <a:r>
              <a:rPr lang="en-US" sz="7200" b="1" dirty="0" err="1">
                <a:solidFill>
                  <a:srgbClr val="FF0000"/>
                </a:solidFill>
                <a:ea typeface="宋体" panose="02010600030101010101" pitchFamily="2" charset="-122"/>
              </a:rPr>
              <a:t>vous</a:t>
            </a:r>
            <a:r>
              <a:rPr lang="en-US" sz="72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sz="7200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remercions</a:t>
            </a:r>
            <a:r>
              <a:rPr lang="en-US" sz="7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sz="7200" b="1" dirty="0">
                <a:solidFill>
                  <a:srgbClr val="FF0000"/>
                </a:solidFill>
                <a:ea typeface="宋体" panose="02010600030101010101" pitchFamily="2" charset="-122"/>
              </a:rPr>
              <a:t>pour </a:t>
            </a:r>
            <a:r>
              <a:rPr lang="en-US" sz="7200" b="1" dirty="0" err="1">
                <a:solidFill>
                  <a:srgbClr val="FF0000"/>
                </a:solidFill>
                <a:ea typeface="宋体" panose="02010600030101010101" pitchFamily="2" charset="-122"/>
              </a:rPr>
              <a:t>votre</a:t>
            </a:r>
            <a:r>
              <a:rPr lang="en-US" sz="7200" b="1" dirty="0">
                <a:solidFill>
                  <a:srgbClr val="FF0000"/>
                </a:solidFill>
                <a:ea typeface="宋体" panose="02010600030101010101" pitchFamily="2" charset="-122"/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40977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17192" y="1"/>
            <a:ext cx="67185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1F497D"/>
                </a:solidFill>
              </a:rPr>
              <a:t>Présentation</a:t>
            </a:r>
            <a:r>
              <a:rPr lang="en-US" sz="2800" dirty="0" smtClean="0">
                <a:solidFill>
                  <a:srgbClr val="1F497D"/>
                </a:solidFill>
              </a:rPr>
              <a:t> de l’application ScholaSERV 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83146" y="498060"/>
            <a:ext cx="9922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Exigences du client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Admin: accès à toute l’application et fonctionnalités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Utilisateur: accès à un établissement spécifique, ne peut ajouter d’utilisateurs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Indépendance </a:t>
            </a:r>
            <a:r>
              <a:rPr lang="fr-FR" sz="2000" dirty="0"/>
              <a:t>totale entre chaque </a:t>
            </a:r>
            <a:r>
              <a:rPr lang="fr-FR" sz="2000" dirty="0" smtClean="0"/>
              <a:t>établissement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Deux profils d’utilisateurs avec des droits </a:t>
            </a:r>
            <a:r>
              <a:rPr lang="fr-FR" sz="2000" dirty="0" smtClean="0"/>
              <a:t>différents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sp>
        <p:nvSpPr>
          <p:cNvPr id="68" name="Rectangle 67"/>
          <p:cNvSpPr/>
          <p:nvPr/>
        </p:nvSpPr>
        <p:spPr>
          <a:xfrm>
            <a:off x="78081" y="4221892"/>
            <a:ext cx="1352753" cy="97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 smtClean="0"/>
              <a:t>Module de </a:t>
            </a:r>
            <a:r>
              <a:rPr lang="en-US" sz="1400" b="1" dirty="0" err="1" smtClean="0"/>
              <a:t>gestion</a:t>
            </a:r>
            <a:r>
              <a:rPr lang="en-US" sz="1400" b="1" dirty="0" smtClean="0"/>
              <a:t> des </a:t>
            </a:r>
            <a:r>
              <a:rPr lang="en-US" sz="1400" b="1" dirty="0" err="1" smtClean="0"/>
              <a:t>utilsateurs</a:t>
            </a:r>
            <a:endParaRPr lang="sk-SK" sz="1400" b="1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750445" y="3908136"/>
            <a:ext cx="10566387" cy="2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H="1">
            <a:off x="750445" y="3902835"/>
            <a:ext cx="9054" cy="297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253977" y="3915635"/>
            <a:ext cx="9054" cy="297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H="1">
            <a:off x="3810357" y="3910562"/>
            <a:ext cx="9054" cy="297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H="1">
            <a:off x="6938344" y="3905707"/>
            <a:ext cx="9054" cy="297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>
            <a:off x="11281530" y="3898282"/>
            <a:ext cx="9054" cy="297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 flipH="1">
            <a:off x="8354319" y="3915188"/>
            <a:ext cx="9054" cy="297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605455" y="4221892"/>
            <a:ext cx="1352753" cy="97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 smtClean="0"/>
              <a:t>Module de </a:t>
            </a:r>
            <a:r>
              <a:rPr lang="en-US" sz="1400" b="1" dirty="0" err="1" smtClean="0"/>
              <a:t>gestion</a:t>
            </a:r>
            <a:r>
              <a:rPr lang="en-US" sz="1400" b="1" dirty="0" smtClean="0"/>
              <a:t> des </a:t>
            </a:r>
            <a:r>
              <a:rPr lang="en-US" sz="1400" b="1" dirty="0" err="1" smtClean="0"/>
              <a:t>établissements</a:t>
            </a:r>
            <a:endParaRPr lang="sk-SK" sz="1400" b="1" dirty="0"/>
          </a:p>
        </p:txBody>
      </p:sp>
      <p:sp>
        <p:nvSpPr>
          <p:cNvPr id="77" name="Rectangle 76"/>
          <p:cNvSpPr/>
          <p:nvPr/>
        </p:nvSpPr>
        <p:spPr>
          <a:xfrm>
            <a:off x="3143035" y="4221892"/>
            <a:ext cx="1352753" cy="97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 smtClean="0"/>
              <a:t>Module de </a:t>
            </a:r>
            <a:r>
              <a:rPr lang="en-US" sz="1400" b="1" dirty="0" err="1" smtClean="0"/>
              <a:t>gestion</a:t>
            </a:r>
            <a:r>
              <a:rPr lang="en-US" sz="1400" b="1" dirty="0" smtClean="0"/>
              <a:t> des </a:t>
            </a:r>
            <a:r>
              <a:rPr lang="en-US" sz="1400" b="1" dirty="0" err="1" smtClean="0"/>
              <a:t>matières</a:t>
            </a:r>
            <a:endParaRPr lang="sk-SK" sz="1400" b="1" dirty="0"/>
          </a:p>
        </p:txBody>
      </p:sp>
      <p:sp>
        <p:nvSpPr>
          <p:cNvPr id="78" name="Rectangle 77"/>
          <p:cNvSpPr/>
          <p:nvPr/>
        </p:nvSpPr>
        <p:spPr>
          <a:xfrm>
            <a:off x="4709163" y="4214389"/>
            <a:ext cx="1352753" cy="97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 smtClean="0"/>
              <a:t>Module de </a:t>
            </a:r>
            <a:r>
              <a:rPr lang="en-US" sz="1400" b="1" dirty="0" err="1" smtClean="0"/>
              <a:t>gestion</a:t>
            </a:r>
            <a:r>
              <a:rPr lang="en-US" sz="1400" b="1" dirty="0" smtClean="0"/>
              <a:t> des </a:t>
            </a:r>
            <a:r>
              <a:rPr lang="en-US" sz="1400" b="1" dirty="0" err="1" smtClean="0"/>
              <a:t>salles</a:t>
            </a:r>
            <a:r>
              <a:rPr lang="en-US" sz="1400" b="1" dirty="0" smtClean="0"/>
              <a:t> de classes</a:t>
            </a:r>
            <a:endParaRPr lang="sk-SK" sz="1400" b="1" dirty="0"/>
          </a:p>
        </p:txBody>
      </p:sp>
      <p:sp>
        <p:nvSpPr>
          <p:cNvPr id="80" name="Rectangle 79"/>
          <p:cNvSpPr/>
          <p:nvPr/>
        </p:nvSpPr>
        <p:spPr>
          <a:xfrm>
            <a:off x="6246497" y="4214388"/>
            <a:ext cx="1352753" cy="97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 smtClean="0"/>
              <a:t>Module de </a:t>
            </a:r>
            <a:r>
              <a:rPr lang="en-US" sz="1400" b="1" dirty="0" err="1" smtClean="0"/>
              <a:t>gestion</a:t>
            </a:r>
            <a:r>
              <a:rPr lang="en-US" sz="1400" b="1" dirty="0" smtClean="0"/>
              <a:t> des classes</a:t>
            </a:r>
            <a:endParaRPr lang="sk-SK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7773503" y="4202954"/>
            <a:ext cx="1352753" cy="97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 smtClean="0"/>
              <a:t>Module de </a:t>
            </a:r>
            <a:r>
              <a:rPr lang="en-US" sz="1400" b="1" dirty="0" err="1" smtClean="0"/>
              <a:t>gestion</a:t>
            </a:r>
            <a:r>
              <a:rPr lang="en-US" sz="1400" b="1" dirty="0" smtClean="0"/>
              <a:t> des </a:t>
            </a:r>
            <a:r>
              <a:rPr lang="en-US" sz="1400" b="1" dirty="0" err="1" smtClean="0"/>
              <a:t>professeurs</a:t>
            </a:r>
            <a:endParaRPr lang="sk-SK" sz="1400" b="1" dirty="0"/>
          </a:p>
        </p:txBody>
      </p:sp>
      <p:sp>
        <p:nvSpPr>
          <p:cNvPr id="82" name="Rectangle 81"/>
          <p:cNvSpPr/>
          <p:nvPr/>
        </p:nvSpPr>
        <p:spPr>
          <a:xfrm>
            <a:off x="9297867" y="4202953"/>
            <a:ext cx="1352753" cy="97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 smtClean="0"/>
              <a:t>Module de </a:t>
            </a:r>
            <a:r>
              <a:rPr lang="en-US" sz="1400" b="1" dirty="0" err="1" smtClean="0"/>
              <a:t>gestion</a:t>
            </a:r>
            <a:r>
              <a:rPr lang="en-US" sz="1400" b="1" dirty="0" smtClean="0"/>
              <a:t> des </a:t>
            </a:r>
            <a:r>
              <a:rPr lang="en-US" sz="1400" b="1" dirty="0" err="1" smtClean="0"/>
              <a:t>emplois</a:t>
            </a:r>
            <a:r>
              <a:rPr lang="en-US" sz="1400" b="1" dirty="0" smtClean="0"/>
              <a:t> du temps</a:t>
            </a:r>
            <a:endParaRPr lang="sk-SK" sz="1400" b="1" dirty="0"/>
          </a:p>
        </p:txBody>
      </p:sp>
      <p:sp>
        <p:nvSpPr>
          <p:cNvPr id="83" name="Rectangle 82"/>
          <p:cNvSpPr/>
          <p:nvPr/>
        </p:nvSpPr>
        <p:spPr>
          <a:xfrm>
            <a:off x="10799299" y="4196870"/>
            <a:ext cx="1352753" cy="97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 smtClean="0"/>
              <a:t>Module de </a:t>
            </a:r>
            <a:r>
              <a:rPr lang="en-US" sz="1400" b="1" dirty="0" err="1" smtClean="0"/>
              <a:t>commande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livres</a:t>
            </a:r>
            <a:endParaRPr lang="sk-SK" sz="1400" b="1" dirty="0"/>
          </a:p>
        </p:txBody>
      </p:sp>
      <p:cxnSp>
        <p:nvCxnSpPr>
          <p:cNvPr id="84" name="Connecteur droit avec flèche 83"/>
          <p:cNvCxnSpPr/>
          <p:nvPr/>
        </p:nvCxnSpPr>
        <p:spPr>
          <a:xfrm flipH="1">
            <a:off x="9864805" y="3915635"/>
            <a:ext cx="9054" cy="297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244831" y="5496137"/>
            <a:ext cx="1352753" cy="97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 smtClean="0"/>
              <a:t>Module de </a:t>
            </a:r>
            <a:r>
              <a:rPr lang="en-US" sz="1400" b="1" dirty="0" err="1" smtClean="0"/>
              <a:t>gestion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calendrier</a:t>
            </a:r>
            <a:endParaRPr lang="sk-SK" sz="1400" b="1" dirty="0"/>
          </a:p>
        </p:txBody>
      </p:sp>
      <p:cxnSp>
        <p:nvCxnSpPr>
          <p:cNvPr id="86" name="Connecteur droit avec flèche 85"/>
          <p:cNvCxnSpPr/>
          <p:nvPr/>
        </p:nvCxnSpPr>
        <p:spPr>
          <a:xfrm flipH="1">
            <a:off x="6897643" y="5192101"/>
            <a:ext cx="9054" cy="297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133980" y="5488633"/>
            <a:ext cx="1352753" cy="97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 smtClean="0"/>
              <a:t>Module de </a:t>
            </a:r>
            <a:r>
              <a:rPr lang="en-US" sz="1400" b="1" dirty="0" err="1" smtClean="0"/>
              <a:t>gestion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couleur</a:t>
            </a:r>
            <a:endParaRPr lang="sk-SK" sz="1400" b="1" dirty="0"/>
          </a:p>
        </p:txBody>
      </p:sp>
      <p:cxnSp>
        <p:nvCxnSpPr>
          <p:cNvPr id="88" name="Connecteur droit avec flèche 87"/>
          <p:cNvCxnSpPr/>
          <p:nvPr/>
        </p:nvCxnSpPr>
        <p:spPr>
          <a:xfrm flipH="1">
            <a:off x="3801302" y="5202746"/>
            <a:ext cx="9054" cy="297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586654" y="5488632"/>
            <a:ext cx="1352753" cy="97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 smtClean="0"/>
              <a:t>Module de </a:t>
            </a:r>
            <a:r>
              <a:rPr lang="en-US" sz="1400" b="1" dirty="0" err="1" smtClean="0"/>
              <a:t>gestion</a:t>
            </a:r>
            <a:r>
              <a:rPr lang="en-US" sz="1400" b="1" dirty="0" smtClean="0"/>
              <a:t> de logo</a:t>
            </a:r>
            <a:endParaRPr lang="sk-SK" sz="1400" b="1" dirty="0"/>
          </a:p>
        </p:txBody>
      </p:sp>
      <p:cxnSp>
        <p:nvCxnSpPr>
          <p:cNvPr id="90" name="Connecteur droit avec flèche 89"/>
          <p:cNvCxnSpPr/>
          <p:nvPr/>
        </p:nvCxnSpPr>
        <p:spPr>
          <a:xfrm flipH="1">
            <a:off x="2271088" y="5192101"/>
            <a:ext cx="9054" cy="297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771380" y="2685036"/>
            <a:ext cx="1352753" cy="97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 smtClean="0"/>
              <a:t>Module </a:t>
            </a:r>
            <a:r>
              <a:rPr lang="en-US" sz="1400" b="1" dirty="0" err="1" smtClean="0"/>
              <a:t>d’identification</a:t>
            </a:r>
            <a:endParaRPr lang="sk-SK" sz="1400" b="1" dirty="0"/>
          </a:p>
        </p:txBody>
      </p:sp>
      <p:cxnSp>
        <p:nvCxnSpPr>
          <p:cNvPr id="92" name="Connecteur droit 91"/>
          <p:cNvCxnSpPr>
            <a:stCxn id="91" idx="2"/>
          </p:cNvCxnSpPr>
          <p:nvPr/>
        </p:nvCxnSpPr>
        <p:spPr>
          <a:xfrm flipH="1">
            <a:off x="5441133" y="3662749"/>
            <a:ext cx="6624" cy="2392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 flipH="1">
            <a:off x="5426338" y="3909433"/>
            <a:ext cx="9054" cy="297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143934" y="1"/>
            <a:ext cx="364701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1F497D"/>
                </a:solidFill>
              </a:rPr>
              <a:t>Plan </a:t>
            </a:r>
          </a:p>
        </p:txBody>
      </p:sp>
      <p:sp>
        <p:nvSpPr>
          <p:cNvPr id="104451" name="Rectangle 8"/>
          <p:cNvSpPr>
            <a:spLocks noChangeArrowheads="1"/>
          </p:cNvSpPr>
          <p:nvPr/>
        </p:nvSpPr>
        <p:spPr bwMode="auto">
          <a:xfrm>
            <a:off x="0" y="1453800"/>
            <a:ext cx="12192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chemeClr val="bg1">
                    <a:lumMod val="65000"/>
                  </a:schemeClr>
                </a:solidFill>
              </a:rPr>
              <a:t>Présentation du projet</a:t>
            </a:r>
            <a:endParaRPr lang="fr-FR" sz="2800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rgbClr val="FF0000"/>
                </a:solidFill>
              </a:rPr>
              <a:t>Conduite du projet</a:t>
            </a:r>
            <a:endParaRPr lang="fr-FR" sz="2800" dirty="0">
              <a:solidFill>
                <a:srgbClr val="FF0000"/>
              </a:solidFill>
            </a:endParaRPr>
          </a:p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chemeClr val="bg1">
                    <a:lumMod val="65000"/>
                  </a:schemeClr>
                </a:solidFill>
              </a:rPr>
              <a:t>Résultats</a:t>
            </a:r>
            <a:endParaRPr lang="fr-FR" sz="2800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fr-FR" sz="2800" dirty="0" smtClean="0">
                <a:solidFill>
                  <a:schemeClr val="bg1">
                    <a:lumMod val="65000"/>
                  </a:schemeClr>
                </a:solidFill>
              </a:rPr>
              <a:t>Conclusion/Perspectives</a:t>
            </a:r>
            <a:endParaRPr lang="fr-FR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143934" y="1"/>
            <a:ext cx="72255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1F497D"/>
                </a:solidFill>
              </a:rPr>
              <a:t>Mise</a:t>
            </a:r>
            <a:r>
              <a:rPr lang="en-US" sz="2800" dirty="0" smtClean="0">
                <a:solidFill>
                  <a:srgbClr val="1F497D"/>
                </a:solidFill>
              </a:rPr>
              <a:t> en place de la méthologie Agile 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1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143934" y="1"/>
            <a:ext cx="72255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Analyse et </a:t>
            </a:r>
            <a:r>
              <a:rPr lang="en-US" sz="2800" dirty="0" err="1" smtClean="0">
                <a:solidFill>
                  <a:srgbClr val="1F497D"/>
                </a:solidFill>
              </a:rPr>
              <a:t>modelisation</a:t>
            </a:r>
            <a:r>
              <a:rPr lang="en-US" sz="2800" dirty="0" smtClean="0">
                <a:solidFill>
                  <a:srgbClr val="1F497D"/>
                </a:solidFill>
              </a:rPr>
              <a:t> en UML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7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17188" y="-9052"/>
            <a:ext cx="72255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1F497D"/>
                </a:solidFill>
              </a:rPr>
              <a:t>Diagramme</a:t>
            </a:r>
            <a:r>
              <a:rPr lang="en-US" sz="2800" dirty="0" smtClean="0">
                <a:solidFill>
                  <a:srgbClr val="1F497D"/>
                </a:solidFill>
              </a:rPr>
              <a:t> de </a:t>
            </a:r>
            <a:r>
              <a:rPr lang="en-US" sz="2800" dirty="0" err="1" smtClean="0">
                <a:solidFill>
                  <a:srgbClr val="1F497D"/>
                </a:solidFill>
              </a:rPr>
              <a:t>classe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104452" name="Line 6"/>
          <p:cNvSpPr>
            <a:spLocks noChangeShapeType="1"/>
          </p:cNvSpPr>
          <p:nvPr/>
        </p:nvSpPr>
        <p:spPr bwMode="auto">
          <a:xfrm>
            <a:off x="0" y="476250"/>
            <a:ext cx="12192000" cy="0"/>
          </a:xfrm>
          <a:prstGeom prst="line">
            <a:avLst/>
          </a:prstGeom>
          <a:noFill/>
          <a:ln w="38100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9" y="514168"/>
            <a:ext cx="10901162" cy="59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886</Words>
  <Application>Microsoft Office PowerPoint</Application>
  <PresentationFormat>Personnalisé</PresentationFormat>
  <Paragraphs>259</Paragraphs>
  <Slides>47</Slides>
  <Notes>45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4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ajc</dc:creator>
  <cp:lastModifiedBy>Utilisateur</cp:lastModifiedBy>
  <cp:revision>182</cp:revision>
  <dcterms:created xsi:type="dcterms:W3CDTF">2017-08-16T12:50:09Z</dcterms:created>
  <dcterms:modified xsi:type="dcterms:W3CDTF">2017-08-17T23:16:19Z</dcterms:modified>
</cp:coreProperties>
</file>