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sldIdLst>
    <p:sldId id="256" r:id="rId2"/>
    <p:sldId id="302" r:id="rId3"/>
    <p:sldId id="304" r:id="rId4"/>
    <p:sldId id="322" r:id="rId5"/>
    <p:sldId id="315" r:id="rId6"/>
    <p:sldId id="318" r:id="rId7"/>
    <p:sldId id="319" r:id="rId8"/>
    <p:sldId id="316" r:id="rId9"/>
    <p:sldId id="317" r:id="rId10"/>
    <p:sldId id="323" r:id="rId11"/>
    <p:sldId id="324" r:id="rId12"/>
    <p:sldId id="326" r:id="rId13"/>
    <p:sldId id="325" r:id="rId14"/>
    <p:sldId id="327" r:id="rId15"/>
    <p:sldId id="328" r:id="rId16"/>
    <p:sldId id="335" r:id="rId17"/>
    <p:sldId id="337" r:id="rId18"/>
    <p:sldId id="348" r:id="rId19"/>
    <p:sldId id="347" r:id="rId20"/>
    <p:sldId id="349" r:id="rId21"/>
    <p:sldId id="350" r:id="rId22"/>
    <p:sldId id="331" r:id="rId23"/>
    <p:sldId id="353" r:id="rId24"/>
    <p:sldId id="355" r:id="rId25"/>
    <p:sldId id="358" r:id="rId26"/>
    <p:sldId id="356" r:id="rId27"/>
    <p:sldId id="359" r:id="rId28"/>
    <p:sldId id="368" r:id="rId29"/>
    <p:sldId id="360" r:id="rId30"/>
    <p:sldId id="363" r:id="rId31"/>
    <p:sldId id="369" r:id="rId32"/>
    <p:sldId id="366" r:id="rId33"/>
    <p:sldId id="383" r:id="rId34"/>
    <p:sldId id="373" r:id="rId35"/>
    <p:sldId id="370" r:id="rId36"/>
    <p:sldId id="372" r:id="rId37"/>
    <p:sldId id="374" r:id="rId38"/>
    <p:sldId id="377" r:id="rId39"/>
    <p:sldId id="375" r:id="rId40"/>
    <p:sldId id="376" r:id="rId41"/>
  </p:sldIdLst>
  <p:sldSz cx="9144000" cy="5143500" type="screen16x9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7" autoAdjust="0"/>
    <p:restoredTop sz="94673" autoAdjust="0"/>
  </p:normalViewPr>
  <p:slideViewPr>
    <p:cSldViewPr snapToGrid="0" snapToObjects="1">
      <p:cViewPr>
        <p:scale>
          <a:sx n="99" d="100"/>
          <a:sy n="99" d="100"/>
        </p:scale>
        <p:origin x="-640" y="3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170-035A-AD49-808D-AE8164F29686}" type="datetimeFigureOut">
              <a:rPr kumimoji="1" lang="ja-JP" altLang="en-US" smtClean="0"/>
              <a:t>16/04/07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1F2B-DBBB-3844-B73D-D4BBFCAF3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79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170-035A-AD49-808D-AE8164F29686}" type="datetimeFigureOut">
              <a:rPr kumimoji="1" lang="ja-JP" altLang="en-US" smtClean="0"/>
              <a:t>16/04/07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1F2B-DBBB-3844-B73D-D4BBFCAF3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37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170-035A-AD49-808D-AE8164F29686}" type="datetimeFigureOut">
              <a:rPr kumimoji="1" lang="ja-JP" altLang="en-US" smtClean="0"/>
              <a:t>16/04/07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1F2B-DBBB-3844-B73D-D4BBFCAF3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53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170-035A-AD49-808D-AE8164F29686}" type="datetimeFigureOut">
              <a:rPr kumimoji="1" lang="ja-JP" altLang="en-US" smtClean="0"/>
              <a:t>16/04/07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1F2B-DBBB-3844-B73D-D4BBFCAF3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49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170-035A-AD49-808D-AE8164F29686}" type="datetimeFigureOut">
              <a:rPr kumimoji="1" lang="ja-JP" altLang="en-US" smtClean="0"/>
              <a:t>16/04/07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1F2B-DBBB-3844-B73D-D4BBFCAF3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78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170-035A-AD49-808D-AE8164F29686}" type="datetimeFigureOut">
              <a:rPr kumimoji="1" lang="ja-JP" altLang="en-US" smtClean="0"/>
              <a:t>16/04/07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1F2B-DBBB-3844-B73D-D4BBFCAF3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63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170-035A-AD49-808D-AE8164F29686}" type="datetimeFigureOut">
              <a:rPr kumimoji="1" lang="ja-JP" altLang="en-US" smtClean="0"/>
              <a:t>16/04/07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1F2B-DBBB-3844-B73D-D4BBFCAF3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18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170-035A-AD49-808D-AE8164F29686}" type="datetimeFigureOut">
              <a:rPr kumimoji="1" lang="ja-JP" altLang="en-US" smtClean="0"/>
              <a:t>16/04/07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1F2B-DBBB-3844-B73D-D4BBFCAF3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89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170-035A-AD49-808D-AE8164F29686}" type="datetimeFigureOut">
              <a:rPr kumimoji="1" lang="ja-JP" altLang="en-US" smtClean="0"/>
              <a:t>16/04/07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1F2B-DBBB-3844-B73D-D4BBFCAF3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44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170-035A-AD49-808D-AE8164F29686}" type="datetimeFigureOut">
              <a:rPr kumimoji="1" lang="ja-JP" altLang="en-US" smtClean="0"/>
              <a:t>16/04/07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1F2B-DBBB-3844-B73D-D4BBFCAF3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71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170-035A-AD49-808D-AE8164F29686}" type="datetimeFigureOut">
              <a:rPr kumimoji="1" lang="ja-JP" altLang="en-US" smtClean="0"/>
              <a:t>16/04/07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1F2B-DBBB-3844-B73D-D4BBFCAF3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30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06170-035A-AD49-808D-AE8164F29686}" type="datetimeFigureOut">
              <a:rPr kumimoji="1" lang="ja-JP" altLang="en-US" smtClean="0"/>
              <a:t>16/04/07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1F2B-DBBB-3844-B73D-D4BBFCAF3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1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vp9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rate control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lushuo</a:t>
            </a:r>
            <a:r>
              <a:rPr lang="en-US" altLang="ja-JP" dirty="0" smtClean="0"/>
              <a:t>2016</a:t>
            </a:r>
            <a:r>
              <a:rPr kumimoji="1" lang="en-US" altLang="ja-JP" dirty="0" smtClean="0"/>
              <a:t>0405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06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名称未設定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41" y="26835"/>
            <a:ext cx="2427707" cy="996425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 flipV="1">
            <a:off x="7326574" y="814772"/>
            <a:ext cx="0" cy="328548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0247" y="735809"/>
            <a:ext cx="8229600" cy="2912741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solidFill>
                  <a:srgbClr val="008000"/>
                </a:solidFill>
              </a:rPr>
              <a:t>CBR </a:t>
            </a:r>
            <a:r>
              <a:rPr lang="en-US" altLang="ja-JP" sz="2400" dirty="0" err="1" smtClean="0">
                <a:solidFill>
                  <a:srgbClr val="008000"/>
                </a:solidFill>
              </a:rPr>
              <a:t>gf</a:t>
            </a:r>
            <a:r>
              <a:rPr lang="en-US" altLang="ja-JP" sz="2400" dirty="0" smtClean="0">
                <a:solidFill>
                  <a:srgbClr val="008000"/>
                </a:solidFill>
              </a:rPr>
              <a:t> frame: </a:t>
            </a:r>
            <a:r>
              <a:rPr lang="en-US" altLang="ja-JP" sz="2400" dirty="0" smtClean="0"/>
              <a:t>user can set </a:t>
            </a:r>
            <a:r>
              <a:rPr lang="en-US" altLang="ja-JP" sz="2400" dirty="0" err="1" smtClean="0"/>
              <a:t>gf_boost_pct</a:t>
            </a:r>
            <a:endParaRPr lang="en-US" altLang="ja-JP" sz="2400" dirty="0" smtClean="0"/>
          </a:p>
          <a:p>
            <a:pPr marL="457200" lvl="1" indent="0">
              <a:buNone/>
            </a:pPr>
            <a:r>
              <a:rPr lang="en-US" altLang="ja-JP" sz="1600" dirty="0" err="1" smtClean="0"/>
              <a:t>gf_boost</a:t>
            </a:r>
            <a:r>
              <a:rPr lang="en-US" altLang="ja-JP" sz="1600" dirty="0" smtClean="0"/>
              <a:t> = (</a:t>
            </a:r>
            <a:r>
              <a:rPr lang="en-US" altLang="ja-JP" sz="1600" dirty="0" err="1" smtClean="0"/>
              <a:t>gf_interval</a:t>
            </a:r>
            <a:r>
              <a:rPr lang="en-US" altLang="ja-JP" sz="1600" dirty="0" smtClean="0"/>
              <a:t> *100+ </a:t>
            </a:r>
            <a:r>
              <a:rPr lang="en-US" altLang="ja-JP" sz="1600" dirty="0" err="1" smtClean="0"/>
              <a:t>gf_interval</a:t>
            </a:r>
            <a:r>
              <a:rPr lang="en-US" altLang="ja-JP" sz="1600" dirty="0" smtClean="0"/>
              <a:t>*</a:t>
            </a:r>
            <a:r>
              <a:rPr lang="en-US" altLang="ja-JP" sz="1600" dirty="0" err="1" smtClean="0"/>
              <a:t>gf_boost_pct</a:t>
            </a:r>
            <a:r>
              <a:rPr lang="en-US" altLang="ja-JP" sz="1600" dirty="0" smtClean="0"/>
              <a:t>) / (</a:t>
            </a:r>
            <a:r>
              <a:rPr lang="en-US" altLang="ja-JP" sz="1600" dirty="0" err="1" smtClean="0"/>
              <a:t>gf_interval</a:t>
            </a:r>
            <a:r>
              <a:rPr lang="en-US" altLang="ja-JP" sz="1600" dirty="0" smtClean="0"/>
              <a:t>*100 +  </a:t>
            </a:r>
            <a:r>
              <a:rPr lang="en-US" altLang="ja-JP" sz="1600" dirty="0" err="1" smtClean="0"/>
              <a:t>gf_boost_pct</a:t>
            </a:r>
            <a:r>
              <a:rPr lang="en-US" altLang="ja-JP" sz="1600" dirty="0" smtClean="0"/>
              <a:t>)</a:t>
            </a:r>
          </a:p>
          <a:p>
            <a:pPr marL="457200" lvl="1" indent="0">
              <a:buNone/>
            </a:pPr>
            <a:r>
              <a:rPr lang="en-US" altLang="ja-JP" sz="1600" dirty="0" smtClean="0"/>
              <a:t>target </a:t>
            </a:r>
            <a:r>
              <a:rPr lang="en-US" altLang="ja-JP" sz="1600" dirty="0"/>
              <a:t>bits =  </a:t>
            </a:r>
            <a:r>
              <a:rPr lang="en-US" altLang="ja-JP" sz="1600" dirty="0" err="1"/>
              <a:t>gf_boost</a:t>
            </a:r>
            <a:r>
              <a:rPr lang="en-US" altLang="ja-JP" sz="1600" dirty="0"/>
              <a:t> * </a:t>
            </a:r>
            <a:r>
              <a:rPr lang="en-US" altLang="ja-JP" sz="1600" dirty="0" err="1" smtClean="0"/>
              <a:t>avg_frame_bandwidth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en-US" altLang="ja-JP" sz="1600" dirty="0" smtClean="0">
                <a:solidFill>
                  <a:srgbClr val="000000"/>
                </a:solidFill>
              </a:rPr>
              <a:t>when </a:t>
            </a:r>
            <a:r>
              <a:rPr lang="en-US" altLang="ja-JP" sz="1600" dirty="0" err="1" smtClean="0">
                <a:solidFill>
                  <a:srgbClr val="000000"/>
                </a:solidFill>
              </a:rPr>
              <a:t>gf_boost_pct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= </a:t>
            </a:r>
            <a:r>
              <a:rPr lang="en-US" altLang="ja-JP" sz="1600" dirty="0" smtClean="0">
                <a:solidFill>
                  <a:srgbClr val="000000"/>
                </a:solidFill>
              </a:rPr>
              <a:t>0</a:t>
            </a:r>
            <a:r>
              <a:rPr lang="ja-JP" altLang="en-US" sz="1600" dirty="0" smtClean="0">
                <a:solidFill>
                  <a:srgbClr val="000000"/>
                </a:solidFill>
              </a:rPr>
              <a:t>、</a:t>
            </a:r>
            <a:r>
              <a:rPr lang="ja-JP" altLang="ja-JP" sz="1600" dirty="0">
                <a:solidFill>
                  <a:srgbClr val="000000"/>
                </a:solidFill>
              </a:rPr>
              <a:t>t</a:t>
            </a:r>
            <a:r>
              <a:rPr lang="en-US" altLang="ja-JP" sz="1600" dirty="0" err="1">
                <a:solidFill>
                  <a:srgbClr val="000000"/>
                </a:solidFill>
              </a:rPr>
              <a:t>arget</a:t>
            </a: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ja-JP" sz="1600" dirty="0">
                <a:solidFill>
                  <a:srgbClr val="000000"/>
                </a:solidFill>
              </a:rPr>
              <a:t>b</a:t>
            </a:r>
            <a:r>
              <a:rPr lang="en-US" altLang="ja-JP" sz="1600" dirty="0">
                <a:solidFill>
                  <a:srgbClr val="000000"/>
                </a:solidFill>
              </a:rPr>
              <a:t>its</a:t>
            </a: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=</a:t>
            </a: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</a:rPr>
              <a:t>avg_frame_bandwidth</a:t>
            </a:r>
            <a:r>
              <a:rPr lang="en-US" altLang="ja-JP" sz="1600" dirty="0">
                <a:solidFill>
                  <a:srgbClr val="000000"/>
                </a:solidFill>
              </a:rPr>
              <a:t> </a:t>
            </a:r>
            <a:endParaRPr lang="en-US" altLang="ja-JP" sz="1600" dirty="0"/>
          </a:p>
          <a:p>
            <a:r>
              <a:rPr lang="en-US" altLang="ja-JP" sz="2400" b="1" dirty="0" smtClean="0">
                <a:solidFill>
                  <a:srgbClr val="0000FF"/>
                </a:solidFill>
              </a:rPr>
              <a:t>other frames</a:t>
            </a:r>
            <a:endParaRPr lang="en-US" altLang="ja-JP" sz="24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en-US" altLang="ja-JP" sz="1800" dirty="0" smtClean="0"/>
              <a:t>     </a:t>
            </a:r>
            <a:r>
              <a:rPr lang="en-US" altLang="ja-JP" sz="1600" dirty="0" smtClean="0"/>
              <a:t> target bits = </a:t>
            </a:r>
            <a:r>
              <a:rPr lang="en-US" altLang="ja-JP" sz="1600" dirty="0" err="1" smtClean="0"/>
              <a:t>avg_frame_bandwidth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* 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gf_interval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* </a:t>
            </a:r>
            <a:r>
              <a:rPr lang="en-US" altLang="ja-JP" sz="1600" dirty="0" smtClean="0"/>
              <a:t>100</a:t>
            </a:r>
            <a:r>
              <a:rPr lang="en-US" altLang="ja-JP" sz="1600" dirty="0"/>
              <a:t>)</a:t>
            </a:r>
            <a:r>
              <a:rPr lang="en-US" altLang="ja-JP" sz="1600" dirty="0" smtClean="0"/>
              <a:t>/(</a:t>
            </a:r>
            <a:r>
              <a:rPr lang="en-US" altLang="ja-JP" sz="1600" dirty="0" err="1" smtClean="0"/>
              <a:t>gf_interval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* 100 + </a:t>
            </a:r>
            <a:r>
              <a:rPr lang="en-US" altLang="ja-JP" sz="1600" dirty="0" err="1"/>
              <a:t>gf_boost_pct</a:t>
            </a:r>
            <a:r>
              <a:rPr lang="en-US" altLang="ja-JP" sz="1600" dirty="0" smtClean="0"/>
              <a:t>)</a:t>
            </a:r>
          </a:p>
          <a:p>
            <a:pPr marL="0" indent="0">
              <a:buNone/>
            </a:pPr>
            <a:r>
              <a:rPr lang="en-US" altLang="ja-JP" sz="1600" b="1" dirty="0">
                <a:solidFill>
                  <a:srgbClr val="0000FF"/>
                </a:solidFill>
              </a:rPr>
              <a:t> </a:t>
            </a:r>
            <a:r>
              <a:rPr lang="en-US" altLang="ja-JP" sz="1600" b="1" dirty="0" smtClean="0">
                <a:solidFill>
                  <a:srgbClr val="0000FF"/>
                </a:solidFill>
              </a:rPr>
              <a:t>      </a:t>
            </a:r>
            <a:r>
              <a:rPr lang="en-US" altLang="ja-JP" sz="1600" dirty="0" smtClean="0">
                <a:solidFill>
                  <a:srgbClr val="000000"/>
                </a:solidFill>
              </a:rPr>
              <a:t>  </a:t>
            </a:r>
            <a:r>
              <a:rPr lang="en-US" altLang="ja-JP" sz="1600" dirty="0" smtClean="0">
                <a:solidFill>
                  <a:srgbClr val="000000"/>
                </a:solidFill>
              </a:rPr>
              <a:t>when </a:t>
            </a:r>
            <a:r>
              <a:rPr lang="en-US" altLang="ja-JP" sz="1600" dirty="0" err="1" smtClean="0">
                <a:solidFill>
                  <a:srgbClr val="000000"/>
                </a:solidFill>
              </a:rPr>
              <a:t>gf_boost_pct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</a:rPr>
              <a:t>= </a:t>
            </a:r>
            <a:r>
              <a:rPr lang="en-US" altLang="ja-JP" sz="1600" dirty="0" smtClean="0">
                <a:solidFill>
                  <a:srgbClr val="000000"/>
                </a:solidFill>
              </a:rPr>
              <a:t>0</a:t>
            </a:r>
            <a:r>
              <a:rPr lang="ja-JP" altLang="en-US" sz="1600" dirty="0" smtClean="0">
                <a:solidFill>
                  <a:srgbClr val="000000"/>
                </a:solidFill>
              </a:rPr>
              <a:t>、</a:t>
            </a:r>
            <a:r>
              <a:rPr lang="ja-JP" altLang="ja-JP" sz="1600" dirty="0" smtClean="0">
                <a:solidFill>
                  <a:srgbClr val="000000"/>
                </a:solidFill>
              </a:rPr>
              <a:t>t</a:t>
            </a:r>
            <a:r>
              <a:rPr lang="en-US" altLang="ja-JP" sz="1600" dirty="0" err="1" smtClean="0">
                <a:solidFill>
                  <a:srgbClr val="000000"/>
                </a:solidFill>
              </a:rPr>
              <a:t>arget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ja-JP" altLang="ja-JP" sz="1600" dirty="0" smtClean="0">
                <a:solidFill>
                  <a:srgbClr val="000000"/>
                </a:solidFill>
              </a:rPr>
              <a:t>b</a:t>
            </a:r>
            <a:r>
              <a:rPr lang="en-US" altLang="ja-JP" sz="1600" dirty="0" smtClean="0">
                <a:solidFill>
                  <a:srgbClr val="000000"/>
                </a:solidFill>
              </a:rPr>
              <a:t>its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</a:rPr>
              <a:t>=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</a:rPr>
              <a:t>avg_frame_bandwidth</a:t>
            </a:r>
            <a:r>
              <a:rPr lang="en-US" altLang="ja-JP" sz="1600" dirty="0">
                <a:solidFill>
                  <a:srgbClr val="000000"/>
                </a:solidFill>
              </a:rPr>
              <a:t> 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endParaRPr kumimoji="1" lang="ja-JP" alt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7611668" y="811617"/>
            <a:ext cx="0" cy="331703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下矢印 8"/>
          <p:cNvSpPr/>
          <p:nvPr/>
        </p:nvSpPr>
        <p:spPr>
          <a:xfrm>
            <a:off x="4094541" y="3553777"/>
            <a:ext cx="388602" cy="47383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10846" y="4188458"/>
            <a:ext cx="454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現在の</a:t>
            </a:r>
            <a:r>
              <a:rPr lang="en-US" altLang="ja-JP" b="1" dirty="0" smtClean="0">
                <a:solidFill>
                  <a:srgbClr val="FF0000"/>
                </a:solidFill>
              </a:rPr>
              <a:t>buffer</a:t>
            </a:r>
            <a:r>
              <a:rPr lang="ja-JP" altLang="en-US" b="1" dirty="0" smtClean="0">
                <a:solidFill>
                  <a:srgbClr val="FF0000"/>
                </a:solidFill>
              </a:rPr>
              <a:t>状況により</a:t>
            </a:r>
            <a:r>
              <a:rPr lang="en-US" altLang="ja-JP" b="1" dirty="0" smtClean="0">
                <a:solidFill>
                  <a:srgbClr val="FF0000"/>
                </a:solidFill>
              </a:rPr>
              <a:t>target bits</a:t>
            </a:r>
            <a:r>
              <a:rPr lang="ja-JP" altLang="en-US" b="1" dirty="0" smtClean="0">
                <a:solidFill>
                  <a:srgbClr val="FF0000"/>
                </a:solidFill>
              </a:rPr>
              <a:t>を調整する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4991" y="1143320"/>
            <a:ext cx="8936075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ja-JP" dirty="0" err="1"/>
              <a:t>one_pct_bits</a:t>
            </a:r>
            <a:r>
              <a:rPr lang="en-US" altLang="ja-JP" dirty="0"/>
              <a:t> = 1 + </a:t>
            </a:r>
            <a:r>
              <a:rPr lang="en-US" altLang="ja-JP" dirty="0" err="1">
                <a:solidFill>
                  <a:schemeClr val="dk1"/>
                </a:solidFill>
              </a:rPr>
              <a:t>optimal_buffer_level</a:t>
            </a:r>
            <a:r>
              <a:rPr lang="en-US" altLang="ja-JP" dirty="0">
                <a:solidFill>
                  <a:schemeClr val="dk1"/>
                </a:solidFill>
              </a:rPr>
              <a:t> </a:t>
            </a:r>
            <a:r>
              <a:rPr lang="en-US" altLang="ja-JP" dirty="0" smtClean="0"/>
              <a:t>/ 100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diff = </a:t>
            </a:r>
            <a:r>
              <a:rPr lang="en-US" altLang="ja-JP" dirty="0" err="1">
                <a:solidFill>
                  <a:schemeClr val="dk1"/>
                </a:solidFill>
              </a:rPr>
              <a:t>optimal_buffer_level</a:t>
            </a:r>
            <a:r>
              <a:rPr lang="en-US" altLang="ja-JP" dirty="0">
                <a:solidFill>
                  <a:schemeClr val="dk1"/>
                </a:solidFill>
              </a:rPr>
              <a:t> </a:t>
            </a:r>
            <a:r>
              <a:rPr lang="en-US" altLang="ja-JP" dirty="0" smtClean="0">
                <a:solidFill>
                  <a:schemeClr val="dk1"/>
                </a:solidFill>
              </a:rPr>
              <a:t> - </a:t>
            </a:r>
            <a:r>
              <a:rPr lang="en-US" altLang="ja-JP" dirty="0" err="1" smtClean="0"/>
              <a:t>buffer_level</a:t>
            </a:r>
            <a:endParaRPr lang="en-US" altLang="zh-CN" dirty="0"/>
          </a:p>
          <a:p>
            <a:pPr marL="285750" indent="-285750">
              <a:buFont typeface="Arial"/>
              <a:buChar char="•"/>
            </a:pPr>
            <a:r>
              <a:rPr lang="en-US" altLang="ja-JP" dirty="0" smtClean="0">
                <a:solidFill>
                  <a:schemeClr val="dk1"/>
                </a:solidFill>
              </a:rPr>
              <a:t>if diff </a:t>
            </a:r>
            <a:r>
              <a:rPr lang="en-US" altLang="ja-JP" dirty="0" smtClean="0">
                <a:solidFill>
                  <a:schemeClr val="dk1"/>
                </a:solidFill>
              </a:rPr>
              <a:t>&gt; </a:t>
            </a:r>
            <a:r>
              <a:rPr lang="en-US" altLang="ja-JP" dirty="0" smtClean="0"/>
              <a:t>0</a:t>
            </a:r>
            <a:r>
              <a:rPr lang="en-US" altLang="ja-JP" dirty="0" smtClean="0"/>
              <a:t>, buffer is used too much, </a:t>
            </a:r>
            <a:r>
              <a:rPr lang="en-US" altLang="ja-JP" b="1" dirty="0" smtClean="0">
                <a:solidFill>
                  <a:srgbClr val="FF0000"/>
                </a:solidFill>
              </a:rPr>
              <a:t>lower the </a:t>
            </a:r>
            <a:r>
              <a:rPr lang="en-US" altLang="ja-JP" b="1" dirty="0" smtClean="0">
                <a:solidFill>
                  <a:srgbClr val="FF0000"/>
                </a:solidFill>
              </a:rPr>
              <a:t>target bits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pct_low</a:t>
            </a:r>
            <a:r>
              <a:rPr lang="en-US" altLang="zh-CN" dirty="0" smtClean="0"/>
              <a:t> </a:t>
            </a:r>
            <a:r>
              <a:rPr lang="en-US" altLang="zh-CN" dirty="0"/>
              <a:t>= min(</a:t>
            </a:r>
            <a:r>
              <a:rPr lang="en-US" altLang="zh-CN" i="1" dirty="0" err="1">
                <a:solidFill>
                  <a:srgbClr val="0000FF"/>
                </a:solidFill>
              </a:rPr>
              <a:t>undershoot_pct</a:t>
            </a:r>
            <a:r>
              <a:rPr lang="en-US" altLang="zh-CN" dirty="0"/>
              <a:t>, diff</a:t>
            </a:r>
            <a:r>
              <a:rPr lang="en-US" altLang="zh-CN" dirty="0" smtClean="0"/>
              <a:t>/</a:t>
            </a:r>
            <a:r>
              <a:rPr lang="en-US" altLang="ja-JP" dirty="0" err="1"/>
              <a:t>one_pct_bits</a:t>
            </a:r>
            <a:r>
              <a:rPr lang="en-US" altLang="ja-JP" dirty="0"/>
              <a:t> 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 smtClean="0"/>
              <a:t>target_bits</a:t>
            </a:r>
            <a:r>
              <a:rPr lang="en-US" altLang="zh-CN" dirty="0" smtClean="0"/>
              <a:t> </a:t>
            </a:r>
            <a:r>
              <a:rPr lang="en-US" altLang="zh-CN" dirty="0"/>
              <a:t>-= </a:t>
            </a:r>
            <a:r>
              <a:rPr lang="en-US" altLang="zh-CN" dirty="0" err="1" smtClean="0"/>
              <a:t>target_bits</a:t>
            </a:r>
            <a:r>
              <a:rPr lang="en-US" altLang="zh-CN" dirty="0" smtClean="0"/>
              <a:t>*</a:t>
            </a:r>
            <a:r>
              <a:rPr lang="en-US" altLang="zh-CN" dirty="0" err="1"/>
              <a:t>pct_low</a:t>
            </a:r>
            <a:r>
              <a:rPr lang="en-US" altLang="zh-CN" dirty="0"/>
              <a:t>/</a:t>
            </a:r>
            <a:r>
              <a:rPr lang="en-US" altLang="zh-CN" dirty="0" smtClean="0"/>
              <a:t>200</a:t>
            </a:r>
          </a:p>
          <a:p>
            <a:pPr marL="285750" indent="-285750">
              <a:buFont typeface="Arial"/>
              <a:buChar char="•"/>
            </a:pPr>
            <a:r>
              <a:rPr lang="en-US" altLang="ja-JP" dirty="0" smtClean="0">
                <a:solidFill>
                  <a:schemeClr val="dk1"/>
                </a:solidFill>
              </a:rPr>
              <a:t>if diff </a:t>
            </a:r>
            <a:r>
              <a:rPr lang="en-US" altLang="ja-JP" dirty="0" smtClean="0">
                <a:solidFill>
                  <a:schemeClr val="dk1"/>
                </a:solidFill>
              </a:rPr>
              <a:t>&lt; </a:t>
            </a:r>
            <a:r>
              <a:rPr lang="en-US" altLang="ja-JP" dirty="0" smtClean="0"/>
              <a:t>0</a:t>
            </a:r>
            <a:r>
              <a:rPr lang="en-US" altLang="ja-JP" dirty="0" smtClean="0"/>
              <a:t>, there is still much room in buffer</a:t>
            </a:r>
            <a:r>
              <a:rPr lang="en-US" altLang="ja-JP" b="1" dirty="0">
                <a:solidFill>
                  <a:srgbClr val="FF0000"/>
                </a:solidFill>
              </a:rPr>
              <a:t>, increase target bits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en-US" altLang="zh-CN" dirty="0" err="1"/>
              <a:t>pct_high</a:t>
            </a:r>
            <a:r>
              <a:rPr lang="en-US" altLang="zh-CN" dirty="0"/>
              <a:t> </a:t>
            </a:r>
            <a:r>
              <a:rPr lang="en-US" altLang="zh-CN" dirty="0"/>
              <a:t>= min(</a:t>
            </a:r>
            <a:r>
              <a:rPr lang="en-US" altLang="zh-CN" dirty="0" err="1"/>
              <a:t>overshoot_pct</a:t>
            </a:r>
            <a:r>
              <a:rPr lang="en-US" altLang="zh-CN" dirty="0"/>
              <a:t>, diff</a:t>
            </a:r>
            <a:r>
              <a:rPr lang="en-US" altLang="zh-CN" dirty="0"/>
              <a:t>/</a:t>
            </a:r>
            <a:r>
              <a:rPr lang="en-US" altLang="ja-JP" dirty="0" err="1"/>
              <a:t>one_pct_bits</a:t>
            </a:r>
            <a:r>
              <a:rPr lang="en-US" altLang="ja-JP" dirty="0"/>
              <a:t> 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 smtClean="0"/>
              <a:t>target_bits</a:t>
            </a:r>
            <a:r>
              <a:rPr lang="en-US" altLang="zh-CN" dirty="0" smtClean="0"/>
              <a:t> </a:t>
            </a:r>
            <a:r>
              <a:rPr lang="en-US" altLang="zh-CN" dirty="0"/>
              <a:t>+= </a:t>
            </a:r>
            <a:r>
              <a:rPr lang="en-US" altLang="zh-CN" dirty="0" err="1" smtClean="0"/>
              <a:t>target_bits</a:t>
            </a:r>
            <a:r>
              <a:rPr lang="en-US" altLang="zh-CN" dirty="0" smtClean="0"/>
              <a:t>*</a:t>
            </a:r>
            <a:r>
              <a:rPr lang="en-US" altLang="zh-CN" dirty="0" err="1"/>
              <a:t>pct_high</a:t>
            </a:r>
            <a:r>
              <a:rPr lang="en-US" altLang="zh-CN" dirty="0"/>
              <a:t>/</a:t>
            </a:r>
            <a:r>
              <a:rPr lang="en-US" altLang="zh-CN" dirty="0" smtClean="0"/>
              <a:t>200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err="1" smtClean="0"/>
              <a:t>min_frame_rate</a:t>
            </a:r>
            <a:r>
              <a:rPr lang="en-US" altLang="zh-CN" dirty="0" smtClean="0"/>
              <a:t> = max</a:t>
            </a:r>
            <a:r>
              <a:rPr lang="en-US" altLang="zh-CN" dirty="0"/>
              <a:t>( </a:t>
            </a:r>
            <a:r>
              <a:rPr lang="en-US" altLang="zh-CN" dirty="0" err="1"/>
              <a:t>avg</a:t>
            </a:r>
            <a:r>
              <a:rPr lang="en-US" altLang="ja-JP" dirty="0" err="1"/>
              <a:t>_frame_bandwidth</a:t>
            </a:r>
            <a:r>
              <a:rPr lang="ja-JP" altLang="en-US" dirty="0"/>
              <a:t> </a:t>
            </a:r>
            <a:r>
              <a:rPr lang="en-US" altLang="ja-JP" dirty="0"/>
              <a:t>&gt;&gt;4</a:t>
            </a:r>
            <a:r>
              <a:rPr lang="ja-JP" altLang="en-US" dirty="0"/>
              <a:t>, </a:t>
            </a:r>
            <a:r>
              <a:rPr lang="en-US" altLang="ja-JP" dirty="0"/>
              <a:t>FRAME_OVERHEAD_BITS</a:t>
            </a:r>
            <a:r>
              <a:rPr lang="en-US" altLang="ja-JP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target bits = clip(</a:t>
            </a:r>
            <a:r>
              <a:rPr lang="en-US" altLang="zh-CN" dirty="0" err="1" smtClean="0"/>
              <a:t>min_frame_rate</a:t>
            </a:r>
            <a:r>
              <a:rPr lang="en-US" altLang="zh-CN" dirty="0" smtClean="0"/>
              <a:t>, target)</a:t>
            </a:r>
            <a:endParaRPr lang="en-US" altLang="zh-CN" dirty="0"/>
          </a:p>
        </p:txBody>
      </p:sp>
      <p:pic>
        <p:nvPicPr>
          <p:cNvPr id="5" name="図 4" descr="名称未設定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41" y="26835"/>
            <a:ext cx="2427707" cy="996425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V="1">
            <a:off x="7326574" y="814772"/>
            <a:ext cx="0" cy="328548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7611668" y="811617"/>
            <a:ext cx="0" cy="331703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31734" y="4037845"/>
            <a:ext cx="77216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i="1" dirty="0" smtClean="0"/>
              <a:t>//</a:t>
            </a:r>
            <a:r>
              <a:rPr kumimoji="1" lang="ja-JP" altLang="en-US" sz="1600" i="1" dirty="0" smtClean="0"/>
              <a:t>注</a:t>
            </a:r>
            <a:r>
              <a:rPr kumimoji="1" lang="en-US" altLang="ja-JP" sz="1600" i="1" dirty="0" smtClean="0"/>
              <a:t>: </a:t>
            </a:r>
            <a:r>
              <a:rPr lang="en-US" altLang="zh-CN" sz="1600" i="1" dirty="0" err="1" smtClean="0">
                <a:solidFill>
                  <a:srgbClr val="0000FF"/>
                </a:solidFill>
              </a:rPr>
              <a:t>undershoot_pct</a:t>
            </a:r>
            <a:r>
              <a:rPr lang="en-US" altLang="zh-CN" sz="1600" i="1" dirty="0" smtClean="0">
                <a:solidFill>
                  <a:srgbClr val="0000FF"/>
                </a:solidFill>
              </a:rPr>
              <a:t>/</a:t>
            </a:r>
            <a:r>
              <a:rPr lang="en-US" altLang="zh-CN" sz="1600" i="1" dirty="0" err="1" smtClean="0">
                <a:solidFill>
                  <a:srgbClr val="0000FF"/>
                </a:solidFill>
              </a:rPr>
              <a:t>overshoot_pct</a:t>
            </a:r>
            <a:endParaRPr lang="en-US" altLang="zh-CN" sz="1600" i="1" dirty="0">
              <a:solidFill>
                <a:srgbClr val="0000FF"/>
              </a:solidFill>
            </a:endParaRPr>
          </a:p>
          <a:p>
            <a:r>
              <a:rPr kumimoji="1" lang="en-US" altLang="ja-JP" sz="1600" i="1" dirty="0" smtClean="0">
                <a:solidFill>
                  <a:srgbClr val="0000FF"/>
                </a:solidFill>
              </a:rPr>
              <a:t>         </a:t>
            </a:r>
            <a:r>
              <a:rPr lang="en-US" altLang="ja-JP" sz="1600" i="1" dirty="0" smtClean="0">
                <a:solidFill>
                  <a:srgbClr val="0000FF"/>
                </a:solidFill>
              </a:rPr>
              <a:t>they are set by users from </a:t>
            </a:r>
            <a:r>
              <a:rPr lang="en-US" altLang="ja-JP" sz="1600" i="1" dirty="0" err="1" smtClean="0">
                <a:solidFill>
                  <a:srgbClr val="0000FF"/>
                </a:solidFill>
              </a:rPr>
              <a:t>config</a:t>
            </a:r>
            <a:r>
              <a:rPr lang="en-US" altLang="ja-JP" sz="1600" i="1" dirty="0">
                <a:solidFill>
                  <a:srgbClr val="0000FF"/>
                </a:solidFill>
              </a:rPr>
              <a:t> </a:t>
            </a:r>
            <a:r>
              <a:rPr lang="en-US" altLang="ja-JP" sz="1600" i="1" dirty="0" smtClean="0">
                <a:solidFill>
                  <a:srgbClr val="0000FF"/>
                </a:solidFill>
              </a:rPr>
              <a:t>to control how much the target bits can be modified</a:t>
            </a:r>
          </a:p>
        </p:txBody>
      </p:sp>
    </p:spTree>
    <p:extLst>
      <p:ext uri="{BB962C8B-B14F-4D97-AF65-F5344CB8AC3E}">
        <p14:creationId xmlns:p14="http://schemas.microsoft.com/office/powerpoint/2010/main" val="327249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/>
              <a:t>optional: CBR</a:t>
            </a:r>
            <a:r>
              <a:rPr kumimoji="1" lang="ja-JP" altLang="en-US" dirty="0" smtClean="0"/>
              <a:t>の緊急処理</a:t>
            </a:r>
            <a:r>
              <a:rPr kumimoji="1" lang="en-US" altLang="ja-JP" dirty="0" smtClean="0"/>
              <a:t>frame drop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buffer_level</a:t>
            </a:r>
            <a:r>
              <a:rPr kumimoji="1" lang="en-US" altLang="ja-JP" dirty="0" smtClean="0"/>
              <a:t> &lt; 0: buffer</a:t>
            </a:r>
            <a:r>
              <a:rPr kumimoji="1" lang="ja-JP" altLang="en-US" dirty="0" smtClean="0"/>
              <a:t>使いすぎ、</a:t>
            </a:r>
            <a:r>
              <a:rPr kumimoji="1" lang="en-US" altLang="ja-JP" dirty="0" smtClean="0"/>
              <a:t>frame drop </a:t>
            </a:r>
          </a:p>
          <a:p>
            <a:r>
              <a:rPr lang="en-US" altLang="ja-JP" dirty="0" smtClean="0"/>
              <a:t>0&lt;= </a:t>
            </a:r>
            <a:r>
              <a:rPr lang="en-US" altLang="ja-JP" dirty="0" err="1" smtClean="0"/>
              <a:t>buffer_level</a:t>
            </a:r>
            <a:r>
              <a:rPr lang="en-US" altLang="ja-JP" dirty="0" smtClean="0"/>
              <a:t> &lt;= </a:t>
            </a:r>
            <a:r>
              <a:rPr lang="en-US" altLang="ja-JP" dirty="0" err="1"/>
              <a:t>drop_mark</a:t>
            </a:r>
            <a:r>
              <a:rPr lang="en-US" altLang="ja-JP" dirty="0" smtClean="0"/>
              <a:t>: frame drop</a:t>
            </a:r>
          </a:p>
          <a:p>
            <a:pPr marL="400050" lvl="1" indent="0">
              <a:buNone/>
            </a:pPr>
            <a:r>
              <a:rPr lang="en-US" altLang="ja-JP" sz="2000" dirty="0" err="1" smtClean="0"/>
              <a:t>config</a:t>
            </a:r>
            <a:r>
              <a:rPr lang="ja-JP" altLang="en-US" sz="2000" dirty="0" smtClean="0"/>
              <a:t>で設定</a:t>
            </a:r>
            <a:endParaRPr lang="en-US" altLang="ja-JP" sz="2000" dirty="0" smtClean="0"/>
          </a:p>
          <a:p>
            <a:pPr marL="400050" lvl="1" indent="0">
              <a:buNone/>
            </a:pPr>
            <a:r>
              <a:rPr lang="ja-JP" altLang="en-US" sz="2000" dirty="0" smtClean="0"/>
              <a:t>　　</a:t>
            </a:r>
            <a:r>
              <a:rPr lang="en-US" altLang="ja-JP" sz="2000" dirty="0" err="1" smtClean="0"/>
              <a:t>drop_mark</a:t>
            </a:r>
            <a:r>
              <a:rPr lang="en-US" altLang="ja-JP" sz="2000" dirty="0" smtClean="0"/>
              <a:t> = </a:t>
            </a:r>
            <a:r>
              <a:rPr lang="en-US" altLang="ja-JP" sz="2000" dirty="0" err="1" smtClean="0">
                <a:solidFill>
                  <a:srgbClr val="0000FF"/>
                </a:solidFill>
              </a:rPr>
              <a:t>drop_frames_water_mark</a:t>
            </a:r>
            <a:r>
              <a:rPr lang="en-US" altLang="ja-JP" sz="2000" dirty="0" smtClean="0"/>
              <a:t>*</a:t>
            </a:r>
            <a:r>
              <a:rPr lang="en-US" altLang="ja-JP" sz="2000" dirty="0" err="1" smtClean="0"/>
              <a:t>optimal_buffer_level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/ </a:t>
            </a:r>
            <a:r>
              <a:rPr lang="en-US" altLang="ja-JP" sz="2000" dirty="0" smtClean="0"/>
              <a:t>100</a:t>
            </a:r>
          </a:p>
          <a:p>
            <a:pPr marL="4572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557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0247" y="764223"/>
            <a:ext cx="8594389" cy="3394472"/>
          </a:xfrm>
        </p:spPr>
        <p:txBody>
          <a:bodyPr>
            <a:norm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</a:rPr>
              <a:t>VBR key frame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target bits </a:t>
            </a:r>
            <a:r>
              <a:rPr lang="en-US" altLang="zh-CN" sz="1600" dirty="0"/>
              <a:t>= </a:t>
            </a:r>
            <a:r>
              <a:rPr lang="en-US" altLang="zh-CN" sz="1600" dirty="0" smtClean="0"/>
              <a:t>25</a:t>
            </a:r>
            <a:r>
              <a:rPr lang="en-US" altLang="ja-JP" sz="1600" dirty="0" smtClean="0"/>
              <a:t>* </a:t>
            </a:r>
            <a:r>
              <a:rPr lang="en-US" altLang="ja-JP" sz="1600" dirty="0" err="1" smtClean="0"/>
              <a:t>avg_frame_bandwidth</a:t>
            </a:r>
            <a:r>
              <a:rPr lang="en-US" altLang="ja-JP" sz="1600" dirty="0" smtClean="0"/>
              <a:t>;</a:t>
            </a:r>
          </a:p>
          <a:p>
            <a:pPr marL="400050"/>
            <a:r>
              <a:rPr lang="en-US" altLang="ja-JP" sz="2400" b="1" dirty="0" smtClean="0">
                <a:solidFill>
                  <a:srgbClr val="008000"/>
                </a:solidFill>
              </a:rPr>
              <a:t>VBR </a:t>
            </a:r>
            <a:r>
              <a:rPr lang="en-US" altLang="ja-JP" sz="2400" b="1" dirty="0" err="1">
                <a:solidFill>
                  <a:srgbClr val="008000"/>
                </a:solidFill>
              </a:rPr>
              <a:t>gf</a:t>
            </a:r>
            <a:r>
              <a:rPr lang="en-US" altLang="ja-JP" sz="2400" b="1" dirty="0">
                <a:solidFill>
                  <a:srgbClr val="008000"/>
                </a:solidFill>
              </a:rPr>
              <a:t> </a:t>
            </a:r>
            <a:r>
              <a:rPr lang="en-US" altLang="ja-JP" sz="2400" b="1" dirty="0" smtClean="0">
                <a:solidFill>
                  <a:srgbClr val="008000"/>
                </a:solidFill>
              </a:rPr>
              <a:t>frame</a:t>
            </a:r>
          </a:p>
          <a:p>
            <a:pPr marL="0" indent="0">
              <a:buNone/>
            </a:pPr>
            <a:r>
              <a:rPr lang="ja-JP" altLang="en-US" sz="1600" dirty="0" smtClean="0"/>
              <a:t>　　　</a:t>
            </a:r>
            <a:r>
              <a:rPr lang="en-US" altLang="ja-JP" sz="1600" dirty="0"/>
              <a:t>target bits = </a:t>
            </a:r>
            <a:r>
              <a:rPr lang="en-US" altLang="ja-JP" sz="1600" dirty="0" err="1"/>
              <a:t>avg_frame_bandwidth</a:t>
            </a:r>
            <a:r>
              <a:rPr lang="en-US" altLang="ja-JP" sz="1600" dirty="0"/>
              <a:t> * 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gf_interval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* 10) </a:t>
            </a:r>
            <a:r>
              <a:rPr lang="en-US" altLang="ja-JP" sz="1600" dirty="0" smtClean="0"/>
              <a:t>/(</a:t>
            </a:r>
            <a:r>
              <a:rPr lang="en-US" altLang="ja-JP" sz="1600" dirty="0" err="1" smtClean="0"/>
              <a:t>gf_interval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+ 10 -1) </a:t>
            </a:r>
          </a:p>
          <a:p>
            <a:r>
              <a:rPr lang="en-US" altLang="ja-JP" sz="2400" b="1" dirty="0">
                <a:solidFill>
                  <a:srgbClr val="0000FF"/>
                </a:solidFill>
              </a:rPr>
              <a:t>VBR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other frame</a:t>
            </a:r>
            <a:endParaRPr lang="en-US" altLang="ja-JP" sz="24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ja-JP" altLang="en-US" sz="1600" dirty="0" smtClean="0"/>
              <a:t>　　　</a:t>
            </a:r>
            <a:r>
              <a:rPr lang="en-US" altLang="ja-JP" sz="1600" dirty="0"/>
              <a:t> target bits = </a:t>
            </a:r>
            <a:r>
              <a:rPr lang="en-US" altLang="ja-JP" sz="1600" dirty="0" err="1"/>
              <a:t>avg_frame_bandwidth</a:t>
            </a:r>
            <a:r>
              <a:rPr lang="en-US" altLang="ja-JP" sz="1600" dirty="0"/>
              <a:t> * </a:t>
            </a:r>
            <a:r>
              <a:rPr lang="en-US" altLang="ja-JP" sz="1600" dirty="0" err="1" smtClean="0"/>
              <a:t>gf_interval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/ (</a:t>
            </a:r>
            <a:r>
              <a:rPr lang="en-US" altLang="ja-JP" sz="1600" dirty="0" err="1"/>
              <a:t>gf_interval</a:t>
            </a:r>
            <a:r>
              <a:rPr lang="en-US" altLang="ja-JP" sz="1600" dirty="0"/>
              <a:t> + 10 - 1);</a:t>
            </a:r>
            <a:endParaRPr lang="ja-JP" altLang="en-US" sz="1600" dirty="0"/>
          </a:p>
        </p:txBody>
      </p:sp>
      <p:pic>
        <p:nvPicPr>
          <p:cNvPr id="6" name="図 5" descr="名称未設定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99" y="697884"/>
            <a:ext cx="2427707" cy="996425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 flipV="1">
            <a:off x="5611037" y="1516279"/>
            <a:ext cx="0" cy="34230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V="1">
            <a:off x="6435632" y="1530035"/>
            <a:ext cx="0" cy="328548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6720726" y="1526880"/>
            <a:ext cx="0" cy="331703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45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VBR</a:t>
            </a:r>
            <a:r>
              <a:rPr lang="ja-JP" altLang="en-US" dirty="0" smtClean="0"/>
              <a:t>の特殊処理</a:t>
            </a:r>
            <a:r>
              <a:rPr lang="en-US" altLang="ja-JP" dirty="0"/>
              <a:t>S</a:t>
            </a:r>
            <a:r>
              <a:rPr lang="en-US" altLang="ja-JP" dirty="0" smtClean="0"/>
              <a:t>cene change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dirty="0" smtClean="0"/>
              <a:t>scene change</a:t>
            </a:r>
            <a:r>
              <a:rPr kumimoji="1" lang="ja-JP" altLang="en-US" sz="2800" dirty="0" smtClean="0"/>
              <a:t>の判定条件</a:t>
            </a:r>
            <a:r>
              <a:rPr kumimoji="1" lang="en-US" altLang="ja-JP" sz="2800" dirty="0" smtClean="0"/>
              <a:t>:</a:t>
            </a:r>
            <a:endParaRPr kumimoji="1" lang="en-US" altLang="ja-JP" sz="2400" dirty="0" smtClean="0"/>
          </a:p>
          <a:p>
            <a:pPr lvl="1"/>
            <a:r>
              <a:rPr kumimoji="1" lang="ja-JP" altLang="en-US" sz="2000" dirty="0" smtClean="0"/>
              <a:t>前後二つ</a:t>
            </a:r>
            <a:r>
              <a:rPr kumimoji="1" lang="en-US" altLang="ja-JP" sz="2000" dirty="0" smtClean="0"/>
              <a:t>frame</a:t>
            </a:r>
            <a:r>
              <a:rPr lang="ja-JP" altLang="en-US" sz="2000" dirty="0" smtClean="0"/>
              <a:t>の</a:t>
            </a:r>
            <a:r>
              <a:rPr lang="en-US" altLang="ja-JP" sz="2000" dirty="0" err="1" smtClean="0"/>
              <a:t>avg_sad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今までの</a:t>
            </a:r>
            <a:r>
              <a:rPr lang="en-US" altLang="ja-JP" sz="2000" dirty="0" err="1" smtClean="0"/>
              <a:t>avg_sad</a:t>
            </a:r>
            <a:r>
              <a:rPr lang="ja-JP" altLang="en-US" sz="2000" dirty="0" smtClean="0"/>
              <a:t>の平均</a:t>
            </a:r>
            <a:r>
              <a:rPr lang="en-US" altLang="ja-JP" sz="2000" dirty="0" err="1" smtClean="0"/>
              <a:t>avg_source_sad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 </a:t>
            </a:r>
            <a:r>
              <a:rPr lang="en-US" altLang="ja-JP" sz="2000" dirty="0" err="1" smtClean="0"/>
              <a:t>avg_source_sad</a:t>
            </a:r>
            <a:r>
              <a:rPr lang="en-US" altLang="ja-JP" sz="2000" dirty="0" smtClean="0"/>
              <a:t> = (</a:t>
            </a:r>
            <a:r>
              <a:rPr lang="en-US" altLang="ja-JP" sz="2000" dirty="0" err="1" smtClean="0"/>
              <a:t>avg_source_sad</a:t>
            </a:r>
            <a:r>
              <a:rPr lang="en-US" altLang="ja-JP" sz="2000" dirty="0" smtClean="0"/>
              <a:t> + </a:t>
            </a:r>
            <a:r>
              <a:rPr lang="en-US" altLang="ja-JP" sz="2000" dirty="0" err="1" smtClean="0"/>
              <a:t>avg_sad</a:t>
            </a:r>
            <a:r>
              <a:rPr lang="en-US" altLang="ja-JP" sz="2000" dirty="0" smtClean="0"/>
              <a:t>)&gt;&gt;1</a:t>
            </a:r>
          </a:p>
          <a:p>
            <a:pPr lvl="1"/>
            <a:r>
              <a:rPr kumimoji="1" lang="en-US" altLang="ja-JP" sz="2000" dirty="0" err="1" smtClean="0"/>
              <a:t>avg_sad</a:t>
            </a:r>
            <a:r>
              <a:rPr kumimoji="1" lang="en-US" altLang="ja-JP" sz="2000" dirty="0" smtClean="0"/>
              <a:t> &gt; max(30000, </a:t>
            </a:r>
            <a:r>
              <a:rPr kumimoji="1" lang="en-US" altLang="ja-JP" sz="2000" dirty="0" err="1" smtClean="0"/>
              <a:t>avg_source_sad</a:t>
            </a:r>
            <a:r>
              <a:rPr kumimoji="1" lang="en-US" altLang="ja-JP" sz="2000" dirty="0" smtClean="0"/>
              <a:t> * 2), scene change</a:t>
            </a:r>
            <a:r>
              <a:rPr kumimoji="1" lang="ja-JP" altLang="en-US" sz="2000" dirty="0" smtClean="0"/>
              <a:t>発生</a:t>
            </a:r>
            <a:endParaRPr kumimoji="1" lang="en-US" altLang="ja-JP" sz="2000" dirty="0" smtClean="0"/>
          </a:p>
          <a:p>
            <a:r>
              <a:rPr kumimoji="1" lang="en-US" altLang="ja-JP" sz="2400" dirty="0" smtClean="0"/>
              <a:t>scene change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frame</a:t>
            </a:r>
            <a:r>
              <a:rPr kumimoji="1" lang="ja-JP" altLang="en-US" sz="2400" dirty="0" smtClean="0"/>
              <a:t>から新たな</a:t>
            </a:r>
            <a:r>
              <a:rPr kumimoji="1" lang="en-US" altLang="ja-JP" sz="2400" dirty="0" err="1" smtClean="0"/>
              <a:t>gf</a:t>
            </a:r>
            <a:r>
              <a:rPr kumimoji="1" lang="en-US" altLang="ja-JP" sz="2400" dirty="0" smtClean="0"/>
              <a:t> group</a:t>
            </a:r>
            <a:r>
              <a:rPr kumimoji="1" lang="ja-JP" altLang="en-US" sz="2400" dirty="0" smtClean="0"/>
              <a:t>として</a:t>
            </a:r>
            <a:r>
              <a:rPr kumimoji="1" lang="en-US" altLang="ja-JP" sz="2400" dirty="0" smtClean="0"/>
              <a:t>target bits</a:t>
            </a:r>
            <a:r>
              <a:rPr kumimoji="1" lang="ja-JP" altLang="en-US" sz="2400" dirty="0" smtClean="0"/>
              <a:t>も一回やり直す</a:t>
            </a:r>
            <a:endParaRPr kumimoji="1" lang="en-US" altLang="ja-JP" sz="2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557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altLang="ja-JP" dirty="0" smtClean="0"/>
              <a:t>step-3:maxClipQP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7200" y="1324133"/>
            <a:ext cx="78361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2800" dirty="0" smtClean="0"/>
              <a:t>全体のパラメータ</a:t>
            </a:r>
            <a:endParaRPr lang="en-US" altLang="ja-JP" sz="2800" dirty="0" smtClean="0"/>
          </a:p>
          <a:p>
            <a:r>
              <a:rPr lang="ja-JP" altLang="ja-JP" sz="2800" dirty="0" smtClean="0"/>
              <a:t>u</a:t>
            </a:r>
            <a:r>
              <a:rPr lang="en-US" altLang="ja-JP" sz="2800" dirty="0" err="1" smtClean="0"/>
              <a:t>ser</a:t>
            </a:r>
            <a:r>
              <a:rPr lang="ja-JP" altLang="en-US" sz="2800" dirty="0" smtClean="0"/>
              <a:t>が使える</a:t>
            </a:r>
            <a:r>
              <a:rPr lang="en-US" altLang="ja-JP" sz="2800" dirty="0" smtClean="0"/>
              <a:t>QP</a:t>
            </a:r>
            <a:r>
              <a:rPr lang="ja-JP" altLang="en-US" sz="2800" dirty="0" smtClean="0"/>
              <a:t>範囲を定義する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[</a:t>
            </a:r>
            <a:r>
              <a:rPr kumimoji="1" lang="en-US" altLang="ja-JP" sz="2800" dirty="0" err="1" smtClean="0"/>
              <a:t>minQP</a:t>
            </a:r>
            <a:r>
              <a:rPr kumimoji="1" lang="en-US" altLang="ja-JP" sz="2800" dirty="0" smtClean="0"/>
              <a:t>, </a:t>
            </a:r>
            <a:r>
              <a:rPr kumimoji="1" lang="en-US" altLang="ja-JP" sz="2800" dirty="0" err="1" smtClean="0"/>
              <a:t>maxQP</a:t>
            </a:r>
            <a:r>
              <a:rPr kumimoji="1" lang="en-US" altLang="ja-JP" sz="2800" dirty="0" smtClean="0"/>
              <a:t>]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156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457200" y="73301"/>
            <a:ext cx="8229600" cy="61850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3600" dirty="0" smtClean="0"/>
              <a:t>step-3:maxClipQP</a:t>
            </a:r>
            <a:endParaRPr kumimoji="1" lang="ja-JP" altLang="en-US" sz="3600" dirty="0"/>
          </a:p>
        </p:txBody>
      </p:sp>
      <p:sp>
        <p:nvSpPr>
          <p:cNvPr id="3" name="正方形/長方形 2"/>
          <p:cNvSpPr/>
          <p:nvPr/>
        </p:nvSpPr>
        <p:spPr>
          <a:xfrm>
            <a:off x="457200" y="706484"/>
            <a:ext cx="8793903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CBR Key frame</a:t>
            </a:r>
          </a:p>
          <a:p>
            <a:pPr lvl="1"/>
            <a:r>
              <a:rPr lang="en-US" altLang="zh-CN" sz="1400" dirty="0" err="1" smtClean="0"/>
              <a:t>maxClipQp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maxQP</a:t>
            </a:r>
            <a:endParaRPr lang="en-US" altLang="zh-CN" sz="1400" dirty="0" smtClean="0"/>
          </a:p>
          <a:p>
            <a:pPr marL="285750" indent="-285750">
              <a:buFont typeface="Wingdings" charset="2"/>
              <a:buChar char="p"/>
            </a:pPr>
            <a:r>
              <a:rPr lang="en-US" altLang="zh-CN" sz="1400" b="1" dirty="0" smtClean="0">
                <a:solidFill>
                  <a:srgbClr val="0000FF"/>
                </a:solidFill>
              </a:rPr>
              <a:t>CBR 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other frames</a:t>
            </a:r>
            <a:endParaRPr lang="en-US" altLang="ja-JP" sz="1400" b="1" dirty="0" smtClean="0">
              <a:solidFill>
                <a:srgbClr val="0000FF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zh-CN" sz="1400" dirty="0" smtClean="0"/>
              <a:t>average </a:t>
            </a:r>
            <a:r>
              <a:rPr lang="en-US" altLang="zh-CN" sz="1400" dirty="0" err="1" smtClean="0"/>
              <a:t>qp</a:t>
            </a:r>
            <a:r>
              <a:rPr lang="en-US" altLang="zh-CN" sz="1400" dirty="0" smtClean="0"/>
              <a:t> till now: </a:t>
            </a:r>
            <a:r>
              <a:rPr lang="en-US" altLang="zh-CN" sz="1400" dirty="0" err="1" smtClean="0"/>
              <a:t>ambient_qp</a:t>
            </a:r>
            <a:endParaRPr lang="en-US" altLang="ja-JP" sz="1400" dirty="0"/>
          </a:p>
          <a:p>
            <a:pPr lvl="2"/>
            <a:r>
              <a:rPr lang="en-US" altLang="zh-CN" sz="1400" dirty="0" smtClean="0"/>
              <a:t>if </a:t>
            </a:r>
            <a:r>
              <a:rPr lang="en-US" altLang="zh-CN" sz="1400" dirty="0" smtClean="0"/>
              <a:t>the current frame is within the 5 frames after </a:t>
            </a:r>
            <a:r>
              <a:rPr lang="en-US" altLang="zh-CN" sz="1400" dirty="0" err="1" smtClean="0"/>
              <a:t>key_frame</a:t>
            </a:r>
            <a:endParaRPr lang="en-US" altLang="ja-JP" sz="1400" dirty="0" smtClean="0"/>
          </a:p>
          <a:p>
            <a:pPr lvl="2"/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ambient_qp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zh-CN" sz="1400" dirty="0" smtClean="0"/>
              <a:t>min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avg_frame_q</a:t>
            </a:r>
            <a:r>
              <a:rPr lang="en-US" altLang="zh-CN" sz="1400" dirty="0"/>
              <a:t>[</a:t>
            </a:r>
            <a:r>
              <a:rPr lang="en-US" altLang="zh-CN" sz="1400" dirty="0" err="1"/>
              <a:t>keyframe</a:t>
            </a:r>
            <a:r>
              <a:rPr lang="en-US" altLang="zh-CN" sz="1400" dirty="0"/>
              <a:t>]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avg_frame_q</a:t>
            </a:r>
            <a:r>
              <a:rPr lang="en-US" altLang="zh-CN" sz="1400" dirty="0"/>
              <a:t>[inter]</a:t>
            </a:r>
            <a:r>
              <a:rPr lang="en-US" altLang="zh-CN" sz="1400" dirty="0" smtClean="0"/>
              <a:t>)</a:t>
            </a:r>
          </a:p>
          <a:p>
            <a:pPr lvl="2"/>
            <a:r>
              <a:rPr lang="en-US" altLang="ja-JP" sz="1400" dirty="0" smtClean="0"/>
              <a:t>else</a:t>
            </a:r>
            <a:endParaRPr lang="en-US" altLang="zh-CN" sz="1400" dirty="0"/>
          </a:p>
          <a:p>
            <a:pPr lvl="2"/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ambient_qp</a:t>
            </a:r>
            <a:r>
              <a:rPr lang="en-US" altLang="zh-CN" sz="1400" dirty="0" smtClean="0"/>
              <a:t> = </a:t>
            </a:r>
            <a:r>
              <a:rPr lang="en-US" altLang="ja-JP" sz="1400" dirty="0" err="1" smtClean="0"/>
              <a:t>avg_frame_q</a:t>
            </a:r>
            <a:r>
              <a:rPr lang="en-US" altLang="ja-JP" sz="1400" dirty="0"/>
              <a:t>[inter]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ja-JP" sz="1400" dirty="0" err="1">
                <a:solidFill>
                  <a:srgbClr val="000000"/>
                </a:solidFill>
              </a:rPr>
              <a:t>maxClipQP</a:t>
            </a:r>
            <a:r>
              <a:rPr lang="en-US" altLang="ja-JP" sz="1400" dirty="0"/>
              <a:t>= min</a:t>
            </a:r>
            <a:r>
              <a:rPr lang="en-US" altLang="ja-JP" sz="1400" dirty="0" smtClean="0"/>
              <a:t>(</a:t>
            </a:r>
            <a:r>
              <a:rPr lang="en-US" altLang="zh-CN" sz="1400" dirty="0" err="1"/>
              <a:t>maxQP</a:t>
            </a:r>
            <a:r>
              <a:rPr lang="en-US" altLang="ja-JP" sz="1400" dirty="0" smtClean="0"/>
              <a:t>, </a:t>
            </a:r>
            <a:r>
              <a:rPr lang="en-US" altLang="ja-JP" sz="1400" b="1" dirty="0" err="1">
                <a:solidFill>
                  <a:srgbClr val="0000FF"/>
                </a:solidFill>
              </a:rPr>
              <a:t>ambient_qp</a:t>
            </a:r>
            <a:r>
              <a:rPr lang="en-US" altLang="ja-JP" sz="1400" b="1" dirty="0">
                <a:solidFill>
                  <a:srgbClr val="0000FF"/>
                </a:solidFill>
              </a:rPr>
              <a:t> * 1.25</a:t>
            </a:r>
            <a:r>
              <a:rPr lang="en-US" altLang="ja-JP" sz="14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ja-JP" sz="1400" dirty="0" smtClean="0"/>
              <a:t>modify basing on </a:t>
            </a:r>
            <a:r>
              <a:rPr lang="en-US" altLang="ja-JP" sz="1400" dirty="0" err="1" smtClean="0"/>
              <a:t>buffer_level</a:t>
            </a:r>
            <a:endParaRPr lang="en-US" altLang="ja-JP" sz="1400" dirty="0"/>
          </a:p>
        </p:txBody>
      </p:sp>
      <p:cxnSp>
        <p:nvCxnSpPr>
          <p:cNvPr id="4" name="直線矢印コネクタ 3"/>
          <p:cNvCxnSpPr/>
          <p:nvPr/>
        </p:nvCxnSpPr>
        <p:spPr>
          <a:xfrm flipV="1">
            <a:off x="457200" y="4631702"/>
            <a:ext cx="8229600" cy="59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400291" y="4690988"/>
            <a:ext cx="1928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solidFill>
                  <a:schemeClr val="dk1"/>
                </a:solidFill>
              </a:rPr>
              <a:t>optimal_buffer_level</a:t>
            </a:r>
            <a:r>
              <a:rPr lang="en-US" altLang="ja-JP" sz="1600" dirty="0">
                <a:solidFill>
                  <a:schemeClr val="dk1"/>
                </a:solidFill>
              </a:rPr>
              <a:t> </a:t>
            </a:r>
            <a:endParaRPr lang="ja-JP" altLang="en-US" sz="1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071027" y="4708344"/>
            <a:ext cx="2237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 smtClean="0">
                <a:solidFill>
                  <a:schemeClr val="dk1"/>
                </a:solidFill>
              </a:rPr>
              <a:t>optimal_buffer_level</a:t>
            </a:r>
            <a:r>
              <a:rPr lang="en-US" altLang="ja-JP" sz="1600" dirty="0" smtClean="0">
                <a:solidFill>
                  <a:schemeClr val="dk1"/>
                </a:solidFill>
              </a:rPr>
              <a:t>&gt;&gt;3 </a:t>
            </a:r>
            <a:endParaRPr lang="ja-JP" altLang="en-US" sz="1600" dirty="0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2190192" y="3032555"/>
            <a:ext cx="0" cy="163000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5347151" y="3117845"/>
            <a:ext cx="0" cy="154471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459388" y="3108368"/>
            <a:ext cx="2758137" cy="307777"/>
          </a:xfrm>
          <a:prstGeom prst="rect">
            <a:avLst/>
          </a:prstGeom>
          <a:solidFill>
            <a:srgbClr val="FF6666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optimal_buffer_level</a:t>
            </a:r>
            <a:r>
              <a:rPr lang="en-US" altLang="ja-JP" sz="1400" dirty="0" smtClean="0"/>
              <a:t> &lt; </a:t>
            </a:r>
            <a:r>
              <a:rPr lang="en-US" altLang="ja-JP" sz="1400" dirty="0" err="1"/>
              <a:t>buffer_level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</a:t>
            </a:r>
            <a:endParaRPr kumimoji="1" lang="ja-JP" altLang="en-US" sz="1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5397899" y="3688006"/>
            <a:ext cx="36823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 </a:t>
            </a:r>
            <a:r>
              <a:rPr lang="en-US" altLang="zh-CN" sz="1100" dirty="0" smtClean="0"/>
              <a:t>diff = </a:t>
            </a:r>
            <a:r>
              <a:rPr lang="en-US" altLang="ja-JP" sz="1100" dirty="0" err="1"/>
              <a:t>buffer_level</a:t>
            </a:r>
            <a:r>
              <a:rPr lang="en-US" altLang="ja-JP" sz="1100" dirty="0"/>
              <a:t> – </a:t>
            </a:r>
            <a:r>
              <a:rPr lang="en-US" altLang="ja-JP" sz="1100" dirty="0" err="1" smtClean="0"/>
              <a:t>optimal_buffer_level</a:t>
            </a:r>
            <a:endParaRPr lang="en-US" altLang="ja-JP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err="1" smtClean="0"/>
              <a:t>diff_upper</a:t>
            </a:r>
            <a:r>
              <a:rPr lang="en-US" altLang="zh-CN" sz="1100" dirty="0" smtClean="0"/>
              <a:t> = </a:t>
            </a:r>
            <a:r>
              <a:rPr lang="en-US" altLang="ja-JP" sz="1100" dirty="0" err="1" smtClean="0">
                <a:solidFill>
                  <a:schemeClr val="dk1"/>
                </a:solidFill>
              </a:rPr>
              <a:t>maximum_buffer_size</a:t>
            </a:r>
            <a:r>
              <a:rPr lang="en-US" altLang="ja-JP" sz="1100" dirty="0" smtClean="0">
                <a:solidFill>
                  <a:schemeClr val="dk1"/>
                </a:solidFill>
              </a:rPr>
              <a:t> - </a:t>
            </a:r>
            <a:r>
              <a:rPr lang="en-US" altLang="ja-JP" sz="1100" dirty="0" err="1"/>
              <a:t>optimal_buffer_level</a:t>
            </a:r>
            <a:endParaRPr lang="en-US" altLang="zh-CN" sz="1100" dirty="0" smtClean="0"/>
          </a:p>
          <a:p>
            <a:r>
              <a:rPr lang="en-US" altLang="ja-JP" sz="1100" dirty="0" smtClean="0"/>
              <a:t> adjust </a:t>
            </a:r>
            <a:r>
              <a:rPr lang="en-US" altLang="ja-JP" sz="1100" dirty="0"/>
              <a:t>= </a:t>
            </a:r>
            <a:r>
              <a:rPr lang="en-US" altLang="ja-JP" sz="1100" dirty="0" err="1" smtClean="0"/>
              <a:t>maxClipQP</a:t>
            </a:r>
            <a:r>
              <a:rPr lang="en-US" altLang="ja-JP" sz="1100" dirty="0" smtClean="0"/>
              <a:t>*diff/(3*</a:t>
            </a:r>
            <a:r>
              <a:rPr lang="en-US" altLang="ja-JP" sz="1100" dirty="0" err="1" smtClean="0"/>
              <a:t>diff_upper</a:t>
            </a:r>
            <a:r>
              <a:rPr lang="en-US" altLang="ja-JP" sz="1100" dirty="0" smtClean="0"/>
              <a:t>)</a:t>
            </a:r>
          </a:p>
          <a:p>
            <a:r>
              <a:rPr lang="en-US" altLang="ja-JP" sz="1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dirty="0" err="1" smtClean="0">
                <a:solidFill>
                  <a:srgbClr val="000000"/>
                </a:solidFill>
              </a:rPr>
              <a:t>maxClipQP</a:t>
            </a:r>
            <a:r>
              <a:rPr lang="en-US" altLang="ja-JP" sz="1100" dirty="0" smtClean="0">
                <a:solidFill>
                  <a:srgbClr val="000000"/>
                </a:solidFill>
              </a:rPr>
              <a:t> </a:t>
            </a:r>
            <a:r>
              <a:rPr lang="en-US" altLang="zh-CN" sz="1100" dirty="0" smtClean="0"/>
              <a:t>-</a:t>
            </a:r>
            <a:r>
              <a:rPr lang="en-US" altLang="zh-CN" sz="1100" dirty="0"/>
              <a:t>= </a:t>
            </a:r>
            <a:r>
              <a:rPr lang="en-US" altLang="zh-CN" sz="1100" dirty="0" smtClean="0"/>
              <a:t>adjust</a:t>
            </a:r>
            <a:r>
              <a:rPr lang="ja-JP" altLang="en-US" sz="1100" dirty="0" smtClean="0"/>
              <a:t>　調整量が最大</a:t>
            </a:r>
            <a:r>
              <a:rPr lang="en-US" altLang="ja-JP" sz="1100" dirty="0" smtClean="0"/>
              <a:t>1/3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03930" y="3108368"/>
            <a:ext cx="2918475" cy="307777"/>
          </a:xfrm>
          <a:prstGeom prst="rect">
            <a:avLst/>
          </a:prstGeom>
          <a:solidFill>
            <a:srgbClr val="FF6666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solidFill>
                  <a:schemeClr val="dk1"/>
                </a:solidFill>
              </a:rPr>
              <a:t>optimal_buffer_level</a:t>
            </a:r>
            <a:r>
              <a:rPr lang="en-US" altLang="ja-JP" sz="1400" dirty="0" smtClean="0">
                <a:solidFill>
                  <a:schemeClr val="dk1"/>
                </a:solidFill>
              </a:rPr>
              <a:t>/8 </a:t>
            </a:r>
            <a:r>
              <a:rPr kumimoji="1" lang="en-US" altLang="ja-JP" sz="1400" dirty="0" smtClean="0"/>
              <a:t>&lt; </a:t>
            </a:r>
            <a:r>
              <a:rPr kumimoji="1" lang="en-US" altLang="ja-JP" sz="1400" dirty="0" err="1" smtClean="0"/>
              <a:t>buffer_level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2285248" y="3695466"/>
            <a:ext cx="29940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diff = </a:t>
            </a:r>
            <a:r>
              <a:rPr lang="en-US" altLang="ja-JP" sz="1100" dirty="0" err="1"/>
              <a:t>optimal_buffer_level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>- </a:t>
            </a:r>
            <a:r>
              <a:rPr lang="en-US" altLang="zh-CN" sz="1100" dirty="0" err="1" smtClean="0"/>
              <a:t>buffer_level</a:t>
            </a:r>
            <a:endParaRPr lang="en-US" altLang="zh-CN" sz="1100" dirty="0" smtClean="0"/>
          </a:p>
          <a:p>
            <a:r>
              <a:rPr lang="en-US" altLang="zh-CN" sz="1100" dirty="0" err="1" smtClean="0"/>
              <a:t>diff_upper</a:t>
            </a:r>
            <a:r>
              <a:rPr lang="en-US" altLang="zh-CN" sz="1100" dirty="0" smtClean="0"/>
              <a:t> =  </a:t>
            </a:r>
            <a:r>
              <a:rPr lang="en-US" altLang="ja-JP" sz="1100" dirty="0" err="1" smtClean="0"/>
              <a:t>optimal_buffer_level</a:t>
            </a:r>
            <a:r>
              <a:rPr lang="en-US" altLang="ja-JP" sz="1100" dirty="0" smtClean="0"/>
              <a:t>*7/8</a:t>
            </a:r>
          </a:p>
          <a:p>
            <a:r>
              <a:rPr lang="en-US" altLang="zh-CN" sz="1100" dirty="0" smtClean="0"/>
              <a:t>adjust </a:t>
            </a:r>
            <a:r>
              <a:rPr lang="en-US" altLang="zh-CN" sz="1100" dirty="0"/>
              <a:t>= (</a:t>
            </a:r>
            <a:r>
              <a:rPr lang="en-US" altLang="zh-CN" sz="1100" dirty="0" err="1" smtClean="0"/>
              <a:t>maxQP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– </a:t>
            </a:r>
            <a:r>
              <a:rPr lang="en-US" altLang="zh-CN" sz="1100" dirty="0" err="1"/>
              <a:t>ambient_qp</a:t>
            </a:r>
            <a:r>
              <a:rPr lang="en-US" altLang="zh-CN" sz="1100" dirty="0"/>
              <a:t>)</a:t>
            </a:r>
            <a:r>
              <a:rPr lang="en-US" altLang="zh-CN" sz="1100" dirty="0" smtClean="0"/>
              <a:t>*diff/</a:t>
            </a:r>
            <a:r>
              <a:rPr lang="en-US" altLang="zh-CN" sz="1100" dirty="0" err="1" smtClean="0"/>
              <a:t>diff_upper</a:t>
            </a:r>
            <a:r>
              <a:rPr lang="en-US" altLang="zh-CN" sz="1100" dirty="0" smtClean="0"/>
              <a:t>         </a:t>
            </a:r>
            <a:r>
              <a:rPr lang="en-US" altLang="ja-JP" sz="1100" dirty="0" err="1" smtClean="0">
                <a:solidFill>
                  <a:srgbClr val="000000"/>
                </a:solidFill>
              </a:rPr>
              <a:t>maxClipQP</a:t>
            </a:r>
            <a:r>
              <a:rPr lang="en-US" altLang="ja-JP" sz="1100" dirty="0" smtClean="0">
                <a:solidFill>
                  <a:srgbClr val="000000"/>
                </a:solidFill>
              </a:rPr>
              <a:t> </a:t>
            </a:r>
            <a:r>
              <a:rPr lang="en-US" altLang="zh-CN" sz="1100" dirty="0" smtClean="0"/>
              <a:t>+</a:t>
            </a:r>
            <a:r>
              <a:rPr lang="en-US" altLang="zh-CN" sz="1100" dirty="0"/>
              <a:t>= adjust</a:t>
            </a:r>
            <a:endParaRPr lang="ja-JP" altLang="en-US" sz="11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23636" y="3108368"/>
            <a:ext cx="479618" cy="307777"/>
          </a:xfrm>
          <a:prstGeom prst="rect">
            <a:avLst/>
          </a:prstGeom>
          <a:solidFill>
            <a:srgbClr val="FF6666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dk1"/>
                </a:solidFill>
              </a:rPr>
              <a:t>else</a:t>
            </a:r>
            <a:endParaRPr kumimoji="1" lang="ja-JP" altLang="en-US" sz="1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416971" y="3685395"/>
            <a:ext cx="14584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maxClipQp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maxQP</a:t>
            </a:r>
            <a:endParaRPr lang="en-US" altLang="zh-CN" sz="1200" dirty="0"/>
          </a:p>
        </p:txBody>
      </p:sp>
      <p:sp>
        <p:nvSpPr>
          <p:cNvPr id="2" name="円/楕円 1"/>
          <p:cNvSpPr/>
          <p:nvPr/>
        </p:nvSpPr>
        <p:spPr>
          <a:xfrm flipH="1">
            <a:off x="5288783" y="4604099"/>
            <a:ext cx="123215" cy="1516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 flipH="1">
            <a:off x="2135575" y="4631702"/>
            <a:ext cx="123215" cy="1516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 flipH="1">
            <a:off x="8350960" y="4586744"/>
            <a:ext cx="123215" cy="1516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988563" y="4669664"/>
            <a:ext cx="2042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solidFill>
                  <a:schemeClr val="dk1"/>
                </a:solidFill>
              </a:rPr>
              <a:t>maximum_buffer_size</a:t>
            </a:r>
            <a:r>
              <a:rPr lang="en-US" altLang="ja-JP" sz="1600" dirty="0">
                <a:solidFill>
                  <a:schemeClr val="dk1"/>
                </a:solidFill>
              </a:rPr>
              <a:t> </a:t>
            </a:r>
            <a:endParaRPr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59388" y="3416145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</a:rPr>
              <a:t>still much room in buffer</a:t>
            </a:r>
            <a:r>
              <a:rPr kumimoji="1" lang="ja-JP" altLang="en-US" sz="1200" dirty="0" smtClean="0">
                <a:solidFill>
                  <a:srgbClr val="0000FF"/>
                </a:solidFill>
              </a:rPr>
              <a:t>、</a:t>
            </a:r>
            <a:r>
              <a:rPr kumimoji="1" lang="en-US" altLang="ja-JP" sz="1200" dirty="0" smtClean="0">
                <a:solidFill>
                  <a:srgbClr val="0000FF"/>
                </a:solidFill>
              </a:rPr>
              <a:t>lower </a:t>
            </a:r>
            <a:r>
              <a:rPr lang="en-US" altLang="ja-JP" sz="1200" dirty="0" err="1" smtClean="0">
                <a:solidFill>
                  <a:srgbClr val="0000FF"/>
                </a:solidFill>
              </a:rPr>
              <a:t>maxClipQP</a:t>
            </a:r>
            <a:endParaRPr kumimoji="1"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62579" y="3416145"/>
            <a:ext cx="2358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</a:rPr>
              <a:t>buffer is strict,</a:t>
            </a:r>
            <a:r>
              <a:rPr lang="en-US" altLang="ja-JP" sz="1200" dirty="0">
                <a:solidFill>
                  <a:srgbClr val="0000FF"/>
                </a:solidFill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</a:rPr>
              <a:t>increase </a:t>
            </a:r>
            <a:r>
              <a:rPr lang="en-US" altLang="ja-JP" sz="1200" dirty="0" err="1" smtClean="0">
                <a:solidFill>
                  <a:srgbClr val="0000FF"/>
                </a:solidFill>
              </a:rPr>
              <a:t>maxClipQP</a:t>
            </a:r>
            <a:endParaRPr kumimoji="1"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2240" y="3411091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</a:rPr>
              <a:t>buffer</a:t>
            </a:r>
            <a:r>
              <a:rPr lang="en-US" altLang="ja-JP" sz="1200" dirty="0">
                <a:solidFill>
                  <a:srgbClr val="0000FF"/>
                </a:solidFill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</a:rPr>
              <a:t>is too strict, clip to </a:t>
            </a:r>
            <a:r>
              <a:rPr lang="en-US" altLang="ja-JP" sz="1200" dirty="0" err="1" smtClean="0">
                <a:solidFill>
                  <a:srgbClr val="0000FF"/>
                </a:solidFill>
              </a:rPr>
              <a:t>maxQP</a:t>
            </a:r>
            <a:endParaRPr kumimoji="1" lang="ja-JP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8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457200" y="73301"/>
            <a:ext cx="8229600" cy="61850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3600" dirty="0" smtClean="0"/>
              <a:t>step-3:maxClipQP</a:t>
            </a:r>
            <a:endParaRPr kumimoji="1" lang="ja-JP" altLang="en-US" sz="3600" dirty="0"/>
          </a:p>
        </p:txBody>
      </p:sp>
      <p:sp>
        <p:nvSpPr>
          <p:cNvPr id="3" name="正方形/長方形 2"/>
          <p:cNvSpPr/>
          <p:nvPr/>
        </p:nvSpPr>
        <p:spPr>
          <a:xfrm>
            <a:off x="457200" y="706484"/>
            <a:ext cx="8793903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en-US" altLang="ja-JP" sz="1600" b="1" dirty="0" smtClean="0">
                <a:solidFill>
                  <a:srgbClr val="FF0000"/>
                </a:solidFill>
              </a:rPr>
              <a:t>V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BR Key frame</a:t>
            </a:r>
          </a:p>
          <a:p>
            <a:pPr lvl="1"/>
            <a:r>
              <a:rPr lang="ja-JP" altLang="en-US" sz="1400" dirty="0" smtClean="0"/>
              <a:t>f</a:t>
            </a:r>
            <a:r>
              <a:rPr lang="en-US" altLang="ja-JP" sz="1400" dirty="0" err="1" smtClean="0"/>
              <a:t>irst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Key</a:t>
            </a:r>
            <a:r>
              <a:rPr lang="ja-JP" altLang="en-US" sz="1400" dirty="0" smtClean="0"/>
              <a:t> </a:t>
            </a:r>
            <a:r>
              <a:rPr lang="en-US" altLang="ja-JP" sz="1400" dirty="0"/>
              <a:t>frame:</a:t>
            </a:r>
            <a:r>
              <a:rPr lang="ja-JP" altLang="en-US" sz="1400" dirty="0"/>
              <a:t> </a:t>
            </a:r>
            <a:r>
              <a:rPr lang="en-US" altLang="zh-CN" sz="1400" dirty="0" err="1"/>
              <a:t>maxClipQp</a:t>
            </a:r>
            <a:r>
              <a:rPr lang="en-US" altLang="zh-CN" sz="1400" dirty="0"/>
              <a:t> = </a:t>
            </a:r>
            <a:r>
              <a:rPr lang="en-US" altLang="zh-CN" sz="1400" dirty="0" err="1" smtClean="0"/>
              <a:t>maxQP</a:t>
            </a:r>
            <a:endParaRPr lang="en-US" altLang="zh-CN" sz="1400" dirty="0"/>
          </a:p>
          <a:p>
            <a:pPr lvl="1"/>
            <a:r>
              <a:rPr lang="en-US" altLang="zh-CN" sz="1400" dirty="0" smtClean="0"/>
              <a:t>other </a:t>
            </a:r>
            <a:r>
              <a:rPr lang="en-US" altLang="ja-JP" sz="1400" dirty="0" smtClean="0"/>
              <a:t>key </a:t>
            </a:r>
            <a:r>
              <a:rPr lang="en-US" altLang="ja-JP" sz="1400" dirty="0"/>
              <a:t>frame: </a:t>
            </a:r>
            <a:r>
              <a:rPr lang="en-US" altLang="zh-CN" sz="1400" dirty="0" err="1"/>
              <a:t>maxClipQp</a:t>
            </a:r>
            <a:r>
              <a:rPr lang="en-US" altLang="zh-CN" sz="1400" dirty="0"/>
              <a:t> = last key frame </a:t>
            </a:r>
            <a:r>
              <a:rPr lang="en-US" altLang="zh-CN" sz="1400" dirty="0" smtClean="0"/>
              <a:t>QP </a:t>
            </a:r>
            <a:r>
              <a:rPr lang="en-US" altLang="zh-CN" sz="1400" dirty="0"/>
              <a:t>* 2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 b="1" dirty="0" smtClean="0">
                <a:solidFill>
                  <a:srgbClr val="008000"/>
                </a:solidFill>
              </a:rPr>
              <a:t>VBR </a:t>
            </a:r>
            <a:r>
              <a:rPr lang="en-US" altLang="ja-JP" sz="1400" b="1" dirty="0" smtClean="0">
                <a:solidFill>
                  <a:srgbClr val="008000"/>
                </a:solidFill>
              </a:rPr>
              <a:t>GF</a:t>
            </a:r>
            <a:r>
              <a:rPr lang="ja-JP" altLang="en-US" sz="1400" b="1" dirty="0" smtClean="0">
                <a:solidFill>
                  <a:srgbClr val="008000"/>
                </a:solidFill>
              </a:rPr>
              <a:t> </a:t>
            </a:r>
            <a:r>
              <a:rPr lang="ja-JP" altLang="ja-JP" sz="1400" b="1" dirty="0" smtClean="0">
                <a:solidFill>
                  <a:srgbClr val="008000"/>
                </a:solidFill>
              </a:rPr>
              <a:t>f</a:t>
            </a:r>
            <a:r>
              <a:rPr lang="en-US" altLang="ja-JP" sz="1400" b="1" dirty="0" err="1" smtClean="0">
                <a:solidFill>
                  <a:srgbClr val="008000"/>
                </a:solidFill>
              </a:rPr>
              <a:t>rame</a:t>
            </a:r>
            <a:endParaRPr lang="en-US" altLang="ja-JP" sz="1400" b="1" dirty="0">
              <a:solidFill>
                <a:srgbClr val="008000"/>
              </a:solidFill>
            </a:endParaRPr>
          </a:p>
          <a:p>
            <a:pPr lvl="1"/>
            <a:r>
              <a:rPr lang="en-US" altLang="zh-CN" sz="1400" dirty="0" smtClean="0"/>
              <a:t>if </a:t>
            </a:r>
            <a:r>
              <a:rPr lang="en-US" altLang="zh-CN" sz="1400" dirty="0" smtClean="0"/>
              <a:t>it is the frame just after </a:t>
            </a:r>
            <a:r>
              <a:rPr lang="en-US" altLang="zh-CN" sz="1400" dirty="0" err="1" smtClean="0"/>
              <a:t>key_frame</a:t>
            </a:r>
            <a:endParaRPr lang="en-US" altLang="ja-JP" sz="1400" dirty="0" smtClean="0"/>
          </a:p>
          <a:p>
            <a:pPr lvl="1"/>
            <a:r>
              <a:rPr lang="en-US" altLang="ja-JP" sz="1400" dirty="0"/>
              <a:t> </a:t>
            </a:r>
            <a:r>
              <a:rPr lang="en-US" altLang="ja-JP" sz="1400" dirty="0" smtClean="0"/>
              <a:t>    </a:t>
            </a:r>
            <a:r>
              <a:rPr lang="en-US" altLang="zh-CN" sz="1400" dirty="0" err="1"/>
              <a:t>maxClipQp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= key </a:t>
            </a:r>
            <a:r>
              <a:rPr lang="en-US" altLang="zh-CN" sz="1400" dirty="0" smtClean="0"/>
              <a:t>frame</a:t>
            </a:r>
            <a:r>
              <a:rPr lang="en-US" altLang="en-US" sz="1400" dirty="0"/>
              <a:t> </a:t>
            </a:r>
            <a:r>
              <a:rPr lang="en-US" altLang="zh-CN" sz="1400" dirty="0" smtClean="0"/>
              <a:t>QP </a:t>
            </a:r>
            <a:r>
              <a:rPr lang="en-US" altLang="zh-CN" sz="1400" dirty="0" smtClean="0"/>
              <a:t>* </a:t>
            </a:r>
            <a:r>
              <a:rPr lang="en-US" altLang="ja-JP" sz="1400" dirty="0" smtClean="0"/>
              <a:t>1.25</a:t>
            </a:r>
          </a:p>
          <a:p>
            <a:pPr lvl="1"/>
            <a:r>
              <a:rPr lang="en-US" altLang="ja-JP" sz="1400" dirty="0" smtClean="0"/>
              <a:t>else</a:t>
            </a:r>
          </a:p>
          <a:p>
            <a:pPr lvl="1"/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maxClipQp</a:t>
            </a:r>
            <a:r>
              <a:rPr lang="en-US" altLang="zh-CN" sz="1400" dirty="0" smtClean="0"/>
              <a:t> = last inter </a:t>
            </a:r>
            <a:r>
              <a:rPr lang="en-US" altLang="zh-CN" sz="1400" dirty="0" smtClean="0"/>
              <a:t>frame</a:t>
            </a:r>
            <a:r>
              <a:rPr lang="en-US" altLang="en-US" sz="1400" dirty="0"/>
              <a:t> </a:t>
            </a:r>
            <a:r>
              <a:rPr lang="en-US" altLang="ja-JP" sz="1400" dirty="0" smtClean="0"/>
              <a:t>QP</a:t>
            </a:r>
            <a:r>
              <a:rPr lang="ja-JP" altLang="en-US" sz="1400" dirty="0" smtClean="0"/>
              <a:t>（自分の直前の</a:t>
            </a:r>
            <a:r>
              <a:rPr lang="en-US" altLang="ja-JP" sz="1400" dirty="0" smtClean="0"/>
              <a:t>frame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QP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  <a:p>
            <a:pPr marL="285750" indent="-285750">
              <a:buFont typeface="Wingdings" charset="2"/>
              <a:buChar char="p"/>
            </a:pPr>
            <a:r>
              <a:rPr lang="en-US" altLang="ja-JP" sz="1400" b="1" dirty="0" smtClean="0">
                <a:solidFill>
                  <a:srgbClr val="0000FF"/>
                </a:solidFill>
              </a:rPr>
              <a:t>VBR</a:t>
            </a:r>
            <a:r>
              <a:rPr lang="en-US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en-US" sz="1400" b="1" dirty="0" smtClean="0">
                <a:solidFill>
                  <a:srgbClr val="0000FF"/>
                </a:solidFill>
              </a:rPr>
              <a:t>other</a:t>
            </a:r>
            <a:r>
              <a:rPr lang="en-US" altLang="ja-JP" sz="1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1400" b="1" dirty="0" smtClean="0">
                <a:solidFill>
                  <a:srgbClr val="0000FF"/>
                </a:solidFill>
              </a:rPr>
              <a:t>frame</a:t>
            </a:r>
          </a:p>
          <a:p>
            <a:pPr lvl="1"/>
            <a:r>
              <a:rPr lang="en-US" altLang="zh-CN" sz="1400" dirty="0"/>
              <a:t>if it is the frame just after </a:t>
            </a:r>
            <a:r>
              <a:rPr lang="en-US" altLang="zh-CN" sz="1400" dirty="0" err="1" smtClean="0"/>
              <a:t>key_frame</a:t>
            </a:r>
            <a:endParaRPr lang="en-US" altLang="ja-JP" sz="1400" dirty="0"/>
          </a:p>
          <a:p>
            <a:pPr lvl="1"/>
            <a:r>
              <a:rPr lang="en-US" altLang="ja-JP" sz="1400" dirty="0"/>
              <a:t>     </a:t>
            </a:r>
            <a:r>
              <a:rPr lang="en-US" altLang="zh-CN" sz="1400" dirty="0" err="1"/>
              <a:t>maxClipQp</a:t>
            </a:r>
            <a:r>
              <a:rPr lang="en-US" altLang="zh-CN" sz="1400" dirty="0"/>
              <a:t> = key </a:t>
            </a:r>
            <a:r>
              <a:rPr lang="en-US" altLang="zh-CN" sz="1400" dirty="0" smtClean="0"/>
              <a:t>frame</a:t>
            </a:r>
            <a:r>
              <a:rPr lang="en-US" altLang="en-US" sz="1400" dirty="0"/>
              <a:t> </a:t>
            </a:r>
            <a:r>
              <a:rPr lang="en-US" altLang="zh-CN" sz="1400" dirty="0" smtClean="0"/>
              <a:t>QP </a:t>
            </a:r>
            <a:r>
              <a:rPr lang="en-US" altLang="zh-CN" sz="1400" dirty="0"/>
              <a:t>* 2</a:t>
            </a:r>
            <a:endParaRPr lang="en-US" altLang="ja-JP" sz="1400" dirty="0"/>
          </a:p>
          <a:p>
            <a:pPr lvl="1"/>
            <a:r>
              <a:rPr lang="en-US" altLang="ja-JP" sz="1400" dirty="0"/>
              <a:t>else</a:t>
            </a:r>
          </a:p>
          <a:p>
            <a:pPr lvl="1"/>
            <a:r>
              <a:rPr lang="en-US" altLang="zh-CN" sz="1400" dirty="0"/>
              <a:t>    </a:t>
            </a:r>
            <a:r>
              <a:rPr lang="en-US" altLang="zh-CN" sz="1400" dirty="0" err="1"/>
              <a:t>maxClipQp</a:t>
            </a:r>
            <a:r>
              <a:rPr lang="en-US" altLang="zh-CN" sz="1400" dirty="0"/>
              <a:t> = last inter </a:t>
            </a:r>
            <a:r>
              <a:rPr lang="en-US" altLang="zh-CN" sz="1400" dirty="0" smtClean="0"/>
              <a:t>frame</a:t>
            </a:r>
            <a:r>
              <a:rPr lang="en-US" altLang="en-US" sz="1400" dirty="0"/>
              <a:t> </a:t>
            </a:r>
            <a:r>
              <a:rPr lang="en-US" altLang="ja-JP" sz="1400" dirty="0" smtClean="0"/>
              <a:t>QP</a:t>
            </a:r>
            <a:r>
              <a:rPr lang="en-US" altLang="ja-JP" sz="1400" dirty="0" smtClean="0"/>
              <a:t>*2</a:t>
            </a:r>
            <a:endParaRPr lang="en-US" altLang="ja-JP" sz="1400" dirty="0"/>
          </a:p>
          <a:p>
            <a:pPr marL="285750" indent="-285750">
              <a:buFont typeface="Wingdings" charset="2"/>
              <a:buChar char="p"/>
            </a:pPr>
            <a:endParaRPr lang="en-US" altLang="ja-JP" sz="1400" b="1" dirty="0" smtClean="0">
              <a:solidFill>
                <a:srgbClr val="008000"/>
              </a:solidFill>
            </a:endParaRPr>
          </a:p>
          <a:p>
            <a:endParaRPr lang="en-US" altLang="ja-JP" sz="11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9730" y="3809649"/>
            <a:ext cx="344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前後の</a:t>
            </a:r>
            <a:r>
              <a:rPr kumimoji="1" lang="en-US" altLang="ja-JP" dirty="0" smtClean="0"/>
              <a:t>frame</a:t>
            </a:r>
            <a:r>
              <a:rPr kumimoji="1" lang="ja-JP" altLang="en-US" dirty="0" smtClean="0"/>
              <a:t>の連続性を重視する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217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/>
              <a:t>step-4:minClipQP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 smtClean="0"/>
              <a:t>Vp9</a:t>
            </a:r>
            <a:r>
              <a:rPr kumimoji="1" lang="ja-JP" altLang="en-US" sz="2000" dirty="0" smtClean="0"/>
              <a:t>で</a:t>
            </a:r>
            <a:r>
              <a:rPr lang="en-US" altLang="ja-JP" sz="2000" dirty="0" smtClean="0"/>
              <a:t>QP</a:t>
            </a:r>
            <a:r>
              <a:rPr lang="ja-JP" altLang="en-US" sz="2000" dirty="0" smtClean="0"/>
              <a:t>と</a:t>
            </a:r>
            <a:r>
              <a:rPr lang="en-US" altLang="ja-JP" sz="2000" dirty="0" err="1" smtClean="0"/>
              <a:t>minClipQP</a:t>
            </a:r>
            <a:r>
              <a:rPr lang="ja-JP" altLang="en-US" sz="2000" dirty="0" smtClean="0"/>
              <a:t>の関係を定義している</a:t>
            </a:r>
            <a:endParaRPr lang="en-US" altLang="ja-JP" sz="2000" dirty="0" smtClean="0"/>
          </a:p>
          <a:p>
            <a:r>
              <a:rPr lang="en-US" altLang="ja-JP" sz="2000" dirty="0" err="1" smtClean="0"/>
              <a:t>minq</a:t>
            </a:r>
            <a:r>
              <a:rPr lang="en-US" altLang="ja-JP" sz="2000" dirty="0" smtClean="0"/>
              <a:t> = f(q, x3,x2,x1)</a:t>
            </a:r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  </a:t>
            </a:r>
            <a:r>
              <a:rPr lang="en-US" altLang="ja-JP" sz="2000" dirty="0" err="1" smtClean="0"/>
              <a:t>minq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(INT)min(</a:t>
            </a:r>
            <a:r>
              <a:rPr lang="en-US" altLang="ja-JP" sz="2000" dirty="0">
                <a:solidFill>
                  <a:srgbClr val="0000FF"/>
                </a:solidFill>
              </a:rPr>
              <a:t>((x3 * </a:t>
            </a:r>
            <a:r>
              <a:rPr lang="en-US" altLang="ja-JP" sz="2000" dirty="0" err="1">
                <a:solidFill>
                  <a:srgbClr val="0000FF"/>
                </a:solidFill>
              </a:rPr>
              <a:t>maxq</a:t>
            </a:r>
            <a:r>
              <a:rPr lang="en-US" altLang="ja-JP" sz="2000" dirty="0">
                <a:solidFill>
                  <a:srgbClr val="0000FF"/>
                </a:solidFill>
              </a:rPr>
              <a:t> + x2) * </a:t>
            </a:r>
            <a:r>
              <a:rPr lang="en-US" altLang="ja-JP" sz="2000" dirty="0" err="1">
                <a:solidFill>
                  <a:srgbClr val="0000FF"/>
                </a:solidFill>
              </a:rPr>
              <a:t>maxq</a:t>
            </a:r>
            <a:r>
              <a:rPr lang="en-US" altLang="ja-JP" sz="2000" dirty="0">
                <a:solidFill>
                  <a:srgbClr val="0000FF"/>
                </a:solidFill>
              </a:rPr>
              <a:t> + x1) * </a:t>
            </a:r>
            <a:r>
              <a:rPr lang="en-US" altLang="ja-JP" sz="2000" dirty="0" err="1">
                <a:solidFill>
                  <a:srgbClr val="0000FF"/>
                </a:solidFill>
              </a:rPr>
              <a:t>maxq</a:t>
            </a:r>
            <a:r>
              <a:rPr lang="en-US" altLang="ja-JP" sz="2000" dirty="0" smtClean="0"/>
              <a:t>, </a:t>
            </a:r>
            <a:r>
              <a:rPr lang="de-DE" altLang="ja-JP" sz="2000" dirty="0" err="1" smtClean="0"/>
              <a:t>maxq</a:t>
            </a:r>
            <a:r>
              <a:rPr lang="de-DE" altLang="ja-JP" sz="2000" dirty="0" smtClean="0"/>
              <a:t>)</a:t>
            </a:r>
          </a:p>
          <a:p>
            <a:r>
              <a:rPr lang="de-DE" altLang="ja-JP" sz="2000" dirty="0" err="1" smtClean="0"/>
              <a:t>frame</a:t>
            </a:r>
            <a:r>
              <a:rPr lang="de-DE" altLang="ja-JP" sz="2000" dirty="0" smtClean="0"/>
              <a:t> type</a:t>
            </a:r>
            <a:r>
              <a:rPr lang="ja-JP" altLang="en-US" sz="2000" dirty="0" smtClean="0"/>
              <a:t>によって</a:t>
            </a:r>
            <a:r>
              <a:rPr lang="ja-JP" altLang="ja-JP" sz="2000" dirty="0" smtClean="0"/>
              <a:t>(</a:t>
            </a:r>
            <a:r>
              <a:rPr lang="en-US" altLang="ja-JP" sz="2000" dirty="0" smtClean="0"/>
              <a:t>x3,x2,x1)</a:t>
            </a:r>
            <a:r>
              <a:rPr lang="ja-JP" altLang="en-US" sz="2000" dirty="0" smtClean="0"/>
              <a:t>が変わる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ja-JP" sz="2000" dirty="0"/>
              <a:t>　</a:t>
            </a:r>
            <a:r>
              <a:rPr lang="ja-JP" altLang="en-US" sz="2000" dirty="0" smtClean="0"/>
              <a:t>　例普通の</a:t>
            </a:r>
            <a:r>
              <a:rPr lang="en-US" altLang="ja-JP" sz="2000" dirty="0" smtClean="0"/>
              <a:t>inter frame: </a:t>
            </a:r>
            <a:r>
              <a:rPr lang="pt-BR" altLang="ja-JP" sz="2000" dirty="0" smtClean="0"/>
              <a:t>0.00000271</a:t>
            </a:r>
            <a:r>
              <a:rPr lang="pt-BR" altLang="ja-JP" sz="2000" dirty="0"/>
              <a:t>, -0.00113, </a:t>
            </a:r>
            <a:r>
              <a:rPr lang="pt-BR" altLang="ja-JP" sz="2000" dirty="0" smtClean="0"/>
              <a:t>0.70</a:t>
            </a:r>
          </a:p>
          <a:p>
            <a:r>
              <a:rPr lang="ja-JP" altLang="en-US" sz="2000" dirty="0" smtClean="0"/>
              <a:t>実験で最適化した結果と推測</a:t>
            </a:r>
            <a:endParaRPr lang="de-DE" altLang="ja-JP" sz="2000" dirty="0"/>
          </a:p>
          <a:p>
            <a:pPr marL="0" indent="0">
              <a:buNone/>
            </a:pPr>
            <a:endParaRPr lang="de-DE" altLang="ja-JP" sz="20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endParaRPr lang="en-US" altLang="ja-JP" sz="24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9237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1948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3600" dirty="0"/>
              <a:t>step</a:t>
            </a:r>
            <a:r>
              <a:rPr lang="en-US" altLang="ja-JP" sz="3600" dirty="0" smtClean="0"/>
              <a:t>-</a:t>
            </a:r>
            <a:r>
              <a:rPr lang="en-US" altLang="ja-JP" sz="3600" dirty="0"/>
              <a:t>4</a:t>
            </a:r>
            <a:r>
              <a:rPr lang="en-US" altLang="ja-JP" sz="3600" dirty="0" smtClean="0"/>
              <a:t>:minClipQP</a:t>
            </a:r>
            <a:endParaRPr kumimoji="1" lang="ja-JP" altLang="en-US" sz="3600" dirty="0"/>
          </a:p>
        </p:txBody>
      </p:sp>
      <p:sp>
        <p:nvSpPr>
          <p:cNvPr id="3" name="正方形/長方形 2"/>
          <p:cNvSpPr/>
          <p:nvPr/>
        </p:nvSpPr>
        <p:spPr>
          <a:xfrm>
            <a:off x="457200" y="706484"/>
            <a:ext cx="911568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CBR Key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frame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1600" dirty="0" smtClean="0"/>
              <a:t>first</a:t>
            </a:r>
            <a:r>
              <a:rPr lang="en-US" altLang="zh-CN" sz="1600" b="1" dirty="0" smtClean="0"/>
              <a:t> </a:t>
            </a:r>
            <a:r>
              <a:rPr lang="en-US" altLang="ja-JP" sz="1400" dirty="0" smtClean="0"/>
              <a:t>key </a:t>
            </a:r>
            <a:r>
              <a:rPr lang="en-US" altLang="ja-JP" sz="1400" dirty="0" smtClean="0"/>
              <a:t>frame </a:t>
            </a:r>
            <a:r>
              <a:rPr lang="en-US" altLang="ja-JP" sz="1400" dirty="0" err="1" smtClean="0"/>
              <a:t>min</a:t>
            </a:r>
            <a:r>
              <a:rPr lang="en-US" altLang="zh-CN" sz="1400" dirty="0" err="1" smtClean="0"/>
              <a:t>ClipQp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minQP</a:t>
            </a:r>
            <a:endParaRPr lang="en-US" altLang="zh-CN" sz="1400" dirty="0" smtClean="0"/>
          </a:p>
          <a:p>
            <a:pPr lvl="1"/>
            <a:r>
              <a:rPr lang="en-US" altLang="en-US" sz="1400" dirty="0" smtClean="0"/>
              <a:t>other </a:t>
            </a:r>
            <a:r>
              <a:rPr lang="en-US" altLang="ja-JP" sz="1400" dirty="0" smtClean="0"/>
              <a:t>key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frame</a:t>
            </a:r>
            <a:r>
              <a:rPr lang="ja-JP" altLang="en-US" sz="1400" dirty="0" smtClean="0"/>
              <a:t> </a:t>
            </a:r>
            <a:r>
              <a:rPr lang="en-US" altLang="ja-JP" sz="1400" dirty="0" err="1" smtClean="0"/>
              <a:t>minClipQP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=</a:t>
            </a:r>
            <a:r>
              <a:rPr lang="ja-JP" altLang="en-US" sz="1400" dirty="0" smtClean="0"/>
              <a:t> </a:t>
            </a:r>
            <a:r>
              <a:rPr lang="en-US" altLang="ja-JP" sz="1400" dirty="0" err="1"/>
              <a:t>last_key</a:t>
            </a:r>
            <a:r>
              <a:rPr lang="en-US" altLang="ja-JP" sz="1400" dirty="0"/>
              <a:t>/</a:t>
            </a:r>
            <a:r>
              <a:rPr lang="en-US" altLang="ja-JP" sz="1400" dirty="0" err="1"/>
              <a:t>gf_QP</a:t>
            </a:r>
            <a:r>
              <a:rPr lang="en-US" altLang="ja-JP" sz="1400" dirty="0" smtClean="0"/>
              <a:t>*0.75</a:t>
            </a:r>
            <a:endParaRPr lang="en-US" altLang="zh-CN" sz="1400" dirty="0" smtClean="0"/>
          </a:p>
          <a:p>
            <a:pPr marL="285750" indent="-285750">
              <a:buFont typeface="Wingdings" charset="2"/>
              <a:buChar char="p"/>
            </a:pPr>
            <a:r>
              <a:rPr lang="en-US" altLang="zh-CN" sz="1400" b="1" dirty="0" smtClean="0">
                <a:solidFill>
                  <a:srgbClr val="008000"/>
                </a:solidFill>
              </a:rPr>
              <a:t>CBR </a:t>
            </a:r>
            <a:r>
              <a:rPr lang="en-US" altLang="zh-CN" sz="1400" b="1" dirty="0" err="1" smtClean="0">
                <a:solidFill>
                  <a:srgbClr val="008000"/>
                </a:solidFill>
              </a:rPr>
              <a:t>Gf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 frame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ja-JP" sz="1400" dirty="0" smtClean="0">
                <a:solidFill>
                  <a:srgbClr val="000000"/>
                </a:solidFill>
              </a:rPr>
              <a:t>q = </a:t>
            </a:r>
            <a:r>
              <a:rPr lang="en-US" altLang="ja-JP" sz="1400" dirty="0">
                <a:solidFill>
                  <a:srgbClr val="000000"/>
                </a:solidFill>
              </a:rPr>
              <a:t>min(</a:t>
            </a:r>
            <a:r>
              <a:rPr lang="en-US" altLang="ja-JP" sz="1400" dirty="0" err="1">
                <a:solidFill>
                  <a:srgbClr val="000000"/>
                </a:solidFill>
              </a:rPr>
              <a:t>maxClipQP</a:t>
            </a:r>
            <a:r>
              <a:rPr lang="en-US" altLang="ja-JP" sz="1400" dirty="0">
                <a:solidFill>
                  <a:srgbClr val="000000"/>
                </a:solidFill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</a:rPr>
              <a:t>avg_frame_q</a:t>
            </a:r>
            <a:r>
              <a:rPr lang="en-US" altLang="zh-CN" sz="1400" dirty="0">
                <a:solidFill>
                  <a:srgbClr val="000000"/>
                </a:solidFill>
              </a:rPr>
              <a:t>[inter]</a:t>
            </a:r>
            <a:r>
              <a:rPr lang="en-US" altLang="ja-JP" sz="1400" dirty="0" smtClean="0">
                <a:solidFill>
                  <a:srgbClr val="000000"/>
                </a:solidFill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ja-JP" sz="1400" dirty="0" smtClean="0">
                <a:solidFill>
                  <a:srgbClr val="000000"/>
                </a:solidFill>
              </a:rPr>
              <a:t>[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low_motion</a:t>
            </a:r>
            <a:r>
              <a:rPr lang="en-US" altLang="ja-JP" sz="1400" dirty="0" smtClean="0">
                <a:solidFill>
                  <a:srgbClr val="000000"/>
                </a:solidFill>
              </a:rPr>
              <a:t>,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high_motion</a:t>
            </a:r>
            <a:r>
              <a:rPr lang="en-US" altLang="ja-JP" sz="1400" dirty="0" smtClean="0">
                <a:solidFill>
                  <a:srgbClr val="000000"/>
                </a:solidFill>
              </a:rPr>
              <a:t>]</a:t>
            </a:r>
            <a:r>
              <a:rPr lang="en-US" altLang="en-US" sz="1400" dirty="0">
                <a:solidFill>
                  <a:srgbClr val="000000"/>
                </a:solidFill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</a:rPr>
              <a:t>are defined</a:t>
            </a:r>
            <a:r>
              <a:rPr lang="en-US" altLang="ja-JP" sz="1400" dirty="0" smtClean="0">
                <a:solidFill>
                  <a:srgbClr val="000000"/>
                </a:solidFill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</a:rPr>
              <a:t>const</a:t>
            </a:r>
            <a:r>
              <a:rPr lang="en-US" altLang="en-US" sz="1400" dirty="0" smtClean="0">
                <a:solidFill>
                  <a:srgbClr val="000000"/>
                </a:solidFill>
              </a:rPr>
              <a:t> value</a:t>
            </a:r>
            <a:r>
              <a:rPr lang="en-US" altLang="ja-JP" sz="1400" dirty="0" smtClean="0">
                <a:solidFill>
                  <a:srgbClr val="000000"/>
                </a:solidFill>
              </a:rPr>
              <a:t>400,2000</a:t>
            </a:r>
            <a:r>
              <a:rPr lang="en-US" altLang="ja-JP" sz="1400" dirty="0" smtClean="0">
                <a:solidFill>
                  <a:srgbClr val="000000"/>
                </a:solidFill>
              </a:rPr>
              <a:t>)</a:t>
            </a:r>
            <a:endParaRPr lang="en-US" altLang="ja-JP" sz="1400" dirty="0" smtClean="0">
              <a:solidFill>
                <a:srgbClr val="000000"/>
              </a:solidFill>
            </a:endParaRPr>
          </a:p>
          <a:p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ja-JP" altLang="en-US" sz="1400" dirty="0" smtClean="0">
                <a:solidFill>
                  <a:srgbClr val="000000"/>
                </a:solidFill>
              </a:rPr>
              <a:t>　　　　　　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low_motion_minq</a:t>
            </a:r>
            <a:r>
              <a:rPr lang="en-US" altLang="ja-JP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>
                <a:solidFill>
                  <a:srgbClr val="000000"/>
                </a:solidFill>
              </a:rPr>
              <a:t>= f(q, x3,x2,x1)</a:t>
            </a:r>
          </a:p>
          <a:p>
            <a:r>
              <a:rPr lang="en-US" altLang="ja-JP" sz="1400" dirty="0">
                <a:solidFill>
                  <a:srgbClr val="000000"/>
                </a:solidFill>
              </a:rPr>
              <a:t>       </a:t>
            </a:r>
            <a:r>
              <a:rPr lang="ja-JP" altLang="en-US" sz="1400" dirty="0" smtClean="0">
                <a:solidFill>
                  <a:srgbClr val="000000"/>
                </a:solidFill>
              </a:rPr>
              <a:t>　　　　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high_motion_minq</a:t>
            </a:r>
            <a:r>
              <a:rPr lang="en-US" altLang="ja-JP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>
                <a:solidFill>
                  <a:srgbClr val="000000"/>
                </a:solidFill>
              </a:rPr>
              <a:t>= f(q, x3’, x2’, x1’)</a:t>
            </a:r>
            <a:endParaRPr lang="en-US" altLang="ja-JP" sz="1400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</a:rPr>
              <a:t>if </a:t>
            </a:r>
            <a:r>
              <a:rPr lang="en-US" altLang="ja-JP" sz="1400" dirty="0" smtClean="0">
                <a:solidFill>
                  <a:srgbClr val="000000"/>
                </a:solidFill>
              </a:rPr>
              <a:t>current frame boost</a:t>
            </a:r>
            <a:r>
              <a:rPr lang="en-US" altLang="ja-JP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</a:rPr>
              <a:t>&lt;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low_motion</a:t>
            </a:r>
            <a:r>
              <a:rPr lang="en-US" altLang="ja-JP" sz="1400" dirty="0" smtClean="0">
                <a:solidFill>
                  <a:srgbClr val="000000"/>
                </a:solidFill>
              </a:rPr>
              <a:t>, </a:t>
            </a:r>
            <a:r>
              <a:rPr lang="en-US" altLang="ja-JP" sz="1400" dirty="0" err="1">
                <a:solidFill>
                  <a:srgbClr val="000000"/>
                </a:solidFill>
              </a:rPr>
              <a:t>minClipQP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</a:rPr>
              <a:t> = 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low_motion_minq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ja-JP" sz="1400" dirty="0" smtClean="0">
                <a:solidFill>
                  <a:srgbClr val="000000"/>
                </a:solidFill>
              </a:rPr>
              <a:t>if current frame boost </a:t>
            </a:r>
            <a:r>
              <a:rPr lang="en-US" altLang="ja-JP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</a:rPr>
              <a:t>&gt;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high_motion</a:t>
            </a:r>
            <a:r>
              <a:rPr lang="en-US" altLang="ja-JP" sz="1400" dirty="0" smtClean="0">
                <a:solidFill>
                  <a:srgbClr val="000000"/>
                </a:solidFill>
              </a:rPr>
              <a:t>,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</a:rPr>
              <a:t>minClipQP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</a:rPr>
              <a:t>= 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high_motion_minq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ja-JP" sz="1400" dirty="0" smtClean="0">
                <a:solidFill>
                  <a:srgbClr val="000000"/>
                </a:solidFill>
              </a:rPr>
              <a:t>if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low_motion</a:t>
            </a:r>
            <a:r>
              <a:rPr lang="en-US" altLang="ja-JP" sz="1400" dirty="0" smtClean="0">
                <a:solidFill>
                  <a:srgbClr val="000000"/>
                </a:solidFill>
              </a:rPr>
              <a:t> &lt;</a:t>
            </a:r>
            <a:r>
              <a:rPr lang="en-US" altLang="en-US" sz="1400" dirty="0">
                <a:solidFill>
                  <a:srgbClr val="000000"/>
                </a:solidFill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</a:rPr>
              <a:t>current frame boost</a:t>
            </a:r>
            <a:r>
              <a:rPr lang="en-US" altLang="ja-JP" sz="1400" dirty="0" smtClean="0">
                <a:solidFill>
                  <a:srgbClr val="000000"/>
                </a:solidFill>
              </a:rPr>
              <a:t>  </a:t>
            </a:r>
            <a:r>
              <a:rPr lang="en-US" altLang="ja-JP" sz="1400" dirty="0" smtClean="0">
                <a:solidFill>
                  <a:srgbClr val="000000"/>
                </a:solidFill>
              </a:rPr>
              <a:t>&lt;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high_motion</a:t>
            </a:r>
            <a:r>
              <a:rPr lang="en-US" altLang="ja-JP" sz="1400" dirty="0" smtClean="0">
                <a:solidFill>
                  <a:srgbClr val="000000"/>
                </a:solidFill>
              </a:rPr>
              <a:t>, </a:t>
            </a:r>
          </a:p>
          <a:p>
            <a:r>
              <a:rPr lang="en-US" altLang="ja-JP" sz="1400" dirty="0" smtClean="0"/>
              <a:t>                 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gap </a:t>
            </a:r>
            <a:r>
              <a:rPr lang="en-US" altLang="ja-JP" sz="1400" dirty="0"/>
              <a:t>=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high_motion</a:t>
            </a:r>
            <a:r>
              <a:rPr lang="en-US" altLang="ja-JP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 smtClean="0"/>
              <a:t>- </a:t>
            </a:r>
            <a:r>
              <a:rPr lang="en-US" altLang="ja-JP" sz="1400" dirty="0" err="1">
                <a:solidFill>
                  <a:srgbClr val="000000"/>
                </a:solidFill>
              </a:rPr>
              <a:t>low_motion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en-US" altLang="ja-JP" sz="1400" dirty="0" smtClean="0"/>
              <a:t>;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smtClean="0"/>
              <a:t>             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offset </a:t>
            </a:r>
            <a:r>
              <a:rPr lang="en-US" altLang="ja-JP" sz="1400" dirty="0"/>
              <a:t>= </a:t>
            </a:r>
            <a:r>
              <a:rPr lang="en-US" altLang="ja-JP" sz="1400" dirty="0" err="1">
                <a:solidFill>
                  <a:srgbClr val="000000"/>
                </a:solidFill>
              </a:rPr>
              <a:t>high_motion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en-US" altLang="ja-JP" sz="1400" dirty="0" smtClean="0"/>
              <a:t>- </a:t>
            </a:r>
            <a:r>
              <a:rPr lang="en-US" altLang="ja-JP" sz="1400" dirty="0">
                <a:solidFill>
                  <a:srgbClr val="000000"/>
                </a:solidFill>
              </a:rPr>
              <a:t>motion </a:t>
            </a:r>
            <a:r>
              <a:rPr lang="en-US" altLang="ja-JP" sz="1400" dirty="0" smtClean="0"/>
              <a:t>;</a:t>
            </a:r>
            <a:endParaRPr lang="en-US" altLang="ja-JP" sz="1400" dirty="0"/>
          </a:p>
          <a:p>
            <a:r>
              <a:rPr lang="en-US" altLang="ja-JP" sz="1400" dirty="0"/>
              <a:t>     </a:t>
            </a:r>
            <a:r>
              <a:rPr lang="en-US" altLang="ja-JP" sz="1400" dirty="0" smtClean="0"/>
              <a:t>            </a:t>
            </a:r>
            <a:r>
              <a:rPr lang="ja-JP" altLang="en-US" sz="1400" dirty="0" smtClean="0"/>
              <a:t>　</a:t>
            </a:r>
            <a:r>
              <a:rPr lang="en-US" altLang="ja-JP" sz="1400" dirty="0" err="1" smtClean="0"/>
              <a:t>qdiff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= </a:t>
            </a:r>
            <a:r>
              <a:rPr lang="en-US" altLang="ja-JP" sz="1400" dirty="0" err="1" smtClean="0"/>
              <a:t>high_motion_minq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- </a:t>
            </a:r>
            <a:r>
              <a:rPr lang="en-US" altLang="ja-JP" sz="1400" dirty="0" err="1" smtClean="0"/>
              <a:t>low_motion_minq</a:t>
            </a:r>
            <a:r>
              <a:rPr lang="en-US" altLang="ja-JP" sz="1400" dirty="0" smtClean="0"/>
              <a:t>;</a:t>
            </a:r>
            <a:endParaRPr lang="en-US" altLang="ja-JP" sz="1400" dirty="0"/>
          </a:p>
          <a:p>
            <a:r>
              <a:rPr lang="en-US" altLang="ja-JP" sz="1400" dirty="0"/>
              <a:t>     </a:t>
            </a:r>
            <a:r>
              <a:rPr lang="en-US" altLang="ja-JP" sz="1400" dirty="0" smtClean="0"/>
              <a:t>            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adjustment </a:t>
            </a:r>
            <a:r>
              <a:rPr lang="en-US" altLang="ja-JP" sz="1400" dirty="0"/>
              <a:t>= ((offset * </a:t>
            </a:r>
            <a:r>
              <a:rPr lang="en-US" altLang="ja-JP" sz="1400" dirty="0" err="1"/>
              <a:t>qdiff</a:t>
            </a:r>
            <a:r>
              <a:rPr lang="en-US" altLang="ja-JP" sz="1400" dirty="0"/>
              <a:t>) + (gap &gt;&gt; 1)) / gap;</a:t>
            </a:r>
          </a:p>
          <a:p>
            <a:r>
              <a:rPr lang="en-US" altLang="ja-JP" sz="1400" dirty="0"/>
              <a:t>     </a:t>
            </a:r>
            <a:r>
              <a:rPr lang="en-US" altLang="ja-JP" sz="1400" dirty="0" smtClean="0"/>
              <a:t>            </a:t>
            </a:r>
            <a:r>
              <a:rPr lang="ja-JP" altLang="en-US" sz="1400" dirty="0" smtClean="0"/>
              <a:t>　</a:t>
            </a:r>
            <a:r>
              <a:rPr lang="en-US" altLang="ja-JP" sz="1400" b="1" dirty="0" err="1" smtClean="0">
                <a:solidFill>
                  <a:srgbClr val="008000"/>
                </a:solidFill>
              </a:rPr>
              <a:t>minClipQP</a:t>
            </a:r>
            <a:r>
              <a:rPr lang="en-US" altLang="ja-JP" sz="1400" b="1" dirty="0" smtClean="0">
                <a:solidFill>
                  <a:srgbClr val="008000"/>
                </a:solidFill>
              </a:rPr>
              <a:t> = </a:t>
            </a:r>
            <a:r>
              <a:rPr lang="en-US" altLang="ja-JP" sz="1400" b="1" dirty="0" err="1" smtClean="0">
                <a:solidFill>
                  <a:srgbClr val="008000"/>
                </a:solidFill>
              </a:rPr>
              <a:t>low_motion_minq</a:t>
            </a:r>
            <a:r>
              <a:rPr lang="en-US" altLang="ja-JP" sz="1400" b="1" dirty="0" smtClean="0">
                <a:solidFill>
                  <a:srgbClr val="008000"/>
                </a:solidFill>
              </a:rPr>
              <a:t> </a:t>
            </a:r>
            <a:r>
              <a:rPr lang="en-US" altLang="ja-JP" sz="1400" b="1" dirty="0">
                <a:solidFill>
                  <a:srgbClr val="008000"/>
                </a:solidFill>
              </a:rPr>
              <a:t>+ adjustment</a:t>
            </a:r>
            <a:r>
              <a:rPr lang="en-US" altLang="ja-JP" sz="1400" b="1" dirty="0" smtClean="0">
                <a:solidFill>
                  <a:srgbClr val="008000"/>
                </a:solidFill>
              </a:rPr>
              <a:t>;</a:t>
            </a:r>
            <a:endParaRPr lang="en-US" altLang="ja-JP" sz="1400" dirty="0"/>
          </a:p>
          <a:p>
            <a:pPr marL="742950" lvl="1" indent="-285750">
              <a:buFont typeface="Arial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</a:rPr>
              <a:t>but for one pass, current frame boost is a fix number 2000.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it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is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used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in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two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pass.</a:t>
            </a:r>
          </a:p>
          <a:p>
            <a:pPr marL="285750" indent="-285750">
              <a:buFont typeface="Arial"/>
              <a:buChar char="•"/>
            </a:pPr>
            <a:r>
              <a:rPr lang="en-US" altLang="ja-JP" sz="1400" b="1" dirty="0" smtClean="0">
                <a:solidFill>
                  <a:srgbClr val="0000FF"/>
                </a:solidFill>
              </a:rPr>
              <a:t>CBR</a:t>
            </a:r>
            <a:r>
              <a:rPr lang="ja-JP" altLang="en-US" sz="1400" b="1" dirty="0" smtClean="0">
                <a:solidFill>
                  <a:srgbClr val="0000FF"/>
                </a:solidFill>
              </a:rPr>
              <a:t>その他</a:t>
            </a:r>
            <a:endParaRPr lang="en-US" altLang="ja-JP" sz="1400" b="1" dirty="0" smtClean="0">
              <a:solidFill>
                <a:srgbClr val="0000FF"/>
              </a:solidFill>
            </a:endParaRPr>
          </a:p>
          <a:p>
            <a:r>
              <a:rPr lang="en-US" altLang="ja-JP" sz="1400" b="1" dirty="0">
                <a:solidFill>
                  <a:srgbClr val="0000FF"/>
                </a:solidFill>
              </a:rPr>
              <a:t> </a:t>
            </a:r>
            <a:r>
              <a:rPr lang="en-US" altLang="ja-JP" sz="1400" b="1" dirty="0" smtClean="0">
                <a:solidFill>
                  <a:srgbClr val="0000FF"/>
                </a:solidFill>
              </a:rPr>
              <a:t>       </a:t>
            </a:r>
            <a:r>
              <a:rPr lang="en-US" altLang="ja-JP" sz="1400" dirty="0" smtClean="0">
                <a:solidFill>
                  <a:srgbClr val="000000"/>
                </a:solidFill>
              </a:rPr>
              <a:t>q = min(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maxClipQP</a:t>
            </a:r>
            <a:r>
              <a:rPr lang="en-US" altLang="ja-JP" sz="1400" dirty="0" smtClean="0">
                <a:solidFill>
                  <a:srgbClr val="000000"/>
                </a:solidFill>
              </a:rPr>
              <a:t>,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avg_frame_q</a:t>
            </a:r>
            <a:r>
              <a:rPr lang="en-US" altLang="zh-CN" sz="1400" dirty="0" smtClean="0">
                <a:solidFill>
                  <a:srgbClr val="000000"/>
                </a:solidFill>
              </a:rPr>
              <a:t>[inter]</a:t>
            </a:r>
            <a:r>
              <a:rPr lang="en-US" altLang="ja-JP" sz="1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ja-JP" sz="1400" b="1" dirty="0">
                <a:solidFill>
                  <a:srgbClr val="0000FF"/>
                </a:solidFill>
              </a:rPr>
              <a:t> </a:t>
            </a:r>
            <a:r>
              <a:rPr lang="en-US" altLang="ja-JP" sz="1400" b="1" dirty="0" smtClean="0">
                <a:solidFill>
                  <a:srgbClr val="0000FF"/>
                </a:solidFill>
              </a:rPr>
              <a:t>       </a:t>
            </a:r>
            <a:r>
              <a:rPr lang="en-US" altLang="ja-JP" sz="1400" dirty="0" err="1" smtClean="0"/>
              <a:t>minClipQP</a:t>
            </a:r>
            <a:r>
              <a:rPr lang="en-US" altLang="ja-JP" sz="1400" dirty="0" smtClean="0"/>
              <a:t> = </a:t>
            </a:r>
            <a:r>
              <a:rPr lang="en-US" altLang="ja-JP" sz="1400" dirty="0" smtClean="0"/>
              <a:t>f</a:t>
            </a:r>
            <a:r>
              <a:rPr lang="en-US" altLang="ja-JP" sz="1400" dirty="0" smtClean="0"/>
              <a:t>(</a:t>
            </a:r>
            <a:r>
              <a:rPr lang="en-US" altLang="ja-JP" sz="1400" dirty="0" smtClean="0">
                <a:solidFill>
                  <a:srgbClr val="000000"/>
                </a:solidFill>
              </a:rPr>
              <a:t>q</a:t>
            </a:r>
            <a:r>
              <a:rPr lang="en-US" altLang="ja-JP" sz="1400" dirty="0" smtClean="0"/>
              <a:t>, </a:t>
            </a:r>
            <a:r>
              <a:rPr lang="pt-BR" altLang="ja-JP" sz="1400" dirty="0"/>
              <a:t>0.00000271, -0.00113, 0.70</a:t>
            </a:r>
            <a:r>
              <a:rPr lang="en-US" altLang="ja-JP" sz="1400" dirty="0" smtClean="0"/>
              <a:t>)</a:t>
            </a:r>
            <a:endParaRPr lang="en-US" altLang="ja-JP" sz="14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0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vp9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enc</a:t>
            </a:r>
            <a:r>
              <a:rPr lang="ja-JP" altLang="en-US" dirty="0" smtClean="0"/>
              <a:t>動作を理解するために整理した</a:t>
            </a:r>
            <a:endParaRPr lang="en-US" altLang="ja-JP" dirty="0" smtClean="0"/>
          </a:p>
          <a:p>
            <a:r>
              <a:rPr lang="en-US" altLang="ja-JP" dirty="0" err="1" smtClean="0"/>
              <a:t>enc</a:t>
            </a:r>
            <a:r>
              <a:rPr lang="ja-JP" altLang="en-US" dirty="0" smtClean="0"/>
              <a:t>側の処理なので</a:t>
            </a:r>
            <a:r>
              <a:rPr lang="en-US" altLang="ja-JP" dirty="0" smtClean="0"/>
              <a:t>know-how</a:t>
            </a:r>
            <a:r>
              <a:rPr lang="ja-JP" altLang="en-US" dirty="0" smtClean="0"/>
              <a:t>があるからこれからの</a:t>
            </a:r>
            <a:r>
              <a:rPr lang="en-US" altLang="ja-JP" dirty="0" err="1" smtClean="0"/>
              <a:t>enc</a:t>
            </a:r>
            <a:r>
              <a:rPr lang="ja-JP" altLang="en-US" dirty="0" smtClean="0"/>
              <a:t>開発に繋がる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60494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1948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3600" dirty="0"/>
              <a:t>step</a:t>
            </a:r>
            <a:r>
              <a:rPr lang="en-US" altLang="ja-JP" sz="3600" dirty="0" smtClean="0"/>
              <a:t>-</a:t>
            </a:r>
            <a:r>
              <a:rPr lang="en-US" altLang="ja-JP" sz="3600" dirty="0"/>
              <a:t>4</a:t>
            </a:r>
            <a:r>
              <a:rPr lang="en-US" altLang="ja-JP" sz="3600" dirty="0" smtClean="0"/>
              <a:t>:minClipQP</a:t>
            </a:r>
            <a:endParaRPr kumimoji="1" lang="ja-JP" altLang="en-US" sz="3600" dirty="0"/>
          </a:p>
        </p:txBody>
      </p:sp>
      <p:sp>
        <p:nvSpPr>
          <p:cNvPr id="3" name="正方形/長方形 2"/>
          <p:cNvSpPr/>
          <p:nvPr/>
        </p:nvSpPr>
        <p:spPr>
          <a:xfrm>
            <a:off x="457200" y="706484"/>
            <a:ext cx="9115684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en-US" altLang="zh-CN" sz="1600" b="1" dirty="0" smtClean="0">
                <a:solidFill>
                  <a:srgbClr val="FF0000"/>
                </a:solidFill>
              </a:rPr>
              <a:t>VBR Key frame</a:t>
            </a:r>
          </a:p>
          <a:p>
            <a:pPr lvl="1"/>
            <a:r>
              <a:rPr lang="ja-JP" altLang="en-US" sz="1400" dirty="0" smtClean="0"/>
              <a:t>t</a:t>
            </a:r>
            <a:r>
              <a:rPr lang="en-US" altLang="ja-JP" sz="1400" dirty="0" smtClean="0"/>
              <a:t>he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first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key </a:t>
            </a:r>
            <a:r>
              <a:rPr lang="en-US" altLang="ja-JP" sz="1400" dirty="0" smtClean="0"/>
              <a:t>frame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ja-JP" sz="1400" dirty="0">
                <a:solidFill>
                  <a:srgbClr val="000000"/>
                </a:solidFill>
              </a:rPr>
              <a:t>q = </a:t>
            </a:r>
            <a:r>
              <a:rPr lang="en-US" altLang="ja-JP" sz="1400" dirty="0" smtClean="0">
                <a:solidFill>
                  <a:srgbClr val="000000"/>
                </a:solidFill>
              </a:rPr>
              <a:t>(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minQp+maxQp</a:t>
            </a:r>
            <a:r>
              <a:rPr lang="en-US" altLang="ja-JP" sz="1400" dirty="0" smtClean="0">
                <a:solidFill>
                  <a:srgbClr val="000000"/>
                </a:solidFill>
              </a:rPr>
              <a:t>)/2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ja-JP" sz="1400" dirty="0" smtClean="0">
                <a:solidFill>
                  <a:srgbClr val="000000"/>
                </a:solidFill>
              </a:rPr>
              <a:t>[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key_low_motion</a:t>
            </a:r>
            <a:r>
              <a:rPr lang="en-US" altLang="ja-JP" sz="1400" dirty="0">
                <a:solidFill>
                  <a:srgbClr val="000000"/>
                </a:solidFill>
              </a:rPr>
              <a:t>,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key_high_motion</a:t>
            </a:r>
            <a:r>
              <a:rPr lang="en-US" altLang="ja-JP" sz="1400" dirty="0" smtClean="0">
                <a:solidFill>
                  <a:srgbClr val="000000"/>
                </a:solidFill>
              </a:rPr>
              <a:t>]</a:t>
            </a:r>
            <a:r>
              <a:rPr lang="ja-JP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</a:rPr>
              <a:t>const</a:t>
            </a:r>
            <a:r>
              <a:rPr lang="en-US" altLang="en-US" sz="1400" dirty="0" smtClean="0">
                <a:solidFill>
                  <a:srgbClr val="000000"/>
                </a:solidFill>
              </a:rPr>
              <a:t> vaule</a:t>
            </a:r>
            <a:r>
              <a:rPr lang="en-US" altLang="ja-JP" sz="1400" dirty="0" smtClean="0">
                <a:solidFill>
                  <a:srgbClr val="000000"/>
                </a:solidFill>
              </a:rPr>
              <a:t>400,5000)</a:t>
            </a:r>
            <a:endParaRPr lang="en-US" altLang="ja-JP" sz="1400" dirty="0">
              <a:solidFill>
                <a:srgbClr val="000000"/>
              </a:solidFill>
            </a:endParaRPr>
          </a:p>
          <a:p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ja-JP" altLang="en-US" sz="1400" dirty="0">
                <a:solidFill>
                  <a:srgbClr val="000000"/>
                </a:solidFill>
              </a:rPr>
              <a:t>　　　　　　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key_low_motion_minq</a:t>
            </a:r>
            <a:r>
              <a:rPr lang="en-US" altLang="ja-JP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>
                <a:solidFill>
                  <a:srgbClr val="000000"/>
                </a:solidFill>
              </a:rPr>
              <a:t>= f(q, x3,x2,x1)</a:t>
            </a:r>
          </a:p>
          <a:p>
            <a:r>
              <a:rPr lang="en-US" altLang="ja-JP" sz="1400" dirty="0">
                <a:solidFill>
                  <a:srgbClr val="000000"/>
                </a:solidFill>
              </a:rPr>
              <a:t>       </a:t>
            </a:r>
            <a:r>
              <a:rPr lang="ja-JP" altLang="en-US" sz="1400" dirty="0">
                <a:solidFill>
                  <a:srgbClr val="000000"/>
                </a:solidFill>
              </a:rPr>
              <a:t>　　　　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key_high_motion_minq</a:t>
            </a:r>
            <a:r>
              <a:rPr lang="en-US" altLang="ja-JP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>
                <a:solidFill>
                  <a:srgbClr val="000000"/>
                </a:solidFill>
              </a:rPr>
              <a:t>= f(q, x3’, x2’, x1’)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</a:rPr>
              <a:t>key frame boost</a:t>
            </a:r>
            <a:r>
              <a:rPr lang="en-US" altLang="ja-JP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>
                <a:solidFill>
                  <a:srgbClr val="000000"/>
                </a:solidFill>
              </a:rPr>
              <a:t>&lt;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key_low_motion</a:t>
            </a:r>
            <a:r>
              <a:rPr lang="en-US" altLang="ja-JP" sz="1400" dirty="0">
                <a:solidFill>
                  <a:srgbClr val="000000"/>
                </a:solidFill>
              </a:rPr>
              <a:t>, </a:t>
            </a:r>
            <a:r>
              <a:rPr lang="en-US" altLang="ja-JP" sz="1400" dirty="0" err="1">
                <a:solidFill>
                  <a:srgbClr val="000000"/>
                </a:solidFill>
              </a:rPr>
              <a:t>minClipQP</a:t>
            </a:r>
            <a:r>
              <a:rPr lang="en-US" altLang="ja-JP" sz="1400" dirty="0">
                <a:solidFill>
                  <a:srgbClr val="000000"/>
                </a:solidFill>
              </a:rPr>
              <a:t>  = 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key_low_motion_minq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</a:rPr>
              <a:t>key frame boost</a:t>
            </a:r>
            <a:r>
              <a:rPr lang="en-US" altLang="ja-JP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>
                <a:solidFill>
                  <a:srgbClr val="000000"/>
                </a:solidFill>
              </a:rPr>
              <a:t>&gt;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key_high_motion</a:t>
            </a:r>
            <a:r>
              <a:rPr lang="en-US" altLang="ja-JP" sz="1400" dirty="0">
                <a:solidFill>
                  <a:srgbClr val="000000"/>
                </a:solidFill>
              </a:rPr>
              <a:t>, </a:t>
            </a:r>
            <a:r>
              <a:rPr lang="en-US" altLang="ja-JP" sz="1400" dirty="0" err="1">
                <a:solidFill>
                  <a:srgbClr val="000000"/>
                </a:solidFill>
              </a:rPr>
              <a:t>minClipQP</a:t>
            </a:r>
            <a:r>
              <a:rPr lang="en-US" altLang="ja-JP" sz="1400" dirty="0">
                <a:solidFill>
                  <a:srgbClr val="000000"/>
                </a:solidFill>
              </a:rPr>
              <a:t> = 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key_high_motion_minq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ja-JP" sz="1400" dirty="0" err="1" smtClean="0">
                <a:solidFill>
                  <a:srgbClr val="000000"/>
                </a:solidFill>
              </a:rPr>
              <a:t>key_low_motion</a:t>
            </a:r>
            <a:r>
              <a:rPr lang="en-US" altLang="ja-JP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</a:rPr>
              <a:t>key frame boost</a:t>
            </a:r>
            <a:r>
              <a:rPr lang="en-US" altLang="ja-JP" sz="1400" dirty="0" smtClean="0">
                <a:solidFill>
                  <a:srgbClr val="000000"/>
                </a:solidFill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</a:rPr>
              <a:t>&lt;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key_high_motion</a:t>
            </a:r>
            <a:r>
              <a:rPr lang="en-US" altLang="ja-JP" sz="1400" dirty="0">
                <a:solidFill>
                  <a:srgbClr val="000000"/>
                </a:solidFill>
              </a:rPr>
              <a:t>, </a:t>
            </a:r>
          </a:p>
          <a:p>
            <a:r>
              <a:rPr lang="en-US" altLang="ja-JP" sz="1400" dirty="0"/>
              <a:t>                 </a:t>
            </a:r>
            <a:r>
              <a:rPr lang="ja-JP" altLang="en-US" sz="1400" dirty="0"/>
              <a:t>　</a:t>
            </a:r>
            <a:r>
              <a:rPr lang="en-US" altLang="ja-JP" sz="1400" dirty="0"/>
              <a:t>gap = </a:t>
            </a:r>
            <a:r>
              <a:rPr lang="en-US" altLang="ja-JP" sz="1400" dirty="0" err="1" smtClean="0"/>
              <a:t>key_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high_motion</a:t>
            </a:r>
            <a:r>
              <a:rPr lang="en-US" altLang="ja-JP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 smtClean="0"/>
              <a:t>– </a:t>
            </a:r>
            <a:r>
              <a:rPr lang="en-US" altLang="ja-JP" sz="1400" dirty="0" err="1" smtClean="0"/>
              <a:t>key_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low_motion</a:t>
            </a:r>
            <a:r>
              <a:rPr lang="en-US" altLang="ja-JP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/>
              <a:t>;</a:t>
            </a:r>
          </a:p>
          <a:p>
            <a:r>
              <a:rPr lang="en-US" altLang="ja-JP" sz="1400" dirty="0"/>
              <a:t>                 </a:t>
            </a:r>
            <a:r>
              <a:rPr lang="ja-JP" altLang="en-US" sz="1400" dirty="0"/>
              <a:t>　</a:t>
            </a:r>
            <a:r>
              <a:rPr lang="en-US" altLang="ja-JP" sz="1400" dirty="0"/>
              <a:t>offset = </a:t>
            </a:r>
            <a:r>
              <a:rPr lang="en-US" altLang="ja-JP" sz="1400" dirty="0" err="1" smtClean="0"/>
              <a:t>key_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high_motion</a:t>
            </a:r>
            <a:r>
              <a:rPr lang="en-US" altLang="ja-JP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/>
              <a:t>- </a:t>
            </a:r>
            <a:r>
              <a:rPr lang="en-US" altLang="ja-JP" sz="1400" dirty="0">
                <a:solidFill>
                  <a:srgbClr val="000000"/>
                </a:solidFill>
              </a:rPr>
              <a:t>motion </a:t>
            </a:r>
            <a:r>
              <a:rPr lang="en-US" altLang="ja-JP" sz="1400" dirty="0"/>
              <a:t>;</a:t>
            </a:r>
          </a:p>
          <a:p>
            <a:r>
              <a:rPr lang="en-US" altLang="ja-JP" sz="1400" dirty="0"/>
              <a:t>                 </a:t>
            </a:r>
            <a:r>
              <a:rPr lang="ja-JP" altLang="en-US" sz="1400" dirty="0"/>
              <a:t>　</a:t>
            </a:r>
            <a:r>
              <a:rPr lang="en-US" altLang="ja-JP" sz="1400" dirty="0" err="1"/>
              <a:t>qdiff</a:t>
            </a:r>
            <a:r>
              <a:rPr lang="en-US" altLang="ja-JP" sz="1400" dirty="0"/>
              <a:t> = </a:t>
            </a:r>
            <a:r>
              <a:rPr lang="en-US" altLang="ja-JP" sz="1400" dirty="0" err="1" smtClean="0"/>
              <a:t>key_high_motion_minq</a:t>
            </a:r>
            <a:r>
              <a:rPr lang="en-US" altLang="ja-JP" sz="1400" dirty="0" smtClean="0"/>
              <a:t> – </a:t>
            </a:r>
            <a:r>
              <a:rPr lang="en-US" altLang="ja-JP" sz="1400" dirty="0" err="1" smtClean="0"/>
              <a:t>key_low_motion_minq</a:t>
            </a:r>
            <a:r>
              <a:rPr lang="en-US" altLang="ja-JP" sz="1400" dirty="0"/>
              <a:t>;</a:t>
            </a:r>
          </a:p>
          <a:p>
            <a:r>
              <a:rPr lang="en-US" altLang="ja-JP" sz="1400" dirty="0"/>
              <a:t>                 </a:t>
            </a:r>
            <a:r>
              <a:rPr lang="ja-JP" altLang="en-US" sz="1400" dirty="0"/>
              <a:t>　</a:t>
            </a:r>
            <a:r>
              <a:rPr lang="en-US" altLang="ja-JP" sz="1400" dirty="0"/>
              <a:t>adjustment = ((offset * </a:t>
            </a:r>
            <a:r>
              <a:rPr lang="en-US" altLang="ja-JP" sz="1400" dirty="0" err="1"/>
              <a:t>qdiff</a:t>
            </a:r>
            <a:r>
              <a:rPr lang="en-US" altLang="ja-JP" sz="1400" dirty="0"/>
              <a:t>) + (gap &gt;&gt; 1)) / gap;</a:t>
            </a:r>
          </a:p>
          <a:p>
            <a:r>
              <a:rPr lang="en-US" altLang="ja-JP" sz="1400" dirty="0"/>
              <a:t>                 </a:t>
            </a:r>
            <a:r>
              <a:rPr lang="ja-JP" altLang="en-US" sz="1400" dirty="0"/>
              <a:t>　</a:t>
            </a:r>
            <a:r>
              <a:rPr lang="en-US" altLang="ja-JP" sz="1400" b="1" dirty="0" err="1">
                <a:solidFill>
                  <a:srgbClr val="008000"/>
                </a:solidFill>
              </a:rPr>
              <a:t>minClipQP</a:t>
            </a:r>
            <a:r>
              <a:rPr lang="en-US" altLang="ja-JP" sz="1400" b="1" dirty="0">
                <a:solidFill>
                  <a:srgbClr val="008000"/>
                </a:solidFill>
              </a:rPr>
              <a:t> = </a:t>
            </a:r>
            <a:r>
              <a:rPr lang="en-US" altLang="ja-JP" sz="1400" b="1" dirty="0" err="1" smtClean="0">
                <a:solidFill>
                  <a:srgbClr val="008000"/>
                </a:solidFill>
              </a:rPr>
              <a:t>key_low_motion_minq</a:t>
            </a:r>
            <a:r>
              <a:rPr lang="en-US" altLang="ja-JP" sz="1400" b="1" dirty="0" smtClean="0">
                <a:solidFill>
                  <a:srgbClr val="008000"/>
                </a:solidFill>
              </a:rPr>
              <a:t> </a:t>
            </a:r>
            <a:r>
              <a:rPr lang="en-US" altLang="ja-JP" sz="1400" b="1" dirty="0">
                <a:solidFill>
                  <a:srgbClr val="008000"/>
                </a:solidFill>
              </a:rPr>
              <a:t>+ adjustment</a:t>
            </a:r>
            <a:r>
              <a:rPr lang="en-US" altLang="ja-JP" sz="1400" b="1" dirty="0" smtClean="0">
                <a:solidFill>
                  <a:srgbClr val="008000"/>
                </a:solidFill>
              </a:rPr>
              <a:t>;</a:t>
            </a:r>
            <a:endParaRPr lang="en-US" altLang="ja-JP" sz="1400" dirty="0"/>
          </a:p>
          <a:p>
            <a:pPr marL="742950" lvl="1" indent="-285750">
              <a:buFont typeface="Arial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</a:rPr>
              <a:t>also for one pass, key frame boost = 2000. it is used for two pass.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en-US" sz="1400" dirty="0" smtClean="0"/>
              <a:t>the other </a:t>
            </a:r>
            <a:r>
              <a:rPr lang="en-US" altLang="ja-JP" sz="1400" dirty="0" smtClean="0"/>
              <a:t>key</a:t>
            </a:r>
            <a:r>
              <a:rPr lang="ja-JP" altLang="en-US" sz="1400" dirty="0" smtClean="0"/>
              <a:t> </a:t>
            </a:r>
            <a:r>
              <a:rPr lang="en-US" altLang="ja-JP" sz="1400" dirty="0"/>
              <a:t>frame</a:t>
            </a:r>
            <a:r>
              <a:rPr lang="ja-JP" altLang="en-US" sz="1400" dirty="0"/>
              <a:t> </a:t>
            </a:r>
            <a:r>
              <a:rPr lang="en-US" altLang="ja-JP" sz="1400" dirty="0" err="1"/>
              <a:t>minClipQP</a:t>
            </a:r>
            <a:r>
              <a:rPr lang="ja-JP" altLang="en-US" sz="1400" dirty="0"/>
              <a:t> </a:t>
            </a:r>
            <a:r>
              <a:rPr lang="en-US" altLang="ja-JP" sz="1400" dirty="0"/>
              <a:t>=</a:t>
            </a:r>
            <a:r>
              <a:rPr lang="ja-JP" altLang="en-US" sz="1400" dirty="0"/>
              <a:t> </a:t>
            </a:r>
            <a:r>
              <a:rPr lang="en-US" altLang="ja-JP" sz="1400" dirty="0" err="1"/>
              <a:t>last_key</a:t>
            </a:r>
            <a:r>
              <a:rPr lang="en-US" altLang="ja-JP" sz="1400" dirty="0"/>
              <a:t>/</a:t>
            </a:r>
            <a:r>
              <a:rPr lang="en-US" altLang="ja-JP" sz="1400" dirty="0" err="1"/>
              <a:t>gf_QP</a:t>
            </a:r>
            <a:r>
              <a:rPr lang="en-US" altLang="ja-JP" sz="1400" dirty="0" smtClean="0"/>
              <a:t>*0.75</a:t>
            </a:r>
            <a:endParaRPr lang="en-US" altLang="zh-CN" sz="1400" dirty="0" smtClean="0"/>
          </a:p>
          <a:p>
            <a:pPr marL="285750" indent="-285750">
              <a:buFont typeface="Wingdings" charset="2"/>
              <a:buChar char="p"/>
            </a:pPr>
            <a:r>
              <a:rPr lang="en-US" altLang="zh-CN" sz="1400" b="1" dirty="0" smtClean="0">
                <a:solidFill>
                  <a:srgbClr val="008000"/>
                </a:solidFill>
              </a:rPr>
              <a:t>VBR </a:t>
            </a:r>
            <a:r>
              <a:rPr lang="en-US" altLang="zh-CN" sz="1400" b="1" dirty="0" err="1" smtClean="0">
                <a:solidFill>
                  <a:srgbClr val="008000"/>
                </a:solidFill>
              </a:rPr>
              <a:t>Gf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 frame/</a:t>
            </a:r>
            <a:r>
              <a:rPr lang="en-US" altLang="ja-JP" sz="1400" b="1" dirty="0" smtClean="0">
                <a:solidFill>
                  <a:srgbClr val="0000FF"/>
                </a:solidFill>
              </a:rPr>
              <a:t>VBR</a:t>
            </a:r>
            <a:r>
              <a:rPr lang="en-US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en-US" sz="1400" b="1" dirty="0" smtClean="0">
                <a:solidFill>
                  <a:srgbClr val="0000FF"/>
                </a:solidFill>
              </a:rPr>
              <a:t>other inter frames</a:t>
            </a:r>
            <a:endParaRPr lang="en-US" altLang="ja-JP" sz="1400" b="1" dirty="0" smtClean="0">
              <a:solidFill>
                <a:srgbClr val="0000FF"/>
              </a:solidFill>
            </a:endParaRPr>
          </a:p>
          <a:p>
            <a:r>
              <a:rPr lang="en-US" altLang="ja-JP" sz="1400" b="1" dirty="0">
                <a:solidFill>
                  <a:srgbClr val="0000FF"/>
                </a:solidFill>
              </a:rPr>
              <a:t> </a:t>
            </a:r>
            <a:r>
              <a:rPr lang="en-US" altLang="ja-JP" sz="1400" b="1" dirty="0" smtClean="0">
                <a:solidFill>
                  <a:srgbClr val="0000FF"/>
                </a:solidFill>
              </a:rPr>
              <a:t>       </a:t>
            </a:r>
            <a:r>
              <a:rPr lang="en-US" altLang="ja-JP" sz="1400" dirty="0" smtClean="0">
                <a:solidFill>
                  <a:srgbClr val="000000"/>
                </a:solidFill>
              </a:rPr>
              <a:t>q = key </a:t>
            </a:r>
            <a:r>
              <a:rPr lang="en-US" altLang="ja-JP" sz="1400" dirty="0" smtClean="0">
                <a:solidFill>
                  <a:srgbClr val="000000"/>
                </a:solidFill>
              </a:rPr>
              <a:t>frame</a:t>
            </a:r>
            <a:r>
              <a:rPr lang="en-US" altLang="en-US" sz="1400" dirty="0">
                <a:solidFill>
                  <a:srgbClr val="000000"/>
                </a:solidFill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</a:rPr>
              <a:t>+1</a:t>
            </a:r>
            <a:r>
              <a:rPr lang="en-US" altLang="ja-JP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</a:rPr>
              <a:t>? </a:t>
            </a:r>
            <a:r>
              <a:rPr lang="en-US" altLang="ja-JP" sz="1400" dirty="0">
                <a:solidFill>
                  <a:srgbClr val="000000"/>
                </a:solidFill>
              </a:rPr>
              <a:t>min(</a:t>
            </a:r>
            <a:r>
              <a:rPr lang="en-US" altLang="ja-JP" sz="1400" dirty="0" err="1">
                <a:solidFill>
                  <a:srgbClr val="000000"/>
                </a:solidFill>
              </a:rPr>
              <a:t>maxClipQP</a:t>
            </a:r>
            <a:r>
              <a:rPr lang="en-US" altLang="ja-JP" sz="1400" dirty="0">
                <a:solidFill>
                  <a:srgbClr val="000000"/>
                </a:solidFill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</a:rPr>
              <a:t>avg_frame_q</a:t>
            </a:r>
            <a:r>
              <a:rPr lang="en-US" altLang="zh-CN" sz="1400" dirty="0" smtClean="0">
                <a:solidFill>
                  <a:srgbClr val="000000"/>
                </a:solidFill>
              </a:rPr>
              <a:t>[key]</a:t>
            </a:r>
            <a:r>
              <a:rPr lang="en-US" altLang="ja-JP" sz="1400" dirty="0" smtClean="0">
                <a:solidFill>
                  <a:srgbClr val="000000"/>
                </a:solidFill>
              </a:rPr>
              <a:t>)</a:t>
            </a:r>
            <a:r>
              <a:rPr lang="en-US" altLang="ja-JP" sz="1400" dirty="0">
                <a:solidFill>
                  <a:srgbClr val="000000"/>
                </a:solidFill>
              </a:rPr>
              <a:t>:</a:t>
            </a:r>
            <a:r>
              <a:rPr lang="en-US" altLang="ja-JP" sz="1400" dirty="0" smtClean="0">
                <a:solidFill>
                  <a:srgbClr val="000000"/>
                </a:solidFill>
              </a:rPr>
              <a:t>min(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maxClipQP</a:t>
            </a:r>
            <a:r>
              <a:rPr lang="en-US" altLang="ja-JP" sz="1400" dirty="0" smtClean="0">
                <a:solidFill>
                  <a:srgbClr val="000000"/>
                </a:solidFill>
              </a:rPr>
              <a:t>,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avg_frame_q</a:t>
            </a:r>
            <a:r>
              <a:rPr lang="en-US" altLang="zh-CN" sz="1400" dirty="0" smtClean="0">
                <a:solidFill>
                  <a:srgbClr val="000000"/>
                </a:solidFill>
              </a:rPr>
              <a:t>[inter]</a:t>
            </a:r>
            <a:r>
              <a:rPr lang="en-US" altLang="ja-JP" sz="1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ja-JP" sz="1400" b="1" dirty="0">
                <a:solidFill>
                  <a:srgbClr val="0000FF"/>
                </a:solidFill>
              </a:rPr>
              <a:t> </a:t>
            </a:r>
            <a:r>
              <a:rPr lang="en-US" altLang="ja-JP" sz="1400" b="1" dirty="0" smtClean="0">
                <a:solidFill>
                  <a:srgbClr val="0000FF"/>
                </a:solidFill>
              </a:rPr>
              <a:t>       </a:t>
            </a:r>
            <a:r>
              <a:rPr lang="en-US" altLang="ja-JP" sz="1400" dirty="0" err="1" smtClean="0"/>
              <a:t>minClipQP</a:t>
            </a:r>
            <a:r>
              <a:rPr lang="en-US" altLang="ja-JP" sz="1400" dirty="0" smtClean="0"/>
              <a:t> = </a:t>
            </a:r>
            <a:r>
              <a:rPr lang="en-US" altLang="ja-JP" sz="1400" dirty="0" smtClean="0"/>
              <a:t>f</a:t>
            </a:r>
            <a:r>
              <a:rPr lang="en-US" altLang="ja-JP" sz="1400" dirty="0" smtClean="0"/>
              <a:t>(</a:t>
            </a:r>
            <a:r>
              <a:rPr lang="en-US" altLang="ja-JP" sz="1400" dirty="0" smtClean="0">
                <a:solidFill>
                  <a:srgbClr val="000000"/>
                </a:solidFill>
              </a:rPr>
              <a:t>q</a:t>
            </a:r>
            <a:r>
              <a:rPr lang="en-US" altLang="ja-JP" sz="1400" dirty="0" smtClean="0"/>
              <a:t>, </a:t>
            </a:r>
            <a:r>
              <a:rPr lang="pt-BR" altLang="ja-JP" sz="1400" dirty="0"/>
              <a:t>0.00000271, -0.00113, 0.70</a:t>
            </a:r>
            <a:r>
              <a:rPr lang="en-US" altLang="ja-JP" sz="1400" dirty="0" smtClean="0"/>
              <a:t>)</a:t>
            </a:r>
            <a:endParaRPr lang="en-US" altLang="ja-JP" sz="14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566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97296" cy="57174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dirty="0"/>
              <a:t>step-</a:t>
            </a:r>
            <a:r>
              <a:rPr lang="ja-JP" altLang="ja-JP" dirty="0"/>
              <a:t>5</a:t>
            </a:r>
            <a:r>
              <a:rPr lang="en-US" altLang="ja-JP" dirty="0"/>
              <a:t>:target bits</a:t>
            </a:r>
            <a:r>
              <a:rPr lang="ja-JP" altLang="en-US" dirty="0"/>
              <a:t>に満たす</a:t>
            </a:r>
            <a:r>
              <a:rPr lang="en-US" altLang="ja-JP" dirty="0" err="1"/>
              <a:t>Qp</a:t>
            </a:r>
            <a:r>
              <a:rPr lang="ja-JP" altLang="en-US" dirty="0"/>
              <a:t>を設定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3334"/>
            <a:ext cx="8382684" cy="3929869"/>
          </a:xfrm>
        </p:spPr>
        <p:txBody>
          <a:bodyPr>
            <a:normAutofit fontScale="92500" lnSpcReduction="10000"/>
          </a:bodyPr>
          <a:lstStyle/>
          <a:p>
            <a:pPr marL="400050"/>
            <a:r>
              <a:rPr lang="en-US" altLang="ja-JP" sz="2400" dirty="0" err="1" smtClean="0"/>
              <a:t>minClipQP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maxClipQP</a:t>
            </a:r>
            <a:r>
              <a:rPr lang="ja-JP" altLang="en-US" sz="2400" dirty="0" smtClean="0"/>
              <a:t>の範囲で</a:t>
            </a:r>
            <a:r>
              <a:rPr lang="en-US" altLang="ja-JP" sz="2400" dirty="0" smtClean="0"/>
              <a:t>target bits</a:t>
            </a:r>
            <a:r>
              <a:rPr lang="ja-JP" altLang="en-US" sz="2400" dirty="0" smtClean="0"/>
              <a:t>に満たす</a:t>
            </a:r>
            <a:r>
              <a:rPr lang="en-US" altLang="ja-JP" sz="2400" dirty="0" err="1" smtClean="0"/>
              <a:t>Qp</a:t>
            </a:r>
            <a:r>
              <a:rPr lang="ja-JP" altLang="en-US" sz="2400" dirty="0" smtClean="0"/>
              <a:t>を計算</a:t>
            </a:r>
            <a:endParaRPr lang="en-US" altLang="ja-JP" sz="2400" dirty="0" smtClean="0"/>
          </a:p>
          <a:p>
            <a:pPr lvl="1"/>
            <a:r>
              <a:rPr lang="en-US" altLang="ja-JP" sz="2000" dirty="0" err="1" smtClean="0"/>
              <a:t>target_bits_per_mb</a:t>
            </a:r>
            <a:r>
              <a:rPr lang="en-US" altLang="ja-JP" sz="2000" dirty="0" smtClean="0"/>
              <a:t> = target bits / MBs</a:t>
            </a:r>
          </a:p>
          <a:p>
            <a:pPr lvl="1"/>
            <a:r>
              <a:rPr lang="en-US" altLang="ja-JP" sz="2000" dirty="0" err="1" smtClean="0"/>
              <a:t>minClipQP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&lt; </a:t>
            </a:r>
            <a:r>
              <a:rPr lang="en-US" altLang="ja-JP" sz="2000" dirty="0" err="1" smtClean="0"/>
              <a:t>Qp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&lt;</a:t>
            </a:r>
            <a:r>
              <a:rPr lang="ja-JP" altLang="en-US" sz="2000" dirty="0" smtClean="0"/>
              <a:t> </a:t>
            </a:r>
            <a:r>
              <a:rPr lang="en-US" altLang="ja-JP" sz="2000" dirty="0" err="1" smtClean="0"/>
              <a:t>maxClipQP</a:t>
            </a:r>
            <a:r>
              <a:rPr lang="en-US" altLang="en-US" sz="2000" dirty="0" smtClean="0"/>
              <a:t>, predict bits size on </a:t>
            </a:r>
            <a:r>
              <a:rPr lang="en-US" altLang="en-US" sz="2000" dirty="0" err="1" smtClean="0"/>
              <a:t>Qp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1500" dirty="0" smtClean="0"/>
              <a:t>                   enumerator </a:t>
            </a:r>
            <a:r>
              <a:rPr lang="en-US" altLang="ja-JP" sz="1500" dirty="0"/>
              <a:t>= </a:t>
            </a:r>
            <a:r>
              <a:rPr lang="en-US" altLang="ja-JP" sz="1500" dirty="0" err="1"/>
              <a:t>frame_type</a:t>
            </a:r>
            <a:r>
              <a:rPr lang="en-US" altLang="ja-JP" sz="1500" dirty="0"/>
              <a:t> == KEY_FRAME ? 2700000 : 1800000</a:t>
            </a:r>
            <a:r>
              <a:rPr lang="en-US" altLang="ja-JP" sz="1500" dirty="0" smtClean="0"/>
              <a:t>       </a:t>
            </a:r>
          </a:p>
          <a:p>
            <a:pPr marL="0" indent="0">
              <a:buNone/>
            </a:pPr>
            <a:r>
              <a:rPr lang="en-US" altLang="ja-JP" sz="1500" dirty="0" smtClean="0"/>
              <a:t>                   enumerator </a:t>
            </a:r>
            <a:r>
              <a:rPr lang="en-US" altLang="ja-JP" sz="1500" dirty="0"/>
              <a:t>+= (</a:t>
            </a:r>
            <a:r>
              <a:rPr lang="en-US" altLang="ja-JP" sz="1500" dirty="0" err="1"/>
              <a:t>int</a:t>
            </a:r>
            <a:r>
              <a:rPr lang="en-US" altLang="ja-JP" sz="1500" dirty="0"/>
              <a:t>)(enumerator * </a:t>
            </a:r>
            <a:r>
              <a:rPr lang="en-US" altLang="ja-JP" sz="1500" dirty="0" err="1"/>
              <a:t>Qp</a:t>
            </a:r>
            <a:r>
              <a:rPr lang="ja-JP" altLang="en-US" sz="1500" dirty="0"/>
              <a:t> </a:t>
            </a:r>
            <a:r>
              <a:rPr lang="en-US" altLang="ja-JP" sz="1500" dirty="0" smtClean="0"/>
              <a:t>) </a:t>
            </a:r>
            <a:r>
              <a:rPr lang="en-US" altLang="ja-JP" sz="1500" dirty="0"/>
              <a:t>&gt;&gt; 12;</a:t>
            </a:r>
          </a:p>
          <a:p>
            <a:pPr marL="0" indent="0">
              <a:buNone/>
            </a:pPr>
            <a:r>
              <a:rPr lang="en-US" altLang="ja-JP" sz="1500" dirty="0"/>
              <a:t>  </a:t>
            </a:r>
            <a:r>
              <a:rPr lang="en-US" altLang="ja-JP" sz="1500" dirty="0" smtClean="0"/>
              <a:t>                 </a:t>
            </a:r>
            <a:r>
              <a:rPr lang="en-US" altLang="ja-JP" sz="1500" b="1" dirty="0" err="1" smtClean="0">
                <a:solidFill>
                  <a:srgbClr val="FF0000"/>
                </a:solidFill>
              </a:rPr>
              <a:t>bits_per_mb_at_this_q</a:t>
            </a:r>
            <a:r>
              <a:rPr lang="en-US" altLang="ja-JP" sz="1500" dirty="0" smtClean="0">
                <a:solidFill>
                  <a:srgbClr val="FF0000"/>
                </a:solidFill>
              </a:rPr>
              <a:t>  </a:t>
            </a:r>
            <a:r>
              <a:rPr lang="en-US" altLang="ja-JP" sz="1500" dirty="0" smtClean="0"/>
              <a:t>= (</a:t>
            </a:r>
            <a:r>
              <a:rPr lang="en-US" altLang="ja-JP" sz="1500" dirty="0" err="1"/>
              <a:t>int</a:t>
            </a:r>
            <a:r>
              <a:rPr lang="en-US" altLang="ja-JP" sz="1500" dirty="0"/>
              <a:t>)(enumerator * </a:t>
            </a:r>
            <a:r>
              <a:rPr lang="en-US" altLang="ja-JP" sz="1500" dirty="0" err="1">
                <a:solidFill>
                  <a:srgbClr val="0000FF"/>
                </a:solidFill>
              </a:rPr>
              <a:t>rate_correction_factor</a:t>
            </a:r>
            <a:r>
              <a:rPr lang="en-US" altLang="en-US" sz="1500" dirty="0">
                <a:solidFill>
                  <a:srgbClr val="0000FF"/>
                </a:solidFill>
              </a:rPr>
              <a:t> </a:t>
            </a:r>
            <a:r>
              <a:rPr lang="en-US" altLang="ja-JP" sz="1500" dirty="0" smtClean="0"/>
              <a:t>/ </a:t>
            </a:r>
            <a:r>
              <a:rPr lang="en-US" altLang="ja-JP" sz="1500" dirty="0"/>
              <a:t>q)</a:t>
            </a:r>
            <a:r>
              <a:rPr lang="en-US" altLang="ja-JP" sz="1500" dirty="0" smtClean="0"/>
              <a:t>;</a:t>
            </a:r>
          </a:p>
          <a:p>
            <a:pPr marL="0" indent="0">
              <a:buNone/>
            </a:pPr>
            <a:r>
              <a:rPr lang="en-US" altLang="ja-JP" sz="1500" dirty="0"/>
              <a:t> </a:t>
            </a:r>
            <a:r>
              <a:rPr lang="en-US" altLang="ja-JP" sz="1500" dirty="0" smtClean="0"/>
              <a:t>                 </a:t>
            </a:r>
            <a:r>
              <a:rPr lang="en-US" altLang="ja-JP" sz="1500" b="1" dirty="0" smtClean="0">
                <a:solidFill>
                  <a:srgbClr val="0000FF"/>
                </a:solidFill>
              </a:rPr>
              <a:t> //</a:t>
            </a:r>
            <a:r>
              <a:rPr lang="en-US" altLang="ja-JP" sz="1500" dirty="0" err="1" smtClean="0">
                <a:solidFill>
                  <a:srgbClr val="0000FF"/>
                </a:solidFill>
              </a:rPr>
              <a:t>rate_correction_factor</a:t>
            </a:r>
            <a:r>
              <a:rPr lang="ja-JP" altLang="en-US" sz="1500" b="1" dirty="0">
                <a:solidFill>
                  <a:srgbClr val="0000FF"/>
                </a:solidFill>
              </a:rPr>
              <a:t> </a:t>
            </a:r>
            <a:r>
              <a:rPr lang="en-US" altLang="ja-JP" sz="1500" b="1" dirty="0" smtClean="0">
                <a:solidFill>
                  <a:srgbClr val="0000FF"/>
                </a:solidFill>
              </a:rPr>
              <a:t>is</a:t>
            </a:r>
            <a:r>
              <a:rPr lang="ja-JP" altLang="en-US" sz="15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1500" b="1" dirty="0" smtClean="0">
                <a:solidFill>
                  <a:srgbClr val="0000FF"/>
                </a:solidFill>
              </a:rPr>
              <a:t>used</a:t>
            </a:r>
            <a:r>
              <a:rPr lang="ja-JP" altLang="en-US" sz="15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1500" b="1" dirty="0" smtClean="0">
                <a:solidFill>
                  <a:srgbClr val="0000FF"/>
                </a:solidFill>
              </a:rPr>
              <a:t>to</a:t>
            </a:r>
            <a:r>
              <a:rPr lang="ja-JP" altLang="en-US" sz="1500" b="1" dirty="0" smtClean="0">
                <a:solidFill>
                  <a:srgbClr val="0000FF"/>
                </a:solidFill>
              </a:rPr>
              <a:t> </a:t>
            </a:r>
            <a:r>
              <a:rPr lang="ja-JP" altLang="ja-JP" sz="1500" b="1" dirty="0" smtClean="0">
                <a:solidFill>
                  <a:srgbClr val="0000FF"/>
                </a:solidFill>
              </a:rPr>
              <a:t>a</a:t>
            </a:r>
            <a:r>
              <a:rPr lang="en-US" altLang="ja-JP" sz="1500" b="1" dirty="0" err="1" smtClean="0">
                <a:solidFill>
                  <a:srgbClr val="0000FF"/>
                </a:solidFill>
              </a:rPr>
              <a:t>djust</a:t>
            </a:r>
            <a:r>
              <a:rPr lang="ja-JP" altLang="en-US" sz="15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1500" b="1" dirty="0" smtClean="0">
                <a:solidFill>
                  <a:srgbClr val="0000FF"/>
                </a:solidFill>
              </a:rPr>
              <a:t>predicted </a:t>
            </a:r>
            <a:r>
              <a:rPr lang="ja-JP" altLang="ja-JP" sz="1500" b="1" dirty="0" smtClean="0">
                <a:solidFill>
                  <a:srgbClr val="0000FF"/>
                </a:solidFill>
              </a:rPr>
              <a:t>b</a:t>
            </a:r>
            <a:r>
              <a:rPr lang="en-US" altLang="ja-JP" sz="1500" b="1" dirty="0" smtClean="0">
                <a:solidFill>
                  <a:srgbClr val="0000FF"/>
                </a:solidFill>
              </a:rPr>
              <a:t>its</a:t>
            </a:r>
            <a:r>
              <a:rPr lang="ja-JP" altLang="en-US" sz="15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1500" b="1" dirty="0" smtClean="0">
                <a:solidFill>
                  <a:srgbClr val="0000FF"/>
                </a:solidFill>
              </a:rPr>
              <a:t>and</a:t>
            </a:r>
            <a:r>
              <a:rPr lang="ja-JP" altLang="en-US" sz="15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1500" b="1" dirty="0" err="1" smtClean="0">
                <a:solidFill>
                  <a:srgbClr val="0000FF"/>
                </a:solidFill>
              </a:rPr>
              <a:t>Qp</a:t>
            </a:r>
            <a:endParaRPr lang="en-US" altLang="ja-JP" sz="15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ja-JP" sz="2000" dirty="0" smtClean="0"/>
              <a:t>choose </a:t>
            </a:r>
            <a:r>
              <a:rPr lang="en-US" altLang="ja-JP" sz="2000" dirty="0" err="1" smtClean="0"/>
              <a:t>Qp</a:t>
            </a:r>
            <a:r>
              <a:rPr lang="en-US" altLang="ja-JP" sz="2000" dirty="0" smtClean="0"/>
              <a:t> with minimum diff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t</a:t>
            </a:r>
            <a:r>
              <a:rPr lang="en-US" altLang="ja-JP" sz="2000" dirty="0" err="1" smtClean="0"/>
              <a:t>arget_bits_per_mb</a:t>
            </a:r>
            <a:r>
              <a:rPr lang="en-US" altLang="ja-JP" sz="2000" dirty="0" err="1" smtClean="0"/>
              <a:t>,</a:t>
            </a:r>
            <a:r>
              <a:rPr lang="en-US" altLang="ja-JP" sz="2000" dirty="0" err="1" smtClean="0"/>
              <a:t>bits_per_mb_at_this_q</a:t>
            </a:r>
            <a:r>
              <a:rPr lang="en-US" altLang="ja-JP" sz="2000" dirty="0" smtClean="0"/>
              <a:t>)</a:t>
            </a:r>
            <a:endParaRPr lang="en-US" altLang="ja-JP" sz="2000" dirty="0" smtClean="0"/>
          </a:p>
          <a:p>
            <a:r>
              <a:rPr lang="en-US" altLang="ja-JP" sz="2400" dirty="0" smtClean="0"/>
              <a:t>CBR</a:t>
            </a:r>
            <a:r>
              <a:rPr lang="ja-JP" altLang="en-US" sz="2400" dirty="0" smtClean="0"/>
              <a:t>の場合</a:t>
            </a:r>
            <a:endParaRPr lang="en-US" altLang="ja-JP" sz="2400" dirty="0" smtClean="0"/>
          </a:p>
          <a:p>
            <a:pPr lvl="1"/>
            <a:r>
              <a:rPr lang="en-US" altLang="en-US" sz="2000" dirty="0" smtClean="0"/>
              <a:t>frame -1</a:t>
            </a:r>
            <a:r>
              <a:rPr lang="ja-JP" altLang="en-US" sz="2000" dirty="0" smtClean="0"/>
              <a:t>と</a:t>
            </a:r>
            <a:r>
              <a:rPr lang="en-US" altLang="ja-JP" sz="2000" dirty="0" smtClean="0"/>
              <a:t>frame-2</a:t>
            </a:r>
            <a:r>
              <a:rPr lang="ja-JP" altLang="en-US" sz="2000" dirty="0" smtClean="0"/>
              <a:t>で</a:t>
            </a:r>
            <a:r>
              <a:rPr lang="en-US" altLang="ja-JP" sz="2000" dirty="0" smtClean="0">
                <a:solidFill>
                  <a:srgbClr val="FF0000"/>
                </a:solidFill>
              </a:rPr>
              <a:t>undershoot &amp;&amp; overshoot(</a:t>
            </a:r>
            <a:r>
              <a:rPr lang="ja-JP" altLang="en-US" sz="2000" dirty="0" smtClean="0">
                <a:solidFill>
                  <a:srgbClr val="FF0000"/>
                </a:solidFill>
              </a:rPr>
              <a:t>即ち実際の発生量振動が大きい、具体的な設定方法が次のページ</a:t>
            </a:r>
            <a:r>
              <a:rPr lang="en-US" altLang="ja-JP" sz="2000" dirty="0" smtClean="0">
                <a:solidFill>
                  <a:srgbClr val="FF0000"/>
                </a:solidFill>
              </a:rPr>
              <a:t>)</a:t>
            </a:r>
            <a:r>
              <a:rPr lang="ja-JP" altLang="en-US" sz="2000" dirty="0" smtClean="0"/>
              <a:t>発生する場合</a:t>
            </a:r>
            <a:r>
              <a:rPr lang="en-US" altLang="ja-JP" sz="2000" dirty="0" smtClean="0"/>
              <a:t>, </a:t>
            </a:r>
          </a:p>
          <a:p>
            <a:pPr marL="457200" lvl="1" indent="0">
              <a:buNone/>
            </a:pPr>
            <a:r>
              <a:rPr lang="ja-JP" altLang="ja-JP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max = max(Qp_frame1, Qp_frame2), min=min(Qp_frame1, Qp_frame2)</a:t>
            </a:r>
          </a:p>
          <a:p>
            <a:pPr marL="457200" lvl="1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 </a:t>
            </a:r>
            <a:r>
              <a:rPr lang="en-US" altLang="ja-JP" sz="2000" dirty="0" err="1" smtClean="0"/>
              <a:t>Qp</a:t>
            </a:r>
            <a:r>
              <a:rPr lang="en-US" altLang="ja-JP" sz="2000" dirty="0" smtClean="0"/>
              <a:t> = clip(</a:t>
            </a:r>
            <a:r>
              <a:rPr lang="en-US" altLang="ja-JP" sz="2000" dirty="0" err="1" smtClean="0"/>
              <a:t>Qp</a:t>
            </a:r>
            <a:r>
              <a:rPr lang="en-US" altLang="ja-JP" sz="2000" dirty="0" smtClean="0"/>
              <a:t>, max, min)</a:t>
            </a:r>
          </a:p>
          <a:p>
            <a:pPr marL="457200" lvl="1" indent="0">
              <a:buNone/>
            </a:pP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312962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7909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dirty="0"/>
              <a:t>step</a:t>
            </a:r>
            <a:r>
              <a:rPr lang="en-US" altLang="ja-JP" dirty="0" smtClean="0"/>
              <a:t>-6:feedback</a:t>
            </a:r>
            <a:r>
              <a:rPr lang="ja-JP" altLang="en-US" dirty="0" smtClean="0"/>
              <a:t>更新</a:t>
            </a:r>
            <a:endParaRPr lang="en-US" altLang="ja-JP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757878"/>
            <a:ext cx="8446896" cy="3394472"/>
          </a:xfrm>
        </p:spPr>
        <p:txBody>
          <a:bodyPr>
            <a:noAutofit/>
          </a:bodyPr>
          <a:lstStyle/>
          <a:p>
            <a:r>
              <a:rPr lang="en-US" altLang="ja-JP" sz="1400" dirty="0" err="1" smtClean="0"/>
              <a:t>projected_frame_size</a:t>
            </a:r>
            <a:r>
              <a:rPr lang="en-US" altLang="ja-JP" sz="1400" dirty="0" smtClean="0"/>
              <a:t>(real bits number)</a:t>
            </a:r>
            <a:endParaRPr lang="en-US" altLang="ja-JP" sz="1400" dirty="0" smtClean="0"/>
          </a:p>
          <a:p>
            <a:r>
              <a:rPr lang="ja-JP" altLang="en-US" sz="1400" dirty="0" smtClean="0"/>
              <a:t>u</a:t>
            </a:r>
            <a:r>
              <a:rPr lang="ja-JP" altLang="ja-JP" sz="1400" dirty="0" smtClean="0"/>
              <a:t>p</a:t>
            </a:r>
            <a:r>
              <a:rPr lang="en-US" altLang="ja-JP" sz="1400" dirty="0" smtClean="0"/>
              <a:t>date</a:t>
            </a:r>
            <a:r>
              <a:rPr lang="ja-JP" altLang="en-US" sz="1400" dirty="0" smtClean="0"/>
              <a:t> </a:t>
            </a:r>
            <a:r>
              <a:rPr lang="en-US" altLang="ja-JP" sz="1400" dirty="0" err="1" smtClean="0"/>
              <a:t>Qp</a:t>
            </a:r>
            <a:endParaRPr lang="en-US" altLang="ja-JP" sz="1400" dirty="0" smtClean="0"/>
          </a:p>
          <a:p>
            <a:pPr lvl="1"/>
            <a:r>
              <a:rPr lang="en-US" altLang="ja-JP" sz="1100" dirty="0" err="1" smtClean="0"/>
              <a:t>avg_frame_q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>= (3 *</a:t>
            </a:r>
            <a:r>
              <a:rPr lang="en-US" altLang="ja-JP" sz="1100" dirty="0" err="1" smtClean="0"/>
              <a:t>avg_frame_q</a:t>
            </a:r>
            <a:r>
              <a:rPr lang="en-US" altLang="ja-JP" sz="1100" dirty="0" smtClean="0"/>
              <a:t> + </a:t>
            </a:r>
            <a:r>
              <a:rPr lang="en-US" altLang="ja-JP" sz="1100" dirty="0" err="1" smtClean="0"/>
              <a:t>Qp</a:t>
            </a:r>
            <a:r>
              <a:rPr lang="en-US" altLang="ja-JP" sz="1100" dirty="0" smtClean="0"/>
              <a:t>) /4</a:t>
            </a:r>
          </a:p>
          <a:p>
            <a:pPr lvl="1"/>
            <a:r>
              <a:rPr lang="en-US" altLang="ja-JP" sz="1100" dirty="0" smtClean="0"/>
              <a:t>if key frame, </a:t>
            </a:r>
            <a:r>
              <a:rPr lang="en-US" altLang="ja-JP" sz="1100" dirty="0" err="1" smtClean="0"/>
              <a:t>last_kf_q</a:t>
            </a:r>
            <a:r>
              <a:rPr lang="en-US" altLang="ja-JP" sz="1100" dirty="0" smtClean="0"/>
              <a:t> = </a:t>
            </a:r>
            <a:r>
              <a:rPr lang="en-US" altLang="ja-JP" sz="1100" dirty="0" err="1" smtClean="0"/>
              <a:t>Qp</a:t>
            </a:r>
            <a:endParaRPr lang="en-US" altLang="ja-JP" sz="1100" dirty="0" smtClean="0"/>
          </a:p>
          <a:p>
            <a:pPr lvl="1"/>
            <a:r>
              <a:rPr lang="en-US" altLang="ja-JP" sz="1100" dirty="0" smtClean="0"/>
              <a:t>if key/</a:t>
            </a:r>
            <a:r>
              <a:rPr lang="en-US" altLang="ja-JP" sz="1100" dirty="0" err="1" smtClean="0"/>
              <a:t>gf</a:t>
            </a:r>
            <a:r>
              <a:rPr lang="en-US" altLang="ja-JP" sz="1100" dirty="0" smtClean="0"/>
              <a:t> frame || </a:t>
            </a:r>
            <a:r>
              <a:rPr lang="en-US" altLang="ja-JP" sz="1100" dirty="0" err="1"/>
              <a:t>Qp</a:t>
            </a:r>
            <a:r>
              <a:rPr lang="en-US" altLang="ja-JP" sz="1100" dirty="0"/>
              <a:t> &lt; </a:t>
            </a:r>
            <a:r>
              <a:rPr lang="en-US" altLang="ja-JP" sz="1100" dirty="0" err="1"/>
              <a:t>last_kf</a:t>
            </a:r>
            <a:r>
              <a:rPr lang="en-US" altLang="ja-JP" sz="1100" dirty="0"/>
              <a:t>/</a:t>
            </a:r>
            <a:r>
              <a:rPr lang="en-US" altLang="ja-JP" sz="1100" dirty="0" err="1"/>
              <a:t>gf_q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>,  </a:t>
            </a:r>
            <a:r>
              <a:rPr lang="en-US" altLang="ja-JP" sz="1100" dirty="0" err="1" smtClean="0"/>
              <a:t>last_kf</a:t>
            </a:r>
            <a:r>
              <a:rPr lang="en-US" altLang="ja-JP" sz="1100" dirty="0" smtClean="0"/>
              <a:t>/</a:t>
            </a:r>
            <a:r>
              <a:rPr lang="en-US" altLang="ja-JP" sz="1100" dirty="0" err="1" smtClean="0"/>
              <a:t>gf_q</a:t>
            </a:r>
            <a:r>
              <a:rPr lang="en-US" altLang="ja-JP" sz="1100" dirty="0" smtClean="0"/>
              <a:t> = </a:t>
            </a:r>
            <a:r>
              <a:rPr lang="en-US" altLang="ja-JP" sz="1100" dirty="0" err="1" smtClean="0"/>
              <a:t>Qp</a:t>
            </a:r>
            <a:endParaRPr lang="en-US" altLang="ja-JP" sz="1100" dirty="0" smtClean="0"/>
          </a:p>
          <a:p>
            <a:r>
              <a:rPr lang="en-US" altLang="en-US" sz="1400" dirty="0" smtClean="0"/>
              <a:t>modify the prediction relation between </a:t>
            </a:r>
            <a:r>
              <a:rPr lang="en-US" altLang="en-US" sz="1400" dirty="0" err="1" smtClean="0"/>
              <a:t>Qp</a:t>
            </a:r>
            <a:r>
              <a:rPr lang="en-US" altLang="en-US" sz="1400" dirty="0" smtClean="0"/>
              <a:t> and bits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200" dirty="0" err="1" smtClean="0">
                <a:solidFill>
                  <a:srgbClr val="0000FF"/>
                </a:solidFill>
              </a:rPr>
              <a:t>correction_factor</a:t>
            </a:r>
            <a:r>
              <a:rPr lang="en-US" altLang="ja-JP" sz="1200" dirty="0" smtClean="0">
                <a:solidFill>
                  <a:srgbClr val="0000FF"/>
                </a:solidFill>
              </a:rPr>
              <a:t> </a:t>
            </a:r>
            <a:r>
              <a:rPr lang="en-US" altLang="ja-JP" sz="1200" dirty="0"/>
              <a:t>= </a:t>
            </a:r>
            <a:r>
              <a:rPr lang="ja-JP" altLang="en-US" sz="1200" dirty="0"/>
              <a:t>1</a:t>
            </a:r>
            <a:r>
              <a:rPr lang="en-US" altLang="ja-JP" sz="1200" dirty="0"/>
              <a:t>00</a:t>
            </a:r>
            <a:r>
              <a:rPr lang="ja-JP" altLang="en-US" sz="1200" dirty="0"/>
              <a:t>*</a:t>
            </a:r>
            <a:r>
              <a:rPr lang="en-US" altLang="ja-JP" sz="1200" dirty="0" err="1" smtClean="0"/>
              <a:t>projected_frame_size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/</a:t>
            </a:r>
            <a:r>
              <a:rPr lang="en-US" altLang="ja-JP" sz="1200" dirty="0" err="1" smtClean="0"/>
              <a:t>projected_size_based_on_q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200" dirty="0" err="1"/>
              <a:t>adjustment_limit</a:t>
            </a:r>
            <a:r>
              <a:rPr lang="en-US" altLang="ja-JP" sz="1200" dirty="0"/>
              <a:t> = 0.25 </a:t>
            </a:r>
            <a:r>
              <a:rPr lang="en-US" altLang="ja-JP" sz="1200" dirty="0" smtClean="0"/>
              <a:t>+0.5 *min(</a:t>
            </a:r>
            <a:r>
              <a:rPr lang="en-US" altLang="ja-JP" sz="1200" dirty="0"/>
              <a:t>1, </a:t>
            </a:r>
            <a:r>
              <a:rPr lang="en-US" altLang="ja-JP" sz="1200" dirty="0" smtClean="0"/>
              <a:t>abs</a:t>
            </a:r>
            <a:r>
              <a:rPr lang="en-US" altLang="ja-JP" sz="1200" dirty="0"/>
              <a:t>(log10(0.01 * </a:t>
            </a:r>
            <a:r>
              <a:rPr lang="en-US" altLang="ja-JP" sz="1200" dirty="0" err="1"/>
              <a:t>correction_factor</a:t>
            </a:r>
            <a:r>
              <a:rPr lang="en-US" altLang="ja-JP" sz="1200" dirty="0"/>
              <a:t>)))</a:t>
            </a:r>
            <a:r>
              <a:rPr lang="en-US" altLang="ja-JP" sz="1200" dirty="0" smtClean="0"/>
              <a:t>;</a:t>
            </a:r>
          </a:p>
          <a:p>
            <a:pPr marL="0" indent="0">
              <a:buNone/>
            </a:pPr>
            <a:r>
              <a:rPr lang="en-US" altLang="ja-JP" sz="1200" dirty="0" err="1" smtClean="0"/>
              <a:t>correction_factor</a:t>
            </a:r>
            <a:r>
              <a:rPr lang="en-US" altLang="ja-JP" sz="1200" dirty="0" smtClean="0"/>
              <a:t> &gt; </a:t>
            </a:r>
            <a:r>
              <a:rPr lang="en-US" altLang="ja-JP" sz="1200" dirty="0" smtClean="0"/>
              <a:t>110, </a:t>
            </a:r>
            <a:r>
              <a:rPr lang="en-US" altLang="ja-JP" sz="1200" dirty="0" smtClean="0"/>
              <a:t>undershoot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 err="1" smtClean="0"/>
              <a:t>correction_factor</a:t>
            </a:r>
            <a:r>
              <a:rPr lang="en-US" altLang="ja-JP" sz="1200" dirty="0" smtClean="0"/>
              <a:t>  &lt; 90</a:t>
            </a:r>
            <a:r>
              <a:rPr lang="en-US" altLang="ja-JP" sz="1200" dirty="0" smtClean="0"/>
              <a:t>,overshoot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200" dirty="0" err="1" smtClean="0"/>
              <a:t>correction_factor</a:t>
            </a:r>
            <a:r>
              <a:rPr lang="en-US" altLang="ja-JP" sz="1200" dirty="0" smtClean="0"/>
              <a:t>  &gt; 102, </a:t>
            </a:r>
            <a:r>
              <a:rPr lang="en-US" altLang="en-US" sz="1200" dirty="0" smtClean="0"/>
              <a:t> under-predicted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200" dirty="0"/>
              <a:t> </a:t>
            </a:r>
            <a:r>
              <a:rPr lang="en-US" altLang="ja-JP" sz="1200" dirty="0" smtClean="0"/>
              <a:t>   </a:t>
            </a:r>
            <a:r>
              <a:rPr lang="en-US" altLang="ja-JP" sz="1200" dirty="0" err="1">
                <a:solidFill>
                  <a:srgbClr val="0000FF"/>
                </a:solidFill>
              </a:rPr>
              <a:t>correction_factor</a:t>
            </a:r>
            <a:r>
              <a:rPr lang="en-US" altLang="ja-JP" sz="1200" dirty="0">
                <a:solidFill>
                  <a:srgbClr val="0000FF"/>
                </a:solidFill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</a:rPr>
              <a:t>= 100 + ( </a:t>
            </a:r>
            <a:r>
              <a:rPr lang="en-US" altLang="ja-JP" sz="1200" dirty="0" err="1">
                <a:solidFill>
                  <a:srgbClr val="0000FF"/>
                </a:solidFill>
              </a:rPr>
              <a:t>correction_factor</a:t>
            </a:r>
            <a:r>
              <a:rPr lang="en-US" altLang="ja-JP" sz="1200" dirty="0">
                <a:solidFill>
                  <a:srgbClr val="0000FF"/>
                </a:solidFill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</a:rPr>
              <a:t>-100) * </a:t>
            </a:r>
            <a:r>
              <a:rPr lang="en-US" altLang="ja-JP" sz="1200" dirty="0" err="1" smtClean="0"/>
              <a:t>adjustment_limit</a:t>
            </a:r>
            <a:r>
              <a:rPr lang="en-US" altLang="ja-JP" sz="1200" dirty="0" smtClean="0"/>
              <a:t> ) </a:t>
            </a:r>
          </a:p>
          <a:p>
            <a:pPr marL="0" indent="0">
              <a:buNone/>
            </a:pPr>
            <a:r>
              <a:rPr lang="en-US" altLang="ja-JP" sz="1200" dirty="0" smtClean="0"/>
              <a:t>    </a:t>
            </a:r>
            <a:r>
              <a:rPr lang="en-US" altLang="ja-JP" sz="1200" dirty="0" err="1" smtClean="0"/>
              <a:t>rate_correction_factor</a:t>
            </a:r>
            <a:r>
              <a:rPr lang="en-US" altLang="en-US" sz="1200" dirty="0" smtClean="0"/>
              <a:t> = </a:t>
            </a:r>
            <a:r>
              <a:rPr lang="en-US" altLang="ja-JP" sz="1200" dirty="0"/>
              <a:t>(</a:t>
            </a:r>
            <a:r>
              <a:rPr lang="en-US" altLang="ja-JP" sz="1200" dirty="0" err="1"/>
              <a:t>rate_correction_factor</a:t>
            </a:r>
            <a:r>
              <a:rPr lang="en-US" altLang="ja-JP" sz="1200" dirty="0"/>
              <a:t> * </a:t>
            </a:r>
            <a:r>
              <a:rPr lang="en-US" altLang="ja-JP" sz="1200" dirty="0" err="1"/>
              <a:t>correction_factor</a:t>
            </a:r>
            <a:r>
              <a:rPr lang="en-US" altLang="ja-JP" sz="1200" dirty="0"/>
              <a:t>) / 100</a:t>
            </a:r>
            <a:r>
              <a:rPr lang="en-US" altLang="ja-JP" sz="1200" dirty="0" smtClean="0"/>
              <a:t>;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 err="1" smtClean="0"/>
              <a:t>correction_factor</a:t>
            </a:r>
            <a:r>
              <a:rPr lang="en-US" altLang="ja-JP" sz="1200" dirty="0" smtClean="0"/>
              <a:t> &lt; 99,</a:t>
            </a:r>
            <a:r>
              <a:rPr lang="ja-JP" altLang="en-US" sz="1200" dirty="0" smtClean="0"/>
              <a:t>　</a:t>
            </a:r>
            <a:r>
              <a:rPr lang="en-US" altLang="en-US" sz="1200" dirty="0" smtClean="0"/>
              <a:t>over-predicted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200" dirty="0" smtClean="0">
                <a:solidFill>
                  <a:srgbClr val="0000FF"/>
                </a:solidFill>
              </a:rPr>
              <a:t>    </a:t>
            </a:r>
            <a:r>
              <a:rPr lang="en-US" altLang="ja-JP" sz="1200" dirty="0" err="1" smtClean="0">
                <a:solidFill>
                  <a:srgbClr val="0000FF"/>
                </a:solidFill>
              </a:rPr>
              <a:t>correction_factor</a:t>
            </a:r>
            <a:r>
              <a:rPr lang="en-US" altLang="ja-JP" sz="1200" dirty="0" smtClean="0">
                <a:solidFill>
                  <a:srgbClr val="0000FF"/>
                </a:solidFill>
              </a:rPr>
              <a:t> </a:t>
            </a:r>
            <a:r>
              <a:rPr lang="en-US" altLang="ja-JP" sz="1200" dirty="0">
                <a:solidFill>
                  <a:srgbClr val="0000FF"/>
                </a:solidFill>
              </a:rPr>
              <a:t>= 100 </a:t>
            </a:r>
            <a:r>
              <a:rPr lang="en-US" altLang="ja-JP" sz="1200" dirty="0" smtClean="0">
                <a:solidFill>
                  <a:srgbClr val="0000FF"/>
                </a:solidFill>
              </a:rPr>
              <a:t>- </a:t>
            </a:r>
            <a:r>
              <a:rPr lang="en-US" altLang="ja-JP" sz="1200" dirty="0">
                <a:solidFill>
                  <a:srgbClr val="0000FF"/>
                </a:solidFill>
              </a:rPr>
              <a:t>( </a:t>
            </a:r>
            <a:r>
              <a:rPr lang="en-US" altLang="ja-JP" sz="1200" dirty="0" smtClean="0">
                <a:solidFill>
                  <a:srgbClr val="0000FF"/>
                </a:solidFill>
              </a:rPr>
              <a:t>100 - </a:t>
            </a:r>
            <a:r>
              <a:rPr lang="en-US" altLang="ja-JP" sz="1200" dirty="0" err="1" smtClean="0">
                <a:solidFill>
                  <a:srgbClr val="0000FF"/>
                </a:solidFill>
              </a:rPr>
              <a:t>correction_factor</a:t>
            </a:r>
            <a:r>
              <a:rPr lang="en-US" altLang="ja-JP" sz="1200" dirty="0" smtClean="0">
                <a:solidFill>
                  <a:srgbClr val="0000FF"/>
                </a:solidFill>
              </a:rPr>
              <a:t>) </a:t>
            </a:r>
            <a:r>
              <a:rPr lang="en-US" altLang="ja-JP" sz="1200" dirty="0">
                <a:solidFill>
                  <a:srgbClr val="0000FF"/>
                </a:solidFill>
              </a:rPr>
              <a:t>* </a:t>
            </a:r>
            <a:r>
              <a:rPr lang="en-US" altLang="ja-JP" sz="1200" dirty="0" err="1"/>
              <a:t>adjustment_limit</a:t>
            </a:r>
            <a:r>
              <a:rPr lang="en-US" altLang="ja-JP" sz="1200" dirty="0"/>
              <a:t> ) </a:t>
            </a:r>
          </a:p>
          <a:p>
            <a:pPr marL="0" indent="0">
              <a:buNone/>
            </a:pPr>
            <a:r>
              <a:rPr lang="en-US" altLang="ja-JP" sz="1200" dirty="0" smtClean="0"/>
              <a:t>    </a:t>
            </a:r>
            <a:r>
              <a:rPr lang="en-US" altLang="ja-JP" sz="1200" dirty="0" err="1" smtClean="0"/>
              <a:t>rate_correction_factor</a:t>
            </a:r>
            <a:r>
              <a:rPr lang="en-US" altLang="en-US" sz="1200" dirty="0" smtClean="0"/>
              <a:t> </a:t>
            </a:r>
            <a:r>
              <a:rPr lang="en-US" altLang="en-US" sz="1200" dirty="0"/>
              <a:t>= </a:t>
            </a:r>
            <a:r>
              <a:rPr lang="en-US" altLang="ja-JP" sz="1200" dirty="0"/>
              <a:t>(</a:t>
            </a:r>
            <a:r>
              <a:rPr lang="en-US" altLang="ja-JP" sz="1200" dirty="0" err="1"/>
              <a:t>rate_correction_factor</a:t>
            </a:r>
            <a:r>
              <a:rPr lang="en-US" altLang="ja-JP" sz="1200" dirty="0"/>
              <a:t> * </a:t>
            </a:r>
            <a:r>
              <a:rPr lang="en-US" altLang="ja-JP" sz="1200" dirty="0" err="1"/>
              <a:t>correction_factor</a:t>
            </a:r>
            <a:r>
              <a:rPr lang="en-US" altLang="ja-JP" sz="1200" dirty="0"/>
              <a:t>) / 100</a:t>
            </a:r>
            <a:r>
              <a:rPr lang="en-US" altLang="ja-JP" sz="1200" dirty="0" smtClean="0"/>
              <a:t>;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en-US" sz="1400" dirty="0" smtClean="0"/>
              <a:t>update </a:t>
            </a:r>
            <a:r>
              <a:rPr lang="en-US" altLang="ja-JP" sz="1400" dirty="0" err="1" smtClean="0"/>
              <a:t>buffer_level</a:t>
            </a:r>
            <a:endParaRPr lang="en-US" altLang="ja-JP" sz="1400" dirty="0"/>
          </a:p>
          <a:p>
            <a:pPr marL="0" indent="0">
              <a:buNone/>
            </a:pPr>
            <a:r>
              <a:rPr lang="en-US" altLang="ja-JP" sz="1200" dirty="0" smtClean="0"/>
              <a:t>      </a:t>
            </a:r>
            <a:r>
              <a:rPr lang="en-US" altLang="ja-JP" sz="1100" dirty="0" err="1" smtClean="0"/>
              <a:t>buffer_level</a:t>
            </a:r>
            <a:r>
              <a:rPr lang="en-US" altLang="ja-JP" sz="1100" dirty="0" smtClean="0"/>
              <a:t> += </a:t>
            </a:r>
            <a:r>
              <a:rPr lang="en-US" altLang="ja-JP" sz="1050" dirty="0" err="1" smtClean="0"/>
              <a:t>avg_frame_bandwidth</a:t>
            </a:r>
            <a:r>
              <a:rPr lang="en-US" altLang="ja-JP" sz="1050" dirty="0" smtClean="0"/>
              <a:t> </a:t>
            </a:r>
            <a:r>
              <a:rPr lang="en-US" altLang="ja-JP" sz="1050" dirty="0"/>
              <a:t>- </a:t>
            </a:r>
            <a:r>
              <a:rPr lang="en-US" altLang="ja-JP" sz="1050" dirty="0" err="1"/>
              <a:t>projected_frame_size</a:t>
            </a:r>
            <a:r>
              <a:rPr lang="en-US" altLang="ja-JP" sz="1050" dirty="0"/>
              <a:t> </a:t>
            </a:r>
            <a:r>
              <a:rPr lang="en-US" altLang="ja-JP" sz="1050" dirty="0" smtClean="0"/>
              <a:t>;</a:t>
            </a:r>
            <a:endParaRPr lang="en-US" altLang="ja-JP" sz="1100" dirty="0" smtClean="0"/>
          </a:p>
          <a:p>
            <a:pPr lvl="1"/>
            <a:endParaRPr lang="en-US" altLang="ja-JP" sz="1100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200" dirty="0"/>
              <a:t> </a:t>
            </a:r>
            <a:r>
              <a:rPr lang="en-US" altLang="ja-JP" sz="1200" dirty="0" smtClean="0"/>
              <a:t>        </a:t>
            </a:r>
          </a:p>
          <a:p>
            <a:endParaRPr lang="en-US" altLang="ja-JP" sz="1200" dirty="0" smtClean="0"/>
          </a:p>
          <a:p>
            <a:endParaRPr lang="en-US" altLang="ja-JP" sz="1200" dirty="0" smtClean="0"/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9721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altLang="ja-JP" dirty="0"/>
              <a:t>step</a:t>
            </a:r>
            <a:r>
              <a:rPr lang="en-US" altLang="ja-JP" dirty="0" smtClean="0"/>
              <a:t>-6:feedback</a:t>
            </a:r>
            <a:r>
              <a:rPr lang="ja-JP" altLang="en-US" dirty="0" smtClean="0"/>
              <a:t>更新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0247" y="1001141"/>
            <a:ext cx="8546998" cy="3394472"/>
          </a:xfrm>
        </p:spPr>
        <p:txBody>
          <a:bodyPr>
            <a:norm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</a:rPr>
              <a:t>CBR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の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re-encode</a:t>
            </a:r>
          </a:p>
          <a:p>
            <a:r>
              <a:rPr lang="ja-JP" altLang="en-US" sz="2400" dirty="0" smtClean="0">
                <a:solidFill>
                  <a:srgbClr val="000000"/>
                </a:solidFill>
              </a:rPr>
              <a:t>実際のビット発生量が多過ぎとき、</a:t>
            </a:r>
            <a:r>
              <a:rPr lang="en-US" altLang="ja-JP" sz="2400" dirty="0" smtClean="0">
                <a:solidFill>
                  <a:srgbClr val="000000"/>
                </a:solidFill>
              </a:rPr>
              <a:t>re-encode</a:t>
            </a:r>
            <a:r>
              <a:rPr lang="ja-JP" altLang="en-US" sz="2400" dirty="0" smtClean="0">
                <a:solidFill>
                  <a:srgbClr val="000000"/>
                </a:solidFill>
              </a:rPr>
              <a:t>を行う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lvl="1"/>
            <a:r>
              <a:rPr lang="ja-JP" altLang="en-US" sz="2000" dirty="0" smtClean="0">
                <a:solidFill>
                  <a:srgbClr val="000000"/>
                </a:solidFill>
              </a:rPr>
              <a:t>判定条件</a:t>
            </a:r>
            <a:endParaRPr lang="en-US" altLang="ja-JP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ja-JP" altLang="ja-JP" sz="2000" dirty="0">
                <a:solidFill>
                  <a:srgbClr val="000000"/>
                </a:solidFill>
              </a:rPr>
              <a:t>　</a:t>
            </a:r>
            <a:r>
              <a:rPr lang="ja-JP" altLang="en-US" sz="2000" dirty="0" smtClean="0">
                <a:solidFill>
                  <a:srgbClr val="000000"/>
                </a:solidFill>
              </a:rPr>
              <a:t>　</a:t>
            </a:r>
            <a:r>
              <a:rPr lang="en-US" altLang="ja-JP" sz="2000" dirty="0" err="1" smtClean="0">
                <a:solidFill>
                  <a:srgbClr val="000000"/>
                </a:solidFill>
              </a:rPr>
              <a:t>encoded_frame_size</a:t>
            </a:r>
            <a:r>
              <a:rPr lang="ja-JP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</a:rPr>
              <a:t>&gt;</a:t>
            </a:r>
            <a:r>
              <a:rPr lang="ja-JP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err="1"/>
              <a:t>avg_frame_bandwith</a:t>
            </a:r>
            <a:r>
              <a:rPr lang="en-US" altLang="zh-CN" sz="2000" dirty="0"/>
              <a:t>*</a:t>
            </a:r>
            <a:r>
              <a:rPr lang="en-US" altLang="zh-CN" sz="2000" dirty="0" smtClean="0"/>
              <a:t>10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&amp;&amp;</a:t>
            </a:r>
          </a:p>
          <a:p>
            <a:pPr marL="0" indent="0">
              <a:buNone/>
            </a:pPr>
            <a:r>
              <a:rPr lang="ja-JP" altLang="ja-JP" sz="2000" dirty="0">
                <a:solidFill>
                  <a:srgbClr val="000000"/>
                </a:solidFill>
              </a:rPr>
              <a:t> </a:t>
            </a:r>
            <a:r>
              <a:rPr lang="ja-JP" altLang="en-US" sz="2000" dirty="0" smtClean="0">
                <a:solidFill>
                  <a:srgbClr val="000000"/>
                </a:solidFill>
              </a:rPr>
              <a:t>   </a:t>
            </a:r>
            <a:r>
              <a:rPr lang="en-US" altLang="ja-JP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err="1" smtClean="0"/>
              <a:t>qp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&lt; </a:t>
            </a:r>
            <a:r>
              <a:rPr lang="en-US" altLang="zh-CN" sz="2000" dirty="0" err="1" smtClean="0"/>
              <a:t>maxQP</a:t>
            </a:r>
            <a:r>
              <a:rPr lang="en-US" altLang="zh-CN" sz="2000" dirty="0" smtClean="0"/>
              <a:t>*0.75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      bits</a:t>
            </a:r>
            <a:r>
              <a:rPr lang="ja-JP" altLang="en-US" sz="2000" dirty="0" smtClean="0">
                <a:solidFill>
                  <a:srgbClr val="000000"/>
                </a:solidFill>
              </a:rPr>
              <a:t>発生しすぎる</a:t>
            </a:r>
            <a:r>
              <a:rPr lang="en-US" altLang="ja-JP" sz="2000" dirty="0" smtClean="0">
                <a:solidFill>
                  <a:srgbClr val="000000"/>
                </a:solidFill>
              </a:rPr>
              <a:t> &amp;&amp; </a:t>
            </a:r>
            <a:r>
              <a:rPr lang="en-US" altLang="ja-JP" sz="2000" dirty="0" err="1" smtClean="0">
                <a:solidFill>
                  <a:srgbClr val="000000"/>
                </a:solidFill>
              </a:rPr>
              <a:t>qp</a:t>
            </a:r>
            <a:r>
              <a:rPr lang="ja-JP" altLang="en-US" sz="2000" dirty="0" smtClean="0">
                <a:solidFill>
                  <a:srgbClr val="000000"/>
                </a:solidFill>
              </a:rPr>
              <a:t>まだ調整できる時、</a:t>
            </a:r>
            <a:r>
              <a:rPr lang="en-US" altLang="ja-JP" sz="2000" dirty="0" err="1" smtClean="0">
                <a:solidFill>
                  <a:srgbClr val="000000"/>
                </a:solidFill>
              </a:rPr>
              <a:t>maxQP</a:t>
            </a:r>
            <a:r>
              <a:rPr lang="ja-JP" altLang="en-US" sz="2000" dirty="0" smtClean="0">
                <a:solidFill>
                  <a:srgbClr val="000000"/>
                </a:solidFill>
              </a:rPr>
              <a:t>を使って</a:t>
            </a:r>
            <a:r>
              <a:rPr lang="en-US" altLang="ja-JP" sz="2000" dirty="0" smtClean="0">
                <a:solidFill>
                  <a:srgbClr val="000000"/>
                </a:solidFill>
              </a:rPr>
              <a:t>re-encode</a:t>
            </a:r>
            <a:r>
              <a:rPr lang="ja-JP" altLang="en-US" sz="2000" dirty="0" smtClean="0">
                <a:solidFill>
                  <a:srgbClr val="000000"/>
                </a:solidFill>
              </a:rPr>
              <a:t>する</a:t>
            </a:r>
            <a:endParaRPr lang="en-US" altLang="ja-JP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5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808918"/>
          </a:xfrm>
          <a:solidFill>
            <a:srgbClr val="0000FF"/>
          </a:solidFill>
        </p:spPr>
        <p:txBody>
          <a:bodyPr/>
          <a:lstStyle/>
          <a:p>
            <a:pPr>
              <a:buFont typeface="Wingdings" charset="2"/>
              <a:buChar char="n"/>
            </a:pPr>
            <a:r>
              <a:rPr lang="ja-JP" altLang="ja-JP" b="1" dirty="0" smtClean="0">
                <a:solidFill>
                  <a:schemeClr val="bg1"/>
                </a:solidFill>
              </a:rPr>
              <a:t>T</a:t>
            </a:r>
            <a:r>
              <a:rPr lang="en-US" altLang="ja-JP" b="1" dirty="0" err="1" smtClean="0">
                <a:solidFill>
                  <a:schemeClr val="bg1"/>
                </a:solidFill>
              </a:rPr>
              <a:t>wo</a:t>
            </a:r>
            <a:r>
              <a:rPr lang="en-US" altLang="ja-JP" b="1" dirty="0" smtClean="0">
                <a:solidFill>
                  <a:schemeClr val="bg1"/>
                </a:solidFill>
              </a:rPr>
              <a:t> pass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88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/>
              <a:t>F</a:t>
            </a:r>
            <a:r>
              <a:rPr kumimoji="1" lang="en-US" altLang="ja-JP" dirty="0" smtClean="0"/>
              <a:t>irst Pass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85991"/>
            <a:ext cx="8229600" cy="369566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シーケンスの特長量を求める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62661"/>
              </p:ext>
            </p:extLst>
          </p:nvPr>
        </p:nvGraphicFramePr>
        <p:xfrm>
          <a:off x="588055" y="1492161"/>
          <a:ext cx="521004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251"/>
                <a:gridCol w="3794790"/>
              </a:tblGrid>
              <a:tr h="204617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名前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意味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4617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intra_skip_pct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intra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error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がとても小さい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blocks(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簡単な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screen contents)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4617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inactive_zone_rows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この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以前の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が</a:t>
                      </a: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intra_skip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 block</a:t>
                      </a:r>
                      <a:r>
                        <a:rPr kumimoji="1" lang="ja-JP" altLang="en-US" sz="1200" baseline="0" dirty="0" smtClean="0">
                          <a:solidFill>
                            <a:schemeClr val="tx1"/>
                          </a:solidFill>
                        </a:rPr>
                        <a:t>があった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4617">
                <a:tc>
                  <a:txBody>
                    <a:bodyPr/>
                    <a:lstStyle/>
                    <a:p>
                      <a:r>
                        <a:rPr kumimoji="1" lang="en-US" altLang="ja-JP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coded_error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en-US" sz="1200" dirty="0" err="1" smtClean="0">
                          <a:solidFill>
                            <a:schemeClr val="tx1"/>
                          </a:solidFill>
                        </a:rPr>
                        <a:t>pred-src</a:t>
                      </a:r>
                      <a:r>
                        <a:rPr kumimoji="1" lang="en-US" altLang="en-US" sz="1200" dirty="0" smtClean="0">
                          <a:solidFill>
                            <a:schemeClr val="tx1"/>
                          </a:solidFill>
                        </a:rPr>
                        <a:t>)*(</a:t>
                      </a:r>
                      <a:r>
                        <a:rPr kumimoji="1" lang="en-US" altLang="en-US" sz="1200" dirty="0" err="1" smtClean="0">
                          <a:solidFill>
                            <a:schemeClr val="tx1"/>
                          </a:solidFill>
                        </a:rPr>
                        <a:t>pred-src</a:t>
                      </a:r>
                      <a:r>
                        <a:rPr kumimoji="1" lang="en-US" altLang="en-US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4617">
                <a:tc>
                  <a:txBody>
                    <a:bodyPr/>
                    <a:lstStyle/>
                    <a:p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</a:rPr>
                        <a:t>pcnt_second_ref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ref</a:t>
                      </a:r>
                      <a:r>
                        <a:rPr kumimoji="1" lang="en-US" altLang="zh-TW" sz="1200" dirty="0" err="1" smtClean="0">
                          <a:solidFill>
                            <a:schemeClr val="tx1"/>
                          </a:solidFill>
                        </a:rPr>
                        <a:t>idx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変わる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blocks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4617">
                <a:tc>
                  <a:txBody>
                    <a:bodyPr/>
                    <a:lstStyle/>
                    <a:p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</a:rPr>
                        <a:t>pcnt_inter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inter blocks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4617">
                <a:tc>
                  <a:txBody>
                    <a:bodyPr/>
                    <a:lstStyle/>
                    <a:p>
                      <a:r>
                        <a:rPr kumimoji="1" lang="en-US" altLang="ja-JP" sz="12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sr_coded_error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pred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と</a:t>
                      </a: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variance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4617">
                <a:tc>
                  <a:txBody>
                    <a:bodyPr/>
                    <a:lstStyle/>
                    <a:p>
                      <a:r>
                        <a:rPr kumimoji="1" lang="en-US" altLang="ja-JP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pcnt_motion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non zero mv blocks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4617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rgbClr val="000000"/>
                          </a:solidFill>
                        </a:rPr>
                        <a:t>zeromotion_pct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zero mv blocks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4617">
                <a:tc>
                  <a:txBody>
                    <a:bodyPr/>
                    <a:lstStyle/>
                    <a:p>
                      <a:r>
                        <a:rPr kumimoji="1" lang="en-US" altLang="ja-JP" sz="12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mvc_abs</a:t>
                      </a:r>
                      <a:endParaRPr kumimoji="1" lang="ja-JP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sum </a:t>
                      </a: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mvy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4617">
                <a:tc>
                  <a:txBody>
                    <a:bodyPr/>
                    <a:lstStyle/>
                    <a:p>
                      <a:r>
                        <a:rPr kumimoji="1" lang="en-US" altLang="ja-JP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mvr_abs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sum </a:t>
                      </a: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mvx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4617">
                <a:tc>
                  <a:txBody>
                    <a:bodyPr/>
                    <a:lstStyle/>
                    <a:p>
                      <a:r>
                        <a:rPr kumimoji="1" lang="en-US" altLang="ja-JP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intra_error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intra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coded error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4617">
                <a:tc>
                  <a:txBody>
                    <a:bodyPr/>
                    <a:lstStyle/>
                    <a:p>
                      <a:r>
                        <a:rPr kumimoji="1" lang="en-US" altLang="ja-JP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pcnt_neutral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intra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と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inter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cost 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が近い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block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35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220250" y="1303488"/>
            <a:ext cx="7250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ja-JP" dirty="0" smtClean="0"/>
              <a:t>first pass</a:t>
            </a:r>
            <a:r>
              <a:rPr lang="ja-JP" altLang="en-US" dirty="0" smtClean="0"/>
              <a:t>の情報を使ってビット分配を行う</a:t>
            </a:r>
            <a:endParaRPr lang="en-US" altLang="ja-JP" dirty="0" smtClean="0"/>
          </a:p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難しいシーンにより多めに、簡単なシーンにより少なめにビットアサイン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220250" y="2033386"/>
            <a:ext cx="820403" cy="376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0000FF"/>
                </a:solidFill>
              </a:rPr>
              <a:t>bitrate</a:t>
            </a:r>
            <a:r>
              <a:rPr lang="ja-JP" altLang="en-US" sz="1200" dirty="0" smtClean="0">
                <a:solidFill>
                  <a:srgbClr val="0000FF"/>
                </a:solidFill>
              </a:rPr>
              <a:t>を設定</a:t>
            </a:r>
            <a:endParaRPr kumimoji="1"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413288" y="2032523"/>
            <a:ext cx="1160930" cy="37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200" dirty="0" smtClean="0">
                <a:solidFill>
                  <a:srgbClr val="0000FF"/>
                </a:solidFill>
              </a:rPr>
              <a:t>f</a:t>
            </a:r>
            <a:r>
              <a:rPr lang="en-US" altLang="ja-JP" sz="1200" dirty="0" err="1" smtClean="0">
                <a:solidFill>
                  <a:srgbClr val="0000FF"/>
                </a:solidFill>
              </a:rPr>
              <a:t>rame</a:t>
            </a:r>
            <a:r>
              <a:rPr lang="ja-JP" altLang="en-US" sz="1200" dirty="0" smtClean="0">
                <a:solidFill>
                  <a:srgbClr val="0000FF"/>
                </a:solidFill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</a:rPr>
              <a:t>target</a:t>
            </a:r>
            <a:r>
              <a:rPr lang="ja-JP" altLang="en-US" sz="1200" dirty="0" smtClean="0">
                <a:solidFill>
                  <a:srgbClr val="0000FF"/>
                </a:solidFill>
              </a:rPr>
              <a:t>　</a:t>
            </a:r>
            <a:r>
              <a:rPr lang="en-US" altLang="ja-JP" sz="1200" dirty="0" smtClean="0">
                <a:solidFill>
                  <a:srgbClr val="0000FF"/>
                </a:solidFill>
              </a:rPr>
              <a:t>bits</a:t>
            </a:r>
            <a:r>
              <a:rPr lang="ja-JP" altLang="en-US" sz="1200" dirty="0" smtClean="0">
                <a:solidFill>
                  <a:srgbClr val="0000FF"/>
                </a:solidFill>
              </a:rPr>
              <a:t>を設定</a:t>
            </a:r>
            <a:endParaRPr kumimoji="1"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946853" y="2036780"/>
            <a:ext cx="961887" cy="369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0000FF"/>
                </a:solidFill>
              </a:rPr>
              <a:t>maxClipQP</a:t>
            </a:r>
            <a:r>
              <a:rPr lang="ja-JP" altLang="en-US" sz="1200" dirty="0" smtClean="0">
                <a:solidFill>
                  <a:srgbClr val="0000FF"/>
                </a:solidFill>
              </a:rPr>
              <a:t>を設定</a:t>
            </a:r>
            <a:endParaRPr kumimoji="1"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281375" y="2036780"/>
            <a:ext cx="848251" cy="369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0000FF"/>
                </a:solidFill>
              </a:rPr>
              <a:t>minClipQP</a:t>
            </a:r>
            <a:r>
              <a:rPr lang="ja-JP" altLang="en-US" sz="1200" dirty="0" smtClean="0">
                <a:solidFill>
                  <a:srgbClr val="0000FF"/>
                </a:solidFill>
              </a:rPr>
              <a:t>を設定</a:t>
            </a:r>
            <a:endParaRPr kumimoji="1"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502261" y="1991018"/>
            <a:ext cx="1170922" cy="460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0000FF"/>
                </a:solidFill>
              </a:rPr>
              <a:t>target bits</a:t>
            </a:r>
            <a:r>
              <a:rPr lang="ja-JP" altLang="en-US" sz="1200" dirty="0" smtClean="0">
                <a:solidFill>
                  <a:srgbClr val="0000FF"/>
                </a:solidFill>
              </a:rPr>
              <a:t>に満たす</a:t>
            </a:r>
            <a:r>
              <a:rPr lang="en-US" altLang="ja-JP" sz="1200" dirty="0" err="1" smtClean="0">
                <a:solidFill>
                  <a:srgbClr val="0000FF"/>
                </a:solidFill>
              </a:rPr>
              <a:t>Qp</a:t>
            </a:r>
            <a:r>
              <a:rPr lang="ja-JP" altLang="en-US" sz="1200" dirty="0" smtClean="0">
                <a:solidFill>
                  <a:srgbClr val="0000FF"/>
                </a:solidFill>
              </a:rPr>
              <a:t>を設定</a:t>
            </a:r>
            <a:endParaRPr lang="en-US" altLang="ja-JP" sz="1200" dirty="0" smtClean="0">
              <a:solidFill>
                <a:srgbClr val="0000FF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7045820" y="2015505"/>
            <a:ext cx="650402" cy="411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rgbClr val="0000FF"/>
                </a:solidFill>
              </a:rPr>
              <a:t>encode</a:t>
            </a:r>
            <a:endParaRPr kumimoji="1" lang="ja-JP" altLang="en-US" sz="1200" dirty="0">
              <a:solidFill>
                <a:srgbClr val="0000FF"/>
              </a:solidFill>
            </a:endParaRPr>
          </a:p>
        </p:txBody>
      </p:sp>
      <p:cxnSp>
        <p:nvCxnSpPr>
          <p:cNvPr id="52" name="直線矢印コネクタ 51"/>
          <p:cNvCxnSpPr>
            <a:stCxn id="44" idx="3"/>
            <a:endCxn id="46" idx="1"/>
          </p:cNvCxnSpPr>
          <p:nvPr/>
        </p:nvCxnSpPr>
        <p:spPr>
          <a:xfrm>
            <a:off x="1040653" y="2221396"/>
            <a:ext cx="3726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6" idx="3"/>
            <a:endCxn id="47" idx="1"/>
          </p:cNvCxnSpPr>
          <p:nvPr/>
        </p:nvCxnSpPr>
        <p:spPr>
          <a:xfrm>
            <a:off x="2574218" y="2221396"/>
            <a:ext cx="3726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7" idx="3"/>
            <a:endCxn id="49" idx="1"/>
          </p:cNvCxnSpPr>
          <p:nvPr/>
        </p:nvCxnSpPr>
        <p:spPr>
          <a:xfrm>
            <a:off x="3908740" y="2221396"/>
            <a:ext cx="3726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9" idx="3"/>
            <a:endCxn id="50" idx="1"/>
          </p:cNvCxnSpPr>
          <p:nvPr/>
        </p:nvCxnSpPr>
        <p:spPr>
          <a:xfrm>
            <a:off x="5129626" y="2221396"/>
            <a:ext cx="37263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50" idx="3"/>
            <a:endCxn id="51" idx="1"/>
          </p:cNvCxnSpPr>
          <p:nvPr/>
        </p:nvCxnSpPr>
        <p:spPr>
          <a:xfrm>
            <a:off x="6673183" y="2221397"/>
            <a:ext cx="3726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8084821" y="1993471"/>
            <a:ext cx="909897" cy="460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rgbClr val="0000FF"/>
                </a:solidFill>
              </a:rPr>
              <a:t>制御パラメータ更新</a:t>
            </a:r>
            <a:endParaRPr lang="en-US" altLang="ja-JP" sz="1200" dirty="0" smtClean="0">
              <a:solidFill>
                <a:srgbClr val="0000FF"/>
              </a:solidFill>
            </a:endParaRPr>
          </a:p>
        </p:txBody>
      </p:sp>
      <p:cxnSp>
        <p:nvCxnSpPr>
          <p:cNvPr id="58" name="直線矢印コネクタ 57"/>
          <p:cNvCxnSpPr>
            <a:stCxn id="51" idx="3"/>
            <a:endCxn id="57" idx="1"/>
          </p:cNvCxnSpPr>
          <p:nvPr/>
        </p:nvCxnSpPr>
        <p:spPr>
          <a:xfrm>
            <a:off x="7696222" y="2221397"/>
            <a:ext cx="388599" cy="2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kumimoji="1" lang="en-US" altLang="ja-JP" dirty="0" smtClean="0"/>
              <a:t>overview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1024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03167" y="1866133"/>
            <a:ext cx="197275" cy="11590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46549" y="1866133"/>
            <a:ext cx="197275" cy="115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489926" y="1866133"/>
            <a:ext cx="197275" cy="115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512813" y="1866133"/>
            <a:ext cx="197275" cy="115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956185" y="1866133"/>
            <a:ext cx="197275" cy="11590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399567" y="1866133"/>
            <a:ext cx="197275" cy="115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842944" y="1866133"/>
            <a:ext cx="197275" cy="115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286321" y="1866133"/>
            <a:ext cx="197275" cy="115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 rot="5400000">
            <a:off x="-188321" y="3983375"/>
            <a:ext cx="181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最初の</a:t>
            </a:r>
            <a:r>
              <a:rPr kumimoji="1" lang="en-US" altLang="ja-JP" dirty="0" smtClean="0"/>
              <a:t>key frame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84296" y="2371698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dirty="0" smtClean="0"/>
              <a:t>…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 rot="5400000">
            <a:off x="2492229" y="3676111"/>
            <a:ext cx="112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 frame</a:t>
            </a:r>
            <a:endParaRPr kumimoji="1" lang="ja-JP" altLang="en-US" dirty="0"/>
          </a:p>
        </p:txBody>
      </p:sp>
      <p:sp>
        <p:nvSpPr>
          <p:cNvPr id="17" name="左中かっこ 16"/>
          <p:cNvSpPr/>
          <p:nvPr/>
        </p:nvSpPr>
        <p:spPr>
          <a:xfrm rot="16200000">
            <a:off x="1481694" y="2288601"/>
            <a:ext cx="314306" cy="1923473"/>
          </a:xfrm>
          <a:prstGeom prst="leftBrace">
            <a:avLst>
              <a:gd name="adj1" fmla="val 7222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67390" y="3308248"/>
            <a:ext cx="96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kf</a:t>
            </a:r>
            <a:r>
              <a:rPr lang="en-US" altLang="ja-JP" dirty="0" smtClean="0"/>
              <a:t> group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88537" y="241311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dirty="0" smtClean="0"/>
              <a:t>…</a:t>
            </a:r>
            <a:endParaRPr kumimoji="1" lang="ja-JP" altLang="en-US" dirty="0"/>
          </a:p>
        </p:txBody>
      </p:sp>
      <p:sp>
        <p:nvSpPr>
          <p:cNvPr id="20" name="左中かっこ 19"/>
          <p:cNvSpPr/>
          <p:nvPr/>
        </p:nvSpPr>
        <p:spPr>
          <a:xfrm rot="16200000">
            <a:off x="3883063" y="2346514"/>
            <a:ext cx="314306" cy="1923473"/>
          </a:xfrm>
          <a:prstGeom prst="leftBrace">
            <a:avLst>
              <a:gd name="adj1" fmla="val 7222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57398" y="3435394"/>
            <a:ext cx="96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kf</a:t>
            </a:r>
            <a:r>
              <a:rPr lang="en-US" altLang="ja-JP" dirty="0" smtClean="0"/>
              <a:t> group</a:t>
            </a:r>
            <a:endParaRPr kumimoji="1" lang="ja-JP" altLang="en-US" dirty="0"/>
          </a:p>
        </p:txBody>
      </p:sp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altLang="ja-JP" dirty="0"/>
              <a:t>step</a:t>
            </a:r>
            <a:r>
              <a:rPr lang="en-US" altLang="ja-JP" dirty="0" smtClean="0"/>
              <a:t>-1:GOP</a:t>
            </a:r>
            <a:r>
              <a:rPr lang="ja-JP" altLang="en-US" dirty="0" smtClean="0"/>
              <a:t>の</a:t>
            </a:r>
            <a:r>
              <a:rPr lang="en-US" altLang="ja-JP" dirty="0"/>
              <a:t>target bits</a:t>
            </a:r>
            <a:r>
              <a:rPr lang="ja-JP" altLang="en-US" dirty="0"/>
              <a:t>を設定 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519920" y="1051717"/>
            <a:ext cx="76635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000" b="1" dirty="0" err="1" smtClean="0">
                <a:solidFill>
                  <a:srgbClr val="0000FF"/>
                </a:solidFill>
              </a:rPr>
              <a:t>kf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group</a:t>
            </a:r>
            <a:r>
              <a:rPr lang="ja-JP" altLang="en-US" sz="2000" b="1" dirty="0" smtClean="0">
                <a:solidFill>
                  <a:srgbClr val="0000FF"/>
                </a:solidFill>
              </a:rPr>
              <a:t>の</a:t>
            </a:r>
            <a:r>
              <a:rPr lang="en-US" altLang="ja-JP" sz="2000" b="1" dirty="0" smtClean="0">
                <a:solidFill>
                  <a:srgbClr val="0000FF"/>
                </a:solidFill>
              </a:rPr>
              <a:t>target bits</a:t>
            </a:r>
            <a:r>
              <a:rPr lang="ja-JP" altLang="en-US" sz="2000" b="1" dirty="0" smtClean="0">
                <a:solidFill>
                  <a:srgbClr val="0000FF"/>
                </a:solidFill>
              </a:rPr>
              <a:t>を設定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000" dirty="0" err="1" smtClean="0"/>
              <a:t>kf_group_bits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all_bits_left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ke_group_error</a:t>
            </a:r>
            <a:r>
              <a:rPr lang="en-US" altLang="zh-CN" sz="2000" dirty="0"/>
              <a:t>/</a:t>
            </a:r>
            <a:r>
              <a:rPr lang="en-US" altLang="zh-CN" sz="2000" dirty="0" err="1" smtClean="0"/>
              <a:t>all_error_lefts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2516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0028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dirty="0"/>
              <a:t>step</a:t>
            </a:r>
            <a:r>
              <a:rPr lang="en-US" altLang="ja-JP" dirty="0" smtClean="0"/>
              <a:t>-1:GOP</a:t>
            </a:r>
            <a:r>
              <a:rPr lang="ja-JP" altLang="en-US" dirty="0" smtClean="0"/>
              <a:t>の</a:t>
            </a:r>
            <a:r>
              <a:rPr lang="en-US" altLang="ja-JP" dirty="0"/>
              <a:t>target bits</a:t>
            </a:r>
            <a:r>
              <a:rPr lang="ja-JP" altLang="en-US" dirty="0"/>
              <a:t>を設定 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20030" y="937555"/>
            <a:ext cx="83556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ja-JP" altLang="en-US" sz="1600" b="1" dirty="0" smtClean="0">
                <a:solidFill>
                  <a:srgbClr val="0000FF"/>
                </a:solidFill>
              </a:rPr>
              <a:t>シーケンス最初の</a:t>
            </a:r>
            <a:r>
              <a:rPr lang="en-US" altLang="ja-JP" sz="1600" b="1" dirty="0" smtClean="0">
                <a:solidFill>
                  <a:srgbClr val="0000FF"/>
                </a:solidFill>
              </a:rPr>
              <a:t>QP</a:t>
            </a:r>
            <a:r>
              <a:rPr lang="ja-JP" altLang="en-US" sz="1600" b="1" dirty="0" smtClean="0">
                <a:solidFill>
                  <a:srgbClr val="0000FF"/>
                </a:solidFill>
              </a:rPr>
              <a:t>初期化</a:t>
            </a:r>
            <a:endParaRPr lang="en-US" altLang="ja-JP" sz="1600" b="1" dirty="0" smtClean="0">
              <a:solidFill>
                <a:srgbClr val="0000FF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ja-JP" altLang="en-US" sz="1600" dirty="0" smtClean="0"/>
              <a:t>全体に対して平均的な設定から始まる</a:t>
            </a:r>
            <a:endParaRPr lang="en-US" altLang="ja-JP" sz="1600" dirty="0" smtClean="0"/>
          </a:p>
          <a:p>
            <a:pPr lvl="1"/>
            <a:r>
              <a:rPr lang="ja-JP" altLang="en-US" sz="1600" dirty="0" smtClean="0"/>
              <a:t>　　</a:t>
            </a:r>
            <a:r>
              <a:rPr lang="en-US" altLang="ja-JP" sz="1600" dirty="0" smtClean="0"/>
              <a:t>  </a:t>
            </a:r>
            <a:r>
              <a:rPr lang="en-US" altLang="ja-JP" sz="1600" dirty="0" err="1" smtClean="0"/>
              <a:t>target_bandwidth</a:t>
            </a:r>
            <a:r>
              <a:rPr lang="en-US" altLang="ja-JP" sz="1600" dirty="0" smtClean="0"/>
              <a:t> = bits / </a:t>
            </a:r>
            <a:r>
              <a:rPr lang="en-US" altLang="ja-JP" sz="1600" dirty="0" err="1" smtClean="0"/>
              <a:t>frame_num</a:t>
            </a:r>
            <a:endParaRPr lang="en-US" altLang="ja-JP" sz="1600" dirty="0" smtClean="0"/>
          </a:p>
          <a:p>
            <a:pPr lvl="1"/>
            <a:r>
              <a:rPr lang="en-US" altLang="ja-JP" sz="1600" dirty="0"/>
              <a:t> </a:t>
            </a:r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frame_error</a:t>
            </a:r>
            <a:r>
              <a:rPr lang="en-US" altLang="ja-JP" sz="1600" dirty="0" smtClean="0"/>
              <a:t> = </a:t>
            </a:r>
            <a:r>
              <a:rPr lang="en-US" altLang="ja-JP" sz="1600" dirty="0" err="1" smtClean="0"/>
              <a:t>code_error</a:t>
            </a:r>
            <a:r>
              <a:rPr lang="en-US" altLang="ja-JP" sz="1600" dirty="0" smtClean="0"/>
              <a:t> / </a:t>
            </a:r>
            <a:r>
              <a:rPr lang="en-US" altLang="ja-JP" sz="1600" dirty="0" err="1" smtClean="0"/>
              <a:t>frame_num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         </a:t>
            </a:r>
            <a:r>
              <a:rPr lang="en-US" altLang="ja-JP" sz="1600" dirty="0" err="1" smtClean="0"/>
              <a:t>target_norm_bits_per_mb</a:t>
            </a:r>
            <a:r>
              <a:rPr lang="en-US" altLang="ja-JP" sz="1600" dirty="0" smtClean="0"/>
              <a:t> = </a:t>
            </a:r>
            <a:r>
              <a:rPr lang="en-US" altLang="ja-JP" sz="1600" dirty="0" err="1"/>
              <a:t>target_bandwidth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/ (MBs – </a:t>
            </a:r>
            <a:r>
              <a:rPr lang="en-US" altLang="ja-JP" sz="1600" dirty="0" err="1" smtClean="0"/>
              <a:t>intra_skip</a:t>
            </a:r>
            <a:r>
              <a:rPr lang="en-US" altLang="ja-JP" sz="1600" dirty="0" smtClean="0"/>
              <a:t> block)</a:t>
            </a:r>
          </a:p>
          <a:p>
            <a:pPr lvl="1"/>
            <a:r>
              <a:rPr lang="en-US" altLang="ja-JP" sz="1600" dirty="0"/>
              <a:t> </a:t>
            </a:r>
            <a:r>
              <a:rPr lang="en-US" altLang="ja-JP" sz="1600" dirty="0" smtClean="0"/>
              <a:t>        </a:t>
            </a:r>
            <a:r>
              <a:rPr lang="en-US" altLang="ja-JP" sz="1600" dirty="0" err="1" smtClean="0"/>
              <a:t>av_err_per_mb</a:t>
            </a:r>
            <a:r>
              <a:rPr lang="en-US" altLang="ja-JP" sz="1600" dirty="0" smtClean="0"/>
              <a:t> = </a:t>
            </a:r>
            <a:r>
              <a:rPr lang="en-US" altLang="ja-JP" sz="1600" dirty="0" err="1" smtClean="0"/>
              <a:t>frame_error</a:t>
            </a:r>
            <a:r>
              <a:rPr lang="en-US" altLang="ja-JP" sz="1600" dirty="0" smtClean="0"/>
              <a:t>  / </a:t>
            </a:r>
            <a:r>
              <a:rPr lang="en-US" altLang="ja-JP" sz="1600" dirty="0"/>
              <a:t>(MBs – </a:t>
            </a:r>
            <a:r>
              <a:rPr lang="en-US" altLang="ja-JP" sz="1600" dirty="0" err="1"/>
              <a:t>intra_skip</a:t>
            </a:r>
            <a:r>
              <a:rPr lang="en-US" altLang="ja-JP" sz="1600" dirty="0"/>
              <a:t> block</a:t>
            </a:r>
            <a:r>
              <a:rPr lang="en-US" altLang="ja-JP" sz="1600" dirty="0" smtClean="0"/>
              <a:t>)</a:t>
            </a:r>
          </a:p>
          <a:p>
            <a:pPr lvl="1"/>
            <a:r>
              <a:rPr lang="en-US" altLang="ja-JP" sz="1600" dirty="0"/>
              <a:t> </a:t>
            </a:r>
            <a:r>
              <a:rPr lang="en-US" altLang="ja-JP" sz="1600" dirty="0" smtClean="0"/>
              <a:t>        //</a:t>
            </a:r>
            <a:r>
              <a:rPr lang="ja-JP" altLang="en-US" sz="1600" dirty="0" smtClean="0"/>
              <a:t>ここの</a:t>
            </a:r>
            <a:r>
              <a:rPr lang="en-US" altLang="ja-JP" sz="1600" dirty="0" err="1" smtClean="0"/>
              <a:t>intra_skip_block</a:t>
            </a:r>
            <a:r>
              <a:rPr lang="ja-JP" altLang="en-US" sz="1600" dirty="0" smtClean="0"/>
              <a:t>の</a:t>
            </a:r>
            <a:r>
              <a:rPr lang="en-US" altLang="ja-JP" sz="1600" dirty="0" smtClean="0"/>
              <a:t>bits</a:t>
            </a:r>
            <a:r>
              <a:rPr lang="ja-JP" altLang="en-US" sz="1600" dirty="0" smtClean="0"/>
              <a:t>発生がわずかと考えられるから</a:t>
            </a:r>
            <a:endParaRPr lang="en-US" altLang="ja-JP" sz="1600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sz="1600" dirty="0"/>
              <a:t>[</a:t>
            </a:r>
            <a:r>
              <a:rPr lang="en-US" altLang="ja-JP" sz="1600" dirty="0" err="1"/>
              <a:t>minQP</a:t>
            </a:r>
            <a:r>
              <a:rPr lang="en-US" altLang="ja-JP" sz="1600" dirty="0"/>
              <a:t>, </a:t>
            </a:r>
            <a:r>
              <a:rPr lang="en-US" altLang="ja-JP" sz="1600" dirty="0" err="1" smtClean="0"/>
              <a:t>maxQP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の範囲で</a:t>
            </a:r>
            <a:r>
              <a:rPr lang="ja-JP" altLang="en-US" sz="1600" dirty="0" smtClean="0">
                <a:solidFill>
                  <a:srgbClr val="FF0000"/>
                </a:solidFill>
              </a:rPr>
              <a:t>と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target_norm_bits_per_mb</a:t>
            </a:r>
            <a:r>
              <a:rPr lang="en-US" altLang="ja-JP" sz="1600" dirty="0" smtClean="0">
                <a:solidFill>
                  <a:srgbClr val="FF0000"/>
                </a:solidFill>
              </a:rPr>
              <a:t> </a:t>
            </a:r>
            <a:r>
              <a:rPr lang="ja-JP" altLang="en-US" sz="1600" dirty="0" smtClean="0">
                <a:solidFill>
                  <a:srgbClr val="FF0000"/>
                </a:solidFill>
              </a:rPr>
              <a:t>一番近い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Qp</a:t>
            </a:r>
            <a:r>
              <a:rPr lang="ja-JP" altLang="en-US" sz="1600" dirty="0" smtClean="0"/>
              <a:t>を求める</a:t>
            </a:r>
            <a:r>
              <a:rPr lang="en-US" altLang="ja-JP" sz="1600" dirty="0" smtClean="0"/>
              <a:t>. </a:t>
            </a:r>
          </a:p>
          <a:p>
            <a:pPr lvl="1"/>
            <a:r>
              <a:rPr lang="en-US" altLang="ja-JP" sz="1600" dirty="0"/>
              <a:t> </a:t>
            </a:r>
            <a:r>
              <a:rPr lang="en-US" altLang="ja-JP" sz="1600" dirty="0" smtClean="0"/>
              <a:t>       one pass</a:t>
            </a:r>
            <a:r>
              <a:rPr lang="ja-JP" altLang="en-US" sz="1600" dirty="0" smtClean="0"/>
              <a:t>と違っているのが</a:t>
            </a:r>
            <a:r>
              <a:rPr lang="en-US" altLang="ja-JP" sz="1600" dirty="0" err="1" smtClean="0"/>
              <a:t>rate_correction_factor</a:t>
            </a:r>
            <a:endParaRPr lang="en-US" altLang="ja-JP" sz="1600" dirty="0"/>
          </a:p>
          <a:p>
            <a:pPr lvl="2"/>
            <a:r>
              <a:rPr lang="en-US" altLang="ja-JP" sz="1600" dirty="0" err="1" smtClean="0"/>
              <a:t>rate_correction_factor</a:t>
            </a:r>
            <a:r>
              <a:rPr lang="en-US" altLang="ja-JP" sz="1600" dirty="0" smtClean="0"/>
              <a:t> = </a:t>
            </a:r>
            <a:r>
              <a:rPr lang="en-US" altLang="ja-JP" sz="1600" dirty="0" err="1"/>
              <a:t>pow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av_err_per_mb</a:t>
            </a:r>
            <a:r>
              <a:rPr lang="en-US" altLang="ja-JP" sz="1600" dirty="0" smtClean="0"/>
              <a:t>/128, min(</a:t>
            </a:r>
            <a:r>
              <a:rPr lang="en-US" altLang="ja-JP" sz="1600" dirty="0" err="1" smtClean="0"/>
              <a:t>Qp</a:t>
            </a:r>
            <a:r>
              <a:rPr lang="en-US" altLang="ja-JP" sz="1600" dirty="0" smtClean="0"/>
              <a:t>*0.01+0.7, 0.9))</a:t>
            </a:r>
          </a:p>
          <a:p>
            <a:pPr marL="742950" lvl="1" indent="-285750">
              <a:buFont typeface="Arial"/>
              <a:buChar char="•"/>
            </a:pPr>
            <a:r>
              <a:rPr lang="ja-JP" altLang="en-US" sz="1600" dirty="0" smtClean="0"/>
              <a:t>シーケンスの情報をこの</a:t>
            </a:r>
            <a:r>
              <a:rPr lang="en-US" altLang="ja-JP" sz="1600" dirty="0" err="1" smtClean="0"/>
              <a:t>Qp</a:t>
            </a:r>
            <a:r>
              <a:rPr lang="ja-JP" altLang="en-US" sz="1600" dirty="0" smtClean="0"/>
              <a:t>から初期化する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       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last_key_qp</a:t>
            </a:r>
            <a:r>
              <a:rPr lang="en-US" altLang="ja-JP" sz="1600" dirty="0" smtClean="0">
                <a:solidFill>
                  <a:srgbClr val="FF0000"/>
                </a:solidFill>
              </a:rPr>
              <a:t> = (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Qp</a:t>
            </a:r>
            <a:r>
              <a:rPr lang="en-US" altLang="ja-JP" sz="1600" dirty="0" smtClean="0">
                <a:solidFill>
                  <a:srgbClr val="FF0000"/>
                </a:solidFill>
              </a:rPr>
              <a:t> +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minQP</a:t>
            </a:r>
            <a:r>
              <a:rPr lang="en-US" altLang="ja-JP" sz="1600" dirty="0" smtClean="0">
                <a:solidFill>
                  <a:srgbClr val="FF0000"/>
                </a:solidFill>
              </a:rPr>
              <a:t>)/2</a:t>
            </a:r>
          </a:p>
          <a:p>
            <a:pPr lvl="1"/>
            <a:r>
              <a:rPr lang="en-US" altLang="ja-JP" sz="1600" dirty="0"/>
              <a:t> </a:t>
            </a:r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last_inter_qp</a:t>
            </a:r>
            <a:r>
              <a:rPr lang="en-US" altLang="ja-JP" sz="1600" dirty="0" smtClean="0"/>
              <a:t> = </a:t>
            </a:r>
            <a:r>
              <a:rPr lang="en-US" altLang="ja-JP" sz="1600" dirty="0" err="1" smtClean="0"/>
              <a:t>Qp</a:t>
            </a:r>
            <a:endParaRPr lang="en-US" altLang="ja-JP" sz="1600" dirty="0" smtClean="0"/>
          </a:p>
          <a:p>
            <a:pPr lvl="1"/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avg_frame_q</a:t>
            </a:r>
            <a:r>
              <a:rPr lang="en-US" altLang="zh-CN" sz="1600" dirty="0"/>
              <a:t>[</a:t>
            </a:r>
            <a:r>
              <a:rPr lang="en-US" altLang="zh-CN" sz="1600" dirty="0" err="1"/>
              <a:t>keyframe</a:t>
            </a:r>
            <a:r>
              <a:rPr lang="en-US" altLang="zh-CN" sz="1600" dirty="0" smtClean="0"/>
              <a:t>] = </a:t>
            </a:r>
            <a:r>
              <a:rPr lang="en-US" altLang="ja-JP" sz="1600" dirty="0" err="1"/>
              <a:t>last_key_qp</a:t>
            </a:r>
            <a:r>
              <a:rPr lang="en-US" altLang="ja-JP" sz="1600" dirty="0"/>
              <a:t> </a:t>
            </a:r>
            <a:endParaRPr lang="en-US" altLang="ja-JP" sz="1600" dirty="0" smtClean="0"/>
          </a:p>
          <a:p>
            <a:pPr lvl="1"/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avg_frame_q</a:t>
            </a:r>
            <a:r>
              <a:rPr lang="en-US" altLang="zh-CN" sz="1600" dirty="0" smtClean="0"/>
              <a:t>[inter] = </a:t>
            </a:r>
            <a:r>
              <a:rPr lang="en-US" altLang="ja-JP" sz="1600" dirty="0" err="1"/>
              <a:t>last_inter_qp</a:t>
            </a:r>
            <a:r>
              <a:rPr lang="en-US" altLang="ja-JP" sz="1600" dirty="0"/>
              <a:t> </a:t>
            </a:r>
            <a:endParaRPr lang="en-US" altLang="ja-JP" sz="1600" dirty="0" smtClean="0"/>
          </a:p>
        </p:txBody>
      </p:sp>
      <p:pic>
        <p:nvPicPr>
          <p:cNvPr id="14" name="図 13" descr="スクリーンショット 2016-04-06 16.2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1" y="3505222"/>
            <a:ext cx="2862216" cy="159507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3" name="円/楕円 22"/>
          <p:cNvSpPr/>
          <p:nvPr/>
        </p:nvSpPr>
        <p:spPr>
          <a:xfrm>
            <a:off x="6272003" y="3952833"/>
            <a:ext cx="2450455" cy="66356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973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/>
          <p:cNvSpPr txBox="1"/>
          <p:nvPr/>
        </p:nvSpPr>
        <p:spPr>
          <a:xfrm>
            <a:off x="457199" y="932771"/>
            <a:ext cx="8569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b="1" dirty="0" err="1" smtClean="0">
                <a:solidFill>
                  <a:srgbClr val="0000FF"/>
                </a:solidFill>
              </a:rPr>
              <a:t>gf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 group</a:t>
            </a:r>
            <a:r>
              <a:rPr lang="ja-JP" altLang="en-US" b="1" dirty="0" smtClean="0">
                <a:solidFill>
                  <a:srgbClr val="0000FF"/>
                </a:solidFill>
              </a:rPr>
              <a:t>の</a:t>
            </a:r>
            <a:r>
              <a:rPr lang="en-US" altLang="ja-JP" b="1" dirty="0" smtClean="0">
                <a:solidFill>
                  <a:srgbClr val="0000FF"/>
                </a:solidFill>
              </a:rPr>
              <a:t>group size</a:t>
            </a:r>
            <a:r>
              <a:rPr lang="ja-JP" altLang="en-US" b="1" dirty="0" smtClean="0">
                <a:solidFill>
                  <a:srgbClr val="0000FF"/>
                </a:solidFill>
              </a:rPr>
              <a:t>を決める</a:t>
            </a:r>
            <a:endParaRPr lang="en-US" altLang="ja-JP" b="1" dirty="0" smtClean="0">
              <a:solidFill>
                <a:srgbClr val="0000FF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ja-JP" dirty="0" err="1" smtClean="0">
                <a:solidFill>
                  <a:srgbClr val="000000"/>
                </a:solidFill>
              </a:rPr>
              <a:t>active_max_gf_internal</a:t>
            </a:r>
            <a:r>
              <a:rPr lang="en-US" altLang="ja-JP" dirty="0" smtClean="0">
                <a:solidFill>
                  <a:srgbClr val="000000"/>
                </a:solidFill>
              </a:rPr>
              <a:t> = </a:t>
            </a:r>
            <a:r>
              <a:rPr lang="en-US" altLang="zh-CN" dirty="0">
                <a:solidFill>
                  <a:srgbClr val="000000"/>
                </a:solidFill>
              </a:rPr>
              <a:t>12 + min(4, </a:t>
            </a:r>
            <a:r>
              <a:rPr lang="en-US" altLang="zh-CN" dirty="0" err="1" smtClean="0">
                <a:solidFill>
                  <a:srgbClr val="000000"/>
                </a:solidFill>
              </a:rPr>
              <a:t>last_kf</a:t>
            </a:r>
            <a:r>
              <a:rPr lang="en-US" altLang="zh-CN" dirty="0" smtClean="0">
                <a:solidFill>
                  <a:srgbClr val="000000"/>
                </a:solidFill>
              </a:rPr>
              <a:t>/</a:t>
            </a:r>
            <a:r>
              <a:rPr lang="en-US" altLang="zh-CN" dirty="0" err="1" smtClean="0">
                <a:solidFill>
                  <a:srgbClr val="000000"/>
                </a:solidFill>
              </a:rPr>
              <a:t>gf_qp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/ 6)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ja-JP" dirty="0" err="1" smtClean="0">
                <a:solidFill>
                  <a:srgbClr val="000000"/>
                </a:solidFill>
              </a:rPr>
              <a:t>min_gf_internal</a:t>
            </a:r>
            <a:r>
              <a:rPr lang="ja-JP" altLang="en-US" dirty="0" smtClean="0">
                <a:solidFill>
                  <a:srgbClr val="000000"/>
                </a:solidFill>
              </a:rPr>
              <a:t>と</a:t>
            </a:r>
            <a:r>
              <a:rPr lang="en-US" altLang="ja-JP" dirty="0" err="1" smtClean="0">
                <a:solidFill>
                  <a:srgbClr val="000000"/>
                </a:solidFill>
              </a:rPr>
              <a:t>active_max_gf_internal</a:t>
            </a:r>
            <a:r>
              <a:rPr lang="ja-JP" altLang="en-US" dirty="0" smtClean="0">
                <a:solidFill>
                  <a:srgbClr val="000000"/>
                </a:solidFill>
              </a:rPr>
              <a:t>の間で</a:t>
            </a:r>
            <a:r>
              <a:rPr lang="en-US" altLang="ja-JP" dirty="0" err="1" smtClean="0">
                <a:solidFill>
                  <a:srgbClr val="000000"/>
                </a:solidFill>
              </a:rPr>
              <a:t>gf</a:t>
            </a:r>
            <a:r>
              <a:rPr lang="en-US" altLang="ja-JP" dirty="0" smtClean="0">
                <a:solidFill>
                  <a:srgbClr val="000000"/>
                </a:solidFill>
              </a:rPr>
              <a:t> group size</a:t>
            </a:r>
            <a:r>
              <a:rPr lang="ja-JP" altLang="en-US" dirty="0" smtClean="0">
                <a:solidFill>
                  <a:srgbClr val="000000"/>
                </a:solidFill>
              </a:rPr>
              <a:t>を決める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lvl="1"/>
            <a:r>
              <a:rPr lang="ja-JP" altLang="ja-JP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　</a:t>
            </a:r>
            <a:r>
              <a:rPr lang="en-US" altLang="ja-JP" dirty="0" err="1" smtClean="0">
                <a:solidFill>
                  <a:srgbClr val="000000"/>
                </a:solidFill>
              </a:rPr>
              <a:t>detect_flash</a:t>
            </a:r>
            <a:r>
              <a:rPr lang="en-US" altLang="ja-JP" dirty="0" smtClean="0">
                <a:solidFill>
                  <a:srgbClr val="000000"/>
                </a:solidFill>
              </a:rPr>
              <a:t>() or mv</a:t>
            </a:r>
            <a:r>
              <a:rPr lang="ja-JP" altLang="en-US" dirty="0" smtClean="0">
                <a:solidFill>
                  <a:srgbClr val="000000"/>
                </a:solidFill>
              </a:rPr>
              <a:t>の情報が多い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solidFill>
                  <a:srgbClr val="000000"/>
                </a:solidFill>
              </a:rPr>
              <a:t>特殊なケース</a:t>
            </a:r>
            <a:r>
              <a:rPr lang="en-US" altLang="ja-JP" dirty="0" smtClean="0">
                <a:solidFill>
                  <a:srgbClr val="000000"/>
                </a:solidFill>
              </a:rPr>
              <a:t>: </a:t>
            </a:r>
            <a:r>
              <a:rPr lang="en-US" altLang="ja-JP" dirty="0" err="1" smtClean="0">
                <a:solidFill>
                  <a:srgbClr val="000000"/>
                </a:solidFill>
              </a:rPr>
              <a:t>max_gf_internal</a:t>
            </a:r>
            <a:r>
              <a:rPr lang="ja-JP" altLang="en-US" dirty="0" smtClean="0">
                <a:solidFill>
                  <a:srgbClr val="000000"/>
                </a:solidFill>
              </a:rPr>
              <a:t>が超えるがほぼ全員</a:t>
            </a:r>
            <a:r>
              <a:rPr lang="en-US" altLang="ja-JP" dirty="0" err="1" smtClean="0">
                <a:solidFill>
                  <a:srgbClr val="000000"/>
                </a:solidFill>
              </a:rPr>
              <a:t>zeromotion</a:t>
            </a:r>
            <a:r>
              <a:rPr lang="ja-JP" altLang="en-US" dirty="0" smtClean="0">
                <a:solidFill>
                  <a:srgbClr val="000000"/>
                </a:solidFill>
              </a:rPr>
              <a:t>の静止絵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lvl="1"/>
            <a:r>
              <a:rPr lang="ja-JP" altLang="ja-JP" dirty="0">
                <a:solidFill>
                  <a:srgbClr val="000000"/>
                </a:solidFill>
              </a:rPr>
              <a:t>　</a:t>
            </a:r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en-US" altLang="ja-JP" dirty="0" smtClean="0">
                <a:solidFill>
                  <a:srgbClr val="000000"/>
                </a:solidFill>
              </a:rPr>
              <a:t>min(50, </a:t>
            </a:r>
            <a:r>
              <a:rPr lang="en-US" altLang="ja-JP" dirty="0" err="1" smtClean="0">
                <a:solidFill>
                  <a:srgbClr val="000000"/>
                </a:solidFill>
              </a:rPr>
              <a:t>kf</a:t>
            </a:r>
            <a:r>
              <a:rPr lang="en-US" altLang="ja-JP" dirty="0" smtClean="0">
                <a:solidFill>
                  <a:srgbClr val="000000"/>
                </a:solidFill>
              </a:rPr>
              <a:t> group size)</a:t>
            </a:r>
            <a:r>
              <a:rPr lang="ja-JP" altLang="en-US" dirty="0" smtClean="0">
                <a:solidFill>
                  <a:srgbClr val="000000"/>
                </a:solidFill>
              </a:rPr>
              <a:t>まで</a:t>
            </a:r>
            <a:r>
              <a:rPr lang="en-US" altLang="ja-JP" dirty="0" err="1" smtClean="0">
                <a:solidFill>
                  <a:srgbClr val="000000"/>
                </a:solidFill>
              </a:rPr>
              <a:t>gf</a:t>
            </a:r>
            <a:r>
              <a:rPr lang="en-US" altLang="ja-JP" dirty="0" smtClean="0">
                <a:solidFill>
                  <a:srgbClr val="000000"/>
                </a:solidFill>
              </a:rPr>
              <a:t> group size</a:t>
            </a:r>
            <a:r>
              <a:rPr lang="ja-JP" altLang="en-US" dirty="0" smtClean="0">
                <a:solidFill>
                  <a:srgbClr val="000000"/>
                </a:solidFill>
              </a:rPr>
              <a:t>拡張できる</a:t>
            </a:r>
            <a:endParaRPr lang="en-US" altLang="ja-JP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sz="1600" b="1" dirty="0" err="1" smtClean="0">
                <a:solidFill>
                  <a:srgbClr val="0000FF"/>
                </a:solidFill>
              </a:rPr>
              <a:t>gf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 group</a:t>
            </a:r>
            <a:r>
              <a:rPr lang="ja-JP" altLang="en-US" sz="1600" b="1" dirty="0" smtClean="0">
                <a:solidFill>
                  <a:srgbClr val="0000FF"/>
                </a:solidFill>
              </a:rPr>
              <a:t>の</a:t>
            </a:r>
            <a:r>
              <a:rPr lang="en-US" altLang="ja-JP" sz="1600" b="1" dirty="0" smtClean="0">
                <a:solidFill>
                  <a:srgbClr val="0000FF"/>
                </a:solidFill>
              </a:rPr>
              <a:t>target bits</a:t>
            </a:r>
            <a:r>
              <a:rPr lang="ja-JP" altLang="en-US" sz="1600" b="1" dirty="0" smtClean="0">
                <a:solidFill>
                  <a:srgbClr val="0000FF"/>
                </a:solidFill>
              </a:rPr>
              <a:t>を決める</a:t>
            </a:r>
            <a:endParaRPr lang="en-US" altLang="ja-JP" sz="1600" b="1" dirty="0" smtClean="0">
              <a:solidFill>
                <a:srgbClr val="0000FF"/>
              </a:solidFill>
            </a:endParaRPr>
          </a:p>
          <a:p>
            <a:r>
              <a:rPr lang="ja-JP" altLang="ja-JP" sz="1600" dirty="0"/>
              <a:t>　</a:t>
            </a:r>
            <a:r>
              <a:rPr lang="ja-JP" altLang="en-US" sz="1600" dirty="0" smtClean="0"/>
              <a:t>　</a:t>
            </a:r>
            <a:r>
              <a:rPr lang="en-US" altLang="ja-JP" sz="1600" dirty="0" err="1" smtClean="0"/>
              <a:t>gf_group_bits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</a:t>
            </a:r>
            <a:r>
              <a:rPr lang="en-US" altLang="ja-JP" sz="1600" dirty="0" err="1" smtClean="0"/>
              <a:t>kf_group_bits</a:t>
            </a:r>
            <a:r>
              <a:rPr lang="en-US" altLang="ja-JP" sz="1600" dirty="0" smtClean="0"/>
              <a:t> *</a:t>
            </a:r>
            <a:r>
              <a:rPr lang="en-US" altLang="ja-JP" sz="1600" dirty="0" err="1" smtClean="0"/>
              <a:t>gf_group_err</a:t>
            </a:r>
            <a:r>
              <a:rPr lang="en-US" altLang="ja-JP" sz="1600" dirty="0" smtClean="0"/>
              <a:t> /</a:t>
            </a:r>
            <a:r>
              <a:rPr lang="en-US" altLang="ja-JP" sz="1600" dirty="0" err="1" smtClean="0"/>
              <a:t>kf_group_error_left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28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617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dirty="0"/>
              <a:t>step</a:t>
            </a:r>
            <a:r>
              <a:rPr lang="en-US" altLang="ja-JP" dirty="0" smtClean="0"/>
              <a:t>-1:GOP</a:t>
            </a:r>
            <a:r>
              <a:rPr lang="ja-JP" altLang="en-US" dirty="0" smtClean="0"/>
              <a:t>の</a:t>
            </a:r>
            <a:r>
              <a:rPr lang="en-US" altLang="ja-JP" dirty="0"/>
              <a:t>target bits</a:t>
            </a:r>
            <a:r>
              <a:rPr lang="ja-JP" altLang="en-US" dirty="0"/>
              <a:t>を設定 </a:t>
            </a:r>
            <a:endParaRPr kumimoji="1" lang="ja-JP" altLang="en-US" dirty="0"/>
          </a:p>
        </p:txBody>
      </p:sp>
      <p:pic>
        <p:nvPicPr>
          <p:cNvPr id="7" name="図 6" descr="名称未設定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0" y="3289271"/>
            <a:ext cx="2477910" cy="17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0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855811"/>
          </a:xfrm>
        </p:spPr>
        <p:txBody>
          <a:bodyPr>
            <a:normAutofit/>
          </a:bodyPr>
          <a:lstStyle/>
          <a:p>
            <a:r>
              <a:rPr lang="en-US" altLang="ja-JP" sz="2000" dirty="0" smtClean="0"/>
              <a:t>vp9</a:t>
            </a:r>
            <a:r>
              <a:rPr lang="ja-JP" altLang="en-US" sz="2000" dirty="0" smtClean="0"/>
              <a:t>が</a:t>
            </a:r>
            <a:r>
              <a:rPr lang="en-US" altLang="ja-JP" sz="2000" dirty="0" smtClean="0"/>
              <a:t>frame</a:t>
            </a:r>
            <a:r>
              <a:rPr lang="ja-JP" altLang="en-US" sz="2000" dirty="0" smtClean="0"/>
              <a:t>単位で量子化ステップを設定するから、</a:t>
            </a:r>
            <a:r>
              <a:rPr lang="en-US" altLang="ja-JP" sz="2000" dirty="0" smtClean="0"/>
              <a:t>rate control</a:t>
            </a:r>
            <a:r>
              <a:rPr lang="ja-JP" altLang="en-US" sz="2000" dirty="0" smtClean="0"/>
              <a:t>の操作も</a:t>
            </a:r>
            <a:r>
              <a:rPr lang="en-US" altLang="ja-JP" sz="2000" dirty="0" smtClean="0"/>
              <a:t>frame</a:t>
            </a:r>
            <a:r>
              <a:rPr lang="ja-JP" altLang="en-US" sz="2000" dirty="0" smtClean="0"/>
              <a:t>単位で行う。</a:t>
            </a:r>
            <a:endParaRPr lang="en-US" altLang="ja-JP" sz="20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220250" y="2254571"/>
            <a:ext cx="820403" cy="376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0000FF"/>
                </a:solidFill>
              </a:rPr>
              <a:t>bitrate</a:t>
            </a:r>
            <a:r>
              <a:rPr lang="ja-JP" altLang="en-US" sz="1200" dirty="0" smtClean="0">
                <a:solidFill>
                  <a:srgbClr val="0000FF"/>
                </a:solidFill>
              </a:rPr>
              <a:t>を設定</a:t>
            </a:r>
            <a:endParaRPr kumimoji="1"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413288" y="2253708"/>
            <a:ext cx="1160930" cy="377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1200" dirty="0" smtClean="0">
                <a:solidFill>
                  <a:srgbClr val="0000FF"/>
                </a:solidFill>
              </a:rPr>
              <a:t>f</a:t>
            </a:r>
            <a:r>
              <a:rPr lang="en-US" altLang="ja-JP" sz="1200" dirty="0" err="1" smtClean="0">
                <a:solidFill>
                  <a:srgbClr val="0000FF"/>
                </a:solidFill>
              </a:rPr>
              <a:t>rame</a:t>
            </a:r>
            <a:r>
              <a:rPr lang="ja-JP" altLang="en-US" sz="1200" dirty="0" smtClean="0">
                <a:solidFill>
                  <a:srgbClr val="0000FF"/>
                </a:solidFill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</a:rPr>
              <a:t>target</a:t>
            </a:r>
            <a:r>
              <a:rPr lang="ja-JP" altLang="en-US" sz="1200" dirty="0" smtClean="0">
                <a:solidFill>
                  <a:srgbClr val="0000FF"/>
                </a:solidFill>
              </a:rPr>
              <a:t>　</a:t>
            </a:r>
            <a:r>
              <a:rPr lang="en-US" altLang="ja-JP" sz="1200" dirty="0" smtClean="0">
                <a:solidFill>
                  <a:srgbClr val="0000FF"/>
                </a:solidFill>
              </a:rPr>
              <a:t>bits</a:t>
            </a:r>
            <a:r>
              <a:rPr lang="ja-JP" altLang="en-US" sz="1200" dirty="0" smtClean="0">
                <a:solidFill>
                  <a:srgbClr val="0000FF"/>
                </a:solidFill>
              </a:rPr>
              <a:t>を設定</a:t>
            </a:r>
            <a:endParaRPr kumimoji="1"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46853" y="2257965"/>
            <a:ext cx="961887" cy="369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0000FF"/>
                </a:solidFill>
              </a:rPr>
              <a:t>maxClipQP</a:t>
            </a:r>
            <a:r>
              <a:rPr lang="ja-JP" altLang="en-US" sz="1200" dirty="0" smtClean="0">
                <a:solidFill>
                  <a:srgbClr val="0000FF"/>
                </a:solidFill>
              </a:rPr>
              <a:t>を設定</a:t>
            </a:r>
            <a:endParaRPr kumimoji="1"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281375" y="2257965"/>
            <a:ext cx="848251" cy="369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0000FF"/>
                </a:solidFill>
              </a:rPr>
              <a:t>minClipQP</a:t>
            </a:r>
            <a:r>
              <a:rPr lang="ja-JP" altLang="en-US" sz="1200" dirty="0" smtClean="0">
                <a:solidFill>
                  <a:srgbClr val="0000FF"/>
                </a:solidFill>
              </a:rPr>
              <a:t>を設定</a:t>
            </a:r>
            <a:endParaRPr kumimoji="1"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502261" y="2212203"/>
            <a:ext cx="1170922" cy="460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0000FF"/>
                </a:solidFill>
              </a:rPr>
              <a:t>target bits</a:t>
            </a:r>
            <a:r>
              <a:rPr lang="ja-JP" altLang="en-US" sz="1200" dirty="0" smtClean="0">
                <a:solidFill>
                  <a:srgbClr val="0000FF"/>
                </a:solidFill>
              </a:rPr>
              <a:t>に満たす</a:t>
            </a:r>
            <a:r>
              <a:rPr lang="en-US" altLang="ja-JP" sz="1200" dirty="0" err="1" smtClean="0">
                <a:solidFill>
                  <a:srgbClr val="0000FF"/>
                </a:solidFill>
              </a:rPr>
              <a:t>Qp</a:t>
            </a:r>
            <a:r>
              <a:rPr lang="ja-JP" altLang="en-US" sz="1200" dirty="0" smtClean="0">
                <a:solidFill>
                  <a:srgbClr val="0000FF"/>
                </a:solidFill>
              </a:rPr>
              <a:t>を設定</a:t>
            </a:r>
            <a:endParaRPr lang="en-US" altLang="ja-JP" sz="1200" dirty="0" smtClean="0">
              <a:solidFill>
                <a:srgbClr val="0000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045820" y="2236690"/>
            <a:ext cx="650402" cy="411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rgbClr val="0000FF"/>
                </a:solidFill>
              </a:rPr>
              <a:t>encode</a:t>
            </a:r>
            <a:endParaRPr kumimoji="1" lang="ja-JP" altLang="en-US" sz="1200" dirty="0">
              <a:solidFill>
                <a:srgbClr val="0000FF"/>
              </a:solidFill>
            </a:endParaRPr>
          </a:p>
        </p:txBody>
      </p:sp>
      <p:cxnSp>
        <p:nvCxnSpPr>
          <p:cNvPr id="30" name="直線矢印コネクタ 29"/>
          <p:cNvCxnSpPr>
            <a:stCxn id="4" idx="3"/>
            <a:endCxn id="5" idx="1"/>
          </p:cNvCxnSpPr>
          <p:nvPr/>
        </p:nvCxnSpPr>
        <p:spPr>
          <a:xfrm>
            <a:off x="1040653" y="2442581"/>
            <a:ext cx="3726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5" idx="3"/>
            <a:endCxn id="6" idx="1"/>
          </p:cNvCxnSpPr>
          <p:nvPr/>
        </p:nvCxnSpPr>
        <p:spPr>
          <a:xfrm>
            <a:off x="2574218" y="2442581"/>
            <a:ext cx="3726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6" idx="3"/>
            <a:endCxn id="7" idx="1"/>
          </p:cNvCxnSpPr>
          <p:nvPr/>
        </p:nvCxnSpPr>
        <p:spPr>
          <a:xfrm>
            <a:off x="3908740" y="2442581"/>
            <a:ext cx="3726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7" idx="3"/>
            <a:endCxn id="8" idx="1"/>
          </p:cNvCxnSpPr>
          <p:nvPr/>
        </p:nvCxnSpPr>
        <p:spPr>
          <a:xfrm>
            <a:off x="5129626" y="2442581"/>
            <a:ext cx="37263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8" idx="3"/>
            <a:endCxn id="24" idx="1"/>
          </p:cNvCxnSpPr>
          <p:nvPr/>
        </p:nvCxnSpPr>
        <p:spPr>
          <a:xfrm>
            <a:off x="6673183" y="2442582"/>
            <a:ext cx="3726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8084821" y="2214656"/>
            <a:ext cx="909897" cy="460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rgbClr val="0000FF"/>
                </a:solidFill>
              </a:rPr>
              <a:t>制御パラメータ更新</a:t>
            </a:r>
            <a:endParaRPr lang="en-US" altLang="ja-JP" sz="1200" dirty="0" smtClean="0">
              <a:solidFill>
                <a:srgbClr val="0000FF"/>
              </a:solidFill>
            </a:endParaRPr>
          </a:p>
        </p:txBody>
      </p:sp>
      <p:cxnSp>
        <p:nvCxnSpPr>
          <p:cNvPr id="45" name="直線矢印コネクタ 44"/>
          <p:cNvCxnSpPr>
            <a:stCxn id="24" idx="3"/>
            <a:endCxn id="43" idx="1"/>
          </p:cNvCxnSpPr>
          <p:nvPr/>
        </p:nvCxnSpPr>
        <p:spPr>
          <a:xfrm>
            <a:off x="7696222" y="2442582"/>
            <a:ext cx="388599" cy="2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457200" y="3076735"/>
            <a:ext cx="8161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dirty="0" smtClean="0"/>
              <a:t>two pass: </a:t>
            </a:r>
            <a:r>
              <a:rPr kumimoji="1" lang="ja-JP" altLang="en-US" dirty="0" smtClean="0"/>
              <a:t>予測情報を導入する。</a:t>
            </a:r>
            <a:r>
              <a:rPr kumimoji="1" lang="en-US" altLang="ja-JP" dirty="0" smtClean="0"/>
              <a:t>software encoder</a:t>
            </a:r>
            <a:r>
              <a:rPr kumimoji="1" lang="ja-JP" altLang="en-US" dirty="0" smtClean="0"/>
              <a:t>だとよく使う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en-US" altLang="ja-JP" dirty="0" smtClean="0"/>
              <a:t>vp9</a:t>
            </a:r>
            <a:r>
              <a:rPr lang="ja-JP" altLang="en-US" dirty="0" smtClean="0"/>
              <a:t>で通常が</a:t>
            </a:r>
            <a:r>
              <a:rPr lang="en-US" altLang="ja-JP" dirty="0" smtClean="0"/>
              <a:t>two pass</a:t>
            </a:r>
            <a:r>
              <a:rPr lang="ja-JP" altLang="en-US" dirty="0" smtClean="0"/>
              <a:t>で動作するが、</a:t>
            </a:r>
            <a:r>
              <a:rPr lang="en-US" altLang="ja-JP" dirty="0" err="1" smtClean="0"/>
              <a:t>realtime</a:t>
            </a:r>
            <a:r>
              <a:rPr lang="ja-JP" altLang="en-US" dirty="0" smtClean="0"/>
              <a:t>のモード時</a:t>
            </a:r>
            <a:r>
              <a:rPr lang="en-US" altLang="ja-JP" dirty="0" smtClean="0"/>
              <a:t>one pass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cur frame</a:t>
            </a:r>
            <a:r>
              <a:rPr lang="ja-JP" altLang="en-US" dirty="0" smtClean="0"/>
              <a:t>の予測情報を使ってない）</a:t>
            </a:r>
            <a:endParaRPr lang="en-US" altLang="ja-JP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ja-JP" dirty="0" smtClean="0"/>
              <a:t>one </a:t>
            </a:r>
            <a:r>
              <a:rPr kumimoji="1" lang="en-US" altLang="ja-JP" dirty="0" err="1" smtClean="0"/>
              <a:t>pass→two</a:t>
            </a:r>
            <a:r>
              <a:rPr kumimoji="1" lang="en-US" altLang="ja-JP" dirty="0" smtClean="0"/>
              <a:t> pass</a:t>
            </a:r>
            <a:r>
              <a:rPr kumimoji="1" lang="ja-JP" altLang="en-US" dirty="0" smtClean="0"/>
              <a:t>の順番で説明行く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en-US" altLang="ja-JP" dirty="0" smtClean="0"/>
              <a:t>CBR/VBR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0465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5980"/>
            <a:ext cx="7944338" cy="389943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3200" dirty="0" smtClean="0"/>
              <a:t>step-2:frame</a:t>
            </a:r>
            <a:r>
              <a:rPr lang="ja-JP" altLang="en-US" sz="3200" dirty="0" smtClean="0"/>
              <a:t>の</a:t>
            </a:r>
            <a:r>
              <a:rPr lang="en-US" altLang="ja-JP" sz="3200" dirty="0" smtClean="0"/>
              <a:t>target bits</a:t>
            </a:r>
            <a:r>
              <a:rPr lang="ja-JP" altLang="en-US" sz="3200" dirty="0" smtClean="0"/>
              <a:t>を設定</a:t>
            </a:r>
            <a:r>
              <a:rPr lang="en-US" altLang="ja-JP" sz="3200" dirty="0" smtClean="0"/>
              <a:t>(key frame)</a:t>
            </a:r>
            <a:r>
              <a:rPr kumimoji="1" lang="ja-JP" altLang="en-US" sz="3200" dirty="0" smtClean="0"/>
              <a:t> 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52290" y="676945"/>
            <a:ext cx="78705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en-US" altLang="ja-JP" b="1" dirty="0" err="1" smtClean="0">
                <a:solidFill>
                  <a:srgbClr val="0000FF"/>
                </a:solidFill>
              </a:rPr>
              <a:t>max_gf_internal</a:t>
            </a:r>
            <a:r>
              <a:rPr lang="ja-JP" altLang="en-US" b="1" dirty="0" smtClean="0">
                <a:solidFill>
                  <a:srgbClr val="0000FF"/>
                </a:solidFill>
              </a:rPr>
              <a:t>の</a:t>
            </a:r>
            <a:r>
              <a:rPr lang="en-US" altLang="ja-JP" b="1" dirty="0" smtClean="0">
                <a:solidFill>
                  <a:srgbClr val="0000FF"/>
                </a:solidFill>
              </a:rPr>
              <a:t>frame</a:t>
            </a:r>
            <a:r>
              <a:rPr lang="ja-JP" altLang="en-US" b="1" dirty="0" smtClean="0">
                <a:solidFill>
                  <a:srgbClr val="0000FF"/>
                </a:solidFill>
              </a:rPr>
              <a:t>に対して</a:t>
            </a:r>
            <a:r>
              <a:rPr lang="en-US" altLang="ja-JP" b="1" dirty="0" smtClean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key frame</a:t>
            </a:r>
            <a:r>
              <a:rPr lang="ja-JP" altLang="en-US" dirty="0">
                <a:solidFill>
                  <a:srgbClr val="0000FF"/>
                </a:solidFill>
              </a:rPr>
              <a:t>重要</a:t>
            </a:r>
            <a:r>
              <a:rPr lang="ja-JP" altLang="en-US" dirty="0" smtClean="0">
                <a:solidFill>
                  <a:srgbClr val="0000FF"/>
                </a:solidFill>
              </a:rPr>
              <a:t>さ</a:t>
            </a:r>
            <a:r>
              <a:rPr lang="en-US" altLang="ja-JP" dirty="0" err="1" smtClean="0">
                <a:solidFill>
                  <a:srgbClr val="0000FF"/>
                </a:solidFill>
              </a:rPr>
              <a:t>kf</a:t>
            </a:r>
            <a:r>
              <a:rPr lang="en-US" altLang="ja-JP" dirty="0" err="1">
                <a:solidFill>
                  <a:srgbClr val="0000FF"/>
                </a:solidFill>
              </a:rPr>
              <a:t>_</a:t>
            </a:r>
            <a:r>
              <a:rPr lang="en-US" altLang="ja-JP" dirty="0" err="1" smtClean="0">
                <a:solidFill>
                  <a:srgbClr val="0000FF"/>
                </a:solidFill>
              </a:rPr>
              <a:t>boost</a:t>
            </a:r>
            <a:r>
              <a:rPr lang="ja-JP" altLang="en-US" dirty="0" smtClean="0">
                <a:solidFill>
                  <a:srgbClr val="0000FF"/>
                </a:solidFill>
              </a:rPr>
              <a:t>を</a:t>
            </a:r>
            <a:r>
              <a:rPr lang="ja-JP" altLang="en-US" dirty="0">
                <a:solidFill>
                  <a:srgbClr val="0000FF"/>
                </a:solidFill>
              </a:rPr>
              <a:t>評</a:t>
            </a:r>
            <a:r>
              <a:rPr lang="ja-JP" altLang="en-US" dirty="0" smtClean="0">
                <a:solidFill>
                  <a:srgbClr val="0000FF"/>
                </a:solidFill>
              </a:rPr>
              <a:t>価する</a:t>
            </a:r>
            <a:endParaRPr lang="en-US" altLang="ja-JP" b="1" dirty="0" smtClean="0">
              <a:solidFill>
                <a:srgbClr val="0000FF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sz="1400" dirty="0" smtClean="0"/>
              <a:t>前述と同じようにビット発生わずかな</a:t>
            </a:r>
            <a:r>
              <a:rPr lang="en-US" altLang="ja-JP" sz="1400" dirty="0" err="1" smtClean="0"/>
              <a:t>mb</a:t>
            </a:r>
            <a:r>
              <a:rPr lang="ja-JP" altLang="en-US" sz="1400" dirty="0" smtClean="0"/>
              <a:t>を除く</a:t>
            </a:r>
            <a:endParaRPr lang="en-US" altLang="ja-JP" sz="1400" dirty="0" smtClean="0"/>
          </a:p>
          <a:p>
            <a:pPr lvl="1"/>
            <a:r>
              <a:rPr lang="en-US" altLang="ja-JP" sz="1400" dirty="0" smtClean="0"/>
              <a:t>        </a:t>
            </a:r>
            <a:r>
              <a:rPr lang="en-US" altLang="ja-JP" sz="1400" dirty="0" err="1" smtClean="0"/>
              <a:t>active_factor</a:t>
            </a:r>
            <a:r>
              <a:rPr lang="en-US" altLang="ja-JP" sz="1400" dirty="0" smtClean="0"/>
              <a:t> = clip(1 - </a:t>
            </a:r>
            <a:r>
              <a:rPr lang="en-US" altLang="zh-CN" sz="1400" dirty="0" err="1" smtClean="0"/>
              <a:t>intra_skip_pct</a:t>
            </a:r>
            <a:r>
              <a:rPr lang="en-US" altLang="zh-CN" sz="1400" dirty="0" smtClean="0"/>
              <a:t>, 0.5, 1)</a:t>
            </a:r>
            <a:endParaRPr lang="en-US" altLang="ja-JP" sz="1400" dirty="0" smtClean="0"/>
          </a:p>
          <a:p>
            <a:pPr lvl="1"/>
            <a:r>
              <a:rPr lang="en-US" altLang="ja-JP" sz="1400" dirty="0" smtClean="0"/>
              <a:t>        </a:t>
            </a:r>
            <a:r>
              <a:rPr lang="en-US" altLang="ja-JP" sz="1400" dirty="0" err="1" smtClean="0"/>
              <a:t>active_mb_num</a:t>
            </a:r>
            <a:r>
              <a:rPr lang="en-US" altLang="ja-JP" sz="1400" dirty="0" smtClean="0"/>
              <a:t> = </a:t>
            </a:r>
            <a:r>
              <a:rPr lang="en-US" altLang="ja-JP" sz="1400" dirty="0" err="1"/>
              <a:t>num_mbs</a:t>
            </a:r>
            <a:r>
              <a:rPr lang="en-US" altLang="ja-JP" sz="1400" dirty="0"/>
              <a:t> * </a:t>
            </a:r>
            <a:r>
              <a:rPr lang="en-US" altLang="ja-JP" sz="1400" dirty="0" err="1" smtClean="0"/>
              <a:t>active_factor</a:t>
            </a:r>
            <a:endParaRPr lang="en-US" altLang="ja-JP" sz="1400" dirty="0" smtClean="0"/>
          </a:p>
          <a:p>
            <a:pPr marL="742950" lvl="1" indent="-285750">
              <a:buFont typeface="Arial"/>
              <a:buChar char="•"/>
            </a:pPr>
            <a:r>
              <a:rPr lang="en-US" altLang="ja-JP" sz="1400" dirty="0" smtClean="0">
                <a:solidFill>
                  <a:srgbClr val="FF0000"/>
                </a:solidFill>
              </a:rPr>
              <a:t>frame</a:t>
            </a:r>
            <a:r>
              <a:rPr lang="ja-JP" altLang="en-US" sz="1400" dirty="0" smtClean="0">
                <a:solidFill>
                  <a:srgbClr val="FF0000"/>
                </a:solidFill>
              </a:rPr>
              <a:t>の</a:t>
            </a:r>
            <a:r>
              <a:rPr lang="en-US" altLang="ja-JP" sz="1400" dirty="0" smtClean="0">
                <a:solidFill>
                  <a:srgbClr val="FF0000"/>
                </a:solidFill>
              </a:rPr>
              <a:t>quality</a:t>
            </a:r>
            <a:r>
              <a:rPr lang="ja-JP" altLang="en-US" sz="1400" dirty="0" smtClean="0"/>
              <a:t>を</a:t>
            </a:r>
            <a:r>
              <a:rPr lang="en-US" altLang="ja-JP" sz="1400" dirty="0" smtClean="0"/>
              <a:t>frame boost</a:t>
            </a:r>
            <a:r>
              <a:rPr lang="ja-JP" altLang="en-US" sz="1400" dirty="0" smtClean="0"/>
              <a:t>でメジャーする</a:t>
            </a:r>
            <a:r>
              <a:rPr lang="en-US" altLang="ja-JP" sz="1400" dirty="0" smtClean="0"/>
              <a:t>. </a:t>
            </a:r>
          </a:p>
          <a:p>
            <a:pPr lvl="1"/>
            <a:r>
              <a:rPr lang="ja-JP" altLang="en-US" sz="1400" dirty="0" smtClean="0"/>
              <a:t>　　</a:t>
            </a:r>
            <a:r>
              <a:rPr lang="en-US" altLang="ja-JP" sz="1400" dirty="0" smtClean="0"/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frame</a:t>
            </a:r>
            <a:r>
              <a:rPr lang="ja-JP" altLang="en-US" sz="1400" dirty="0" smtClean="0">
                <a:solidFill>
                  <a:srgbClr val="FF0000"/>
                </a:solidFill>
              </a:rPr>
              <a:t>の予測エラが高い時</a:t>
            </a:r>
            <a:r>
              <a:rPr lang="en-US" altLang="ja-JP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frame boost</a:t>
            </a:r>
            <a:r>
              <a:rPr lang="ja-JP" altLang="en-US" sz="1400" dirty="0" smtClean="0">
                <a:solidFill>
                  <a:srgbClr val="FF0000"/>
                </a:solidFill>
              </a:rPr>
              <a:t>が小さく、この</a:t>
            </a:r>
            <a:r>
              <a:rPr lang="en-US" altLang="ja-JP" sz="1400" dirty="0" smtClean="0">
                <a:solidFill>
                  <a:srgbClr val="FF0000"/>
                </a:solidFill>
              </a:rPr>
              <a:t>frame</a:t>
            </a:r>
            <a:r>
              <a:rPr lang="ja-JP" altLang="en-US" sz="1400" dirty="0" smtClean="0">
                <a:solidFill>
                  <a:srgbClr val="FF0000"/>
                </a:solidFill>
              </a:rPr>
              <a:t>の影響力が小さい。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lvl="1"/>
            <a:r>
              <a:rPr lang="ja-JP" altLang="ja-JP" sz="1400" dirty="0"/>
              <a:t>　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 </a:t>
            </a:r>
            <a:r>
              <a:rPr lang="en-US" altLang="zh-CN" sz="1400" dirty="0" err="1" smtClean="0"/>
              <a:t>frame_boost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ja-JP" sz="1400" dirty="0" err="1"/>
              <a:t>active_mb_num</a:t>
            </a:r>
            <a:r>
              <a:rPr lang="en-US" altLang="ja-JP" sz="1400" dirty="0"/>
              <a:t> </a:t>
            </a:r>
            <a:r>
              <a:rPr lang="en-US" altLang="zh-CN" sz="1400" dirty="0" smtClean="0"/>
              <a:t>* </a:t>
            </a:r>
            <a:r>
              <a:rPr lang="en-US" altLang="ja-JP" sz="1400" dirty="0"/>
              <a:t>BASELINE_ERR_PER_MB / </a:t>
            </a:r>
            <a:r>
              <a:rPr lang="en-US" altLang="ja-JP" sz="1400" dirty="0" err="1" smtClean="0"/>
              <a:t>coded_error</a:t>
            </a:r>
            <a:endParaRPr lang="en-US" altLang="ja-JP" sz="1400" dirty="0" smtClean="0"/>
          </a:p>
          <a:p>
            <a:pPr lvl="1"/>
            <a:r>
              <a:rPr lang="en-US" altLang="ja-JP" sz="1400" dirty="0" smtClean="0"/>
              <a:t>       </a:t>
            </a:r>
            <a:r>
              <a:rPr lang="en-US" altLang="ja-JP" sz="1400" dirty="0" err="1" smtClean="0"/>
              <a:t>frame_boost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= </a:t>
            </a:r>
            <a:r>
              <a:rPr lang="en-US" altLang="ja-JP" sz="1400" dirty="0" err="1"/>
              <a:t>frame_boost</a:t>
            </a:r>
            <a:r>
              <a:rPr lang="en-US" altLang="ja-JP" sz="1400" dirty="0"/>
              <a:t> * BOOST_FACTOR * </a:t>
            </a:r>
            <a:r>
              <a:rPr lang="en-US" altLang="ja-JP" sz="1400" dirty="0" err="1"/>
              <a:t>boost_q_correction</a:t>
            </a:r>
            <a:r>
              <a:rPr lang="en-US" altLang="ja-JP" sz="1400" dirty="0" smtClean="0"/>
              <a:t>;</a:t>
            </a:r>
          </a:p>
          <a:p>
            <a:pPr lvl="1"/>
            <a:r>
              <a:rPr lang="en-US" altLang="ja-JP" sz="1400" dirty="0" smtClean="0"/>
              <a:t>       </a:t>
            </a:r>
            <a:r>
              <a:rPr lang="en-US" altLang="ja-JP" sz="1400" dirty="0" err="1" smtClean="0"/>
              <a:t>boost_q_correction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= min((0.5 + (</a:t>
            </a:r>
            <a:r>
              <a:rPr lang="en-US" altLang="zh-CN" sz="1400" dirty="0" err="1"/>
              <a:t>avg_frame_q</a:t>
            </a:r>
            <a:r>
              <a:rPr lang="en-US" altLang="zh-CN" sz="1400" dirty="0"/>
              <a:t>[inter] </a:t>
            </a:r>
            <a:r>
              <a:rPr lang="en-US" altLang="ja-JP" sz="1400" dirty="0"/>
              <a:t>* 0.015)), 1.5)</a:t>
            </a:r>
            <a:r>
              <a:rPr lang="en-US" altLang="ja-JP" sz="1400" dirty="0" smtClean="0"/>
              <a:t>;</a:t>
            </a:r>
            <a:endParaRPr lang="en-US" altLang="ja-JP" sz="1400" dirty="0">
              <a:solidFill>
                <a:srgbClr val="008000"/>
              </a:solidFill>
            </a:endParaRPr>
          </a:p>
          <a:p>
            <a:pPr lvl="1"/>
            <a:r>
              <a:rPr lang="en-US" altLang="ja-JP" sz="1400" dirty="0" smtClean="0"/>
              <a:t>       BASELINE_ERR_PER_MB  </a:t>
            </a:r>
            <a:r>
              <a:rPr lang="en-US" altLang="ja-JP" sz="1400" dirty="0"/>
              <a:t>= </a:t>
            </a:r>
            <a:r>
              <a:rPr lang="en-US" altLang="ja-JP" sz="1400" dirty="0" smtClean="0"/>
              <a:t>1000, </a:t>
            </a:r>
            <a:r>
              <a:rPr lang="en-US" altLang="ja-JP" sz="1400" dirty="0"/>
              <a:t>BOOST_FACTOR </a:t>
            </a:r>
            <a:r>
              <a:rPr lang="en-US" altLang="ja-JP" sz="1400" dirty="0" smtClean="0"/>
              <a:t>= 12.5</a:t>
            </a:r>
          </a:p>
          <a:p>
            <a:pPr marL="742950" lvl="1" indent="-285750">
              <a:buFont typeface="Arial"/>
              <a:buChar char="•"/>
            </a:pPr>
            <a:r>
              <a:rPr lang="ja-JP" altLang="en-US" sz="1400" dirty="0" smtClean="0">
                <a:solidFill>
                  <a:srgbClr val="FF0000"/>
                </a:solidFill>
              </a:rPr>
              <a:t>予測の不連続性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decay_rate</a:t>
            </a:r>
            <a:r>
              <a:rPr lang="ja-JP" altLang="en-US" sz="1400" dirty="0" smtClean="0"/>
              <a:t>を計算する</a:t>
            </a:r>
            <a:endParaRPr lang="en-US" altLang="ja-JP" sz="1400" dirty="0" smtClean="0"/>
          </a:p>
          <a:p>
            <a:pPr lvl="1"/>
            <a:r>
              <a:rPr lang="ja-JP" altLang="ja-JP" sz="1400" dirty="0"/>
              <a:t>　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frame flash</a:t>
            </a:r>
            <a:r>
              <a:rPr lang="ja-JP" altLang="en-US" sz="1400" dirty="0" smtClean="0"/>
              <a:t>あるか</a:t>
            </a:r>
            <a:r>
              <a:rPr lang="zh-CN" altLang="en-US" sz="1400" dirty="0" smtClean="0"/>
              <a:t>？</a:t>
            </a:r>
            <a:r>
              <a:rPr lang="en-US" altLang="zh-CN" sz="1400" dirty="0" smtClean="0"/>
              <a:t>flash</a:t>
            </a:r>
            <a:r>
              <a:rPr lang="ja-JP" altLang="en-US" sz="1400" dirty="0" smtClean="0"/>
              <a:t>あるなら、連続性の評価に入れないように</a:t>
            </a:r>
            <a:endParaRPr lang="en-US" altLang="ja-JP" sz="1400" dirty="0" smtClean="0"/>
          </a:p>
          <a:p>
            <a:pPr lvl="1"/>
            <a:r>
              <a:rPr lang="en-US" altLang="ja-JP" sz="1400" dirty="0"/>
              <a:t> </a:t>
            </a:r>
            <a:r>
              <a:rPr lang="en-US" altLang="ja-JP" sz="1400" dirty="0" smtClean="0"/>
              <a:t>     </a:t>
            </a:r>
            <a:r>
              <a:rPr lang="en-US" altLang="ja-JP" sz="1400" dirty="0" err="1" smtClean="0"/>
              <a:t>decay_rate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= </a:t>
            </a:r>
            <a:r>
              <a:rPr lang="ja-JP" altLang="en-US" sz="1400" dirty="0" smtClean="0"/>
              <a:t>予測</a:t>
            </a:r>
            <a:r>
              <a:rPr lang="en-US" altLang="ja-JP" sz="1400" dirty="0" smtClean="0"/>
              <a:t>mv</a:t>
            </a:r>
            <a:r>
              <a:rPr lang="ja-JP" altLang="en-US" sz="1400" dirty="0" smtClean="0"/>
              <a:t>が多い</a:t>
            </a:r>
            <a:r>
              <a:rPr lang="en-US" altLang="ja-JP" sz="1400" dirty="0" smtClean="0"/>
              <a:t>+intra</a:t>
            </a:r>
            <a:r>
              <a:rPr lang="ja-JP" altLang="en-US" sz="1400" dirty="0" smtClean="0"/>
              <a:t>多い時、連続性が悪い</a:t>
            </a:r>
            <a:r>
              <a:rPr lang="en-US" altLang="ja-JP" sz="1400" dirty="0" smtClean="0"/>
              <a:t>→</a:t>
            </a:r>
            <a:r>
              <a:rPr lang="en-US" altLang="ja-JP" sz="1400" b="1" dirty="0" err="1" smtClean="0"/>
              <a:t>get_sr_decay_rate</a:t>
            </a:r>
            <a:r>
              <a:rPr lang="ja-JP" altLang="en-US" sz="1400" b="1" dirty="0" smtClean="0"/>
              <a:t>（）</a:t>
            </a:r>
            <a:endParaRPr lang="en-US" altLang="ja-JP" sz="1400" dirty="0" smtClean="0"/>
          </a:p>
          <a:p>
            <a:pPr marL="742950" lvl="1" indent="-285750">
              <a:buFont typeface="Arial"/>
              <a:buChar char="•"/>
            </a:pPr>
            <a:r>
              <a:rPr lang="en-US" altLang="ja-JP" sz="1400" dirty="0" err="1" smtClean="0">
                <a:solidFill>
                  <a:srgbClr val="FF0000"/>
                </a:solidFill>
              </a:rPr>
              <a:t>kf_boost</a:t>
            </a:r>
            <a:r>
              <a:rPr lang="en-US" altLang="ja-JP" sz="1400" dirty="0" smtClean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/>
              <a:t>+</a:t>
            </a:r>
            <a:r>
              <a:rPr lang="en-US" altLang="ja-JP" sz="1400" dirty="0"/>
              <a:t>= 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dacay_rate</a:t>
            </a:r>
            <a:r>
              <a:rPr lang="en-US" altLang="ja-JP" sz="1400" dirty="0" smtClean="0"/>
              <a:t>* </a:t>
            </a:r>
            <a:r>
              <a:rPr lang="en-US" altLang="ja-JP" sz="1400" dirty="0" err="1"/>
              <a:t>frame_boost</a:t>
            </a:r>
            <a:r>
              <a:rPr lang="en-US" altLang="ja-JP" sz="1400" dirty="0" smtClean="0"/>
              <a:t>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ja-JP" b="1" dirty="0" err="1" smtClean="0">
                <a:solidFill>
                  <a:srgbClr val="0000FF"/>
                </a:solidFill>
              </a:rPr>
              <a:t>key_boost</a:t>
            </a:r>
            <a:r>
              <a:rPr lang="ja-JP" altLang="en-US" b="1" dirty="0" smtClean="0">
                <a:solidFill>
                  <a:srgbClr val="0000FF"/>
                </a:solidFill>
              </a:rPr>
              <a:t>から</a:t>
            </a:r>
            <a:r>
              <a:rPr lang="en-US" altLang="ja-JP" b="1" dirty="0" smtClean="0">
                <a:solidFill>
                  <a:srgbClr val="0000FF"/>
                </a:solidFill>
              </a:rPr>
              <a:t>key frame</a:t>
            </a:r>
            <a:r>
              <a:rPr lang="ja-JP" altLang="en-US" b="1" dirty="0" smtClean="0">
                <a:solidFill>
                  <a:srgbClr val="0000FF"/>
                </a:solidFill>
              </a:rPr>
              <a:t>の</a:t>
            </a:r>
            <a:r>
              <a:rPr lang="en-US" altLang="ja-JP" b="1" dirty="0" smtClean="0">
                <a:solidFill>
                  <a:srgbClr val="0000FF"/>
                </a:solidFill>
              </a:rPr>
              <a:t>target bits</a:t>
            </a:r>
            <a:r>
              <a:rPr lang="ja-JP" altLang="en-US" b="1" dirty="0" smtClean="0">
                <a:solidFill>
                  <a:srgbClr val="0000FF"/>
                </a:solidFill>
              </a:rPr>
              <a:t>を決める</a:t>
            </a:r>
            <a:endParaRPr lang="en-US" altLang="ja-JP" b="1" dirty="0" smtClean="0">
              <a:solidFill>
                <a:srgbClr val="0000FF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altLang="ja-JP" sz="1400" dirty="0" smtClean="0"/>
          </a:p>
          <a:p>
            <a:pPr lvl="1"/>
            <a:endParaRPr lang="en-US" altLang="ja-JP" sz="16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339971" y="4038248"/>
            <a:ext cx="6117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key target bits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kf_group_bits</a:t>
            </a:r>
            <a:r>
              <a:rPr lang="en-US" altLang="zh-CN" sz="1400" dirty="0"/>
              <a:t> </a:t>
            </a:r>
            <a:r>
              <a:rPr lang="ja-JP" altLang="en-US" sz="1400" dirty="0" smtClean="0"/>
              <a:t>* </a:t>
            </a:r>
            <a:r>
              <a:rPr lang="en-US" altLang="zh-CN" sz="1400" dirty="0" smtClean="0"/>
              <a:t>(</a:t>
            </a:r>
            <a:r>
              <a:rPr lang="en-US" altLang="ja-JP" sz="1400" dirty="0" err="1"/>
              <a:t>kf_boost</a:t>
            </a:r>
            <a:r>
              <a:rPr lang="en-US" altLang="ja-JP" sz="1400" dirty="0"/>
              <a:t> </a:t>
            </a:r>
            <a:r>
              <a:rPr lang="en-US" altLang="zh-CN" sz="1400" dirty="0" smtClean="0"/>
              <a:t>/ </a:t>
            </a:r>
            <a:r>
              <a:rPr lang="en-US" altLang="zh-CN" sz="1400" dirty="0"/>
              <a:t>(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kf_group</a:t>
            </a:r>
            <a:r>
              <a:rPr lang="en-US" altLang="zh-CN" sz="1400" dirty="0" smtClean="0"/>
              <a:t> – 1 )* </a:t>
            </a:r>
            <a:r>
              <a:rPr lang="en-US" altLang="zh-CN" sz="1400" dirty="0"/>
              <a:t>100) + </a:t>
            </a:r>
            <a:r>
              <a:rPr lang="en-US" altLang="ja-JP" sz="1400" dirty="0" err="1">
                <a:solidFill>
                  <a:srgbClr val="000000"/>
                </a:solidFill>
              </a:rPr>
              <a:t>kf_boost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/>
              <a:t>)</a:t>
            </a:r>
          </a:p>
        </p:txBody>
      </p:sp>
      <p:sp>
        <p:nvSpPr>
          <p:cNvPr id="8" name="右中かっこ 7"/>
          <p:cNvSpPr/>
          <p:nvPr/>
        </p:nvSpPr>
        <p:spPr>
          <a:xfrm>
            <a:off x="7151077" y="898769"/>
            <a:ext cx="517769" cy="3686939"/>
          </a:xfrm>
          <a:prstGeom prst="rightBrace">
            <a:avLst>
              <a:gd name="adj1" fmla="val 6305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29770" y="1045308"/>
            <a:ext cx="1289539" cy="34163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key frame</a:t>
            </a:r>
            <a:r>
              <a:rPr lang="ja-JP" altLang="en-US" dirty="0" smtClean="0"/>
              <a:t>後ろの</a:t>
            </a:r>
            <a:r>
              <a:rPr lang="en-US" altLang="ja-JP" dirty="0" smtClean="0"/>
              <a:t>frame</a:t>
            </a:r>
            <a:r>
              <a:rPr lang="ja-JP" altLang="en-US" dirty="0" smtClean="0"/>
              <a:t>が予測精度高いだと</a:t>
            </a:r>
            <a:endParaRPr lang="en-US" altLang="ja-JP" dirty="0" smtClean="0"/>
          </a:p>
          <a:p>
            <a:r>
              <a:rPr kumimoji="1" lang="ja-JP" altLang="en-US" dirty="0" smtClean="0"/>
              <a:t>この</a:t>
            </a:r>
            <a:r>
              <a:rPr kumimoji="1" lang="en-US" altLang="ja-JP" dirty="0" smtClean="0"/>
              <a:t>key frame</a:t>
            </a:r>
            <a:r>
              <a:rPr kumimoji="1" lang="ja-JP" altLang="en-US" dirty="0" smtClean="0"/>
              <a:t>の参照価値が高いから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より多めにビットを与える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578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52535"/>
            <a:ext cx="2385646" cy="382466"/>
          </a:xfrm>
          <a:solidFill>
            <a:srgbClr val="0000FF"/>
          </a:solidFill>
        </p:spPr>
        <p:txBody>
          <a:bodyPr>
            <a:normAutofit lnSpcReduction="10000"/>
          </a:bodyPr>
          <a:lstStyle/>
          <a:p>
            <a:r>
              <a:rPr lang="en-US" altLang="ja-JP" sz="2000" b="1" dirty="0" err="1" smtClean="0">
                <a:solidFill>
                  <a:schemeClr val="bg1"/>
                </a:solidFill>
              </a:rPr>
              <a:t>detect_flash</a:t>
            </a:r>
            <a:r>
              <a:rPr lang="en-US" altLang="ja-JP" sz="2000" b="1" dirty="0">
                <a:solidFill>
                  <a:schemeClr val="bg1"/>
                </a:solidFill>
              </a:rPr>
              <a:t>()</a:t>
            </a:r>
          </a:p>
          <a:p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57199" y="709964"/>
            <a:ext cx="82471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flash</a:t>
            </a:r>
            <a:r>
              <a:rPr lang="zh-CN" altLang="en-US" dirty="0" smtClean="0"/>
              <a:t>の判定条件</a:t>
            </a:r>
            <a:r>
              <a:rPr lang="en-US" altLang="zh-CN" dirty="0" smtClean="0"/>
              <a:t>:</a:t>
            </a:r>
          </a:p>
          <a:p>
            <a:r>
              <a:rPr lang="en-US" altLang="en-US" dirty="0" err="1" smtClean="0">
                <a:solidFill>
                  <a:srgbClr val="FF0000"/>
                </a:solidFill>
              </a:rPr>
              <a:t>next_frame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en-US" altLang="ja-JP" dirty="0" smtClean="0">
                <a:solidFill>
                  <a:srgbClr val="FF0000"/>
                </a:solidFill>
              </a:rPr>
              <a:t>cur frame</a:t>
            </a:r>
            <a:r>
              <a:rPr lang="ja-JP" altLang="en-US" dirty="0" smtClean="0">
                <a:solidFill>
                  <a:srgbClr val="FF0000"/>
                </a:solidFill>
              </a:rPr>
              <a:t>より別の</a:t>
            </a:r>
            <a:r>
              <a:rPr lang="en-US" altLang="ja-JP" dirty="0" smtClean="0">
                <a:solidFill>
                  <a:srgbClr val="FF0000"/>
                </a:solidFill>
              </a:rPr>
              <a:t>ref</a:t>
            </a:r>
            <a:r>
              <a:rPr lang="ja-JP" altLang="en-US" dirty="0" smtClean="0">
                <a:solidFill>
                  <a:srgbClr val="FF0000"/>
                </a:solidFill>
              </a:rPr>
              <a:t>を使う比率が高い</a:t>
            </a:r>
            <a:r>
              <a:rPr lang="en-US" altLang="ja-JP" dirty="0" smtClean="0">
                <a:solidFill>
                  <a:srgbClr val="FF0000"/>
                </a:solidFill>
              </a:rPr>
              <a:t> &amp;&amp; 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altLang="en-US" dirty="0" err="1" smtClean="0">
                <a:solidFill>
                  <a:srgbClr val="FF0000"/>
                </a:solidFill>
              </a:rPr>
              <a:t>next_frame</a:t>
            </a:r>
            <a:r>
              <a:rPr lang="ja-JP" altLang="en-US" dirty="0" smtClean="0">
                <a:solidFill>
                  <a:srgbClr val="FF0000"/>
                </a:solidFill>
              </a:rPr>
              <a:t>で半分以上</a:t>
            </a:r>
            <a:r>
              <a:rPr lang="ja-JP" altLang="ja-JP" dirty="0" smtClean="0">
                <a:solidFill>
                  <a:srgbClr val="FF0000"/>
                </a:solidFill>
              </a:rPr>
              <a:t>c</a:t>
            </a:r>
            <a:r>
              <a:rPr lang="en-US" altLang="ja-JP" dirty="0" err="1" smtClean="0">
                <a:solidFill>
                  <a:srgbClr val="FF0000"/>
                </a:solidFill>
              </a:rPr>
              <a:t>ur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frame</a:t>
            </a:r>
            <a:r>
              <a:rPr lang="ja-JP" altLang="en-US" dirty="0" smtClean="0">
                <a:solidFill>
                  <a:srgbClr val="FF0000"/>
                </a:solidFill>
              </a:rPr>
              <a:t>を参照してない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ja-JP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next_frame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ja-JP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pcnt_second_ref</a:t>
            </a:r>
            <a:r>
              <a:rPr lang="en-US" altLang="ja-JP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&gt; </a:t>
            </a:r>
            <a:r>
              <a:rPr lang="en-US" altLang="ja-JP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next_frame</a:t>
            </a:r>
            <a:r>
              <a:rPr lang="en-US" altLang="ja-JP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ja-JP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pcnt_inter</a:t>
            </a:r>
            <a:r>
              <a:rPr lang="en-US" altLang="ja-JP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&amp;&amp; </a:t>
            </a:r>
          </a:p>
          <a:p>
            <a:r>
              <a:rPr lang="en-US" altLang="ja-JP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next_frame</a:t>
            </a:r>
            <a:r>
              <a:rPr lang="en-US" altLang="ja-JP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ja-JP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pcnt_second_ref</a:t>
            </a:r>
            <a:r>
              <a:rPr lang="en-US" altLang="ja-JP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&gt;= 0.5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628424" y="404446"/>
            <a:ext cx="14165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085623" y="404446"/>
            <a:ext cx="155331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523286" y="404446"/>
            <a:ext cx="15533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26385" y="1318846"/>
            <a:ext cx="48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cur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50105" y="1322809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next</a:t>
            </a:r>
            <a:endParaRPr kumimoji="1" lang="ja-JP" altLang="en-US" dirty="0"/>
          </a:p>
        </p:txBody>
      </p:sp>
      <p:sp>
        <p:nvSpPr>
          <p:cNvPr id="12" name="フリーフォーム 11"/>
          <p:cNvSpPr/>
          <p:nvPr/>
        </p:nvSpPr>
        <p:spPr>
          <a:xfrm>
            <a:off x="7160846" y="252535"/>
            <a:ext cx="459154" cy="226157"/>
          </a:xfrm>
          <a:custGeom>
            <a:avLst/>
            <a:gdLst>
              <a:gd name="connsiteX0" fmla="*/ 459154 w 459154"/>
              <a:gd name="connsiteY0" fmla="*/ 97692 h 97692"/>
              <a:gd name="connsiteX1" fmla="*/ 371231 w 459154"/>
              <a:gd name="connsiteY1" fmla="*/ 29308 h 97692"/>
              <a:gd name="connsiteX2" fmla="*/ 273539 w 459154"/>
              <a:gd name="connsiteY2" fmla="*/ 0 h 97692"/>
              <a:gd name="connsiteX3" fmla="*/ 39077 w 459154"/>
              <a:gd name="connsiteY3" fmla="*/ 29308 h 97692"/>
              <a:gd name="connsiteX4" fmla="*/ 9769 w 459154"/>
              <a:gd name="connsiteY4" fmla="*/ 48846 h 97692"/>
              <a:gd name="connsiteX5" fmla="*/ 0 w 459154"/>
              <a:gd name="connsiteY5" fmla="*/ 58615 h 9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54" h="97692">
                <a:moveTo>
                  <a:pt x="459154" y="97692"/>
                </a:moveTo>
                <a:cubicBezTo>
                  <a:pt x="453984" y="93384"/>
                  <a:pt x="392864" y="38923"/>
                  <a:pt x="371231" y="29308"/>
                </a:cubicBezTo>
                <a:cubicBezTo>
                  <a:pt x="340646" y="15715"/>
                  <a:pt x="306019" y="8120"/>
                  <a:pt x="273539" y="0"/>
                </a:cubicBezTo>
                <a:cubicBezTo>
                  <a:pt x="254843" y="1039"/>
                  <a:pt x="91040" y="-5332"/>
                  <a:pt x="39077" y="29308"/>
                </a:cubicBezTo>
                <a:cubicBezTo>
                  <a:pt x="29308" y="35821"/>
                  <a:pt x="19162" y="41801"/>
                  <a:pt x="9769" y="48846"/>
                </a:cubicBezTo>
                <a:cubicBezTo>
                  <a:pt x="6085" y="51609"/>
                  <a:pt x="3256" y="55359"/>
                  <a:pt x="0" y="5861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6731000" y="635001"/>
            <a:ext cx="859692" cy="230554"/>
          </a:xfrm>
          <a:custGeom>
            <a:avLst/>
            <a:gdLst>
              <a:gd name="connsiteX0" fmla="*/ 859692 w 859692"/>
              <a:gd name="connsiteY0" fmla="*/ 117231 h 117231"/>
              <a:gd name="connsiteX1" fmla="*/ 781538 w 859692"/>
              <a:gd name="connsiteY1" fmla="*/ 97693 h 117231"/>
              <a:gd name="connsiteX2" fmla="*/ 683846 w 859692"/>
              <a:gd name="connsiteY2" fmla="*/ 58616 h 117231"/>
              <a:gd name="connsiteX3" fmla="*/ 605692 w 859692"/>
              <a:gd name="connsiteY3" fmla="*/ 39077 h 117231"/>
              <a:gd name="connsiteX4" fmla="*/ 566615 w 859692"/>
              <a:gd name="connsiteY4" fmla="*/ 19539 h 117231"/>
              <a:gd name="connsiteX5" fmla="*/ 488462 w 859692"/>
              <a:gd name="connsiteY5" fmla="*/ 0 h 117231"/>
              <a:gd name="connsiteX6" fmla="*/ 273538 w 859692"/>
              <a:gd name="connsiteY6" fmla="*/ 9769 h 117231"/>
              <a:gd name="connsiteX7" fmla="*/ 234462 w 859692"/>
              <a:gd name="connsiteY7" fmla="*/ 19539 h 117231"/>
              <a:gd name="connsiteX8" fmla="*/ 185615 w 859692"/>
              <a:gd name="connsiteY8" fmla="*/ 29308 h 117231"/>
              <a:gd name="connsiteX9" fmla="*/ 156308 w 859692"/>
              <a:gd name="connsiteY9" fmla="*/ 39077 h 117231"/>
              <a:gd name="connsiteX10" fmla="*/ 117231 w 859692"/>
              <a:gd name="connsiteY10" fmla="*/ 48846 h 117231"/>
              <a:gd name="connsiteX11" fmla="*/ 19538 w 859692"/>
              <a:gd name="connsiteY11" fmla="*/ 78154 h 117231"/>
              <a:gd name="connsiteX12" fmla="*/ 0 w 859692"/>
              <a:gd name="connsiteY12" fmla="*/ 117231 h 117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9692" h="117231">
                <a:moveTo>
                  <a:pt x="859692" y="117231"/>
                </a:moveTo>
                <a:cubicBezTo>
                  <a:pt x="831027" y="111498"/>
                  <a:pt x="807820" y="108957"/>
                  <a:pt x="781538" y="97693"/>
                </a:cubicBezTo>
                <a:cubicBezTo>
                  <a:pt x="724932" y="73433"/>
                  <a:pt x="755017" y="76409"/>
                  <a:pt x="683846" y="58616"/>
                </a:cubicBezTo>
                <a:cubicBezTo>
                  <a:pt x="657795" y="52103"/>
                  <a:pt x="629710" y="51086"/>
                  <a:pt x="605692" y="39077"/>
                </a:cubicBezTo>
                <a:cubicBezTo>
                  <a:pt x="592666" y="32564"/>
                  <a:pt x="580431" y="24144"/>
                  <a:pt x="566615" y="19539"/>
                </a:cubicBezTo>
                <a:cubicBezTo>
                  <a:pt x="541140" y="11047"/>
                  <a:pt x="488462" y="0"/>
                  <a:pt x="488462" y="0"/>
                </a:cubicBezTo>
                <a:cubicBezTo>
                  <a:pt x="416821" y="3256"/>
                  <a:pt x="345042" y="4269"/>
                  <a:pt x="273538" y="9769"/>
                </a:cubicBezTo>
                <a:cubicBezTo>
                  <a:pt x="260151" y="10799"/>
                  <a:pt x="247569" y="16626"/>
                  <a:pt x="234462" y="19539"/>
                </a:cubicBezTo>
                <a:cubicBezTo>
                  <a:pt x="218253" y="23141"/>
                  <a:pt x="201724" y="25281"/>
                  <a:pt x="185615" y="29308"/>
                </a:cubicBezTo>
                <a:cubicBezTo>
                  <a:pt x="175625" y="31805"/>
                  <a:pt x="166209" y="36248"/>
                  <a:pt x="156308" y="39077"/>
                </a:cubicBezTo>
                <a:cubicBezTo>
                  <a:pt x="143398" y="42766"/>
                  <a:pt x="130091" y="44988"/>
                  <a:pt x="117231" y="48846"/>
                </a:cubicBezTo>
                <a:cubicBezTo>
                  <a:pt x="-1691" y="84523"/>
                  <a:pt x="109606" y="55638"/>
                  <a:pt x="19538" y="78154"/>
                </a:cubicBezTo>
                <a:cubicBezTo>
                  <a:pt x="8313" y="111831"/>
                  <a:pt x="17051" y="100180"/>
                  <a:pt x="0" y="117231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101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090161" cy="543204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3200" dirty="0" smtClean="0"/>
              <a:t>step-2:frame</a:t>
            </a:r>
            <a:r>
              <a:rPr lang="ja-JP" altLang="en-US" sz="3200" dirty="0" smtClean="0"/>
              <a:t>の</a:t>
            </a:r>
            <a:r>
              <a:rPr lang="en-US" altLang="ja-JP" sz="3200" dirty="0" smtClean="0"/>
              <a:t>target bits</a:t>
            </a:r>
            <a:r>
              <a:rPr lang="ja-JP" altLang="en-US" sz="3200" dirty="0" smtClean="0"/>
              <a:t>を設定</a:t>
            </a:r>
            <a:r>
              <a:rPr lang="en-US" altLang="ja-JP" sz="3200" dirty="0" smtClean="0"/>
              <a:t>(GF frame)</a:t>
            </a:r>
            <a:r>
              <a:rPr kumimoji="1" lang="ja-JP" altLang="en-US" sz="3200" dirty="0" smtClean="0"/>
              <a:t> 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9425" y="875924"/>
            <a:ext cx="78943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ja-JP" b="1" dirty="0" smtClean="0">
                <a:solidFill>
                  <a:srgbClr val="008000"/>
                </a:solidFill>
              </a:rPr>
              <a:t>GF</a:t>
            </a:r>
            <a:r>
              <a:rPr kumimoji="1" lang="en-US" altLang="ja-JP" b="1" dirty="0" smtClean="0">
                <a:solidFill>
                  <a:srgbClr val="008000"/>
                </a:solidFill>
              </a:rPr>
              <a:t> Frame</a:t>
            </a:r>
          </a:p>
          <a:p>
            <a:pPr lvl="1"/>
            <a:r>
              <a:rPr lang="en-US" altLang="ja-JP" dirty="0" err="1" smtClean="0"/>
              <a:t>gf</a:t>
            </a:r>
            <a:r>
              <a:rPr lang="en-US" altLang="ja-JP" dirty="0" smtClean="0"/>
              <a:t> group</a:t>
            </a:r>
            <a:r>
              <a:rPr lang="ja-JP" altLang="en-US" dirty="0" smtClean="0"/>
              <a:t>内の</a:t>
            </a:r>
            <a:r>
              <a:rPr lang="en-US" altLang="ja-JP" dirty="0" smtClean="0"/>
              <a:t>frame</a:t>
            </a:r>
            <a:r>
              <a:rPr lang="ja-JP" altLang="en-US" dirty="0" smtClean="0"/>
              <a:t>に対して前述の</a:t>
            </a:r>
            <a:r>
              <a:rPr lang="en-US" altLang="ja-JP" dirty="0" smtClean="0"/>
              <a:t>key frame</a:t>
            </a:r>
            <a:r>
              <a:rPr lang="ja-JP" altLang="en-US" dirty="0" smtClean="0"/>
              <a:t>と同じように</a:t>
            </a:r>
            <a:r>
              <a:rPr lang="en-US" altLang="ja-JP" dirty="0" err="1" smtClean="0"/>
              <a:t>gf_boost</a:t>
            </a:r>
            <a:r>
              <a:rPr lang="ja-JP" altLang="en-US" dirty="0" smtClean="0"/>
              <a:t>を計算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同じように</a:t>
            </a:r>
            <a:r>
              <a:rPr lang="en-US" altLang="ja-JP" dirty="0" err="1" smtClean="0"/>
              <a:t>gf_boost</a:t>
            </a:r>
            <a:r>
              <a:rPr lang="ja-JP" altLang="en-US" dirty="0" smtClean="0"/>
              <a:t>から</a:t>
            </a:r>
            <a:r>
              <a:rPr lang="en-US" altLang="ja-JP" dirty="0" err="1" smtClean="0"/>
              <a:t>gf</a:t>
            </a:r>
            <a:r>
              <a:rPr lang="en-US" altLang="ja-JP" dirty="0" smtClean="0"/>
              <a:t> target bits</a:t>
            </a:r>
            <a:r>
              <a:rPr lang="ja-JP" altLang="en-US" dirty="0" smtClean="0"/>
              <a:t>を決める</a:t>
            </a:r>
            <a:endParaRPr lang="en-US" altLang="ja-JP" dirty="0" smtClean="0"/>
          </a:p>
          <a:p>
            <a:pPr lvl="1"/>
            <a:r>
              <a:rPr lang="en-US" altLang="zh-CN" dirty="0" err="1" smtClean="0"/>
              <a:t>gf</a:t>
            </a:r>
            <a:r>
              <a:rPr lang="en-US" altLang="zh-CN" dirty="0" smtClean="0"/>
              <a:t> </a:t>
            </a:r>
            <a:r>
              <a:rPr lang="en-US" altLang="zh-CN" dirty="0"/>
              <a:t>target bits = </a:t>
            </a:r>
            <a:r>
              <a:rPr lang="en-US" altLang="zh-CN" dirty="0" err="1" smtClean="0"/>
              <a:t>gf_group_bits</a:t>
            </a:r>
            <a:r>
              <a:rPr lang="en-US" altLang="zh-CN" dirty="0" smtClean="0"/>
              <a:t> </a:t>
            </a:r>
            <a:r>
              <a:rPr lang="ja-JP" altLang="en-US" dirty="0"/>
              <a:t>*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</a:t>
            </a:r>
            <a:r>
              <a:rPr lang="en-US" altLang="ja-JP" dirty="0" err="1" smtClean="0"/>
              <a:t>f_boost</a:t>
            </a:r>
            <a:r>
              <a:rPr lang="en-US" altLang="ja-JP" dirty="0" smtClean="0"/>
              <a:t> </a:t>
            </a:r>
            <a:r>
              <a:rPr lang="en-US" altLang="zh-CN" dirty="0"/>
              <a:t>/ (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gf_group</a:t>
            </a:r>
            <a:r>
              <a:rPr lang="en-US" altLang="zh-CN" dirty="0" smtClean="0"/>
              <a:t> </a:t>
            </a:r>
            <a:r>
              <a:rPr lang="en-US" altLang="zh-CN" dirty="0"/>
              <a:t>– 1 )* 100) + </a:t>
            </a:r>
            <a:r>
              <a:rPr lang="en-US" altLang="zh-CN" dirty="0" err="1" smtClean="0">
                <a:solidFill>
                  <a:srgbClr val="000000"/>
                </a:solidFill>
              </a:rPr>
              <a:t>g</a:t>
            </a:r>
            <a:r>
              <a:rPr lang="en-US" altLang="ja-JP" dirty="0" err="1" smtClean="0">
                <a:solidFill>
                  <a:srgbClr val="000000"/>
                </a:solidFill>
              </a:rPr>
              <a:t>f_boost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solidFill>
                  <a:srgbClr val="0000FF"/>
                </a:solidFill>
              </a:rPr>
              <a:t>その他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target bits = (</a:t>
            </a:r>
            <a:r>
              <a:rPr lang="en-US" altLang="zh-CN" dirty="0" err="1" smtClean="0"/>
              <a:t>gf_group_bits</a:t>
            </a:r>
            <a:r>
              <a:rPr lang="en-US" altLang="zh-CN" dirty="0" smtClean="0"/>
              <a:t>  - </a:t>
            </a:r>
            <a:r>
              <a:rPr lang="en-US" altLang="zh-CN" dirty="0" err="1"/>
              <a:t>gf</a:t>
            </a:r>
            <a:r>
              <a:rPr lang="en-US" altLang="zh-CN" dirty="0"/>
              <a:t> target </a:t>
            </a:r>
            <a:r>
              <a:rPr lang="en-US" altLang="zh-CN" dirty="0" smtClean="0"/>
              <a:t>bits)* (frame error</a:t>
            </a:r>
            <a:r>
              <a:rPr lang="zh-CN" altLang="ja-JP" dirty="0" smtClean="0"/>
              <a:t>／</a:t>
            </a:r>
            <a:r>
              <a:rPr lang="en-US" altLang="zh-CN" dirty="0" err="1" smtClean="0"/>
              <a:t>group_error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5855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err="1" smtClean="0"/>
              <a:t>VBR</a:t>
            </a:r>
            <a:r>
              <a:rPr lang="en-US" altLang="en-US" dirty="0" err="1" smtClean="0"/>
              <a:t>時のtarget</a:t>
            </a:r>
            <a:r>
              <a:rPr lang="en-US" altLang="en-US" dirty="0" smtClean="0"/>
              <a:t> bits</a:t>
            </a:r>
            <a:r>
              <a:rPr lang="ja-JP" altLang="en-US" dirty="0" smtClean="0"/>
              <a:t>調整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 smtClean="0"/>
              <a:t>前</a:t>
            </a:r>
            <a:r>
              <a:rPr kumimoji="1" lang="en-US" altLang="ja-JP" sz="2000" dirty="0" smtClean="0"/>
              <a:t>frame</a:t>
            </a:r>
            <a:r>
              <a:rPr kumimoji="1" lang="ja-JP" altLang="en-US" sz="2000" dirty="0" smtClean="0"/>
              <a:t>のビットずれ量を</a:t>
            </a:r>
            <a:r>
              <a:rPr kumimoji="1" lang="en-US" altLang="ja-JP" sz="2000" dirty="0" smtClean="0"/>
              <a:t>feedback</a:t>
            </a:r>
            <a:r>
              <a:rPr kumimoji="1" lang="ja-JP" altLang="en-US" sz="2000" dirty="0" smtClean="0"/>
              <a:t>して使う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　　</a:t>
            </a:r>
            <a:r>
              <a:rPr lang="en-US" altLang="ja-JP" sz="2000" dirty="0" err="1" smtClean="0"/>
              <a:t>vbr_bits_off_target</a:t>
            </a:r>
            <a:r>
              <a:rPr lang="en-US" altLang="ja-JP" sz="2000" dirty="0" smtClean="0"/>
              <a:t> </a:t>
            </a:r>
            <a:r>
              <a:rPr lang="zh-CN" altLang="en-US" sz="2000" dirty="0"/>
              <a:t>＝</a:t>
            </a:r>
            <a:r>
              <a:rPr lang="en-US" altLang="zh-CN" sz="2000" dirty="0"/>
              <a:t> </a:t>
            </a:r>
            <a:r>
              <a:rPr lang="en-US" altLang="ja-JP" sz="2000" dirty="0" err="1" smtClean="0"/>
              <a:t>base_frame_target</a:t>
            </a:r>
            <a:r>
              <a:rPr lang="en-US" altLang="ja-JP" sz="2000" dirty="0" smtClean="0"/>
              <a:t> - </a:t>
            </a:r>
            <a:r>
              <a:rPr lang="en-US" altLang="ja-JP" sz="2000" dirty="0" err="1" smtClean="0"/>
              <a:t>projected_frame_size</a:t>
            </a:r>
            <a:endParaRPr lang="en-US" altLang="ja-JP" sz="2000" dirty="0" smtClean="0"/>
          </a:p>
          <a:p>
            <a:r>
              <a:rPr lang="ja-JP" altLang="en-US" sz="2000" dirty="0" smtClean="0"/>
              <a:t>このずれ量によて</a:t>
            </a:r>
            <a:r>
              <a:rPr lang="en-US" altLang="ja-JP" sz="2000" dirty="0" smtClean="0"/>
              <a:t>target bits</a:t>
            </a:r>
            <a:r>
              <a:rPr lang="ja-JP" altLang="en-US" sz="2000" dirty="0" smtClean="0"/>
              <a:t>を修正するが、前後</a:t>
            </a:r>
            <a:r>
              <a:rPr lang="en-US" altLang="ja-JP" sz="2000" dirty="0" smtClean="0"/>
              <a:t>bits</a:t>
            </a:r>
            <a:r>
              <a:rPr lang="ja-JP" altLang="en-US" sz="2000" dirty="0" smtClean="0"/>
              <a:t>大きく変わらないように、上限を定義する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　　</a:t>
            </a:r>
            <a:r>
              <a:rPr lang="en-US" altLang="zh-CN" sz="2000" dirty="0" err="1" smtClean="0"/>
              <a:t>position_factor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poc</a:t>
            </a:r>
            <a:r>
              <a:rPr lang="en-US" altLang="zh-CN" sz="2000" dirty="0"/>
              <a:t> / </a:t>
            </a:r>
            <a:r>
              <a:rPr lang="en-US" altLang="zh-CN" sz="2000" dirty="0" smtClean="0"/>
              <a:t>all frames</a:t>
            </a:r>
          </a:p>
          <a:p>
            <a:pPr marL="0" indent="0">
              <a:buNone/>
            </a:pPr>
            <a:r>
              <a:rPr lang="ja-JP" altLang="en-US" sz="2000" dirty="0" smtClean="0"/>
              <a:t>　　</a:t>
            </a:r>
            <a:r>
              <a:rPr lang="en-US" altLang="zh-CN" sz="2000" dirty="0" err="1" smtClean="0"/>
              <a:t>max_delta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position_factor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frame_target</a:t>
            </a:r>
            <a:r>
              <a:rPr lang="en-US" altLang="zh-CN" sz="2000" dirty="0"/>
              <a:t> * </a:t>
            </a:r>
            <a:r>
              <a:rPr lang="en-US" altLang="zh-CN" sz="2000" dirty="0" smtClean="0"/>
              <a:t>LIMIT/100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LIMIT = 50</a:t>
            </a:r>
          </a:p>
          <a:p>
            <a:pPr marL="0" indent="0">
              <a:buNone/>
            </a:pPr>
            <a:r>
              <a:rPr lang="ja-JP" altLang="zh-CN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zh-CN" sz="2000" dirty="0" err="1" smtClean="0"/>
              <a:t>position_factor</a:t>
            </a:r>
            <a:r>
              <a:rPr lang="ja-JP" altLang="en-US" sz="2000" dirty="0" smtClean="0"/>
              <a:t>でシーケンンスの後ろに行くと修正量が大きくなる</a:t>
            </a:r>
            <a:endParaRPr lang="en-US" altLang="ja-JP" sz="2000" dirty="0" smtClean="0"/>
          </a:p>
          <a:p>
            <a:r>
              <a:rPr lang="en-US" altLang="zh-CN" sz="2000" dirty="0" err="1" smtClean="0"/>
              <a:t>frame_target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+</a:t>
            </a:r>
            <a:r>
              <a:rPr lang="en-US" altLang="zh-CN" sz="2000" dirty="0" smtClean="0"/>
              <a:t>=clip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max_delta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vbr_bits_off_target</a:t>
            </a:r>
            <a:r>
              <a:rPr lang="en-US" altLang="zh-CN" sz="2000" dirty="0"/>
              <a:t> 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011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457200" y="73301"/>
            <a:ext cx="8229600" cy="61850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3600" dirty="0" smtClean="0"/>
              <a:t>step-3:maxClipQP</a:t>
            </a:r>
            <a:endParaRPr kumimoji="1" lang="ja-JP" altLang="en-US" sz="3600" dirty="0"/>
          </a:p>
        </p:txBody>
      </p:sp>
      <p:sp>
        <p:nvSpPr>
          <p:cNvPr id="5" name="正方形/長方形 4"/>
          <p:cNvSpPr/>
          <p:nvPr/>
        </p:nvSpPr>
        <p:spPr>
          <a:xfrm>
            <a:off x="254000" y="699758"/>
            <a:ext cx="789353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ja-JP" sz="1600" dirty="0" err="1" smtClean="0"/>
              <a:t>gf</a:t>
            </a:r>
            <a:r>
              <a:rPr lang="en-US" altLang="ja-JP" sz="1600" dirty="0" smtClean="0"/>
              <a:t> group</a:t>
            </a:r>
            <a:r>
              <a:rPr lang="ja-JP" altLang="en-US" sz="1600" dirty="0" smtClean="0"/>
              <a:t>単位の</a:t>
            </a:r>
            <a:r>
              <a:rPr lang="en-US" altLang="ja-JP" sz="1600" dirty="0" err="1" smtClean="0"/>
              <a:t>maxClipQP</a:t>
            </a:r>
            <a:r>
              <a:rPr lang="ja-JP" altLang="en-US" sz="1600" dirty="0" smtClean="0"/>
              <a:t>を決める。前述の</a:t>
            </a:r>
            <a:r>
              <a:rPr lang="en-US" altLang="ja-JP" sz="1600" dirty="0" smtClean="0"/>
              <a:t>key frame</a:t>
            </a:r>
            <a:r>
              <a:rPr lang="ja-JP" altLang="en-US" sz="1600" dirty="0" smtClean="0"/>
              <a:t>の初期</a:t>
            </a:r>
            <a:r>
              <a:rPr lang="en-US" altLang="ja-JP" sz="1600" dirty="0" smtClean="0"/>
              <a:t>QP</a:t>
            </a:r>
            <a:r>
              <a:rPr lang="ja-JP" altLang="en-US" sz="1600" dirty="0" smtClean="0"/>
              <a:t>の決め方同じ</a:t>
            </a:r>
            <a:endParaRPr lang="en-US" altLang="ja-JP" sz="1600" dirty="0" smtClean="0"/>
          </a:p>
          <a:p>
            <a:pPr marL="342900" indent="-342900">
              <a:buFont typeface="Arial"/>
              <a:buChar char="•"/>
            </a:pPr>
            <a:r>
              <a:rPr lang="ja-JP" altLang="en-US" sz="1600" dirty="0" smtClean="0"/>
              <a:t>この</a:t>
            </a:r>
            <a:r>
              <a:rPr lang="en-US" altLang="ja-JP" sz="1600" dirty="0" err="1" smtClean="0"/>
              <a:t>maxClipQP</a:t>
            </a:r>
            <a:r>
              <a:rPr lang="ja-JP" altLang="en-US" sz="1600" dirty="0" smtClean="0"/>
              <a:t>のベースで調整する。</a:t>
            </a:r>
            <a:endParaRPr lang="en-US" altLang="ja-JP" sz="1600" dirty="0"/>
          </a:p>
          <a:p>
            <a:r>
              <a:rPr lang="ja-JP" altLang="ja-JP" sz="1600" dirty="0" smtClean="0"/>
              <a:t>　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 </a:t>
            </a:r>
            <a:r>
              <a:rPr lang="en-US" altLang="zh-CN" sz="1600" dirty="0" err="1" smtClean="0"/>
              <a:t>last_kfgroup_zeromotion_pct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&lt; </a:t>
            </a:r>
            <a:r>
              <a:rPr lang="en-US" altLang="zh-CN" sz="1600" dirty="0" smtClean="0"/>
              <a:t>95</a:t>
            </a:r>
            <a:r>
              <a:rPr lang="ja-JP" altLang="en-US" sz="1600" dirty="0" smtClean="0"/>
              <a:t>の場合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即ち動きがあるシーン</a:t>
            </a:r>
            <a:r>
              <a:rPr lang="en-US" altLang="ja-JP" sz="1600" dirty="0" smtClean="0"/>
              <a:t>)</a:t>
            </a:r>
          </a:p>
          <a:p>
            <a:r>
              <a:rPr lang="ja-JP" altLang="ja-JP" sz="1600" dirty="0"/>
              <a:t>　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key</a:t>
            </a:r>
            <a:r>
              <a:rPr lang="en-US" altLang="ja-JP" sz="1600" dirty="0"/>
              <a:t>/</a:t>
            </a:r>
            <a:r>
              <a:rPr lang="en-US" altLang="ja-JP" sz="1600" dirty="0" err="1"/>
              <a:t>gf</a:t>
            </a:r>
            <a:r>
              <a:rPr lang="en-US" altLang="ja-JP" sz="1600" dirty="0"/>
              <a:t> frame</a:t>
            </a:r>
            <a:r>
              <a:rPr lang="ja-JP" altLang="en-US" sz="1600" dirty="0"/>
              <a:t>の</a:t>
            </a:r>
            <a:r>
              <a:rPr lang="en-US" altLang="ja-JP" sz="1600" dirty="0" err="1"/>
              <a:t>maxClipQP</a:t>
            </a:r>
            <a:r>
              <a:rPr lang="ja-JP" altLang="en-US" sz="1600" dirty="0"/>
              <a:t>が少し小さめに調整</a:t>
            </a:r>
            <a:r>
              <a:rPr lang="ja-JP" altLang="en-US" sz="1600" dirty="0" smtClean="0"/>
              <a:t>する</a:t>
            </a:r>
            <a:endParaRPr lang="en-US" altLang="ja-JP" sz="1600" dirty="0" smtClean="0"/>
          </a:p>
          <a:p>
            <a:r>
              <a:rPr lang="ja-JP" altLang="ja-JP" sz="1600" dirty="0"/>
              <a:t>　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- </a:t>
            </a:r>
            <a:r>
              <a:rPr lang="en-US" altLang="ja-JP" sz="1600" dirty="0" err="1" smtClean="0"/>
              <a:t>maxClipQP</a:t>
            </a:r>
            <a:r>
              <a:rPr lang="ja-JP" altLang="en-US" sz="1600" dirty="0" smtClean="0"/>
              <a:t>で発生ビット量</a:t>
            </a:r>
            <a:r>
              <a:rPr lang="en-US" altLang="zh-CN" sz="1600" dirty="0" err="1"/>
              <a:t>base_bits_per_mb</a:t>
            </a:r>
            <a:r>
              <a:rPr lang="ja-JP" altLang="en-US" sz="1600" dirty="0" smtClean="0"/>
              <a:t>を計算</a:t>
            </a:r>
            <a:endParaRPr lang="en-US" altLang="ja-JP" sz="1600" dirty="0" smtClean="0"/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       - </a:t>
            </a:r>
            <a:r>
              <a:rPr lang="en-US" altLang="ja-JP" sz="1600" dirty="0" err="1" smtClean="0"/>
              <a:t>new_bits_per_mb</a:t>
            </a:r>
            <a:r>
              <a:rPr lang="en-US" altLang="ja-JP" sz="1600" dirty="0" smtClean="0"/>
              <a:t> = factor[type] * </a:t>
            </a:r>
            <a:r>
              <a:rPr lang="en-US" altLang="zh-CN" sz="1600" dirty="0" err="1" smtClean="0"/>
              <a:t>base_bits_per_mb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factor[inter] = 1, factor[</a:t>
            </a:r>
            <a:r>
              <a:rPr lang="en-US" altLang="zh-CN" sz="1600" dirty="0" err="1" smtClean="0"/>
              <a:t>gf</a:t>
            </a:r>
            <a:r>
              <a:rPr lang="en-US" altLang="zh-CN" sz="1600" dirty="0" smtClean="0"/>
              <a:t>] = 1.5, factor[</a:t>
            </a:r>
            <a:r>
              <a:rPr lang="en-US" altLang="zh-CN" sz="1600" dirty="0" err="1" smtClean="0"/>
              <a:t>kf</a:t>
            </a:r>
            <a:r>
              <a:rPr lang="en-US" altLang="zh-CN" sz="1600" dirty="0" smtClean="0"/>
              <a:t>] = 2</a:t>
            </a:r>
          </a:p>
          <a:p>
            <a:r>
              <a:rPr lang="ja-JP" altLang="en-US" sz="1600" dirty="0" smtClean="0"/>
              <a:t>　　　</a:t>
            </a:r>
            <a:r>
              <a:rPr lang="en-US" altLang="zh-CN" sz="1600" dirty="0" smtClean="0"/>
              <a:t>- </a:t>
            </a:r>
            <a:r>
              <a:rPr lang="en-US" altLang="zh-CN" sz="1600" dirty="0" err="1" smtClean="0"/>
              <a:t>new_bits_per_mb</a:t>
            </a:r>
            <a:r>
              <a:rPr lang="ja-JP" altLang="en-US" sz="1600" dirty="0" smtClean="0"/>
              <a:t>に目標にして、一番近い</a:t>
            </a:r>
            <a:r>
              <a:rPr lang="en-US" altLang="ja-JP" sz="1600" dirty="0" err="1" smtClean="0"/>
              <a:t>Qp</a:t>
            </a:r>
            <a:r>
              <a:rPr lang="ja-JP" altLang="en-US" sz="1600" dirty="0" smtClean="0"/>
              <a:t>を求める。</a:t>
            </a:r>
            <a:endParaRPr lang="en-US" altLang="ja-JP" sz="1600" dirty="0" smtClean="0"/>
          </a:p>
          <a:p>
            <a:r>
              <a:rPr lang="ja-JP" altLang="ja-JP" sz="1600" dirty="0"/>
              <a:t>　</a:t>
            </a:r>
            <a:r>
              <a:rPr lang="ja-JP" altLang="en-US" sz="1600" dirty="0" smtClean="0"/>
              <a:t>　　　この</a:t>
            </a:r>
            <a:r>
              <a:rPr lang="en-US" altLang="ja-JP" sz="1600" dirty="0" err="1" smtClean="0"/>
              <a:t>Qp</a:t>
            </a:r>
            <a:r>
              <a:rPr lang="ja-JP" altLang="en-US" sz="1600" dirty="0" smtClean="0"/>
              <a:t>が新たな</a:t>
            </a:r>
            <a:r>
              <a:rPr lang="en-US" altLang="ja-JP" sz="1600" dirty="0" err="1" smtClean="0"/>
              <a:t>maxClipQP</a:t>
            </a:r>
            <a:r>
              <a:rPr lang="ja-JP" altLang="en-US" sz="1600" dirty="0" smtClean="0"/>
              <a:t>として使う</a:t>
            </a:r>
            <a:endParaRPr lang="en-US" altLang="zh-CN" sz="1600" dirty="0" smtClean="0"/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          </a:t>
            </a:r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pPr marL="342900" indent="-342900">
              <a:buFont typeface="Arial"/>
              <a:buChar char="•"/>
            </a:pP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3339665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1948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3600" dirty="0"/>
              <a:t>step</a:t>
            </a:r>
            <a:r>
              <a:rPr lang="en-US" altLang="ja-JP" sz="3600" dirty="0" smtClean="0"/>
              <a:t>-</a:t>
            </a:r>
            <a:r>
              <a:rPr lang="en-US" altLang="ja-JP" sz="3600" dirty="0"/>
              <a:t>4</a:t>
            </a:r>
            <a:r>
              <a:rPr lang="en-US" altLang="ja-JP" sz="3600" dirty="0" smtClean="0"/>
              <a:t>:minClipQP</a:t>
            </a:r>
            <a:endParaRPr kumimoji="1" lang="ja-JP" altLang="en-US" sz="3600" dirty="0"/>
          </a:p>
        </p:txBody>
      </p:sp>
      <p:sp>
        <p:nvSpPr>
          <p:cNvPr id="3" name="正方形/長方形 2"/>
          <p:cNvSpPr/>
          <p:nvPr/>
        </p:nvSpPr>
        <p:spPr>
          <a:xfrm>
            <a:off x="457200" y="706484"/>
            <a:ext cx="9115684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p"/>
            </a:pPr>
            <a:r>
              <a:rPr lang="en-US" altLang="zh-CN" sz="1600" b="1" dirty="0" smtClean="0">
                <a:solidFill>
                  <a:srgbClr val="FF0000"/>
                </a:solidFill>
              </a:rPr>
              <a:t> Key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frame</a:t>
            </a:r>
          </a:p>
          <a:p>
            <a:pPr marL="742950" lvl="1" indent="-285750">
              <a:buFont typeface="Arial"/>
              <a:buChar char="•"/>
            </a:pPr>
            <a:r>
              <a:rPr lang="ja-JP" altLang="en-US" sz="1400" dirty="0" smtClean="0">
                <a:solidFill>
                  <a:srgbClr val="000000"/>
                </a:solidFill>
              </a:rPr>
              <a:t>動き</a:t>
            </a:r>
            <a:r>
              <a:rPr lang="ja-JP" altLang="en-US" sz="1400" dirty="0">
                <a:solidFill>
                  <a:srgbClr val="000000"/>
                </a:solidFill>
              </a:rPr>
              <a:t>状況</a:t>
            </a:r>
            <a:r>
              <a:rPr lang="en-US" altLang="ja-JP" sz="1400" dirty="0" smtClean="0">
                <a:solidFill>
                  <a:srgbClr val="000000"/>
                </a:solidFill>
              </a:rPr>
              <a:t>[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key_low_motion</a:t>
            </a:r>
            <a:r>
              <a:rPr lang="en-US" altLang="ja-JP" sz="1400" dirty="0">
                <a:solidFill>
                  <a:srgbClr val="000000"/>
                </a:solidFill>
              </a:rPr>
              <a:t>,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key_high_motion</a:t>
            </a:r>
            <a:r>
              <a:rPr lang="en-US" altLang="ja-JP" sz="1400" dirty="0">
                <a:solidFill>
                  <a:srgbClr val="000000"/>
                </a:solidFill>
              </a:rPr>
              <a:t>]</a:t>
            </a:r>
            <a:r>
              <a:rPr lang="ja-JP" altLang="en-US" sz="1400" dirty="0">
                <a:solidFill>
                  <a:srgbClr val="000000"/>
                </a:solidFill>
              </a:rPr>
              <a:t>を定義</a:t>
            </a:r>
            <a:r>
              <a:rPr lang="en-US" altLang="ja-JP" sz="1400" dirty="0">
                <a:solidFill>
                  <a:srgbClr val="000000"/>
                </a:solidFill>
              </a:rPr>
              <a:t>(</a:t>
            </a:r>
            <a:r>
              <a:rPr lang="ja-JP" altLang="en-US" sz="1400" dirty="0" smtClean="0">
                <a:solidFill>
                  <a:srgbClr val="000000"/>
                </a:solidFill>
              </a:rPr>
              <a:t>固定値</a:t>
            </a:r>
            <a:r>
              <a:rPr lang="en-US" altLang="ja-JP" sz="1400" dirty="0" smtClean="0">
                <a:solidFill>
                  <a:srgbClr val="000000"/>
                </a:solidFill>
              </a:rPr>
              <a:t>400,5000)</a:t>
            </a:r>
            <a:r>
              <a:rPr lang="ja-JP" altLang="en-US" sz="1400" dirty="0">
                <a:solidFill>
                  <a:srgbClr val="000000"/>
                </a:solidFill>
              </a:rPr>
              <a:t>。</a:t>
            </a:r>
            <a:r>
              <a:rPr lang="en-US" altLang="ja-JP" sz="1400" dirty="0" err="1">
                <a:solidFill>
                  <a:srgbClr val="000000"/>
                </a:solidFill>
              </a:rPr>
              <a:t>minq</a:t>
            </a:r>
            <a:r>
              <a:rPr lang="ja-JP" altLang="en-US" sz="1400" dirty="0">
                <a:solidFill>
                  <a:srgbClr val="000000"/>
                </a:solidFill>
              </a:rPr>
              <a:t>の式も変わる。</a:t>
            </a:r>
            <a:endParaRPr lang="en-US" altLang="ja-JP" sz="1400" dirty="0">
              <a:solidFill>
                <a:srgbClr val="000000"/>
              </a:solidFill>
            </a:endParaRPr>
          </a:p>
          <a:p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ja-JP" altLang="en-US" sz="1400" dirty="0">
                <a:solidFill>
                  <a:srgbClr val="000000"/>
                </a:solidFill>
              </a:rPr>
              <a:t>　　　　　　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key_low_motion_minq</a:t>
            </a:r>
            <a:r>
              <a:rPr lang="en-US" altLang="ja-JP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>
                <a:solidFill>
                  <a:srgbClr val="000000"/>
                </a:solidFill>
              </a:rPr>
              <a:t>= f(q, x3,x2,x1)</a:t>
            </a:r>
          </a:p>
          <a:p>
            <a:r>
              <a:rPr lang="en-US" altLang="ja-JP" sz="1400" dirty="0">
                <a:solidFill>
                  <a:srgbClr val="000000"/>
                </a:solidFill>
              </a:rPr>
              <a:t>       </a:t>
            </a:r>
            <a:r>
              <a:rPr lang="ja-JP" altLang="en-US" sz="1400" dirty="0">
                <a:solidFill>
                  <a:srgbClr val="000000"/>
                </a:solidFill>
              </a:rPr>
              <a:t>　　　　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key_high_motion_minq</a:t>
            </a:r>
            <a:r>
              <a:rPr lang="en-US" altLang="ja-JP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>
                <a:solidFill>
                  <a:srgbClr val="000000"/>
                </a:solidFill>
              </a:rPr>
              <a:t>= f(q, x3’, x2’, x1’)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ja-JP" sz="1400" dirty="0" err="1" smtClean="0">
                <a:solidFill>
                  <a:srgbClr val="FF0000"/>
                </a:solidFill>
              </a:rPr>
              <a:t>kf</a:t>
            </a:r>
            <a:r>
              <a:rPr lang="en-US" altLang="ja-JP" sz="1400" dirty="0" err="1">
                <a:solidFill>
                  <a:srgbClr val="FF0000"/>
                </a:solidFill>
              </a:rPr>
              <a:t>_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boost</a:t>
            </a:r>
            <a:r>
              <a:rPr lang="en-US" altLang="ja-JP" sz="1400" dirty="0" smtClean="0">
                <a:solidFill>
                  <a:srgbClr val="000000"/>
                </a:solidFill>
              </a:rPr>
              <a:t> &lt;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key_low_motion</a:t>
            </a:r>
            <a:r>
              <a:rPr lang="en-US" altLang="ja-JP" sz="1400" dirty="0">
                <a:solidFill>
                  <a:srgbClr val="000000"/>
                </a:solidFill>
              </a:rPr>
              <a:t>, </a:t>
            </a:r>
            <a:r>
              <a:rPr lang="en-US" altLang="ja-JP" sz="1400" dirty="0" err="1">
                <a:solidFill>
                  <a:srgbClr val="000000"/>
                </a:solidFill>
              </a:rPr>
              <a:t>minClipQP</a:t>
            </a:r>
            <a:r>
              <a:rPr lang="en-US" altLang="ja-JP" sz="1400" dirty="0">
                <a:solidFill>
                  <a:srgbClr val="000000"/>
                </a:solidFill>
              </a:rPr>
              <a:t>  = 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key_low_motion_minq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ja-JP" sz="1400" dirty="0" err="1" smtClean="0">
                <a:solidFill>
                  <a:srgbClr val="FF0000"/>
                </a:solidFill>
              </a:rPr>
              <a:t>kf</a:t>
            </a:r>
            <a:r>
              <a:rPr lang="en-US" altLang="ja-JP" sz="1400" dirty="0" err="1">
                <a:solidFill>
                  <a:srgbClr val="FF0000"/>
                </a:solidFill>
              </a:rPr>
              <a:t>_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boost</a:t>
            </a:r>
            <a:r>
              <a:rPr lang="en-US" altLang="ja-JP" sz="1400" dirty="0" smtClean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</a:rPr>
              <a:t>&gt;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key_high_motion</a:t>
            </a:r>
            <a:r>
              <a:rPr lang="en-US" altLang="ja-JP" sz="1400" dirty="0">
                <a:solidFill>
                  <a:srgbClr val="000000"/>
                </a:solidFill>
              </a:rPr>
              <a:t>, </a:t>
            </a:r>
            <a:r>
              <a:rPr lang="en-US" altLang="ja-JP" sz="1400" dirty="0" err="1">
                <a:solidFill>
                  <a:srgbClr val="000000"/>
                </a:solidFill>
              </a:rPr>
              <a:t>minClipQP</a:t>
            </a:r>
            <a:r>
              <a:rPr lang="en-US" altLang="ja-JP" sz="1400" dirty="0">
                <a:solidFill>
                  <a:srgbClr val="000000"/>
                </a:solidFill>
              </a:rPr>
              <a:t> = 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key_high_motion_minq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ja-JP" sz="1400" dirty="0" err="1" smtClean="0">
                <a:solidFill>
                  <a:srgbClr val="000000"/>
                </a:solidFill>
              </a:rPr>
              <a:t>key_low_motion</a:t>
            </a:r>
            <a:r>
              <a:rPr lang="en-US" altLang="ja-JP" sz="1400" dirty="0" smtClean="0">
                <a:solidFill>
                  <a:srgbClr val="000000"/>
                </a:solidFill>
              </a:rPr>
              <a:t> &lt;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kf_boost</a:t>
            </a:r>
            <a:r>
              <a:rPr lang="en-US" altLang="ja-JP" sz="1400" dirty="0" smtClean="0">
                <a:solidFill>
                  <a:srgbClr val="000000"/>
                </a:solidFill>
              </a:rPr>
              <a:t> &lt;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key_high_motion</a:t>
            </a:r>
            <a:r>
              <a:rPr lang="en-US" altLang="ja-JP" sz="1400" dirty="0">
                <a:solidFill>
                  <a:srgbClr val="000000"/>
                </a:solidFill>
              </a:rPr>
              <a:t>, </a:t>
            </a:r>
          </a:p>
          <a:p>
            <a:r>
              <a:rPr lang="en-US" altLang="ja-JP" sz="1400" dirty="0"/>
              <a:t>                 </a:t>
            </a:r>
            <a:r>
              <a:rPr lang="ja-JP" altLang="en-US" sz="1400" dirty="0"/>
              <a:t>　</a:t>
            </a:r>
            <a:r>
              <a:rPr lang="en-US" altLang="ja-JP" sz="1400" dirty="0"/>
              <a:t>gap = </a:t>
            </a:r>
            <a:r>
              <a:rPr lang="en-US" altLang="ja-JP" sz="1400" dirty="0" err="1" smtClean="0"/>
              <a:t>key_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high_motion</a:t>
            </a:r>
            <a:r>
              <a:rPr lang="en-US" altLang="ja-JP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 smtClean="0"/>
              <a:t>– </a:t>
            </a:r>
            <a:r>
              <a:rPr lang="en-US" altLang="ja-JP" sz="1400" dirty="0" err="1" smtClean="0"/>
              <a:t>key_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low_motion</a:t>
            </a:r>
            <a:r>
              <a:rPr lang="en-US" altLang="ja-JP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/>
              <a:t>;</a:t>
            </a:r>
          </a:p>
          <a:p>
            <a:r>
              <a:rPr lang="en-US" altLang="ja-JP" sz="1400" dirty="0"/>
              <a:t>                 </a:t>
            </a:r>
            <a:r>
              <a:rPr lang="ja-JP" altLang="en-US" sz="1400" dirty="0"/>
              <a:t>　</a:t>
            </a:r>
            <a:r>
              <a:rPr lang="en-US" altLang="ja-JP" sz="1400" dirty="0"/>
              <a:t>offset = </a:t>
            </a:r>
            <a:r>
              <a:rPr lang="en-US" altLang="ja-JP" sz="1400" dirty="0" err="1" smtClean="0"/>
              <a:t>key_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high_motion</a:t>
            </a:r>
            <a:r>
              <a:rPr lang="en-US" altLang="ja-JP" sz="1400" dirty="0" smtClean="0">
                <a:solidFill>
                  <a:srgbClr val="000000"/>
                </a:solidFill>
              </a:rPr>
              <a:t> </a:t>
            </a:r>
            <a:r>
              <a:rPr lang="en-US" altLang="ja-JP" sz="1400" dirty="0" smtClean="0"/>
              <a:t>– </a:t>
            </a:r>
            <a:r>
              <a:rPr lang="en-US" altLang="ja-JP" sz="1400" dirty="0" err="1" smtClean="0"/>
              <a:t>kf</a:t>
            </a:r>
            <a:r>
              <a:rPr lang="en-US" altLang="ja-JP" sz="1400" dirty="0" err="1"/>
              <a:t>_</a:t>
            </a:r>
            <a:r>
              <a:rPr lang="en-US" altLang="ja-JP" sz="1400" dirty="0" err="1" smtClean="0"/>
              <a:t>boost</a:t>
            </a:r>
            <a:r>
              <a:rPr lang="en-US" altLang="ja-JP" sz="1400" dirty="0" smtClean="0"/>
              <a:t>;</a:t>
            </a:r>
            <a:endParaRPr lang="en-US" altLang="ja-JP" sz="1400" dirty="0"/>
          </a:p>
          <a:p>
            <a:r>
              <a:rPr lang="en-US" altLang="ja-JP" sz="1400" dirty="0"/>
              <a:t>                 </a:t>
            </a:r>
            <a:r>
              <a:rPr lang="ja-JP" altLang="en-US" sz="1400" dirty="0"/>
              <a:t>　</a:t>
            </a:r>
            <a:r>
              <a:rPr lang="en-US" altLang="ja-JP" sz="1400" dirty="0" err="1"/>
              <a:t>qdiff</a:t>
            </a:r>
            <a:r>
              <a:rPr lang="en-US" altLang="ja-JP" sz="1400" dirty="0"/>
              <a:t> = </a:t>
            </a:r>
            <a:r>
              <a:rPr lang="en-US" altLang="ja-JP" sz="1400" dirty="0" err="1" smtClean="0"/>
              <a:t>key_high_motion_minq</a:t>
            </a:r>
            <a:r>
              <a:rPr lang="en-US" altLang="ja-JP" sz="1400" dirty="0" smtClean="0"/>
              <a:t> – </a:t>
            </a:r>
            <a:r>
              <a:rPr lang="en-US" altLang="ja-JP" sz="1400" dirty="0" err="1" smtClean="0"/>
              <a:t>key_low_motion_minq</a:t>
            </a:r>
            <a:r>
              <a:rPr lang="en-US" altLang="ja-JP" sz="1400" dirty="0"/>
              <a:t>;</a:t>
            </a:r>
          </a:p>
          <a:p>
            <a:r>
              <a:rPr lang="en-US" altLang="ja-JP" sz="1400" dirty="0"/>
              <a:t>                 </a:t>
            </a:r>
            <a:r>
              <a:rPr lang="ja-JP" altLang="en-US" sz="1400" dirty="0"/>
              <a:t>　</a:t>
            </a:r>
            <a:r>
              <a:rPr lang="en-US" altLang="ja-JP" sz="1400" dirty="0"/>
              <a:t>adjustment = ((offset * </a:t>
            </a:r>
            <a:r>
              <a:rPr lang="en-US" altLang="ja-JP" sz="1400" dirty="0" err="1"/>
              <a:t>qdiff</a:t>
            </a:r>
            <a:r>
              <a:rPr lang="en-US" altLang="ja-JP" sz="1400" dirty="0"/>
              <a:t>) + (gap &gt;&gt; 1)) / gap;</a:t>
            </a:r>
          </a:p>
          <a:p>
            <a:r>
              <a:rPr lang="en-US" altLang="ja-JP" sz="1400" dirty="0"/>
              <a:t>                 </a:t>
            </a:r>
            <a:r>
              <a:rPr lang="ja-JP" altLang="en-US" sz="1400" dirty="0"/>
              <a:t>　</a:t>
            </a:r>
            <a:r>
              <a:rPr lang="en-US" altLang="ja-JP" sz="1400" b="1" dirty="0" err="1">
                <a:solidFill>
                  <a:srgbClr val="008000"/>
                </a:solidFill>
              </a:rPr>
              <a:t>minClipQP</a:t>
            </a:r>
            <a:r>
              <a:rPr lang="en-US" altLang="ja-JP" sz="1400" b="1" dirty="0">
                <a:solidFill>
                  <a:srgbClr val="008000"/>
                </a:solidFill>
              </a:rPr>
              <a:t> = </a:t>
            </a:r>
            <a:r>
              <a:rPr lang="en-US" altLang="ja-JP" sz="1400" b="1" dirty="0" err="1" smtClean="0">
                <a:solidFill>
                  <a:srgbClr val="008000"/>
                </a:solidFill>
              </a:rPr>
              <a:t>key_low_motion_minq</a:t>
            </a:r>
            <a:r>
              <a:rPr lang="en-US" altLang="ja-JP" sz="1400" b="1" dirty="0" smtClean="0">
                <a:solidFill>
                  <a:srgbClr val="008000"/>
                </a:solidFill>
              </a:rPr>
              <a:t> </a:t>
            </a:r>
            <a:r>
              <a:rPr lang="en-US" altLang="ja-JP" sz="1400" b="1" dirty="0">
                <a:solidFill>
                  <a:srgbClr val="008000"/>
                </a:solidFill>
              </a:rPr>
              <a:t>+ adjustment;</a:t>
            </a:r>
            <a:r>
              <a:rPr lang="en-US" altLang="ja-JP" sz="1400" dirty="0"/>
              <a:t>//</a:t>
            </a:r>
            <a:r>
              <a:rPr lang="ja-JP" altLang="en-US" sz="1400" dirty="0"/>
              <a:t>位置によって調整する</a:t>
            </a:r>
            <a:endParaRPr lang="en-US" altLang="ja-JP" sz="1400" dirty="0"/>
          </a:p>
          <a:p>
            <a:pPr marL="285750" indent="-285750">
              <a:buFont typeface="Wingdings" charset="2"/>
              <a:buChar char="p"/>
            </a:pPr>
            <a:r>
              <a:rPr lang="en-US" altLang="zh-CN" sz="1400" b="1" dirty="0" err="1" smtClean="0">
                <a:solidFill>
                  <a:srgbClr val="008000"/>
                </a:solidFill>
              </a:rPr>
              <a:t>Gf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 frame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key frame</a:t>
            </a:r>
            <a:r>
              <a:rPr lang="zh-CN" altLang="en-US" sz="1400" dirty="0" smtClean="0"/>
              <a:t>と同じが、</a:t>
            </a:r>
            <a:r>
              <a:rPr lang="en-US" altLang="zh-CN" sz="1400" dirty="0" err="1" smtClean="0"/>
              <a:t>Gf</a:t>
            </a:r>
            <a:r>
              <a:rPr lang="en-US" altLang="zh-CN" sz="1400" dirty="0" smtClean="0"/>
              <a:t> frame</a:t>
            </a:r>
            <a:r>
              <a:rPr lang="ja-JP" altLang="en-US" sz="1400" dirty="0" smtClean="0"/>
              <a:t>のパラメータを使う</a:t>
            </a:r>
            <a:endParaRPr lang="en-US" altLang="ja-JP" sz="1400" dirty="0" smtClean="0"/>
          </a:p>
          <a:p>
            <a:r>
              <a:rPr lang="ja-JP" altLang="ja-JP" sz="1400" dirty="0"/>
              <a:t>　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  </a:t>
            </a:r>
            <a:r>
              <a:rPr lang="en-US" altLang="ja-JP" sz="1400" dirty="0" err="1" smtClean="0"/>
              <a:t>gf_boost</a:t>
            </a:r>
            <a:r>
              <a:rPr lang="en-US" altLang="ja-JP" sz="1400" dirty="0" smtClean="0"/>
              <a:t>, </a:t>
            </a:r>
            <a:r>
              <a:rPr lang="en-US" altLang="ja-JP" sz="1400" dirty="0" err="1" smtClean="0"/>
              <a:t>low_motion_minq</a:t>
            </a:r>
            <a:r>
              <a:rPr lang="en-US" altLang="ja-JP" sz="1400" dirty="0" smtClean="0"/>
              <a:t>, </a:t>
            </a:r>
            <a:r>
              <a:rPr lang="en-US" altLang="ja-JP" sz="1400" dirty="0" err="1" smtClean="0"/>
              <a:t>high_motion_minq</a:t>
            </a:r>
            <a:r>
              <a:rPr lang="en-US" altLang="ja-JP" sz="1400" dirty="0" smtClean="0"/>
              <a:t>, </a:t>
            </a:r>
            <a:r>
              <a:rPr lang="en-US" altLang="ja-JP" sz="1400" dirty="0" err="1"/>
              <a:t>low_motion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high_motion</a:t>
            </a:r>
            <a:r>
              <a:rPr lang="en-US" altLang="ja-JP" sz="1400" dirty="0"/>
              <a:t>, </a:t>
            </a:r>
            <a:endParaRPr lang="en-US" altLang="zh-CN" sz="1400" dirty="0"/>
          </a:p>
          <a:p>
            <a:pPr marL="285750" indent="-285750">
              <a:buFont typeface="Wingdings" charset="2"/>
              <a:buChar char="p"/>
            </a:pPr>
            <a:r>
              <a:rPr lang="ja-JP" altLang="en-US" sz="1400" b="1" dirty="0" smtClean="0">
                <a:solidFill>
                  <a:srgbClr val="0000FF"/>
                </a:solidFill>
              </a:rPr>
              <a:t>その他</a:t>
            </a:r>
            <a:endParaRPr lang="en-US" altLang="ja-JP" sz="1400" b="1" dirty="0" smtClean="0">
              <a:solidFill>
                <a:srgbClr val="0000FF"/>
              </a:solidFill>
            </a:endParaRPr>
          </a:p>
          <a:p>
            <a:r>
              <a:rPr lang="en-US" altLang="ja-JP" sz="1400" b="1" dirty="0">
                <a:solidFill>
                  <a:srgbClr val="0000FF"/>
                </a:solidFill>
              </a:rPr>
              <a:t> </a:t>
            </a:r>
            <a:r>
              <a:rPr lang="en-US" altLang="ja-JP" sz="1400" b="1" dirty="0" smtClean="0">
                <a:solidFill>
                  <a:srgbClr val="0000FF"/>
                </a:solidFill>
              </a:rPr>
              <a:t>       </a:t>
            </a:r>
            <a:r>
              <a:rPr lang="en-US" altLang="ja-JP" sz="1400" dirty="0" smtClean="0">
                <a:solidFill>
                  <a:srgbClr val="000000"/>
                </a:solidFill>
              </a:rPr>
              <a:t>q = key frame</a:t>
            </a:r>
            <a:r>
              <a:rPr lang="ja-JP" altLang="en-US" sz="1400" dirty="0" smtClean="0">
                <a:solidFill>
                  <a:srgbClr val="000000"/>
                </a:solidFill>
              </a:rPr>
              <a:t>直後</a:t>
            </a:r>
            <a:r>
              <a:rPr lang="en-US" altLang="ja-JP" sz="1400" dirty="0" smtClean="0">
                <a:solidFill>
                  <a:srgbClr val="000000"/>
                </a:solidFill>
              </a:rPr>
              <a:t> ? </a:t>
            </a:r>
            <a:r>
              <a:rPr lang="en-US" altLang="ja-JP" sz="1400" dirty="0">
                <a:solidFill>
                  <a:srgbClr val="000000"/>
                </a:solidFill>
              </a:rPr>
              <a:t>min(</a:t>
            </a:r>
            <a:r>
              <a:rPr lang="en-US" altLang="ja-JP" sz="1400" dirty="0" err="1">
                <a:solidFill>
                  <a:srgbClr val="000000"/>
                </a:solidFill>
              </a:rPr>
              <a:t>maxClipQP</a:t>
            </a:r>
            <a:r>
              <a:rPr lang="en-US" altLang="ja-JP" sz="1400" dirty="0">
                <a:solidFill>
                  <a:srgbClr val="000000"/>
                </a:solidFill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</a:rPr>
              <a:t>avg_frame_q</a:t>
            </a:r>
            <a:r>
              <a:rPr lang="en-US" altLang="zh-CN" sz="1400" dirty="0" smtClean="0">
                <a:solidFill>
                  <a:srgbClr val="000000"/>
                </a:solidFill>
              </a:rPr>
              <a:t>[key]</a:t>
            </a:r>
            <a:r>
              <a:rPr lang="en-US" altLang="ja-JP" sz="1400" dirty="0" smtClean="0">
                <a:solidFill>
                  <a:srgbClr val="000000"/>
                </a:solidFill>
              </a:rPr>
              <a:t>)</a:t>
            </a:r>
            <a:r>
              <a:rPr lang="en-US" altLang="ja-JP" sz="1400" dirty="0">
                <a:solidFill>
                  <a:srgbClr val="000000"/>
                </a:solidFill>
              </a:rPr>
              <a:t>:</a:t>
            </a:r>
            <a:r>
              <a:rPr lang="en-US" altLang="ja-JP" sz="1400" dirty="0" smtClean="0">
                <a:solidFill>
                  <a:srgbClr val="000000"/>
                </a:solidFill>
              </a:rPr>
              <a:t>min(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maxClipQP</a:t>
            </a:r>
            <a:r>
              <a:rPr lang="en-US" altLang="ja-JP" sz="1400" dirty="0" smtClean="0">
                <a:solidFill>
                  <a:srgbClr val="000000"/>
                </a:solidFill>
              </a:rPr>
              <a:t>,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avg_frame_q</a:t>
            </a:r>
            <a:r>
              <a:rPr lang="en-US" altLang="zh-CN" sz="1400" dirty="0" smtClean="0">
                <a:solidFill>
                  <a:srgbClr val="000000"/>
                </a:solidFill>
              </a:rPr>
              <a:t>[inter]</a:t>
            </a:r>
            <a:r>
              <a:rPr lang="en-US" altLang="ja-JP" sz="1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ja-JP" sz="1400" b="1" dirty="0">
                <a:solidFill>
                  <a:srgbClr val="0000FF"/>
                </a:solidFill>
              </a:rPr>
              <a:t> </a:t>
            </a:r>
            <a:r>
              <a:rPr lang="en-US" altLang="ja-JP" sz="1400" b="1" dirty="0" smtClean="0">
                <a:solidFill>
                  <a:srgbClr val="0000FF"/>
                </a:solidFill>
              </a:rPr>
              <a:t>       </a:t>
            </a:r>
            <a:r>
              <a:rPr lang="en-US" altLang="ja-JP" sz="1400" dirty="0" err="1" smtClean="0"/>
              <a:t>minClipQP</a:t>
            </a:r>
            <a:r>
              <a:rPr lang="en-US" altLang="ja-JP" sz="1400" dirty="0" smtClean="0"/>
              <a:t> = q</a:t>
            </a:r>
            <a:r>
              <a:rPr lang="ja-JP" altLang="en-US" sz="1400" dirty="0" smtClean="0"/>
              <a:t>に対して</a:t>
            </a:r>
            <a:r>
              <a:rPr lang="en-US" altLang="ja-JP" sz="1400" dirty="0" smtClean="0"/>
              <a:t>f(</a:t>
            </a:r>
            <a:r>
              <a:rPr lang="en-US" altLang="ja-JP" sz="1400" dirty="0" smtClean="0">
                <a:solidFill>
                  <a:srgbClr val="000000"/>
                </a:solidFill>
              </a:rPr>
              <a:t>q</a:t>
            </a:r>
            <a:r>
              <a:rPr lang="en-US" altLang="ja-JP" sz="1400" dirty="0" smtClean="0"/>
              <a:t>, </a:t>
            </a:r>
            <a:r>
              <a:rPr lang="pt-BR" altLang="ja-JP" sz="1400" dirty="0"/>
              <a:t>0.00000271, -0.00113, 0.70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で求めた</a:t>
            </a:r>
            <a:r>
              <a:rPr lang="en-US" altLang="ja-JP" sz="1400" dirty="0" err="1" smtClean="0"/>
              <a:t>minq</a:t>
            </a:r>
            <a:endParaRPr lang="en-US" altLang="ja-JP" sz="14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786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41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dirty="0"/>
              <a:t>step-4:minClipQP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63381"/>
            <a:ext cx="8413262" cy="243400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frame size</a:t>
            </a:r>
            <a:r>
              <a:rPr kumimoji="1" lang="ja-JP" altLang="en-US" dirty="0" smtClean="0"/>
              <a:t>が</a:t>
            </a:r>
            <a:r>
              <a:rPr kumimoji="1" lang="en-US" altLang="ja-JP" dirty="0" err="1" smtClean="0"/>
              <a:t>cif</a:t>
            </a:r>
            <a:r>
              <a:rPr kumimoji="1" lang="ja-JP" altLang="en-US" dirty="0" smtClean="0"/>
              <a:t>以下</a:t>
            </a:r>
            <a:r>
              <a:rPr lang="en-US" altLang="ja-JP" dirty="0"/>
              <a:t>/</a:t>
            </a:r>
            <a:r>
              <a:rPr kumimoji="1" lang="en-US" altLang="ja-JP" dirty="0" smtClean="0"/>
              <a:t>zero mv</a:t>
            </a:r>
            <a:r>
              <a:rPr kumimoji="1" lang="ja-JP" altLang="en-US" dirty="0" smtClean="0"/>
              <a:t>が多い場合</a:t>
            </a:r>
            <a:r>
              <a:rPr lang="en-US" altLang="ja-JP" dirty="0" err="1" smtClean="0"/>
              <a:t>minClipQP</a:t>
            </a:r>
            <a:r>
              <a:rPr lang="ja-JP" altLang="en-US" dirty="0" smtClean="0"/>
              <a:t>を下げる</a:t>
            </a:r>
            <a:endParaRPr lang="en-US" altLang="ja-JP" dirty="0" smtClean="0"/>
          </a:p>
          <a:p>
            <a:r>
              <a:rPr lang="en-US" altLang="ja-JP" dirty="0" err="1"/>
              <a:t>minClipQP</a:t>
            </a:r>
            <a:r>
              <a:rPr lang="ja-JP" altLang="en-US" dirty="0"/>
              <a:t>の調整</a:t>
            </a:r>
            <a:endParaRPr lang="en-US" altLang="ja-JP" dirty="0"/>
          </a:p>
          <a:p>
            <a:pPr marL="400050" lvl="1" indent="0"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576385" y="2842847"/>
            <a:ext cx="5148384" cy="108438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lvl="1" indent="0">
              <a:buNone/>
            </a:pPr>
            <a:r>
              <a:rPr lang="en-US" altLang="zh-CN" dirty="0" err="1">
                <a:solidFill>
                  <a:srgbClr val="00FF00"/>
                </a:solidFill>
              </a:rPr>
              <a:t>q_adj_fcator</a:t>
            </a:r>
            <a:r>
              <a:rPr lang="ja-JP" altLang="zh-CN" dirty="0">
                <a:solidFill>
                  <a:srgbClr val="00FF00"/>
                </a:solidFill>
              </a:rPr>
              <a:t> </a:t>
            </a:r>
            <a:r>
              <a:rPr lang="en-US" altLang="ja-JP" dirty="0">
                <a:solidFill>
                  <a:srgbClr val="00FF00"/>
                </a:solidFill>
              </a:rPr>
              <a:t>=</a:t>
            </a:r>
            <a:r>
              <a:rPr lang="ja-JP" altLang="en-US" dirty="0">
                <a:solidFill>
                  <a:srgbClr val="00FF00"/>
                </a:solidFill>
              </a:rPr>
              <a:t> </a:t>
            </a:r>
            <a:r>
              <a:rPr lang="en-US" altLang="ja-JP" dirty="0" smtClean="0">
                <a:solidFill>
                  <a:srgbClr val="00FF00"/>
                </a:solidFill>
              </a:rPr>
              <a:t>1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FF00"/>
                </a:solidFill>
              </a:rPr>
              <a:t>frame</a:t>
            </a:r>
            <a:r>
              <a:rPr lang="ja-JP" altLang="ja-JP" dirty="0" smtClean="0">
                <a:solidFill>
                  <a:srgbClr val="00FF00"/>
                </a:solidFill>
              </a:rPr>
              <a:t> </a:t>
            </a:r>
            <a:r>
              <a:rPr lang="en-US" altLang="ja-JP" dirty="0">
                <a:solidFill>
                  <a:srgbClr val="00FF00"/>
                </a:solidFill>
              </a:rPr>
              <a:t>size</a:t>
            </a:r>
            <a:r>
              <a:rPr lang="ja-JP" altLang="en-US" dirty="0">
                <a:solidFill>
                  <a:srgbClr val="00FF00"/>
                </a:solidFill>
              </a:rPr>
              <a:t> </a:t>
            </a:r>
            <a:r>
              <a:rPr lang="en-US" altLang="ja-JP" dirty="0">
                <a:solidFill>
                  <a:srgbClr val="00FF00"/>
                </a:solidFill>
              </a:rPr>
              <a:t>&lt;=</a:t>
            </a:r>
            <a:r>
              <a:rPr lang="ja-JP" altLang="en-US" dirty="0">
                <a:solidFill>
                  <a:srgbClr val="00FF00"/>
                </a:solidFill>
              </a:rPr>
              <a:t> </a:t>
            </a:r>
            <a:r>
              <a:rPr lang="en-US" altLang="ja-JP" dirty="0" err="1">
                <a:solidFill>
                  <a:srgbClr val="00FF00"/>
                </a:solidFill>
              </a:rPr>
              <a:t>cif</a:t>
            </a:r>
            <a:r>
              <a:rPr lang="ja-JP" altLang="en-US" dirty="0">
                <a:solidFill>
                  <a:srgbClr val="00FF00"/>
                </a:solidFill>
              </a:rPr>
              <a:t>場合</a:t>
            </a:r>
            <a:r>
              <a:rPr lang="en-US" altLang="zh-CN" dirty="0">
                <a:solidFill>
                  <a:srgbClr val="00FF00"/>
                </a:solidFill>
              </a:rPr>
              <a:t> </a:t>
            </a:r>
            <a:r>
              <a:rPr lang="en-US" altLang="zh-CN" dirty="0" err="1">
                <a:solidFill>
                  <a:srgbClr val="00FF00"/>
                </a:solidFill>
              </a:rPr>
              <a:t>q_adj_fcator</a:t>
            </a:r>
            <a:r>
              <a:rPr lang="en-US" altLang="zh-CN" dirty="0">
                <a:solidFill>
                  <a:srgbClr val="00FF00"/>
                </a:solidFill>
              </a:rPr>
              <a:t> -= </a:t>
            </a:r>
            <a:r>
              <a:rPr lang="en-US" altLang="zh-CN" dirty="0" smtClean="0">
                <a:solidFill>
                  <a:srgbClr val="00FF00"/>
                </a:solidFill>
              </a:rPr>
              <a:t>0.25</a:t>
            </a:r>
          </a:p>
          <a:p>
            <a:pPr marL="400050" lvl="1" indent="0">
              <a:buNone/>
            </a:pPr>
            <a:r>
              <a:rPr lang="en-US" altLang="zh-CN" dirty="0" err="1" smtClean="0">
                <a:solidFill>
                  <a:srgbClr val="00FF00"/>
                </a:solidFill>
              </a:rPr>
              <a:t>q_adj_fcator</a:t>
            </a:r>
            <a:r>
              <a:rPr lang="en-US" altLang="zh-CN" dirty="0" smtClean="0">
                <a:solidFill>
                  <a:srgbClr val="00FF00"/>
                </a:solidFill>
              </a:rPr>
              <a:t>  </a:t>
            </a:r>
            <a:r>
              <a:rPr lang="en-US" altLang="zh-CN" dirty="0">
                <a:solidFill>
                  <a:srgbClr val="00FF00"/>
                </a:solidFill>
              </a:rPr>
              <a:t>+= 0.05 – 0.001*</a:t>
            </a:r>
            <a:r>
              <a:rPr lang="en-US" altLang="zh-CN" dirty="0" err="1" smtClean="0">
                <a:solidFill>
                  <a:srgbClr val="00FF00"/>
                </a:solidFill>
              </a:rPr>
              <a:t>zeromotion_pct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pPr marL="400050" lvl="1" indent="0">
              <a:buNone/>
            </a:pPr>
            <a:r>
              <a:rPr lang="en-US" altLang="ja-JP" dirty="0" err="1" smtClean="0">
                <a:solidFill>
                  <a:srgbClr val="00FF00"/>
                </a:solidFill>
              </a:rPr>
              <a:t>minClipQP</a:t>
            </a:r>
            <a:r>
              <a:rPr lang="en-US" altLang="ja-JP" dirty="0" smtClean="0">
                <a:solidFill>
                  <a:srgbClr val="00FF00"/>
                </a:solidFill>
              </a:rPr>
              <a:t> </a:t>
            </a:r>
            <a:r>
              <a:rPr lang="en-US" altLang="ja-JP" dirty="0">
                <a:solidFill>
                  <a:srgbClr val="00FF00"/>
                </a:solidFill>
              </a:rPr>
              <a:t>*= </a:t>
            </a:r>
            <a:r>
              <a:rPr lang="en-US" altLang="zh-CN" dirty="0" err="1">
                <a:solidFill>
                  <a:srgbClr val="00FF00"/>
                </a:solidFill>
              </a:rPr>
              <a:t>q_adj_fcator</a:t>
            </a:r>
            <a:r>
              <a:rPr lang="en-US" altLang="zh-CN" dirty="0">
                <a:solidFill>
                  <a:srgbClr val="00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3173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97296" cy="57174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dirty="0"/>
              <a:t>step-</a:t>
            </a:r>
            <a:r>
              <a:rPr lang="ja-JP" altLang="ja-JP" dirty="0"/>
              <a:t>5</a:t>
            </a:r>
            <a:r>
              <a:rPr lang="en-US" altLang="ja-JP" dirty="0"/>
              <a:t>:target bits</a:t>
            </a:r>
            <a:r>
              <a:rPr lang="ja-JP" altLang="en-US" dirty="0"/>
              <a:t>に満たす</a:t>
            </a:r>
            <a:r>
              <a:rPr lang="en-US" altLang="ja-JP" dirty="0" err="1"/>
              <a:t>Qp</a:t>
            </a:r>
            <a:r>
              <a:rPr lang="ja-JP" altLang="en-US" dirty="0"/>
              <a:t>を設定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3334"/>
            <a:ext cx="8382684" cy="3929869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sz="2400" dirty="0" smtClean="0"/>
              <a:t>最初以降の</a:t>
            </a:r>
            <a:r>
              <a:rPr lang="en-US" altLang="ja-JP" sz="2400" dirty="0" smtClean="0"/>
              <a:t>key frame: </a:t>
            </a:r>
          </a:p>
          <a:p>
            <a:pPr marL="457200" lvl="1" indent="0">
              <a:buNone/>
            </a:pPr>
            <a:r>
              <a:rPr lang="en-US" altLang="ja-JP" sz="2000" dirty="0" err="1" smtClean="0"/>
              <a:t>Qp</a:t>
            </a:r>
            <a:r>
              <a:rPr lang="en-US" altLang="ja-JP" sz="2000" dirty="0" smtClean="0"/>
              <a:t> =</a:t>
            </a:r>
            <a:r>
              <a:rPr lang="en-US" altLang="ja-JP" sz="2000" dirty="0"/>
              <a:t> </a:t>
            </a:r>
            <a:r>
              <a:rPr lang="en-US" altLang="ja-JP" sz="2000" dirty="0" err="1" smtClean="0"/>
              <a:t>last_key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gf_QP</a:t>
            </a:r>
            <a:endParaRPr lang="en-US" altLang="ja-JP" sz="2000" dirty="0" smtClean="0"/>
          </a:p>
          <a:p>
            <a:pPr marL="400050"/>
            <a:r>
              <a:rPr lang="en-US" altLang="ja-JP" sz="2400" dirty="0" err="1" smtClean="0"/>
              <a:t>minClipQP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maxClipQP</a:t>
            </a:r>
            <a:r>
              <a:rPr lang="ja-JP" altLang="en-US" sz="2400" dirty="0" smtClean="0"/>
              <a:t>の範囲で</a:t>
            </a:r>
            <a:r>
              <a:rPr lang="en-US" altLang="ja-JP" sz="2400" dirty="0" smtClean="0"/>
              <a:t>target bits</a:t>
            </a:r>
            <a:r>
              <a:rPr lang="ja-JP" altLang="en-US" sz="2400" dirty="0" smtClean="0"/>
              <a:t>に満たす</a:t>
            </a:r>
            <a:r>
              <a:rPr lang="en-US" altLang="ja-JP" sz="2400" dirty="0" err="1" smtClean="0"/>
              <a:t>Qp</a:t>
            </a:r>
            <a:r>
              <a:rPr lang="ja-JP" altLang="en-US" sz="2400" dirty="0" smtClean="0"/>
              <a:t>を計算</a:t>
            </a:r>
            <a:endParaRPr lang="en-US" altLang="ja-JP" sz="2400" dirty="0" smtClean="0"/>
          </a:p>
          <a:p>
            <a:pPr lvl="1"/>
            <a:r>
              <a:rPr lang="en-US" altLang="ja-JP" sz="2000" dirty="0" err="1" smtClean="0"/>
              <a:t>target_bits_per_mb</a:t>
            </a:r>
            <a:r>
              <a:rPr lang="en-US" altLang="ja-JP" sz="2000" dirty="0" smtClean="0"/>
              <a:t> = target bits / MBs</a:t>
            </a:r>
          </a:p>
          <a:p>
            <a:pPr lvl="1"/>
            <a:r>
              <a:rPr lang="en-US" altLang="ja-JP" sz="2000" dirty="0" err="1" smtClean="0"/>
              <a:t>minClipQP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&lt; </a:t>
            </a:r>
            <a:r>
              <a:rPr lang="en-US" altLang="ja-JP" sz="2000" dirty="0" err="1" smtClean="0"/>
              <a:t>Qp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&lt;</a:t>
            </a:r>
            <a:r>
              <a:rPr lang="ja-JP" altLang="en-US" sz="2000" dirty="0" smtClean="0"/>
              <a:t> </a:t>
            </a:r>
            <a:r>
              <a:rPr lang="en-US" altLang="ja-JP" sz="2000" dirty="0" err="1" smtClean="0"/>
              <a:t>maxClipQP</a:t>
            </a:r>
            <a:r>
              <a:rPr lang="ja-JP" altLang="en-US" sz="2000" dirty="0" smtClean="0"/>
              <a:t>で</a:t>
            </a:r>
            <a:r>
              <a:rPr lang="en-US" altLang="ja-JP" sz="2000" dirty="0" err="1" smtClean="0"/>
              <a:t>mb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bits</a:t>
            </a:r>
            <a:r>
              <a:rPr lang="ja-JP" altLang="en-US" sz="2000" dirty="0" smtClean="0"/>
              <a:t>発生量を推測する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1500" dirty="0" smtClean="0"/>
              <a:t>                   enumerator </a:t>
            </a:r>
            <a:r>
              <a:rPr lang="en-US" altLang="ja-JP" sz="1500" dirty="0"/>
              <a:t>= </a:t>
            </a:r>
            <a:r>
              <a:rPr lang="en-US" altLang="ja-JP" sz="1500" dirty="0" err="1"/>
              <a:t>frame_type</a:t>
            </a:r>
            <a:r>
              <a:rPr lang="en-US" altLang="ja-JP" sz="1500" dirty="0"/>
              <a:t> == KEY_FRAME ? 2700000 : 1800000</a:t>
            </a:r>
            <a:r>
              <a:rPr lang="en-US" altLang="ja-JP" sz="1500" dirty="0" smtClean="0"/>
              <a:t>       </a:t>
            </a:r>
          </a:p>
          <a:p>
            <a:pPr marL="0" indent="0">
              <a:buNone/>
            </a:pPr>
            <a:r>
              <a:rPr lang="en-US" altLang="ja-JP" sz="1500" dirty="0" smtClean="0"/>
              <a:t>                   enumerator </a:t>
            </a:r>
            <a:r>
              <a:rPr lang="en-US" altLang="ja-JP" sz="1500" dirty="0"/>
              <a:t>+= (</a:t>
            </a:r>
            <a:r>
              <a:rPr lang="en-US" altLang="ja-JP" sz="1500" dirty="0" err="1"/>
              <a:t>int</a:t>
            </a:r>
            <a:r>
              <a:rPr lang="en-US" altLang="ja-JP" sz="1500" dirty="0"/>
              <a:t>)(enumerator * </a:t>
            </a:r>
            <a:r>
              <a:rPr lang="en-US" altLang="ja-JP" sz="1500" dirty="0" err="1"/>
              <a:t>Qp</a:t>
            </a:r>
            <a:r>
              <a:rPr lang="ja-JP" altLang="en-US" sz="1500" dirty="0"/>
              <a:t> </a:t>
            </a:r>
            <a:r>
              <a:rPr lang="en-US" altLang="ja-JP" sz="1500" dirty="0" smtClean="0"/>
              <a:t>) </a:t>
            </a:r>
            <a:r>
              <a:rPr lang="en-US" altLang="ja-JP" sz="1500" dirty="0"/>
              <a:t>&gt;&gt; 12;</a:t>
            </a:r>
          </a:p>
          <a:p>
            <a:pPr marL="0" indent="0">
              <a:buNone/>
            </a:pPr>
            <a:r>
              <a:rPr lang="en-US" altLang="ja-JP" sz="1500" dirty="0"/>
              <a:t>  </a:t>
            </a:r>
            <a:r>
              <a:rPr lang="en-US" altLang="ja-JP" sz="1500" dirty="0" smtClean="0"/>
              <a:t>                 </a:t>
            </a:r>
            <a:r>
              <a:rPr lang="en-US" altLang="ja-JP" sz="1500" b="1" dirty="0" err="1" smtClean="0">
                <a:solidFill>
                  <a:srgbClr val="FF0000"/>
                </a:solidFill>
              </a:rPr>
              <a:t>bits_per_mb_at_this_q</a:t>
            </a:r>
            <a:r>
              <a:rPr lang="en-US" altLang="ja-JP" sz="1500" dirty="0" smtClean="0">
                <a:solidFill>
                  <a:srgbClr val="FF0000"/>
                </a:solidFill>
              </a:rPr>
              <a:t>  </a:t>
            </a:r>
            <a:r>
              <a:rPr lang="en-US" altLang="ja-JP" sz="1500" dirty="0" smtClean="0"/>
              <a:t>= (</a:t>
            </a:r>
            <a:r>
              <a:rPr lang="en-US" altLang="ja-JP" sz="1500" dirty="0" err="1"/>
              <a:t>int</a:t>
            </a:r>
            <a:r>
              <a:rPr lang="en-US" altLang="ja-JP" sz="1500" dirty="0"/>
              <a:t>)(enumerator * </a:t>
            </a:r>
            <a:r>
              <a:rPr lang="en-US" altLang="ja-JP" sz="1500" dirty="0" err="1">
                <a:solidFill>
                  <a:srgbClr val="0000FF"/>
                </a:solidFill>
              </a:rPr>
              <a:t>rate_correction_factor</a:t>
            </a:r>
            <a:r>
              <a:rPr lang="en-US" altLang="en-US" sz="1500" dirty="0">
                <a:solidFill>
                  <a:srgbClr val="0000FF"/>
                </a:solidFill>
              </a:rPr>
              <a:t> </a:t>
            </a:r>
            <a:r>
              <a:rPr lang="en-US" altLang="ja-JP" sz="1500" dirty="0" smtClean="0"/>
              <a:t>/ </a:t>
            </a:r>
            <a:r>
              <a:rPr lang="en-US" altLang="ja-JP" sz="1500" dirty="0"/>
              <a:t>q)</a:t>
            </a:r>
            <a:r>
              <a:rPr lang="en-US" altLang="ja-JP" sz="1500" dirty="0" smtClean="0"/>
              <a:t>;</a:t>
            </a:r>
          </a:p>
          <a:p>
            <a:pPr marL="0" indent="0">
              <a:buNone/>
            </a:pPr>
            <a:r>
              <a:rPr lang="en-US" altLang="ja-JP" sz="1500" dirty="0"/>
              <a:t> </a:t>
            </a:r>
            <a:r>
              <a:rPr lang="en-US" altLang="ja-JP" sz="1500" dirty="0" smtClean="0"/>
              <a:t>                 </a:t>
            </a:r>
            <a:r>
              <a:rPr lang="en-US" altLang="ja-JP" sz="1500" b="1" dirty="0" smtClean="0">
                <a:solidFill>
                  <a:srgbClr val="0000FF"/>
                </a:solidFill>
              </a:rPr>
              <a:t> //</a:t>
            </a:r>
            <a:r>
              <a:rPr lang="en-US" altLang="ja-JP" sz="1500" dirty="0" err="1">
                <a:solidFill>
                  <a:srgbClr val="0000FF"/>
                </a:solidFill>
              </a:rPr>
              <a:t>rate_correction_factor</a:t>
            </a:r>
            <a:r>
              <a:rPr lang="ja-JP" altLang="en-US" sz="1500" b="1" dirty="0" smtClean="0">
                <a:solidFill>
                  <a:srgbClr val="0000FF"/>
                </a:solidFill>
              </a:rPr>
              <a:t>が</a:t>
            </a:r>
            <a:r>
              <a:rPr lang="en-US" altLang="ja-JP" sz="1500" b="1" dirty="0" err="1" smtClean="0">
                <a:solidFill>
                  <a:srgbClr val="0000FF"/>
                </a:solidFill>
              </a:rPr>
              <a:t>Qp</a:t>
            </a:r>
            <a:r>
              <a:rPr lang="ja-JP" altLang="en-US" sz="1500" b="1" dirty="0" smtClean="0">
                <a:solidFill>
                  <a:srgbClr val="0000FF"/>
                </a:solidFill>
              </a:rPr>
              <a:t>と</a:t>
            </a:r>
            <a:r>
              <a:rPr lang="en-US" altLang="ja-JP" sz="1500" b="1" dirty="0" smtClean="0">
                <a:solidFill>
                  <a:srgbClr val="0000FF"/>
                </a:solidFill>
              </a:rPr>
              <a:t>bits</a:t>
            </a:r>
            <a:r>
              <a:rPr lang="ja-JP" altLang="en-US" sz="1500" b="1" dirty="0" smtClean="0">
                <a:solidFill>
                  <a:srgbClr val="0000FF"/>
                </a:solidFill>
              </a:rPr>
              <a:t>発生量の関係を調整するパラメータ</a:t>
            </a:r>
            <a:endParaRPr lang="en-US" altLang="ja-JP" sz="1500" b="1" dirty="0" smtClean="0">
              <a:solidFill>
                <a:srgbClr val="0000FF"/>
              </a:solidFill>
            </a:endParaRPr>
          </a:p>
          <a:p>
            <a:pPr lvl="1"/>
            <a:r>
              <a:rPr lang="ja-JP" altLang="en-US" sz="2000" dirty="0"/>
              <a:t>一番</a:t>
            </a:r>
            <a:r>
              <a:rPr lang="en-US" altLang="ja-JP" sz="2000" dirty="0" err="1"/>
              <a:t>target_bits_per_mb</a:t>
            </a:r>
            <a:r>
              <a:rPr lang="en-US" altLang="ja-JP" sz="2000" dirty="0"/>
              <a:t> </a:t>
            </a:r>
            <a:r>
              <a:rPr lang="ja-JP" altLang="en-US" sz="2000" dirty="0"/>
              <a:t>に近い</a:t>
            </a:r>
            <a:r>
              <a:rPr lang="en-US" altLang="ja-JP" sz="2000" dirty="0" err="1"/>
              <a:t>bits_per_mb_at_this_q</a:t>
            </a:r>
            <a:r>
              <a:rPr lang="ja-JP" altLang="en-US" sz="2000" dirty="0"/>
              <a:t>の</a:t>
            </a:r>
            <a:r>
              <a:rPr lang="en-US" altLang="ja-JP" sz="2000" dirty="0" err="1"/>
              <a:t>Qp</a:t>
            </a:r>
            <a:r>
              <a:rPr lang="ja-JP" altLang="en-US" sz="2000" dirty="0"/>
              <a:t>を</a:t>
            </a:r>
            <a:r>
              <a:rPr lang="ja-JP" altLang="en-US" sz="2000" dirty="0" smtClean="0"/>
              <a:t>選ぶ</a:t>
            </a:r>
            <a:endParaRPr lang="en-US" altLang="ja-JP" sz="2000" dirty="0" smtClean="0"/>
          </a:p>
          <a:p>
            <a:r>
              <a:rPr lang="en-US" altLang="ja-JP" sz="2400" dirty="0" smtClean="0"/>
              <a:t>CBR</a:t>
            </a:r>
            <a:r>
              <a:rPr lang="ja-JP" altLang="en-US" sz="2400" dirty="0" smtClean="0"/>
              <a:t>の場合</a:t>
            </a:r>
            <a:endParaRPr lang="en-US" altLang="ja-JP" sz="2400" dirty="0" smtClean="0"/>
          </a:p>
          <a:p>
            <a:pPr lvl="1"/>
            <a:r>
              <a:rPr lang="en-US" altLang="en-US" sz="2000" dirty="0" smtClean="0"/>
              <a:t>frame -1</a:t>
            </a:r>
            <a:r>
              <a:rPr lang="ja-JP" altLang="en-US" sz="2000" dirty="0" smtClean="0"/>
              <a:t>と</a:t>
            </a:r>
            <a:r>
              <a:rPr lang="en-US" altLang="ja-JP" sz="2000" dirty="0" smtClean="0"/>
              <a:t>frame-2</a:t>
            </a:r>
            <a:r>
              <a:rPr lang="ja-JP" altLang="en-US" sz="2000" dirty="0" smtClean="0"/>
              <a:t>で</a:t>
            </a:r>
            <a:r>
              <a:rPr lang="en-US" altLang="ja-JP" sz="2000" dirty="0" smtClean="0">
                <a:solidFill>
                  <a:srgbClr val="FF0000"/>
                </a:solidFill>
              </a:rPr>
              <a:t>undershoot &amp;&amp; overshoot(</a:t>
            </a:r>
            <a:r>
              <a:rPr lang="ja-JP" altLang="en-US" sz="2000" dirty="0" smtClean="0">
                <a:solidFill>
                  <a:srgbClr val="FF0000"/>
                </a:solidFill>
              </a:rPr>
              <a:t>即ち実際の発生量振動が大きい、具体的な設定方法が次のページ</a:t>
            </a:r>
            <a:r>
              <a:rPr lang="en-US" altLang="ja-JP" sz="2000" dirty="0" smtClean="0">
                <a:solidFill>
                  <a:srgbClr val="FF0000"/>
                </a:solidFill>
              </a:rPr>
              <a:t>)</a:t>
            </a:r>
            <a:r>
              <a:rPr lang="ja-JP" altLang="en-US" sz="2000" dirty="0" smtClean="0"/>
              <a:t>発生する場合</a:t>
            </a:r>
            <a:r>
              <a:rPr lang="en-US" altLang="ja-JP" sz="2000" dirty="0" smtClean="0"/>
              <a:t>, </a:t>
            </a:r>
          </a:p>
          <a:p>
            <a:pPr marL="457200" lvl="1" indent="0">
              <a:buNone/>
            </a:pPr>
            <a:r>
              <a:rPr lang="ja-JP" altLang="ja-JP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max = max(Qp_frame1, Qp_frame2), min=min(Qp_frame1, Qp_frame2)</a:t>
            </a:r>
          </a:p>
          <a:p>
            <a:pPr marL="457200" lvl="1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 </a:t>
            </a:r>
            <a:r>
              <a:rPr lang="en-US" altLang="ja-JP" sz="2000" dirty="0" err="1" smtClean="0"/>
              <a:t>Qp</a:t>
            </a:r>
            <a:r>
              <a:rPr lang="en-US" altLang="ja-JP" sz="2000" dirty="0" smtClean="0"/>
              <a:t> = clip(</a:t>
            </a:r>
            <a:r>
              <a:rPr lang="en-US" altLang="ja-JP" sz="2000" dirty="0" err="1" smtClean="0"/>
              <a:t>Qp</a:t>
            </a:r>
            <a:r>
              <a:rPr lang="en-US" altLang="ja-JP" sz="2000" dirty="0" smtClean="0"/>
              <a:t>, max, min)</a:t>
            </a:r>
          </a:p>
          <a:p>
            <a:pPr marL="457200" lvl="1" indent="0">
              <a:buNone/>
            </a:pP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503502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さらにリッチ</a:t>
            </a:r>
            <a:r>
              <a:rPr lang="en-US" altLang="ja-JP" dirty="0" smtClean="0"/>
              <a:t>recode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user</a:t>
            </a:r>
            <a:r>
              <a:rPr kumimoji="1" lang="ja-JP" altLang="en-US" sz="2400" dirty="0" smtClean="0"/>
              <a:t>で</a:t>
            </a:r>
            <a:r>
              <a:rPr lang="en-US" altLang="ja-JP" sz="2400" dirty="0" smtClean="0"/>
              <a:t>best quality</a:t>
            </a:r>
            <a:r>
              <a:rPr lang="ja-JP" altLang="en-US" sz="2400" dirty="0" smtClean="0"/>
              <a:t>を設定する時</a:t>
            </a:r>
            <a:r>
              <a:rPr lang="en-US" altLang="ja-JP" sz="2400" dirty="0" err="1" smtClean="0"/>
              <a:t>kf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gf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に対して、</a:t>
            </a:r>
            <a:r>
              <a:rPr lang="en-US" altLang="ja-JP" sz="2400" dirty="0" smtClean="0"/>
              <a:t>encode</a:t>
            </a:r>
            <a:r>
              <a:rPr lang="ja-JP" altLang="en-US" sz="2400" dirty="0" smtClean="0"/>
              <a:t>が終わって、</a:t>
            </a:r>
            <a:r>
              <a:rPr lang="en-US" altLang="ja-JP" sz="2400" dirty="0" smtClean="0"/>
              <a:t>target bits</a:t>
            </a:r>
            <a:r>
              <a:rPr lang="ja-JP" altLang="en-US" sz="2400" dirty="0" smtClean="0"/>
              <a:t>に満たされない場合、</a:t>
            </a:r>
            <a:r>
              <a:rPr lang="en-US" altLang="ja-JP" sz="2400" dirty="0" smtClean="0"/>
              <a:t>recode</a:t>
            </a:r>
            <a:r>
              <a:rPr lang="ja-JP" altLang="en-US" sz="2400" dirty="0" smtClean="0"/>
              <a:t>の処理ができる。</a:t>
            </a:r>
            <a:r>
              <a:rPr lang="ja-JP" altLang="ja-JP" sz="2400" dirty="0" smtClean="0"/>
              <a:t>o</a:t>
            </a:r>
            <a:r>
              <a:rPr lang="en-US" altLang="ja-JP" sz="2400" dirty="0" smtClean="0"/>
              <a:t>ne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pass</a:t>
            </a:r>
            <a:r>
              <a:rPr lang="en-US" altLang="en-US" sz="2400" dirty="0" smtClean="0"/>
              <a:t> </a:t>
            </a:r>
            <a:r>
              <a:rPr lang="en-US" altLang="ja-JP" sz="2400" dirty="0" smtClean="0"/>
              <a:t>CBR</a:t>
            </a:r>
            <a:r>
              <a:rPr lang="ja-JP" altLang="en-US" sz="2400" dirty="0" smtClean="0"/>
              <a:t>の処理と似る。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000000"/>
                </a:solidFill>
              </a:rPr>
              <a:t>　　</a:t>
            </a:r>
            <a:r>
              <a:rPr lang="en-US" altLang="ja-JP" sz="2000" dirty="0" smtClean="0">
                <a:solidFill>
                  <a:srgbClr val="000000"/>
                </a:solidFill>
              </a:rPr>
              <a:t>abs(</a:t>
            </a:r>
            <a:r>
              <a:rPr lang="en-US" altLang="ja-JP" sz="2000" dirty="0" err="1" smtClean="0">
                <a:solidFill>
                  <a:srgbClr val="000000"/>
                </a:solidFill>
              </a:rPr>
              <a:t>encoded_frame_size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</a:rPr>
              <a:t>-</a:t>
            </a:r>
            <a:r>
              <a:rPr lang="en-US" altLang="ja-JP" sz="2000" dirty="0" err="1" smtClean="0">
                <a:solidFill>
                  <a:srgbClr val="000000"/>
                </a:solidFill>
              </a:rPr>
              <a:t>target_bits</a:t>
            </a:r>
            <a:r>
              <a:rPr lang="en-US" altLang="ja-JP" sz="2000" dirty="0" smtClean="0">
                <a:solidFill>
                  <a:srgbClr val="000000"/>
                </a:solidFill>
              </a:rPr>
              <a:t>)</a:t>
            </a:r>
            <a:r>
              <a:rPr lang="en-US" altLang="zh-CN" sz="2000" dirty="0" smtClean="0"/>
              <a:t>/</a:t>
            </a:r>
            <a:r>
              <a:rPr lang="en-US" altLang="ja-JP" sz="2000" dirty="0" err="1" smtClean="0">
                <a:solidFill>
                  <a:srgbClr val="000000"/>
                </a:solidFill>
              </a:rPr>
              <a:t>target_bits</a:t>
            </a:r>
            <a:r>
              <a:rPr lang="en-US" altLang="ja-JP" sz="2000" dirty="0" smtClean="0">
                <a:solidFill>
                  <a:srgbClr val="000000"/>
                </a:solidFill>
              </a:rPr>
              <a:t> &gt;= 25%</a:t>
            </a:r>
            <a:endParaRPr lang="en-US" altLang="ja-JP" sz="2000" dirty="0" smtClean="0"/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1199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7909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dirty="0"/>
              <a:t>step</a:t>
            </a:r>
            <a:r>
              <a:rPr lang="en-US" altLang="ja-JP" dirty="0" smtClean="0"/>
              <a:t>-6:feedback</a:t>
            </a:r>
            <a:r>
              <a:rPr lang="ja-JP" altLang="en-US" dirty="0" smtClean="0"/>
              <a:t>更新</a:t>
            </a:r>
            <a:endParaRPr lang="en-US" altLang="ja-JP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757878"/>
            <a:ext cx="8446896" cy="3394472"/>
          </a:xfrm>
        </p:spPr>
        <p:txBody>
          <a:bodyPr>
            <a:noAutofit/>
          </a:bodyPr>
          <a:lstStyle/>
          <a:p>
            <a:r>
              <a:rPr lang="en-US" altLang="ja-JP" sz="1400" dirty="0" err="1" smtClean="0"/>
              <a:t>projected_frame_size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= </a:t>
            </a:r>
            <a:r>
              <a:rPr lang="ja-JP" altLang="en-US" sz="1400" dirty="0" smtClean="0"/>
              <a:t>本当の発生量</a:t>
            </a:r>
            <a:endParaRPr lang="en-US" altLang="ja-JP" sz="1400" dirty="0" smtClean="0"/>
          </a:p>
          <a:p>
            <a:r>
              <a:rPr lang="ja-JP" altLang="en-US" sz="1400" dirty="0" smtClean="0"/>
              <a:t>更新</a:t>
            </a:r>
            <a:r>
              <a:rPr lang="en-US" altLang="ja-JP" sz="1400" dirty="0" err="1" smtClean="0"/>
              <a:t>Qp</a:t>
            </a:r>
            <a:r>
              <a:rPr lang="ja-JP" altLang="en-US" sz="1400" dirty="0" smtClean="0"/>
              <a:t>情報</a:t>
            </a:r>
            <a:endParaRPr lang="en-US" altLang="ja-JP" sz="1400" dirty="0" smtClean="0"/>
          </a:p>
          <a:p>
            <a:pPr lvl="1"/>
            <a:r>
              <a:rPr lang="en-US" altLang="ja-JP" sz="1100" dirty="0" err="1" smtClean="0"/>
              <a:t>avg_frame_q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>= (3 *</a:t>
            </a:r>
            <a:r>
              <a:rPr lang="en-US" altLang="ja-JP" sz="1100" dirty="0" err="1" smtClean="0"/>
              <a:t>avg_frame_q</a:t>
            </a:r>
            <a:r>
              <a:rPr lang="en-US" altLang="ja-JP" sz="1100" dirty="0" smtClean="0"/>
              <a:t> + </a:t>
            </a:r>
            <a:r>
              <a:rPr lang="en-US" altLang="ja-JP" sz="1100" dirty="0" err="1" smtClean="0"/>
              <a:t>Qp</a:t>
            </a:r>
            <a:r>
              <a:rPr lang="en-US" altLang="ja-JP" sz="1100" dirty="0" smtClean="0"/>
              <a:t>) /4</a:t>
            </a:r>
          </a:p>
          <a:p>
            <a:pPr lvl="1"/>
            <a:r>
              <a:rPr lang="en-US" altLang="ja-JP" sz="1100" dirty="0" smtClean="0"/>
              <a:t>if key frame, </a:t>
            </a:r>
            <a:r>
              <a:rPr lang="en-US" altLang="ja-JP" sz="1100" dirty="0" err="1" smtClean="0"/>
              <a:t>last_kf_q</a:t>
            </a:r>
            <a:r>
              <a:rPr lang="en-US" altLang="ja-JP" sz="1100" dirty="0" smtClean="0"/>
              <a:t> = </a:t>
            </a:r>
            <a:r>
              <a:rPr lang="en-US" altLang="ja-JP" sz="1100" dirty="0" err="1" smtClean="0"/>
              <a:t>Qp</a:t>
            </a:r>
            <a:endParaRPr lang="en-US" altLang="ja-JP" sz="1100" dirty="0" smtClean="0"/>
          </a:p>
          <a:p>
            <a:pPr lvl="1"/>
            <a:r>
              <a:rPr lang="en-US" altLang="ja-JP" sz="1100" dirty="0" smtClean="0"/>
              <a:t>if key/</a:t>
            </a:r>
            <a:r>
              <a:rPr lang="en-US" altLang="ja-JP" sz="1100" dirty="0" err="1" smtClean="0"/>
              <a:t>gf</a:t>
            </a:r>
            <a:r>
              <a:rPr lang="en-US" altLang="ja-JP" sz="1100" dirty="0" smtClean="0"/>
              <a:t> frame || </a:t>
            </a:r>
            <a:r>
              <a:rPr lang="en-US" altLang="ja-JP" sz="1100" dirty="0" err="1"/>
              <a:t>Qp</a:t>
            </a:r>
            <a:r>
              <a:rPr lang="en-US" altLang="ja-JP" sz="1100" dirty="0"/>
              <a:t> &lt; </a:t>
            </a:r>
            <a:r>
              <a:rPr lang="en-US" altLang="ja-JP" sz="1100" dirty="0" err="1"/>
              <a:t>last_kf</a:t>
            </a:r>
            <a:r>
              <a:rPr lang="en-US" altLang="ja-JP" sz="1100" dirty="0"/>
              <a:t>/</a:t>
            </a:r>
            <a:r>
              <a:rPr lang="en-US" altLang="ja-JP" sz="1100" dirty="0" err="1"/>
              <a:t>gf_q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>,  </a:t>
            </a:r>
            <a:r>
              <a:rPr lang="en-US" altLang="ja-JP" sz="1100" dirty="0" err="1" smtClean="0"/>
              <a:t>last_kf</a:t>
            </a:r>
            <a:r>
              <a:rPr lang="en-US" altLang="ja-JP" sz="1100" dirty="0" smtClean="0"/>
              <a:t>/</a:t>
            </a:r>
            <a:r>
              <a:rPr lang="en-US" altLang="ja-JP" sz="1100" dirty="0" err="1" smtClean="0"/>
              <a:t>gf_q</a:t>
            </a:r>
            <a:r>
              <a:rPr lang="en-US" altLang="ja-JP" sz="1100" dirty="0" smtClean="0"/>
              <a:t> = </a:t>
            </a:r>
            <a:r>
              <a:rPr lang="en-US" altLang="ja-JP" sz="1100" dirty="0" err="1" smtClean="0"/>
              <a:t>Qp</a:t>
            </a:r>
            <a:endParaRPr lang="en-US" altLang="ja-JP" sz="1100" dirty="0" smtClean="0"/>
          </a:p>
          <a:p>
            <a:r>
              <a:rPr lang="ja-JP" altLang="en-US" sz="1400" dirty="0" smtClean="0"/>
              <a:t>更新</a:t>
            </a:r>
            <a:r>
              <a:rPr lang="en-US" altLang="ja-JP" sz="1400" dirty="0" smtClean="0"/>
              <a:t>bits</a:t>
            </a:r>
            <a:r>
              <a:rPr lang="ja-JP" altLang="en-US" sz="1400" dirty="0" smtClean="0"/>
              <a:t>発生量と</a:t>
            </a:r>
            <a:r>
              <a:rPr lang="en-US" altLang="ja-JP" sz="1400" dirty="0" err="1" smtClean="0"/>
              <a:t>Qp</a:t>
            </a:r>
            <a:r>
              <a:rPr lang="ja-JP" altLang="en-US" sz="1400" dirty="0" smtClean="0"/>
              <a:t>の関係</a:t>
            </a:r>
            <a:endParaRPr lang="en-US" altLang="ja-JP" sz="1400" dirty="0"/>
          </a:p>
          <a:p>
            <a:pPr marL="0" indent="0">
              <a:buNone/>
            </a:pPr>
            <a:r>
              <a:rPr lang="en-US" altLang="ja-JP" sz="1200" dirty="0" err="1" smtClean="0">
                <a:solidFill>
                  <a:srgbClr val="0000FF"/>
                </a:solidFill>
              </a:rPr>
              <a:t>correction_factor</a:t>
            </a:r>
            <a:r>
              <a:rPr lang="en-US" altLang="ja-JP" sz="1200" dirty="0" smtClean="0">
                <a:solidFill>
                  <a:srgbClr val="0000FF"/>
                </a:solidFill>
              </a:rPr>
              <a:t> </a:t>
            </a:r>
            <a:r>
              <a:rPr lang="en-US" altLang="ja-JP" sz="1200" dirty="0"/>
              <a:t>= </a:t>
            </a:r>
            <a:r>
              <a:rPr lang="ja-JP" altLang="en-US" sz="1200" dirty="0"/>
              <a:t>1</a:t>
            </a:r>
            <a:r>
              <a:rPr lang="en-US" altLang="ja-JP" sz="1200" dirty="0"/>
              <a:t>00</a:t>
            </a:r>
            <a:r>
              <a:rPr lang="ja-JP" altLang="en-US" sz="1200" dirty="0"/>
              <a:t>*</a:t>
            </a:r>
            <a:r>
              <a:rPr lang="en-US" altLang="ja-JP" sz="1200" dirty="0" err="1"/>
              <a:t>projected_frame_size</a:t>
            </a:r>
            <a:r>
              <a:rPr lang="ja-JP" altLang="en-US" sz="1200" dirty="0"/>
              <a:t>（本当の発生量）</a:t>
            </a:r>
            <a:r>
              <a:rPr lang="en-US" altLang="ja-JP" sz="1200" dirty="0"/>
              <a:t> /</a:t>
            </a:r>
            <a:r>
              <a:rPr lang="en-US" altLang="ja-JP" sz="1200" dirty="0" err="1"/>
              <a:t>projected_size_based_on_q</a:t>
            </a:r>
            <a:r>
              <a:rPr lang="ja-JP" altLang="en-US" sz="1200" dirty="0"/>
              <a:t>（推測の発生量</a:t>
            </a:r>
            <a:r>
              <a:rPr lang="ja-JP" altLang="en-US" sz="1200" dirty="0" smtClean="0"/>
              <a:t>）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200" dirty="0" err="1"/>
              <a:t>adjustment_limit</a:t>
            </a:r>
            <a:r>
              <a:rPr lang="en-US" altLang="ja-JP" sz="1200" dirty="0"/>
              <a:t> = 0.25 </a:t>
            </a:r>
            <a:r>
              <a:rPr lang="en-US" altLang="ja-JP" sz="1200" dirty="0" smtClean="0"/>
              <a:t>+0.5 *min(</a:t>
            </a:r>
            <a:r>
              <a:rPr lang="en-US" altLang="ja-JP" sz="1200" dirty="0"/>
              <a:t>1, </a:t>
            </a:r>
            <a:r>
              <a:rPr lang="en-US" altLang="ja-JP" sz="1200" dirty="0" smtClean="0"/>
              <a:t>abs</a:t>
            </a:r>
            <a:r>
              <a:rPr lang="en-US" altLang="ja-JP" sz="1200" dirty="0"/>
              <a:t>(log10(0.01 * </a:t>
            </a:r>
            <a:r>
              <a:rPr lang="en-US" altLang="ja-JP" sz="1200" dirty="0" err="1"/>
              <a:t>correction_factor</a:t>
            </a:r>
            <a:r>
              <a:rPr lang="en-US" altLang="ja-JP" sz="1200" dirty="0"/>
              <a:t>)))</a:t>
            </a:r>
            <a:r>
              <a:rPr lang="en-US" altLang="ja-JP" sz="1200" dirty="0" smtClean="0"/>
              <a:t>;</a:t>
            </a:r>
          </a:p>
          <a:p>
            <a:pPr marL="0" indent="0">
              <a:buNone/>
            </a:pPr>
            <a:r>
              <a:rPr lang="en-US" altLang="ja-JP" sz="1200" dirty="0" err="1" smtClean="0"/>
              <a:t>correction_factor</a:t>
            </a:r>
            <a:r>
              <a:rPr lang="en-US" altLang="ja-JP" sz="1200" dirty="0" smtClean="0"/>
              <a:t> &gt; 110,</a:t>
            </a:r>
            <a:r>
              <a:rPr lang="ja-JP" altLang="en-US" sz="1200" dirty="0" smtClean="0"/>
              <a:t> 予測が低い</a:t>
            </a:r>
            <a:r>
              <a:rPr lang="en-US" altLang="ja-JP" sz="1200" dirty="0" smtClean="0"/>
              <a:t>, undershoot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 err="1" smtClean="0"/>
              <a:t>correction_factor</a:t>
            </a:r>
            <a:r>
              <a:rPr lang="en-US" altLang="ja-JP" sz="1200" dirty="0" smtClean="0"/>
              <a:t>  &lt; 90, </a:t>
            </a:r>
            <a:r>
              <a:rPr lang="ja-JP" altLang="en-US" sz="1200" dirty="0" smtClean="0"/>
              <a:t>予測が高い</a:t>
            </a:r>
            <a:r>
              <a:rPr lang="en-US" altLang="ja-JP" sz="1200" dirty="0" smtClean="0"/>
              <a:t>, overshoot</a:t>
            </a:r>
          </a:p>
          <a:p>
            <a:pPr marL="0" indent="0">
              <a:buNone/>
            </a:pPr>
            <a:r>
              <a:rPr lang="en-US" altLang="ja-JP" sz="1200" dirty="0" err="1" smtClean="0"/>
              <a:t>correction_factor</a:t>
            </a:r>
            <a:r>
              <a:rPr lang="en-US" altLang="ja-JP" sz="1200" dirty="0" smtClean="0"/>
              <a:t>  &gt; 102, </a:t>
            </a:r>
            <a:r>
              <a:rPr lang="ja-JP" altLang="en-US" sz="1200" dirty="0" smtClean="0"/>
              <a:t>予測が低い</a:t>
            </a:r>
            <a:r>
              <a:rPr lang="en-US" altLang="ja-JP" sz="1200" dirty="0" smtClean="0"/>
              <a:t>, </a:t>
            </a:r>
          </a:p>
          <a:p>
            <a:pPr marL="0" indent="0">
              <a:buNone/>
            </a:pPr>
            <a:r>
              <a:rPr lang="en-US" altLang="ja-JP" sz="1200" dirty="0"/>
              <a:t> </a:t>
            </a:r>
            <a:r>
              <a:rPr lang="en-US" altLang="ja-JP" sz="1200" dirty="0" smtClean="0"/>
              <a:t>   </a:t>
            </a:r>
            <a:r>
              <a:rPr lang="en-US" altLang="ja-JP" sz="1200" dirty="0" err="1">
                <a:solidFill>
                  <a:srgbClr val="0000FF"/>
                </a:solidFill>
              </a:rPr>
              <a:t>correction_factor</a:t>
            </a:r>
            <a:r>
              <a:rPr lang="en-US" altLang="ja-JP" sz="1200" dirty="0">
                <a:solidFill>
                  <a:srgbClr val="0000FF"/>
                </a:solidFill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</a:rPr>
              <a:t>= 100 + ( </a:t>
            </a:r>
            <a:r>
              <a:rPr lang="en-US" altLang="ja-JP" sz="1200" dirty="0" err="1">
                <a:solidFill>
                  <a:srgbClr val="0000FF"/>
                </a:solidFill>
              </a:rPr>
              <a:t>correction_factor</a:t>
            </a:r>
            <a:r>
              <a:rPr lang="en-US" altLang="ja-JP" sz="1200" dirty="0">
                <a:solidFill>
                  <a:srgbClr val="0000FF"/>
                </a:solidFill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</a:rPr>
              <a:t>-100) * </a:t>
            </a:r>
            <a:r>
              <a:rPr lang="en-US" altLang="ja-JP" sz="1200" dirty="0" err="1" smtClean="0"/>
              <a:t>adjustment_limit</a:t>
            </a:r>
            <a:r>
              <a:rPr lang="en-US" altLang="ja-JP" sz="1200" dirty="0" smtClean="0"/>
              <a:t> ) //</a:t>
            </a:r>
            <a:r>
              <a:rPr lang="ja-JP" altLang="en-US" sz="1200" dirty="0" smtClean="0"/>
              <a:t>ずれ量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200" dirty="0" smtClean="0"/>
              <a:t>    </a:t>
            </a:r>
            <a:r>
              <a:rPr lang="en-US" altLang="ja-JP" sz="1200" dirty="0" err="1" smtClean="0"/>
              <a:t>rate_correction_factor</a:t>
            </a:r>
            <a:r>
              <a:rPr lang="en-US" altLang="en-US" sz="1200" dirty="0" smtClean="0"/>
              <a:t> = </a:t>
            </a:r>
            <a:r>
              <a:rPr lang="en-US" altLang="ja-JP" sz="1200" dirty="0"/>
              <a:t>(</a:t>
            </a:r>
            <a:r>
              <a:rPr lang="en-US" altLang="ja-JP" sz="1200" dirty="0" err="1"/>
              <a:t>rate_correction_factor</a:t>
            </a:r>
            <a:r>
              <a:rPr lang="en-US" altLang="ja-JP" sz="1200" dirty="0"/>
              <a:t> * </a:t>
            </a:r>
            <a:r>
              <a:rPr lang="en-US" altLang="ja-JP" sz="1200" dirty="0" err="1"/>
              <a:t>correction_factor</a:t>
            </a:r>
            <a:r>
              <a:rPr lang="en-US" altLang="ja-JP" sz="1200" dirty="0"/>
              <a:t>) / 100</a:t>
            </a:r>
            <a:r>
              <a:rPr lang="en-US" altLang="ja-JP" sz="1200" dirty="0" smtClean="0"/>
              <a:t>;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 err="1" smtClean="0"/>
              <a:t>correction_factor</a:t>
            </a:r>
            <a:r>
              <a:rPr lang="en-US" altLang="ja-JP" sz="1200" dirty="0" smtClean="0"/>
              <a:t> &lt; 99,</a:t>
            </a:r>
            <a:r>
              <a:rPr lang="ja-JP" altLang="en-US" sz="1200" dirty="0" smtClean="0"/>
              <a:t>　予測が高い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200" dirty="0" smtClean="0">
                <a:solidFill>
                  <a:srgbClr val="0000FF"/>
                </a:solidFill>
              </a:rPr>
              <a:t>    </a:t>
            </a:r>
            <a:r>
              <a:rPr lang="en-US" altLang="ja-JP" sz="1200" dirty="0" err="1" smtClean="0">
                <a:solidFill>
                  <a:srgbClr val="0000FF"/>
                </a:solidFill>
              </a:rPr>
              <a:t>correction_factor</a:t>
            </a:r>
            <a:r>
              <a:rPr lang="en-US" altLang="ja-JP" sz="1200" dirty="0" smtClean="0">
                <a:solidFill>
                  <a:srgbClr val="0000FF"/>
                </a:solidFill>
              </a:rPr>
              <a:t> </a:t>
            </a:r>
            <a:r>
              <a:rPr lang="en-US" altLang="ja-JP" sz="1200" dirty="0">
                <a:solidFill>
                  <a:srgbClr val="0000FF"/>
                </a:solidFill>
              </a:rPr>
              <a:t>= 100 </a:t>
            </a:r>
            <a:r>
              <a:rPr lang="en-US" altLang="ja-JP" sz="1200" dirty="0" smtClean="0">
                <a:solidFill>
                  <a:srgbClr val="0000FF"/>
                </a:solidFill>
              </a:rPr>
              <a:t>- </a:t>
            </a:r>
            <a:r>
              <a:rPr lang="en-US" altLang="ja-JP" sz="1200" dirty="0">
                <a:solidFill>
                  <a:srgbClr val="0000FF"/>
                </a:solidFill>
              </a:rPr>
              <a:t>( </a:t>
            </a:r>
            <a:r>
              <a:rPr lang="en-US" altLang="ja-JP" sz="1200" dirty="0" smtClean="0">
                <a:solidFill>
                  <a:srgbClr val="0000FF"/>
                </a:solidFill>
              </a:rPr>
              <a:t>100 - </a:t>
            </a:r>
            <a:r>
              <a:rPr lang="en-US" altLang="ja-JP" sz="1200" dirty="0" err="1" smtClean="0">
                <a:solidFill>
                  <a:srgbClr val="0000FF"/>
                </a:solidFill>
              </a:rPr>
              <a:t>correction_factor</a:t>
            </a:r>
            <a:r>
              <a:rPr lang="en-US" altLang="ja-JP" sz="1200" dirty="0" smtClean="0">
                <a:solidFill>
                  <a:srgbClr val="0000FF"/>
                </a:solidFill>
              </a:rPr>
              <a:t>) </a:t>
            </a:r>
            <a:r>
              <a:rPr lang="en-US" altLang="ja-JP" sz="1200" dirty="0">
                <a:solidFill>
                  <a:srgbClr val="0000FF"/>
                </a:solidFill>
              </a:rPr>
              <a:t>* </a:t>
            </a:r>
            <a:r>
              <a:rPr lang="en-US" altLang="ja-JP" sz="1200" dirty="0" err="1"/>
              <a:t>adjustment_limit</a:t>
            </a:r>
            <a:r>
              <a:rPr lang="en-US" altLang="ja-JP" sz="1200" dirty="0"/>
              <a:t> ) //</a:t>
            </a:r>
            <a:r>
              <a:rPr lang="ja-JP" altLang="en-US" sz="1200" dirty="0"/>
              <a:t>ずれ</a:t>
            </a:r>
            <a:r>
              <a:rPr lang="ja-JP" altLang="en-US" sz="1200" dirty="0" smtClean="0"/>
              <a:t>量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 smtClean="0"/>
              <a:t>    </a:t>
            </a:r>
            <a:r>
              <a:rPr lang="en-US" altLang="ja-JP" sz="1200" dirty="0" err="1" smtClean="0"/>
              <a:t>rate_correction_factor</a:t>
            </a:r>
            <a:r>
              <a:rPr lang="en-US" altLang="en-US" sz="1200" dirty="0" smtClean="0"/>
              <a:t> </a:t>
            </a:r>
            <a:r>
              <a:rPr lang="en-US" altLang="en-US" sz="1200" dirty="0"/>
              <a:t>= </a:t>
            </a:r>
            <a:r>
              <a:rPr lang="en-US" altLang="ja-JP" sz="1200" dirty="0"/>
              <a:t>(</a:t>
            </a:r>
            <a:r>
              <a:rPr lang="en-US" altLang="ja-JP" sz="1200" dirty="0" err="1"/>
              <a:t>rate_correction_factor</a:t>
            </a:r>
            <a:r>
              <a:rPr lang="en-US" altLang="ja-JP" sz="1200" dirty="0"/>
              <a:t> * </a:t>
            </a:r>
            <a:r>
              <a:rPr lang="en-US" altLang="ja-JP" sz="1200" dirty="0" err="1"/>
              <a:t>correction_factor</a:t>
            </a:r>
            <a:r>
              <a:rPr lang="en-US" altLang="ja-JP" sz="1200" dirty="0"/>
              <a:t>) / 100</a:t>
            </a:r>
            <a:r>
              <a:rPr lang="en-US" altLang="ja-JP" sz="1200" dirty="0" smtClean="0"/>
              <a:t>;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ja-JP" altLang="en-US" sz="1400" dirty="0" smtClean="0"/>
              <a:t>更新</a:t>
            </a:r>
            <a:r>
              <a:rPr lang="en-US" altLang="ja-JP" sz="1400" dirty="0" err="1" smtClean="0"/>
              <a:t>buffer_level</a:t>
            </a:r>
            <a:endParaRPr lang="en-US" altLang="ja-JP" sz="1400" dirty="0"/>
          </a:p>
          <a:p>
            <a:pPr marL="0" indent="0">
              <a:buNone/>
            </a:pPr>
            <a:r>
              <a:rPr lang="en-US" altLang="ja-JP" sz="1200" dirty="0" smtClean="0"/>
              <a:t>      </a:t>
            </a:r>
            <a:r>
              <a:rPr lang="en-US" altLang="ja-JP" sz="1100" dirty="0" err="1" smtClean="0"/>
              <a:t>buffer_level</a:t>
            </a:r>
            <a:r>
              <a:rPr lang="en-US" altLang="ja-JP" sz="1100" dirty="0" smtClean="0"/>
              <a:t> += </a:t>
            </a:r>
            <a:r>
              <a:rPr lang="en-US" altLang="ja-JP" sz="1050" dirty="0" err="1" smtClean="0"/>
              <a:t>avg_frame_bandwidth</a:t>
            </a:r>
            <a:r>
              <a:rPr lang="en-US" altLang="ja-JP" sz="1050" dirty="0" smtClean="0"/>
              <a:t> </a:t>
            </a:r>
            <a:r>
              <a:rPr lang="en-US" altLang="ja-JP" sz="1050" dirty="0"/>
              <a:t>- </a:t>
            </a:r>
            <a:r>
              <a:rPr lang="en-US" altLang="ja-JP" sz="1050" dirty="0" err="1"/>
              <a:t>projected_frame_size</a:t>
            </a:r>
            <a:r>
              <a:rPr lang="en-US" altLang="ja-JP" sz="1050" dirty="0"/>
              <a:t> </a:t>
            </a:r>
            <a:r>
              <a:rPr lang="en-US" altLang="ja-JP" sz="1050" dirty="0" smtClean="0"/>
              <a:t>;</a:t>
            </a:r>
            <a:endParaRPr lang="en-US" altLang="ja-JP" sz="1100" dirty="0" smtClean="0"/>
          </a:p>
          <a:p>
            <a:pPr lvl="1"/>
            <a:endParaRPr lang="en-US" altLang="ja-JP" sz="1100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200" dirty="0"/>
              <a:t> </a:t>
            </a:r>
            <a:r>
              <a:rPr lang="en-US" altLang="ja-JP" sz="1200" dirty="0" smtClean="0"/>
              <a:t>        </a:t>
            </a:r>
          </a:p>
          <a:p>
            <a:endParaRPr lang="en-US" altLang="ja-JP" sz="1200" dirty="0" smtClean="0"/>
          </a:p>
          <a:p>
            <a:endParaRPr lang="en-US" altLang="ja-JP" sz="1200" dirty="0" smtClean="0"/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83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808918"/>
          </a:xfrm>
          <a:solidFill>
            <a:srgbClr val="0000FF"/>
          </a:solidFill>
        </p:spPr>
        <p:txBody>
          <a:bodyPr/>
          <a:lstStyle/>
          <a:p>
            <a:pPr>
              <a:buFont typeface="Wingdings" charset="2"/>
              <a:buChar char="n"/>
            </a:pPr>
            <a:r>
              <a:rPr lang="en-US" altLang="ja-JP" b="1" dirty="0" smtClean="0">
                <a:solidFill>
                  <a:schemeClr val="bg1"/>
                </a:solidFill>
              </a:rPr>
              <a:t>One pass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72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2289" y="1034062"/>
            <a:ext cx="8046273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/>
              <a:t>// Generally at the high level, the following flow is expected</a:t>
            </a:r>
          </a:p>
          <a:p>
            <a:r>
              <a:rPr lang="en-US" altLang="ja-JP" sz="1100" dirty="0"/>
              <a:t>// to be enforced for rate control:</a:t>
            </a:r>
          </a:p>
          <a:p>
            <a:r>
              <a:rPr lang="en-US" altLang="ja-JP" sz="1100" dirty="0"/>
              <a:t>// First call per frame, one of:</a:t>
            </a:r>
          </a:p>
          <a:p>
            <a:r>
              <a:rPr lang="en-US" altLang="ja-JP" sz="1100" dirty="0"/>
              <a:t>//   vp9_rc_get_one_pass_vbr_params()</a:t>
            </a:r>
          </a:p>
          <a:p>
            <a:r>
              <a:rPr lang="en-US" altLang="ja-JP" sz="1100" dirty="0"/>
              <a:t>//   vp9_rc_get_one_pass_cbr_params()</a:t>
            </a:r>
          </a:p>
          <a:p>
            <a:r>
              <a:rPr lang="en-US" altLang="ja-JP" sz="1100" dirty="0"/>
              <a:t>//   vp9_rc_get_svc_params()</a:t>
            </a:r>
          </a:p>
          <a:p>
            <a:r>
              <a:rPr lang="en-US" altLang="ja-JP" sz="1100" dirty="0"/>
              <a:t>//   vp9_rc_get_first_pass_params()</a:t>
            </a:r>
          </a:p>
          <a:p>
            <a:r>
              <a:rPr lang="en-US" altLang="ja-JP" sz="1100" dirty="0"/>
              <a:t>//   vp9_rc_get_second_pass_params()</a:t>
            </a:r>
          </a:p>
          <a:p>
            <a:r>
              <a:rPr lang="en-US" altLang="ja-JP" sz="1100" dirty="0"/>
              <a:t>// depending on the usage to set the rate control encode parameters desired.</a:t>
            </a:r>
          </a:p>
          <a:p>
            <a:r>
              <a:rPr lang="bg-BG" altLang="ja-JP" sz="1100" dirty="0"/>
              <a:t>//</a:t>
            </a:r>
          </a:p>
          <a:p>
            <a:r>
              <a:rPr lang="en-US" altLang="ja-JP" sz="1100" dirty="0"/>
              <a:t>// Then, call </a:t>
            </a:r>
            <a:r>
              <a:rPr lang="en-US" altLang="ja-JP" sz="1100" dirty="0" err="1"/>
              <a:t>encode_frame_to_data_rate</a:t>
            </a:r>
            <a:r>
              <a:rPr lang="en-US" altLang="ja-JP" sz="1100" dirty="0"/>
              <a:t>() to perform the</a:t>
            </a:r>
          </a:p>
          <a:p>
            <a:r>
              <a:rPr lang="en-US" altLang="ja-JP" sz="1100" dirty="0"/>
              <a:t>// actual encode. This function will in turn call </a:t>
            </a:r>
            <a:r>
              <a:rPr lang="en-US" altLang="ja-JP" sz="1100" dirty="0" err="1"/>
              <a:t>encode_frame</a:t>
            </a:r>
            <a:r>
              <a:rPr lang="en-US" altLang="ja-JP" sz="1100" dirty="0"/>
              <a:t>()</a:t>
            </a:r>
          </a:p>
          <a:p>
            <a:r>
              <a:rPr lang="en-US" altLang="ja-JP" sz="1100" dirty="0"/>
              <a:t>// one or more times, followed by one of:</a:t>
            </a:r>
          </a:p>
          <a:p>
            <a:r>
              <a:rPr lang="en-US" altLang="ja-JP" sz="1100" dirty="0"/>
              <a:t>//   vp9_rc_postencode_update()</a:t>
            </a:r>
          </a:p>
          <a:p>
            <a:r>
              <a:rPr lang="en-US" altLang="ja-JP" sz="1100" dirty="0"/>
              <a:t>//   vp9_rc_postencode_update_drop_frame()</a:t>
            </a:r>
          </a:p>
          <a:p>
            <a:r>
              <a:rPr lang="bg-BG" altLang="ja-JP" sz="1100" dirty="0"/>
              <a:t>//</a:t>
            </a:r>
          </a:p>
          <a:p>
            <a:r>
              <a:rPr lang="en-US" altLang="ja-JP" sz="1100" dirty="0"/>
              <a:t>// The majority of rate control parameters are only expected</a:t>
            </a:r>
          </a:p>
          <a:p>
            <a:r>
              <a:rPr lang="en-US" altLang="ja-JP" sz="1100" dirty="0"/>
              <a:t>// to be set in the vp9_rc_get_..._</a:t>
            </a:r>
            <a:r>
              <a:rPr lang="en-US" altLang="ja-JP" sz="1100" dirty="0" err="1"/>
              <a:t>params</a:t>
            </a:r>
            <a:r>
              <a:rPr lang="en-US" altLang="ja-JP" sz="1100" dirty="0"/>
              <a:t>() functions and</a:t>
            </a:r>
          </a:p>
          <a:p>
            <a:r>
              <a:rPr lang="en-US" altLang="ja-JP" sz="1100" dirty="0"/>
              <a:t>// updated during the vp9_rc_postencode_update...() functions.</a:t>
            </a:r>
          </a:p>
          <a:p>
            <a:r>
              <a:rPr lang="en-US" altLang="ja-JP" sz="1100" dirty="0"/>
              <a:t>// The only exceptions are vp9_rc_drop_frame() and</a:t>
            </a:r>
          </a:p>
          <a:p>
            <a:r>
              <a:rPr lang="en-US" altLang="ja-JP" sz="1100" dirty="0"/>
              <a:t>// vp9_rc_update_rate_correction_factors() functions.</a:t>
            </a:r>
            <a:endParaRPr lang="ja-JP" altLang="en-US" sz="11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7165" y="517895"/>
            <a:ext cx="123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souce</a:t>
            </a:r>
            <a:r>
              <a:rPr kumimoji="1" lang="en-US" altLang="zh-CN" dirty="0" smtClean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32787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dirty="0" smtClean="0"/>
              <a:t>step-1:</a:t>
            </a:r>
            <a:r>
              <a:rPr lang="ja-JP" altLang="en-US" dirty="0" smtClean="0"/>
              <a:t>全体の</a:t>
            </a:r>
            <a:r>
              <a:rPr lang="en-US" altLang="ja-JP" dirty="0" smtClean="0"/>
              <a:t>bitrate</a:t>
            </a:r>
            <a:r>
              <a:rPr lang="ja-JP" altLang="en-US" dirty="0" smtClean="0"/>
              <a:t>を設定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52765"/>
            <a:ext cx="8686800" cy="3699324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user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target bitrate</a:t>
            </a:r>
            <a:r>
              <a:rPr lang="ja-JP" altLang="en-US" sz="2400" dirty="0" smtClean="0"/>
              <a:t>を指定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zh-CN" sz="1600" b="1" dirty="0" err="1" smtClean="0">
                <a:solidFill>
                  <a:srgbClr val="FF0000"/>
                </a:solidFill>
              </a:rPr>
              <a:t>average_frame_bandwidth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/>
              <a:t>= 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target_bandwidth</a:t>
            </a:r>
            <a:r>
              <a:rPr lang="en-US" altLang="zh-CN" sz="1400" dirty="0" smtClean="0">
                <a:solidFill>
                  <a:srgbClr val="0000FF"/>
                </a:solidFill>
              </a:rPr>
              <a:t> </a:t>
            </a:r>
            <a:r>
              <a:rPr lang="en-US" altLang="zh-CN" sz="1400" dirty="0" smtClean="0"/>
              <a:t>/ </a:t>
            </a:r>
            <a:r>
              <a:rPr lang="en-US" altLang="zh-CN" sz="1400" dirty="0" err="1" smtClean="0"/>
              <a:t>framerate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/>
              <a:t>min_frame_bandwidth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average_frame_bandwidth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*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min_config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400" dirty="0" err="1"/>
              <a:t>min_frame_bandwidth</a:t>
            </a:r>
            <a:r>
              <a:rPr lang="en-US" altLang="zh-CN" sz="1400" dirty="0"/>
              <a:t> = max(</a:t>
            </a:r>
            <a:r>
              <a:rPr lang="en-US" altLang="zh-CN" sz="1400" dirty="0" err="1"/>
              <a:t>min_frame_bandwidth</a:t>
            </a:r>
            <a:r>
              <a:rPr lang="en-US" altLang="zh-CN" sz="1400" dirty="0"/>
              <a:t>, </a:t>
            </a:r>
            <a:r>
              <a:rPr lang="en-US" altLang="ja-JP" sz="1400" dirty="0"/>
              <a:t>FRAME_OVERHEAD_BITS)</a:t>
            </a:r>
          </a:p>
          <a:p>
            <a:pPr marL="0" indent="0">
              <a:buNone/>
            </a:pPr>
            <a:r>
              <a:rPr lang="en-US" altLang="ja-JP" sz="1400" dirty="0" smtClean="0"/>
              <a:t>vp9</a:t>
            </a:r>
            <a:r>
              <a:rPr lang="ja-JP" altLang="en-US" sz="1400" dirty="0" smtClean="0"/>
              <a:t>で定義した</a:t>
            </a:r>
            <a:r>
              <a:rPr lang="en-US" altLang="ja-JP" sz="1400" dirty="0" smtClean="0"/>
              <a:t>FRAME_OVERHEAD_BITS </a:t>
            </a:r>
            <a:r>
              <a:rPr lang="en-US" altLang="ja-JP" sz="1400" dirty="0"/>
              <a:t>= 200</a:t>
            </a:r>
          </a:p>
          <a:p>
            <a:pPr marL="0" indent="0">
              <a:buNone/>
            </a:pPr>
            <a:r>
              <a:rPr lang="en-US" altLang="ja-JP" sz="1400" dirty="0" smtClean="0"/>
              <a:t>→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min_frame_bandwidth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/>
              <a:t>&gt;= 200 bits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max_frame_bandwidth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= </a:t>
            </a:r>
            <a:r>
              <a:rPr lang="en-US" altLang="zh-CN" sz="1400" dirty="0" err="1" smtClean="0"/>
              <a:t>average_frame_bandwidth</a:t>
            </a:r>
            <a:r>
              <a:rPr lang="en-US" altLang="zh-CN" sz="1400" dirty="0" smtClean="0"/>
              <a:t>*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max_config</a:t>
            </a:r>
            <a:endParaRPr lang="en-US" altLang="ja-JP" sz="1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400" dirty="0" err="1">
                <a:solidFill>
                  <a:srgbClr val="000000"/>
                </a:solidFill>
              </a:rPr>
              <a:t>max_frame_bandwidth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/>
              <a:t>= </a:t>
            </a:r>
            <a:r>
              <a:rPr lang="en-US" altLang="ja-JP" sz="1400" dirty="0" smtClean="0"/>
              <a:t>max</a:t>
            </a:r>
            <a:r>
              <a:rPr lang="en-US" altLang="ja-JP" sz="1400" dirty="0"/>
              <a:t>(max((MBs * MAX_MB_RATE), MAXRATE_1080P), </a:t>
            </a:r>
            <a:r>
              <a:rPr lang="en-US" altLang="zh-CN" sz="1400" dirty="0" err="1"/>
              <a:t>max_frame_bandwidth</a:t>
            </a:r>
            <a:r>
              <a:rPr lang="en-US" altLang="zh-CN" sz="1400" dirty="0"/>
              <a:t> </a:t>
            </a:r>
            <a:r>
              <a:rPr lang="en-US" altLang="ja-JP" sz="1400" dirty="0" smtClean="0"/>
              <a:t>)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ja-JP" sz="1400" dirty="0"/>
              <a:t>vp9</a:t>
            </a:r>
            <a:r>
              <a:rPr lang="ja-JP" altLang="en-US" sz="1400" dirty="0"/>
              <a:t>で定義</a:t>
            </a:r>
            <a:r>
              <a:rPr lang="ja-JP" altLang="en-US" sz="1400" dirty="0" smtClean="0"/>
              <a:t>した</a:t>
            </a:r>
            <a:r>
              <a:rPr lang="en-US" altLang="ja-JP" sz="1400" dirty="0" smtClean="0"/>
              <a:t>16x16</a:t>
            </a:r>
            <a:r>
              <a:rPr lang="ja-JP" altLang="en-US" sz="1400" dirty="0" smtClean="0"/>
              <a:t>単位の最大ビット処理量</a:t>
            </a:r>
            <a:r>
              <a:rPr lang="en-US" altLang="ja-JP" sz="1400" dirty="0" smtClean="0"/>
              <a:t>MAX_MB_RATE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250,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ja-JP" sz="1400" dirty="0" smtClean="0"/>
              <a:t>MAXRATE_1080P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=(1920</a:t>
            </a:r>
            <a:r>
              <a:rPr lang="zh-CN" altLang="en-US" sz="1400" dirty="0"/>
              <a:t>*</a:t>
            </a:r>
            <a:r>
              <a:rPr lang="en-US" altLang="zh-CN" sz="1400" dirty="0"/>
              <a:t>1080</a:t>
            </a:r>
            <a:r>
              <a:rPr lang="zh-CN" altLang="en-US" sz="1400" dirty="0"/>
              <a:t>*</a:t>
            </a:r>
            <a:r>
              <a:rPr lang="en-US" altLang="zh-CN" sz="1400" dirty="0"/>
              <a:t>250)/(16</a:t>
            </a:r>
            <a:r>
              <a:rPr lang="zh-CN" altLang="en-US" sz="1400" dirty="0"/>
              <a:t>*</a:t>
            </a:r>
            <a:r>
              <a:rPr lang="en-US" altLang="zh-CN" sz="1400" dirty="0"/>
              <a:t>16)</a:t>
            </a:r>
            <a:r>
              <a:rPr lang="zh-CN" altLang="en-US" sz="1400" dirty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2025000</a:t>
            </a:r>
            <a:endParaRPr lang="en-US" altLang="zh-CN" sz="1400" dirty="0"/>
          </a:p>
          <a:p>
            <a:pPr marL="0" indent="0">
              <a:buNone/>
            </a:pPr>
            <a:r>
              <a:rPr lang="ja-JP" altLang="en-US" sz="1400" dirty="0" smtClean="0"/>
              <a:t>（大体</a:t>
            </a:r>
            <a:r>
              <a:rPr lang="en-US" altLang="ja-JP" sz="1400" dirty="0" smtClean="0"/>
              <a:t>AVC</a:t>
            </a:r>
            <a:r>
              <a:rPr lang="ja-JP" altLang="en-US" sz="1400" dirty="0" smtClean="0"/>
              <a:t>の</a:t>
            </a:r>
            <a:r>
              <a:rPr lang="en-US" altLang="zh-CN" sz="1400" dirty="0" smtClean="0"/>
              <a:t>level 4.1</a:t>
            </a:r>
            <a:r>
              <a:rPr lang="ja-JP" altLang="en-US" sz="1400" dirty="0" smtClean="0"/>
              <a:t>相当</a:t>
            </a:r>
            <a:r>
              <a:rPr lang="en-US" altLang="ja-JP" sz="1400" dirty="0" smtClean="0"/>
              <a:t>Full HD/60p</a:t>
            </a:r>
            <a:r>
              <a:rPr lang="ja-JP" altLang="en-US" sz="1400" dirty="0" smtClean="0"/>
              <a:t>をサポートするレベル）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 smtClean="0"/>
              <a:t>→</a:t>
            </a:r>
            <a:r>
              <a:rPr lang="en-US" altLang="ja-JP" sz="1600" b="1" dirty="0" err="1" smtClean="0">
                <a:solidFill>
                  <a:srgbClr val="FF0000"/>
                </a:solidFill>
              </a:rPr>
              <a:t>max_frame_bandwidth</a:t>
            </a:r>
            <a:r>
              <a:rPr lang="en-US" altLang="ja-JP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/>
              <a:t>&lt;= </a:t>
            </a:r>
            <a:r>
              <a:rPr lang="en-US" altLang="zh-CN" sz="1400" dirty="0" smtClean="0"/>
              <a:t>2025000 bits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endParaRPr lang="en-US" altLang="zh-CN" sz="1400" dirty="0"/>
          </a:p>
          <a:p>
            <a:endParaRPr lang="en-US" altLang="ja-JP" sz="1400" dirty="0"/>
          </a:p>
          <a:p>
            <a:endParaRPr lang="en-US" altLang="zh-CN" sz="2000" dirty="0" smtClean="0"/>
          </a:p>
          <a:p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57026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954" y="1730573"/>
            <a:ext cx="197275" cy="11590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94336" y="1730573"/>
            <a:ext cx="197275" cy="115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537713" y="1730573"/>
            <a:ext cx="197275" cy="115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560600" y="1730573"/>
            <a:ext cx="197275" cy="115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03972" y="1730573"/>
            <a:ext cx="197275" cy="11590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447354" y="1730573"/>
            <a:ext cx="197275" cy="115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890731" y="1730573"/>
            <a:ext cx="197275" cy="115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334108" y="1730573"/>
            <a:ext cx="197275" cy="115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 rot="5400000">
            <a:off x="37324" y="3847815"/>
            <a:ext cx="145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r>
              <a:rPr lang="en-US" altLang="ja-JP" baseline="30000" dirty="0" smtClean="0"/>
              <a:t>st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key </a:t>
            </a:r>
            <a:r>
              <a:rPr kumimoji="1" lang="en-US" altLang="ja-JP" dirty="0" smtClean="0"/>
              <a:t>frame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32083" y="2236138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dirty="0" smtClean="0"/>
              <a:t>…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 rot="5400000">
            <a:off x="2540016" y="3540551"/>
            <a:ext cx="112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 frame</a:t>
            </a:r>
            <a:endParaRPr kumimoji="1" lang="ja-JP" altLang="en-US" dirty="0"/>
          </a:p>
        </p:txBody>
      </p:sp>
      <p:sp>
        <p:nvSpPr>
          <p:cNvPr id="17" name="左中かっこ 16"/>
          <p:cNvSpPr/>
          <p:nvPr/>
        </p:nvSpPr>
        <p:spPr>
          <a:xfrm rot="16200000">
            <a:off x="1529481" y="2153041"/>
            <a:ext cx="314306" cy="1923473"/>
          </a:xfrm>
          <a:prstGeom prst="leftBrace">
            <a:avLst>
              <a:gd name="adj1" fmla="val 7222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15177" y="3172688"/>
            <a:ext cx="96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kf</a:t>
            </a:r>
            <a:r>
              <a:rPr lang="en-US" altLang="ja-JP" dirty="0" smtClean="0"/>
              <a:t> group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36324" y="227755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dirty="0" smtClean="0"/>
              <a:t>…</a:t>
            </a:r>
            <a:endParaRPr kumimoji="1" lang="ja-JP" altLang="en-US" dirty="0"/>
          </a:p>
        </p:txBody>
      </p:sp>
      <p:sp>
        <p:nvSpPr>
          <p:cNvPr id="20" name="左中かっこ 19"/>
          <p:cNvSpPr/>
          <p:nvPr/>
        </p:nvSpPr>
        <p:spPr>
          <a:xfrm rot="16200000">
            <a:off x="3930850" y="2210954"/>
            <a:ext cx="314306" cy="1923473"/>
          </a:xfrm>
          <a:prstGeom prst="leftBrace">
            <a:avLst>
              <a:gd name="adj1" fmla="val 7222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605185" y="3299834"/>
            <a:ext cx="96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kf</a:t>
            </a:r>
            <a:r>
              <a:rPr lang="en-US" altLang="ja-JP" dirty="0" smtClean="0"/>
              <a:t> group</a:t>
            </a:r>
            <a:endParaRPr kumimoji="1" lang="ja-JP" altLang="en-US" dirty="0"/>
          </a:p>
        </p:txBody>
      </p:sp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altLang="ja-JP" dirty="0"/>
              <a:t>step-2:frame</a:t>
            </a:r>
            <a:r>
              <a:rPr lang="ja-JP" altLang="en-US" dirty="0"/>
              <a:t>の</a:t>
            </a:r>
            <a:r>
              <a:rPr lang="en-US" altLang="ja-JP" dirty="0"/>
              <a:t>target bits</a:t>
            </a:r>
            <a:r>
              <a:rPr lang="ja-JP" altLang="en-US" dirty="0"/>
              <a:t>を設定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90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15463" y="2072714"/>
            <a:ext cx="197275" cy="11590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69810" y="2072714"/>
            <a:ext cx="197275" cy="115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412994" y="2072714"/>
            <a:ext cx="197275" cy="115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 rot="5400000">
            <a:off x="-246833" y="3671810"/>
            <a:ext cx="112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 frame</a:t>
            </a:r>
            <a:endParaRPr kumimoji="1" lang="ja-JP" altLang="en-US" dirty="0"/>
          </a:p>
        </p:txBody>
      </p:sp>
      <p:sp>
        <p:nvSpPr>
          <p:cNvPr id="17" name="左中かっこ 16"/>
          <p:cNvSpPr/>
          <p:nvPr/>
        </p:nvSpPr>
        <p:spPr>
          <a:xfrm rot="16200000" flipH="1">
            <a:off x="2583784" y="-855143"/>
            <a:ext cx="342381" cy="4993200"/>
          </a:xfrm>
          <a:prstGeom prst="leftBrace">
            <a:avLst>
              <a:gd name="adj1" fmla="val 72223"/>
              <a:gd name="adj2" fmla="val 4933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06464" y="1119121"/>
            <a:ext cx="96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kf</a:t>
            </a:r>
            <a:r>
              <a:rPr lang="en-US" altLang="ja-JP" dirty="0" smtClean="0"/>
              <a:t> group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466716" y="2072714"/>
            <a:ext cx="197275" cy="115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009189" y="2072714"/>
            <a:ext cx="197275" cy="115909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584122" y="2072714"/>
            <a:ext cx="197275" cy="115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3342610" y="2072714"/>
            <a:ext cx="197275" cy="115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3911166" y="2072714"/>
            <a:ext cx="197275" cy="115909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 rot="5400000">
            <a:off x="1437756" y="3830056"/>
            <a:ext cx="14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golden frame</a:t>
            </a:r>
            <a:endParaRPr kumimoji="1" lang="ja-JP" altLang="en-US" dirty="0"/>
          </a:p>
        </p:txBody>
      </p:sp>
      <p:sp>
        <p:nvSpPr>
          <p:cNvPr id="2" name="左中かっこ 1"/>
          <p:cNvSpPr/>
          <p:nvPr/>
        </p:nvSpPr>
        <p:spPr>
          <a:xfrm rot="16200000">
            <a:off x="2671072" y="2830938"/>
            <a:ext cx="305753" cy="1234970"/>
          </a:xfrm>
          <a:prstGeom prst="leftBrace">
            <a:avLst>
              <a:gd name="adj1" fmla="val 7786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41603" y="3601300"/>
            <a:ext cx="96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</a:t>
            </a:r>
            <a:r>
              <a:rPr lang="en-US" altLang="ja-JP" dirty="0" err="1" smtClean="0"/>
              <a:t>f</a:t>
            </a:r>
            <a:r>
              <a:rPr lang="en-US" altLang="ja-JP" dirty="0" smtClean="0"/>
              <a:t> group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8770" y="2524365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en-US" dirty="0" smtClean="0"/>
              <a:t>…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122681" y="25443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en-US" dirty="0" smtClean="0"/>
              <a:t>…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22814" y="256105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en-US" dirty="0" smtClean="0"/>
              <a:t>…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5054302" y="2072714"/>
            <a:ext cx="197275" cy="115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左中かっこ 33"/>
          <p:cNvSpPr/>
          <p:nvPr/>
        </p:nvSpPr>
        <p:spPr>
          <a:xfrm rot="16200000">
            <a:off x="4408351" y="2839817"/>
            <a:ext cx="305753" cy="1234970"/>
          </a:xfrm>
          <a:prstGeom prst="leftBrace">
            <a:avLst>
              <a:gd name="adj1" fmla="val 7786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 rot="5400000">
            <a:off x="3224560" y="3830056"/>
            <a:ext cx="14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golden frame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078173" y="3614016"/>
            <a:ext cx="96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</a:t>
            </a:r>
            <a:r>
              <a:rPr lang="en-US" altLang="ja-JP" dirty="0" err="1" smtClean="0"/>
              <a:t>f</a:t>
            </a:r>
            <a:r>
              <a:rPr lang="en-US" altLang="ja-JP" dirty="0" smtClean="0"/>
              <a:t> group</a:t>
            </a:r>
            <a:endParaRPr kumimoji="1" lang="ja-JP" altLang="en-US" dirty="0"/>
          </a:p>
        </p:txBody>
      </p:sp>
      <p:sp>
        <p:nvSpPr>
          <p:cNvPr id="37" name="左中かっこ 36"/>
          <p:cNvSpPr/>
          <p:nvPr/>
        </p:nvSpPr>
        <p:spPr>
          <a:xfrm rot="16200000">
            <a:off x="877347" y="2836363"/>
            <a:ext cx="305753" cy="1234970"/>
          </a:xfrm>
          <a:prstGeom prst="leftBrace">
            <a:avLst>
              <a:gd name="adj1" fmla="val 7786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96556" y="3569034"/>
            <a:ext cx="96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</a:t>
            </a:r>
            <a:r>
              <a:rPr lang="en-US" altLang="ja-JP" dirty="0" err="1" smtClean="0"/>
              <a:t>f</a:t>
            </a:r>
            <a:r>
              <a:rPr lang="en-US" altLang="ja-JP" dirty="0" smtClean="0"/>
              <a:t> group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29577" y="1607163"/>
            <a:ext cx="3729121" cy="2369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sz="1600" dirty="0" smtClean="0"/>
              <a:t>vp9</a:t>
            </a:r>
            <a:r>
              <a:rPr kumimoji="1" lang="ja-JP" altLang="en-US" sz="1600" dirty="0" smtClean="0"/>
              <a:t>で</a:t>
            </a:r>
            <a:r>
              <a:rPr kumimoji="1" lang="en-US" altLang="ja-JP" sz="1600" dirty="0" smtClean="0"/>
              <a:t>golden frame</a:t>
            </a:r>
            <a:r>
              <a:rPr kumimoji="1" lang="ja-JP" altLang="en-US" sz="1600" dirty="0" smtClean="0"/>
              <a:t>と呼ばれる参照フレーム位置によって、</a:t>
            </a:r>
            <a:r>
              <a:rPr lang="en-US" altLang="ja-JP" sz="1600" dirty="0" err="1" smtClean="0"/>
              <a:t>gf</a:t>
            </a:r>
            <a:r>
              <a:rPr lang="en-US" altLang="ja-JP" sz="1600" dirty="0" smtClean="0"/>
              <a:t> group</a:t>
            </a:r>
            <a:r>
              <a:rPr lang="ja-JP" altLang="en-US" sz="1600" dirty="0" smtClean="0"/>
              <a:t>を定義する</a:t>
            </a:r>
            <a:endParaRPr lang="en-US" altLang="ja-JP" sz="1600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sz="1600" dirty="0" err="1" smtClean="0"/>
              <a:t>gf</a:t>
            </a:r>
            <a:r>
              <a:rPr kumimoji="1" lang="en-US" altLang="zh-CN" sz="1600" dirty="0" smtClean="0"/>
              <a:t> group</a:t>
            </a:r>
            <a:r>
              <a:rPr lang="ja-JP" altLang="en-US" sz="1600" dirty="0" smtClean="0"/>
              <a:t>の</a:t>
            </a:r>
            <a:r>
              <a:rPr lang="en-US" altLang="ja-JP" sz="1600" dirty="0" smtClean="0"/>
              <a:t>group</a:t>
            </a:r>
            <a:r>
              <a:rPr lang="ja-JP" altLang="en-US" sz="1600" dirty="0" smtClean="0"/>
              <a:t>長の定義：</a:t>
            </a:r>
            <a:r>
              <a:rPr kumimoji="1" lang="en-US" altLang="zh-CN" sz="1200" dirty="0" err="1" smtClean="0"/>
              <a:t>max_gf_interval</a:t>
            </a:r>
            <a:r>
              <a:rPr kumimoji="1" lang="en-US" altLang="zh-CN" sz="1200" dirty="0" smtClean="0"/>
              <a:t> = min(16, </a:t>
            </a:r>
            <a:r>
              <a:rPr kumimoji="1" lang="en-US" altLang="zh-CN" sz="1200" dirty="0" err="1" smtClean="0"/>
              <a:t>framerate</a:t>
            </a:r>
            <a:r>
              <a:rPr lang="en-US" altLang="zh-CN" sz="1200" dirty="0"/>
              <a:t>*</a:t>
            </a:r>
            <a:r>
              <a:rPr kumimoji="1" lang="en-US" altLang="zh-CN" sz="1200" dirty="0" smtClean="0"/>
              <a:t>0.75)</a:t>
            </a:r>
            <a:r>
              <a:rPr kumimoji="1" lang="ja-JP" altLang="en-US" sz="1200" dirty="0" smtClean="0"/>
              <a:t> </a:t>
            </a:r>
            <a:r>
              <a:rPr lang="en-US" altLang="ja-JP" sz="1200" dirty="0" err="1" smtClean="0"/>
              <a:t>min_gf_interval</a:t>
            </a:r>
            <a:r>
              <a:rPr lang="en-US" altLang="ja-JP" sz="1200" dirty="0" smtClean="0"/>
              <a:t> = clip3(</a:t>
            </a:r>
            <a:r>
              <a:rPr lang="en-US" altLang="ja-JP" sz="1200" dirty="0" err="1" smtClean="0"/>
              <a:t>framerate</a:t>
            </a:r>
            <a:r>
              <a:rPr lang="en-US" altLang="ja-JP" sz="1200" dirty="0" smtClean="0"/>
              <a:t> * 0.125, 4,16)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    </a:t>
            </a:r>
            <a:r>
              <a:rPr lang="ja-JP" altLang="ja-JP" sz="1200" dirty="0" smtClean="0"/>
              <a:t>g</a:t>
            </a:r>
            <a:r>
              <a:rPr lang="en-US" altLang="ja-JP" sz="1200" dirty="0" err="1" smtClean="0"/>
              <a:t>f_interval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=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max_gf_internal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+</a:t>
            </a:r>
            <a:r>
              <a:rPr lang="ja-JP" altLang="en-US" sz="1200" dirty="0" smtClean="0"/>
              <a:t> </a:t>
            </a:r>
            <a:r>
              <a:rPr lang="ja-JP" altLang="ja-JP" sz="1200" dirty="0" smtClean="0"/>
              <a:t>m</a:t>
            </a:r>
            <a:r>
              <a:rPr lang="en-US" altLang="ja-JP" sz="1200" dirty="0" err="1" smtClean="0"/>
              <a:t>in_rf_interval</a:t>
            </a:r>
            <a:r>
              <a:rPr lang="en-US" altLang="ja-JP" sz="1200" dirty="0" smtClean="0"/>
              <a:t>)/2</a:t>
            </a:r>
          </a:p>
          <a:p>
            <a:pPr marL="285750" indent="-285750">
              <a:buFont typeface="Arial"/>
              <a:buChar char="•"/>
            </a:pPr>
            <a:r>
              <a:rPr lang="en-US" altLang="ja-JP" sz="1600" dirty="0" smtClean="0"/>
              <a:t>4 &lt;= </a:t>
            </a:r>
            <a:r>
              <a:rPr lang="ja-JP" altLang="ja-JP" sz="1600" dirty="0" smtClean="0"/>
              <a:t>g</a:t>
            </a:r>
            <a:r>
              <a:rPr lang="en-US" altLang="ja-JP" sz="1600" dirty="0" err="1" smtClean="0"/>
              <a:t>f_interval</a:t>
            </a:r>
            <a:r>
              <a:rPr lang="en-US" altLang="ja-JP" sz="1600" dirty="0" smtClean="0"/>
              <a:t> &lt;=16</a:t>
            </a:r>
          </a:p>
          <a:p>
            <a:pPr marL="285750" indent="-285750">
              <a:buFont typeface="Arial"/>
              <a:buChar char="•"/>
            </a:pPr>
            <a:r>
              <a:rPr lang="ja-JP" altLang="ja-JP" sz="1600" dirty="0" smtClean="0"/>
              <a:t>k</a:t>
            </a:r>
            <a:r>
              <a:rPr lang="en-US" altLang="ja-JP" sz="1600" dirty="0" err="1" smtClean="0"/>
              <a:t>eyframe</a:t>
            </a:r>
            <a:r>
              <a:rPr lang="ja-JP" altLang="en-US" sz="1600" dirty="0" smtClean="0"/>
              <a:t>と</a:t>
            </a:r>
            <a:r>
              <a:rPr lang="en-US" altLang="ja-JP" sz="1600" dirty="0" err="1" smtClean="0"/>
              <a:t>gf_frame</a:t>
            </a:r>
            <a:r>
              <a:rPr lang="ja-JP" altLang="en-US" sz="1600" dirty="0" smtClean="0"/>
              <a:t>が重要な参照フレームであり、ビット分配で優遇する</a:t>
            </a:r>
            <a:endParaRPr lang="en-US" altLang="ja-JP" sz="1600" dirty="0" smtClean="0"/>
          </a:p>
        </p:txBody>
      </p:sp>
      <p:sp>
        <p:nvSpPr>
          <p:cNvPr id="28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altLang="ja-JP" dirty="0"/>
              <a:t>step-2:frame</a:t>
            </a:r>
            <a:r>
              <a:rPr lang="ja-JP" altLang="en-US" dirty="0"/>
              <a:t>の</a:t>
            </a:r>
            <a:r>
              <a:rPr lang="en-US" altLang="ja-JP" dirty="0"/>
              <a:t>target bits</a:t>
            </a:r>
            <a:r>
              <a:rPr lang="ja-JP" altLang="en-US" dirty="0"/>
              <a:t>を設定 </a:t>
            </a:r>
            <a:endParaRPr kumimoji="1" lang="ja-JP" altLang="en-US" dirty="0"/>
          </a:p>
        </p:txBody>
      </p:sp>
      <p:sp>
        <p:nvSpPr>
          <p:cNvPr id="9" name="フリーフォーム 8"/>
          <p:cNvSpPr/>
          <p:nvPr/>
        </p:nvSpPr>
        <p:spPr>
          <a:xfrm flipV="1">
            <a:off x="2179537" y="2072713"/>
            <a:ext cx="1203719" cy="45719"/>
          </a:xfrm>
          <a:custGeom>
            <a:avLst/>
            <a:gdLst>
              <a:gd name="connsiteX0" fmla="*/ 1203719 w 1203719"/>
              <a:gd name="connsiteY0" fmla="*/ 189534 h 189534"/>
              <a:gd name="connsiteX1" fmla="*/ 1146850 w 1203719"/>
              <a:gd name="connsiteY1" fmla="*/ 123197 h 189534"/>
              <a:gd name="connsiteX2" fmla="*/ 1089982 w 1203719"/>
              <a:gd name="connsiteY2" fmla="*/ 85290 h 189534"/>
              <a:gd name="connsiteX3" fmla="*/ 1023635 w 1203719"/>
              <a:gd name="connsiteY3" fmla="*/ 56860 h 189534"/>
              <a:gd name="connsiteX4" fmla="*/ 995201 w 1203719"/>
              <a:gd name="connsiteY4" fmla="*/ 47383 h 189534"/>
              <a:gd name="connsiteX5" fmla="*/ 900420 w 1203719"/>
              <a:gd name="connsiteY5" fmla="*/ 9476 h 189534"/>
              <a:gd name="connsiteX6" fmla="*/ 786682 w 1203719"/>
              <a:gd name="connsiteY6" fmla="*/ 0 h 189534"/>
              <a:gd name="connsiteX7" fmla="*/ 426514 w 1203719"/>
              <a:gd name="connsiteY7" fmla="*/ 9476 h 189534"/>
              <a:gd name="connsiteX8" fmla="*/ 350690 w 1203719"/>
              <a:gd name="connsiteY8" fmla="*/ 28430 h 189534"/>
              <a:gd name="connsiteX9" fmla="*/ 312777 w 1203719"/>
              <a:gd name="connsiteY9" fmla="*/ 37907 h 189534"/>
              <a:gd name="connsiteX10" fmla="*/ 255909 w 1203719"/>
              <a:gd name="connsiteY10" fmla="*/ 56860 h 189534"/>
              <a:gd name="connsiteX11" fmla="*/ 227474 w 1203719"/>
              <a:gd name="connsiteY11" fmla="*/ 66337 h 189534"/>
              <a:gd name="connsiteX12" fmla="*/ 180084 w 1203719"/>
              <a:gd name="connsiteY12" fmla="*/ 75813 h 189534"/>
              <a:gd name="connsiteX13" fmla="*/ 94781 w 1203719"/>
              <a:gd name="connsiteY13" fmla="*/ 113720 h 189534"/>
              <a:gd name="connsiteX14" fmla="*/ 56868 w 1203719"/>
              <a:gd name="connsiteY14" fmla="*/ 151627 h 189534"/>
              <a:gd name="connsiteX15" fmla="*/ 37912 w 1203719"/>
              <a:gd name="connsiteY15" fmla="*/ 170581 h 189534"/>
              <a:gd name="connsiteX16" fmla="*/ 0 w 1203719"/>
              <a:gd name="connsiteY16" fmla="*/ 180058 h 18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03719" h="189534">
                <a:moveTo>
                  <a:pt x="1203719" y="189534"/>
                </a:moveTo>
                <a:cubicBezTo>
                  <a:pt x="1197878" y="182234"/>
                  <a:pt x="1163477" y="135666"/>
                  <a:pt x="1146850" y="123197"/>
                </a:cubicBezTo>
                <a:cubicBezTo>
                  <a:pt x="1128624" y="109529"/>
                  <a:pt x="1111595" y="92493"/>
                  <a:pt x="1089982" y="85290"/>
                </a:cubicBezTo>
                <a:cubicBezTo>
                  <a:pt x="1023300" y="63066"/>
                  <a:pt x="1105615" y="91990"/>
                  <a:pt x="1023635" y="56860"/>
                </a:cubicBezTo>
                <a:cubicBezTo>
                  <a:pt x="1014452" y="52925"/>
                  <a:pt x="1004526" y="50969"/>
                  <a:pt x="995201" y="47383"/>
                </a:cubicBezTo>
                <a:cubicBezTo>
                  <a:pt x="963442" y="35170"/>
                  <a:pt x="934329" y="12301"/>
                  <a:pt x="900420" y="9476"/>
                </a:cubicBezTo>
                <a:lnTo>
                  <a:pt x="786682" y="0"/>
                </a:lnTo>
                <a:cubicBezTo>
                  <a:pt x="666626" y="3159"/>
                  <a:pt x="546482" y="3897"/>
                  <a:pt x="426514" y="9476"/>
                </a:cubicBezTo>
                <a:cubicBezTo>
                  <a:pt x="391989" y="11082"/>
                  <a:pt x="380353" y="19956"/>
                  <a:pt x="350690" y="28430"/>
                </a:cubicBezTo>
                <a:cubicBezTo>
                  <a:pt x="338165" y="32008"/>
                  <a:pt x="325254" y="34164"/>
                  <a:pt x="312777" y="37907"/>
                </a:cubicBezTo>
                <a:cubicBezTo>
                  <a:pt x="293638" y="43648"/>
                  <a:pt x="274865" y="50542"/>
                  <a:pt x="255909" y="56860"/>
                </a:cubicBezTo>
                <a:cubicBezTo>
                  <a:pt x="246431" y="60019"/>
                  <a:pt x="237271" y="64378"/>
                  <a:pt x="227474" y="66337"/>
                </a:cubicBezTo>
                <a:cubicBezTo>
                  <a:pt x="211677" y="69496"/>
                  <a:pt x="195626" y="71575"/>
                  <a:pt x="180084" y="75813"/>
                </a:cubicBezTo>
                <a:cubicBezTo>
                  <a:pt x="145191" y="85328"/>
                  <a:pt x="121154" y="91119"/>
                  <a:pt x="94781" y="113720"/>
                </a:cubicBezTo>
                <a:cubicBezTo>
                  <a:pt x="81211" y="125349"/>
                  <a:pt x="69506" y="138991"/>
                  <a:pt x="56868" y="151627"/>
                </a:cubicBezTo>
                <a:cubicBezTo>
                  <a:pt x="50549" y="157945"/>
                  <a:pt x="46389" y="167756"/>
                  <a:pt x="37912" y="170581"/>
                </a:cubicBezTo>
                <a:cubicBezTo>
                  <a:pt x="6481" y="181057"/>
                  <a:pt x="19469" y="180058"/>
                  <a:pt x="0" y="180058"/>
                </a:cubicBezTo>
              </a:path>
            </a:pathLst>
          </a:custGeom>
          <a:ln>
            <a:solidFill>
              <a:srgbClr val="FF6666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435998" y="1772151"/>
            <a:ext cx="2985603" cy="322210"/>
          </a:xfrm>
          <a:custGeom>
            <a:avLst/>
            <a:gdLst>
              <a:gd name="connsiteX0" fmla="*/ 2985603 w 2985603"/>
              <a:gd name="connsiteY0" fmla="*/ 322210 h 322210"/>
              <a:gd name="connsiteX1" fmla="*/ 2938212 w 2985603"/>
              <a:gd name="connsiteY1" fmla="*/ 293779 h 322210"/>
              <a:gd name="connsiteX2" fmla="*/ 2928734 w 2985603"/>
              <a:gd name="connsiteY2" fmla="*/ 265349 h 322210"/>
              <a:gd name="connsiteX3" fmla="*/ 2909778 w 2985603"/>
              <a:gd name="connsiteY3" fmla="*/ 236919 h 322210"/>
              <a:gd name="connsiteX4" fmla="*/ 2900300 w 2985603"/>
              <a:gd name="connsiteY4" fmla="*/ 208489 h 322210"/>
              <a:gd name="connsiteX5" fmla="*/ 2824475 w 2985603"/>
              <a:gd name="connsiteY5" fmla="*/ 142152 h 322210"/>
              <a:gd name="connsiteX6" fmla="*/ 2748650 w 2985603"/>
              <a:gd name="connsiteY6" fmla="*/ 85291 h 322210"/>
              <a:gd name="connsiteX7" fmla="*/ 2710738 w 2985603"/>
              <a:gd name="connsiteY7" fmla="*/ 75814 h 322210"/>
              <a:gd name="connsiteX8" fmla="*/ 2625435 w 2985603"/>
              <a:gd name="connsiteY8" fmla="*/ 37907 h 322210"/>
              <a:gd name="connsiteX9" fmla="*/ 2568566 w 2985603"/>
              <a:gd name="connsiteY9" fmla="*/ 18954 h 322210"/>
              <a:gd name="connsiteX10" fmla="*/ 2483263 w 2985603"/>
              <a:gd name="connsiteY10" fmla="*/ 0 h 322210"/>
              <a:gd name="connsiteX11" fmla="*/ 2227355 w 2985603"/>
              <a:gd name="connsiteY11" fmla="*/ 18954 h 322210"/>
              <a:gd name="connsiteX12" fmla="*/ 2161008 w 2985603"/>
              <a:gd name="connsiteY12" fmla="*/ 47384 h 322210"/>
              <a:gd name="connsiteX13" fmla="*/ 2056749 w 2985603"/>
              <a:gd name="connsiteY13" fmla="*/ 66338 h 322210"/>
              <a:gd name="connsiteX14" fmla="*/ 1497541 w 2985603"/>
              <a:gd name="connsiteY14" fmla="*/ 75814 h 322210"/>
              <a:gd name="connsiteX15" fmla="*/ 1298500 w 2985603"/>
              <a:gd name="connsiteY15" fmla="*/ 94768 h 322210"/>
              <a:gd name="connsiteX16" fmla="*/ 919376 w 2985603"/>
              <a:gd name="connsiteY16" fmla="*/ 104245 h 322210"/>
              <a:gd name="connsiteX17" fmla="*/ 767727 w 2985603"/>
              <a:gd name="connsiteY17" fmla="*/ 142152 h 322210"/>
              <a:gd name="connsiteX18" fmla="*/ 635033 w 2985603"/>
              <a:gd name="connsiteY18" fmla="*/ 161105 h 322210"/>
              <a:gd name="connsiteX19" fmla="*/ 559208 w 2985603"/>
              <a:gd name="connsiteY19" fmla="*/ 180059 h 322210"/>
              <a:gd name="connsiteX20" fmla="*/ 530774 w 2985603"/>
              <a:gd name="connsiteY20" fmla="*/ 189535 h 322210"/>
              <a:gd name="connsiteX21" fmla="*/ 464427 w 2985603"/>
              <a:gd name="connsiteY21" fmla="*/ 199012 h 322210"/>
              <a:gd name="connsiteX22" fmla="*/ 369646 w 2985603"/>
              <a:gd name="connsiteY22" fmla="*/ 217965 h 322210"/>
              <a:gd name="connsiteX23" fmla="*/ 246431 w 2985603"/>
              <a:gd name="connsiteY23" fmla="*/ 236919 h 322210"/>
              <a:gd name="connsiteX24" fmla="*/ 170606 w 2985603"/>
              <a:gd name="connsiteY24" fmla="*/ 255872 h 322210"/>
              <a:gd name="connsiteX25" fmla="*/ 132694 w 2985603"/>
              <a:gd name="connsiteY25" fmla="*/ 274826 h 322210"/>
              <a:gd name="connsiteX26" fmla="*/ 85303 w 2985603"/>
              <a:gd name="connsiteY26" fmla="*/ 284303 h 322210"/>
              <a:gd name="connsiteX27" fmla="*/ 18957 w 2985603"/>
              <a:gd name="connsiteY27" fmla="*/ 303256 h 322210"/>
              <a:gd name="connsiteX28" fmla="*/ 0 w 2985603"/>
              <a:gd name="connsiteY28" fmla="*/ 312733 h 32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985603" h="322210">
                <a:moveTo>
                  <a:pt x="2985603" y="322210"/>
                </a:moveTo>
                <a:cubicBezTo>
                  <a:pt x="2969806" y="312733"/>
                  <a:pt x="2951239" y="306804"/>
                  <a:pt x="2938212" y="293779"/>
                </a:cubicBezTo>
                <a:cubicBezTo>
                  <a:pt x="2931148" y="286716"/>
                  <a:pt x="2933202" y="274284"/>
                  <a:pt x="2928734" y="265349"/>
                </a:cubicBezTo>
                <a:cubicBezTo>
                  <a:pt x="2923640" y="255162"/>
                  <a:pt x="2914872" y="247106"/>
                  <a:pt x="2909778" y="236919"/>
                </a:cubicBezTo>
                <a:cubicBezTo>
                  <a:pt x="2905310" y="227984"/>
                  <a:pt x="2906294" y="216480"/>
                  <a:pt x="2900300" y="208489"/>
                </a:cubicBezTo>
                <a:cubicBezTo>
                  <a:pt x="2856450" y="150031"/>
                  <a:pt x="2865584" y="175035"/>
                  <a:pt x="2824475" y="142152"/>
                </a:cubicBezTo>
                <a:cubicBezTo>
                  <a:pt x="2795763" y="119185"/>
                  <a:pt x="2796755" y="97316"/>
                  <a:pt x="2748650" y="85291"/>
                </a:cubicBezTo>
                <a:lnTo>
                  <a:pt x="2710738" y="75814"/>
                </a:lnTo>
                <a:cubicBezTo>
                  <a:pt x="2665679" y="45779"/>
                  <a:pt x="2693108" y="60461"/>
                  <a:pt x="2625435" y="37907"/>
                </a:cubicBezTo>
                <a:cubicBezTo>
                  <a:pt x="2606479" y="31589"/>
                  <a:pt x="2588276" y="22239"/>
                  <a:pt x="2568566" y="18954"/>
                </a:cubicBezTo>
                <a:cubicBezTo>
                  <a:pt x="2501843" y="7835"/>
                  <a:pt x="2529930" y="15553"/>
                  <a:pt x="2483263" y="0"/>
                </a:cubicBezTo>
                <a:cubicBezTo>
                  <a:pt x="2380711" y="4661"/>
                  <a:pt x="2314711" y="-2883"/>
                  <a:pt x="2227355" y="18954"/>
                </a:cubicBezTo>
                <a:cubicBezTo>
                  <a:pt x="2161094" y="35517"/>
                  <a:pt x="2242393" y="20260"/>
                  <a:pt x="2161008" y="47384"/>
                </a:cubicBezTo>
                <a:cubicBezTo>
                  <a:pt x="2151357" y="50601"/>
                  <a:pt x="2062008" y="66176"/>
                  <a:pt x="2056749" y="66338"/>
                </a:cubicBezTo>
                <a:cubicBezTo>
                  <a:pt x="1870408" y="72071"/>
                  <a:pt x="1683944" y="72655"/>
                  <a:pt x="1497541" y="75814"/>
                </a:cubicBezTo>
                <a:cubicBezTo>
                  <a:pt x="1440496" y="82152"/>
                  <a:pt x="1352890" y="92676"/>
                  <a:pt x="1298500" y="94768"/>
                </a:cubicBezTo>
                <a:cubicBezTo>
                  <a:pt x="1172179" y="99626"/>
                  <a:pt x="1045751" y="101086"/>
                  <a:pt x="919376" y="104245"/>
                </a:cubicBezTo>
                <a:cubicBezTo>
                  <a:pt x="857481" y="124873"/>
                  <a:pt x="840919" y="133005"/>
                  <a:pt x="767727" y="142152"/>
                </a:cubicBezTo>
                <a:cubicBezTo>
                  <a:pt x="730786" y="146769"/>
                  <a:pt x="673303" y="152905"/>
                  <a:pt x="635033" y="161105"/>
                </a:cubicBezTo>
                <a:cubicBezTo>
                  <a:pt x="609558" y="166563"/>
                  <a:pt x="583924" y="171822"/>
                  <a:pt x="559208" y="180059"/>
                </a:cubicBezTo>
                <a:cubicBezTo>
                  <a:pt x="549730" y="183218"/>
                  <a:pt x="540571" y="187576"/>
                  <a:pt x="530774" y="189535"/>
                </a:cubicBezTo>
                <a:cubicBezTo>
                  <a:pt x="508868" y="193916"/>
                  <a:pt x="486543" y="195853"/>
                  <a:pt x="464427" y="199012"/>
                </a:cubicBezTo>
                <a:cubicBezTo>
                  <a:pt x="409927" y="217177"/>
                  <a:pt x="456777" y="203446"/>
                  <a:pt x="369646" y="217965"/>
                </a:cubicBezTo>
                <a:cubicBezTo>
                  <a:pt x="239355" y="239676"/>
                  <a:pt x="429828" y="213997"/>
                  <a:pt x="246431" y="236919"/>
                </a:cubicBezTo>
                <a:cubicBezTo>
                  <a:pt x="221156" y="243237"/>
                  <a:pt x="193909" y="244222"/>
                  <a:pt x="170606" y="255872"/>
                </a:cubicBezTo>
                <a:cubicBezTo>
                  <a:pt x="157969" y="262190"/>
                  <a:pt x="146098" y="270359"/>
                  <a:pt x="132694" y="274826"/>
                </a:cubicBezTo>
                <a:cubicBezTo>
                  <a:pt x="117411" y="279920"/>
                  <a:pt x="101029" y="280809"/>
                  <a:pt x="85303" y="284303"/>
                </a:cubicBezTo>
                <a:cubicBezTo>
                  <a:pt x="65075" y="288797"/>
                  <a:pt x="38752" y="295339"/>
                  <a:pt x="18957" y="303256"/>
                </a:cubicBezTo>
                <a:cubicBezTo>
                  <a:pt x="12398" y="305879"/>
                  <a:pt x="6319" y="309574"/>
                  <a:pt x="0" y="312733"/>
                </a:cubicBezTo>
              </a:path>
            </a:pathLst>
          </a:custGeom>
          <a:ln>
            <a:solidFill>
              <a:srgbClr val="FF6666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2559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step-2:frame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target bits</a:t>
            </a:r>
            <a:r>
              <a:rPr lang="ja-JP" altLang="en-US" dirty="0" smtClean="0"/>
              <a:t>を設定</a:t>
            </a:r>
            <a:r>
              <a:rPr kumimoji="1"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95112" y="1323352"/>
            <a:ext cx="8229600" cy="3919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smtClean="0">
                <a:solidFill>
                  <a:srgbClr val="0000FF"/>
                </a:solidFill>
              </a:rPr>
              <a:t>制御パラメータ</a:t>
            </a:r>
            <a:r>
              <a:rPr lang="en-US" altLang="ja-JP" sz="2000" smtClean="0">
                <a:solidFill>
                  <a:srgbClr val="0000FF"/>
                </a:solidFill>
              </a:rPr>
              <a:t>:</a:t>
            </a:r>
            <a:endParaRPr lang="en-US" altLang="ja-JP" sz="20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785519"/>
              </p:ext>
            </p:extLst>
          </p:nvPr>
        </p:nvGraphicFramePr>
        <p:xfrm>
          <a:off x="642535" y="1819113"/>
          <a:ext cx="7186377" cy="2880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446"/>
                <a:gridCol w="4767931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パラメータ名前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意味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maximum_buffer_size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virtual buffer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の上限値</a:t>
                      </a:r>
                      <a:endParaRPr kumimoji="1" lang="en-US" altLang="ja-JP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発生ビットと考えれば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optimal_buffer_level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encoder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が頑張って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keep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してほしい</a:t>
                      </a:r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buffer_level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starting_buffer_level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playback</a:t>
                      </a:r>
                      <a:r>
                        <a:rPr kumimoji="1" lang="ja-JP" altLang="en-US" b="0" baseline="0" dirty="0" smtClean="0">
                          <a:solidFill>
                            <a:schemeClr val="tx1"/>
                          </a:solidFill>
                        </a:rPr>
                        <a:t>始まる時</a:t>
                      </a:r>
                      <a:r>
                        <a:rPr kumimoji="1" lang="en-US" altLang="ja-JP" b="0" baseline="0" dirty="0" smtClean="0">
                          <a:solidFill>
                            <a:schemeClr val="tx1"/>
                          </a:solidFill>
                        </a:rPr>
                        <a:t>buffer size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buffer_level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今まで余った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buffer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dirty="0" smtClean="0">
                          <a:solidFill>
                            <a:schemeClr val="tx1"/>
                          </a:solidFill>
                        </a:rPr>
                        <a:t>　　</a:t>
                      </a:r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</a:rPr>
                        <a:t>sum(</a:t>
                      </a:r>
                      <a:r>
                        <a:rPr kumimoji="1" lang="en-US" altLang="ja-JP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avg_frame_bandwidth</a:t>
                      </a:r>
                      <a:r>
                        <a:rPr kumimoji="1" lang="en-US" altLang="ja-JP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1" lang="en-US" altLang="ja-JP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encoded_frame_size</a:t>
                      </a:r>
                      <a:r>
                        <a:rPr kumimoji="1" lang="en-US" altLang="ja-JP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en-US" altLang="ja-JP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ja-JP" altLang="en-US" sz="1600" b="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600" b="0" dirty="0" err="1" smtClean="0">
                          <a:solidFill>
                            <a:schemeClr val="tx1"/>
                          </a:solidFill>
                        </a:rPr>
                        <a:t>buffer_level</a:t>
                      </a:r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</a:rPr>
                        <a:t> &gt; 0: </a:t>
                      </a:r>
                      <a:r>
                        <a:rPr kumimoji="1" lang="ja-JP" altLang="en-US" sz="1600" b="0" baseline="0" dirty="0" smtClean="0">
                          <a:solidFill>
                            <a:schemeClr val="tx1"/>
                          </a:solidFill>
                        </a:rPr>
                        <a:t>余った部分</a:t>
                      </a:r>
                      <a:endParaRPr kumimoji="1" lang="en-US" altLang="ja-JP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600" b="0" baseline="0" dirty="0" smtClean="0">
                          <a:solidFill>
                            <a:schemeClr val="tx1"/>
                          </a:solidFill>
                        </a:rPr>
                        <a:t>　　</a:t>
                      </a:r>
                      <a:r>
                        <a:rPr kumimoji="1" lang="en-US" altLang="ja-JP" sz="1600" b="0" baseline="0" dirty="0" err="1" smtClean="0">
                          <a:solidFill>
                            <a:schemeClr val="tx1"/>
                          </a:solidFill>
                        </a:rPr>
                        <a:t>buffer_level</a:t>
                      </a:r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</a:rPr>
                        <a:t> &lt; 0:  </a:t>
                      </a:r>
                      <a:r>
                        <a:rPr kumimoji="1" lang="ja-JP" altLang="en-US" sz="1600" b="0" baseline="0" dirty="0" smtClean="0">
                          <a:solidFill>
                            <a:schemeClr val="tx1"/>
                          </a:solidFill>
                        </a:rPr>
                        <a:t>使いすぎる部分</a:t>
                      </a:r>
                      <a:endParaRPr kumimoji="1" lang="en-US" altLang="ja-JP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49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0247" y="697884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</a:rPr>
              <a:t>CBR key frame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</a:rPr>
              <a:t>the first </a:t>
            </a:r>
            <a:r>
              <a:rPr lang="en-US" altLang="zh-CN" sz="1600" dirty="0" err="1" smtClean="0"/>
              <a:t>keyfram</a:t>
            </a:r>
            <a:r>
              <a:rPr lang="en-US" altLang="ja-JP" sz="1600" dirty="0" err="1" smtClean="0"/>
              <a:t>e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en-US" altLang="ja-JP" sz="1600" dirty="0"/>
              <a:t>target bits</a:t>
            </a:r>
            <a:r>
              <a:rPr lang="zh-CN" altLang="en-US" sz="1600" dirty="0"/>
              <a:t> </a:t>
            </a:r>
            <a:r>
              <a:rPr lang="en-US" altLang="zh-CN" sz="1600" dirty="0"/>
              <a:t>=</a:t>
            </a:r>
            <a:r>
              <a:rPr lang="zh-CN" altLang="en-US" sz="1600" dirty="0"/>
              <a:t> </a:t>
            </a:r>
            <a:r>
              <a:rPr lang="en-US" altLang="ja-JP" sz="1600" dirty="0" err="1"/>
              <a:t>rc</a:t>
            </a:r>
            <a:r>
              <a:rPr lang="en-US" altLang="ja-JP" sz="1600" dirty="0"/>
              <a:t>-&gt;</a:t>
            </a:r>
            <a:r>
              <a:rPr lang="en-US" altLang="ja-JP" sz="1600" dirty="0" err="1"/>
              <a:t>starting_buffer_level</a:t>
            </a:r>
            <a:r>
              <a:rPr lang="en-US" altLang="ja-JP" sz="1600" dirty="0"/>
              <a:t> / </a:t>
            </a:r>
            <a:r>
              <a:rPr lang="en-US" altLang="ja-JP" sz="1600" dirty="0" smtClean="0"/>
              <a:t>2;</a:t>
            </a:r>
          </a:p>
          <a:p>
            <a:pPr lvl="1"/>
            <a:r>
              <a:rPr lang="en-US" altLang="ja-JP" sz="1600" dirty="0" smtClean="0"/>
              <a:t>other </a:t>
            </a:r>
            <a:r>
              <a:rPr lang="en-US" altLang="ja-JP" sz="1600" dirty="0" err="1" smtClean="0"/>
              <a:t>keyframe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en-US" altLang="ja-JP" sz="1600" dirty="0" err="1" smtClean="0"/>
              <a:t>kf_boost</a:t>
            </a:r>
            <a:r>
              <a:rPr lang="en-US" altLang="ja-JP" sz="1600" dirty="0" smtClean="0"/>
              <a:t> = max</a:t>
            </a:r>
            <a:r>
              <a:rPr lang="en-US" altLang="ja-JP" sz="1600" dirty="0"/>
              <a:t>(32, 2*</a:t>
            </a:r>
            <a:r>
              <a:rPr lang="en-US" altLang="ja-JP" sz="1600" dirty="0" err="1"/>
              <a:t>framerate</a:t>
            </a:r>
            <a:r>
              <a:rPr lang="en-US" altLang="ja-JP" sz="1600" dirty="0"/>
              <a:t> -16</a:t>
            </a:r>
            <a:r>
              <a:rPr lang="en-US" altLang="ja-JP" sz="1600" dirty="0" smtClean="0"/>
              <a:t>);</a:t>
            </a:r>
          </a:p>
          <a:p>
            <a:pPr marL="457200" lvl="1" indent="0">
              <a:buNone/>
            </a:pPr>
            <a:r>
              <a:rPr lang="en-US" altLang="ja-JP" sz="1600" dirty="0" smtClean="0"/>
              <a:t>if (</a:t>
            </a:r>
            <a:r>
              <a:rPr lang="en-US" altLang="ja-JP" sz="1600" dirty="0" err="1" smtClean="0"/>
              <a:t>kf</a:t>
            </a:r>
            <a:r>
              <a:rPr lang="en-US" altLang="ja-JP" sz="1600" dirty="0" smtClean="0"/>
              <a:t> group &lt; </a:t>
            </a:r>
            <a:r>
              <a:rPr lang="en-US" altLang="ja-JP" sz="1600" dirty="0" err="1" smtClean="0"/>
              <a:t>framerate</a:t>
            </a:r>
            <a:r>
              <a:rPr lang="en-US" altLang="ja-JP" sz="1600" dirty="0" smtClean="0"/>
              <a:t>/2)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 </a:t>
            </a:r>
          </a:p>
          <a:p>
            <a:pPr marL="457200" lvl="1" indent="0">
              <a:buNone/>
            </a:pPr>
            <a:r>
              <a:rPr lang="en-US" altLang="ja-JP" sz="1600" dirty="0" smtClean="0"/>
              <a:t>    </a:t>
            </a:r>
            <a:r>
              <a:rPr lang="en-US" altLang="ja-JP" sz="1600" dirty="0" err="1" smtClean="0"/>
              <a:t>kf_boost</a:t>
            </a:r>
            <a:r>
              <a:rPr lang="en-US" altLang="ja-JP" sz="1600" dirty="0" smtClean="0"/>
              <a:t> *= </a:t>
            </a:r>
            <a:r>
              <a:rPr lang="en-US" altLang="ja-JP" sz="1600" dirty="0" err="1" smtClean="0"/>
              <a:t>kf</a:t>
            </a:r>
            <a:r>
              <a:rPr lang="en-US" altLang="ja-JP" sz="1600" dirty="0" smtClean="0"/>
              <a:t> group / (</a:t>
            </a:r>
            <a:r>
              <a:rPr lang="en-US" altLang="ja-JP" sz="1600" dirty="0" err="1" smtClean="0"/>
              <a:t>framerate</a:t>
            </a:r>
            <a:r>
              <a:rPr lang="en-US" altLang="ja-JP" sz="1600" dirty="0" smtClean="0"/>
              <a:t>/2);/</a:t>
            </a:r>
            <a:r>
              <a:rPr lang="en-US" altLang="ja-JP" sz="1600" dirty="0" smtClean="0"/>
              <a:t>/when </a:t>
            </a:r>
            <a:r>
              <a:rPr lang="en-US" altLang="ja-JP" sz="1600" dirty="0" err="1" smtClean="0"/>
              <a:t>kf</a:t>
            </a:r>
            <a:r>
              <a:rPr lang="en-US" altLang="ja-JP" sz="1600" dirty="0" smtClean="0"/>
              <a:t> group is short, the bits </a:t>
            </a:r>
            <a:r>
              <a:rPr lang="en-US" altLang="ja-JP" sz="1600" dirty="0" err="1" smtClean="0"/>
              <a:t>decrease</a:t>
            </a:r>
            <a:r>
              <a:rPr lang="en-US" altLang="zh-CN" sz="1600" dirty="0" err="1" smtClean="0"/>
              <a:t>target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bits </a:t>
            </a:r>
            <a:r>
              <a:rPr lang="en-US" altLang="zh-CN" sz="1600" dirty="0"/>
              <a:t>= </a:t>
            </a:r>
            <a:r>
              <a:rPr lang="en-US" altLang="ja-JP" sz="1600" dirty="0"/>
              <a:t>((16 </a:t>
            </a:r>
            <a:r>
              <a:rPr lang="en-US" altLang="ja-JP" sz="1600" dirty="0" smtClean="0"/>
              <a:t>+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kf_boost</a:t>
            </a:r>
            <a:r>
              <a:rPr lang="en-US" altLang="ja-JP" sz="1600" dirty="0" smtClean="0"/>
              <a:t>) </a:t>
            </a:r>
            <a:r>
              <a:rPr lang="en-US" altLang="ja-JP" sz="1600" dirty="0"/>
              <a:t>* </a:t>
            </a:r>
            <a:r>
              <a:rPr lang="en-US" altLang="ja-JP" sz="1600" dirty="0" err="1" smtClean="0"/>
              <a:t>avg_frame_bandwidth</a:t>
            </a:r>
            <a:r>
              <a:rPr lang="en-US" altLang="ja-JP" sz="1600" dirty="0"/>
              <a:t>) &gt;&gt; 4</a:t>
            </a:r>
            <a:r>
              <a:rPr lang="en-US" altLang="ja-JP" sz="1600" dirty="0" smtClean="0"/>
              <a:t>;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endParaRPr kumimoji="1" lang="ja-JP" altLang="en-US" sz="2400" dirty="0">
              <a:solidFill>
                <a:srgbClr val="0000FF"/>
              </a:solidFill>
            </a:endParaRPr>
          </a:p>
        </p:txBody>
      </p:sp>
      <p:pic>
        <p:nvPicPr>
          <p:cNvPr id="6" name="図 5" descr="名称未設定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99" y="697884"/>
            <a:ext cx="2427707" cy="996425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 flipV="1">
            <a:off x="5611037" y="1516278"/>
            <a:ext cx="0" cy="36959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99689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11108</TotalTime>
  <Words>2702</Words>
  <Application>Microsoft Macintosh PowerPoint</Application>
  <PresentationFormat>画面に合わせる (16:9)</PresentationFormat>
  <Paragraphs>486</Paragraphs>
  <Slides>40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1" baseType="lpstr">
      <vt:lpstr>ホワイト</vt:lpstr>
      <vt:lpstr>vp9のrate control</vt:lpstr>
      <vt:lpstr>背景</vt:lpstr>
      <vt:lpstr>overview</vt:lpstr>
      <vt:lpstr>PowerPoint プレゼンテーション</vt:lpstr>
      <vt:lpstr>step-1:全体のbitrateを設定</vt:lpstr>
      <vt:lpstr>step-2:frameのtarget bitsを設定 </vt:lpstr>
      <vt:lpstr>step-2:frameのtarget bitsを設定 </vt:lpstr>
      <vt:lpstr>step-2:frameのtarget bitsを設定 </vt:lpstr>
      <vt:lpstr>PowerPoint プレゼンテーション</vt:lpstr>
      <vt:lpstr>PowerPoint プレゼンテーション</vt:lpstr>
      <vt:lpstr>PowerPoint プレゼンテーション</vt:lpstr>
      <vt:lpstr>optional: CBRの緊急処理frame drop</vt:lpstr>
      <vt:lpstr>PowerPoint プレゼンテーション</vt:lpstr>
      <vt:lpstr>VBRの特殊処理Scene change</vt:lpstr>
      <vt:lpstr>step-3:maxClipQP</vt:lpstr>
      <vt:lpstr>step-3:maxClipQP</vt:lpstr>
      <vt:lpstr>step-3:maxClipQP</vt:lpstr>
      <vt:lpstr>step-4:minClipQP</vt:lpstr>
      <vt:lpstr>step-4:minClipQP</vt:lpstr>
      <vt:lpstr>step-4:minClipQP</vt:lpstr>
      <vt:lpstr>step-5:target bitsに満たすQpを設定</vt:lpstr>
      <vt:lpstr>step-6:feedback更新</vt:lpstr>
      <vt:lpstr>step-6:feedback更新</vt:lpstr>
      <vt:lpstr>PowerPoint プレゼンテーション</vt:lpstr>
      <vt:lpstr>First Pass</vt:lpstr>
      <vt:lpstr>overview</vt:lpstr>
      <vt:lpstr>step-1:GOPのtarget bitsを設定 </vt:lpstr>
      <vt:lpstr>step-1:GOPのtarget bitsを設定 </vt:lpstr>
      <vt:lpstr>step-1:GOPのtarget bitsを設定 </vt:lpstr>
      <vt:lpstr>step-2:frameのtarget bitsを設定(key frame) </vt:lpstr>
      <vt:lpstr>PowerPoint プレゼンテーション</vt:lpstr>
      <vt:lpstr>step-2:frameのtarget bitsを設定(GF frame) </vt:lpstr>
      <vt:lpstr>VBR時のtarget bits調整</vt:lpstr>
      <vt:lpstr>step-3:maxClipQP</vt:lpstr>
      <vt:lpstr>step-4:minClipQP</vt:lpstr>
      <vt:lpstr>step-4:minClipQP</vt:lpstr>
      <vt:lpstr>step-5:target bitsに満たすQpを設定</vt:lpstr>
      <vt:lpstr>さらにリッチrecode</vt:lpstr>
      <vt:lpstr>step-6:feedback更新</vt:lpstr>
      <vt:lpstr>PowerPoint プレゼンテーション</vt:lpstr>
    </vt:vector>
  </TitlesOfParts>
  <Company>Dwango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vp9のrate control</dc:title>
  <dc:creator>shuo_lu</dc:creator>
  <cp:lastModifiedBy>shuo_lu</cp:lastModifiedBy>
  <cp:revision>644</cp:revision>
  <cp:lastPrinted>2016-04-05T12:17:20Z</cp:lastPrinted>
  <dcterms:created xsi:type="dcterms:W3CDTF">2016-03-29T08:25:45Z</dcterms:created>
  <dcterms:modified xsi:type="dcterms:W3CDTF">2016-04-07T12:52:10Z</dcterms:modified>
</cp:coreProperties>
</file>