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D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9034\Desktop\DA6223\Homework\char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Job Title</c:v>
                </c:pt>
              </c:strCache>
            </c:strRef>
          </c:tx>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53C-44D8-BF35-C5F66042B7A0}"/>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53C-44D8-BF35-C5F66042B7A0}"/>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53C-44D8-BF35-C5F66042B7A0}"/>
              </c:ext>
            </c:extLst>
          </c:dPt>
          <c:dPt>
            <c:idx val="3"/>
            <c:bubble3D val="0"/>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53C-44D8-BF35-C5F66042B7A0}"/>
              </c:ext>
            </c:extLst>
          </c:dPt>
          <c:dPt>
            <c:idx val="4"/>
            <c:bubble3D val="0"/>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53C-44D8-BF35-C5F66042B7A0}"/>
              </c:ext>
            </c:extLst>
          </c:dPt>
          <c:dPt>
            <c:idx val="5"/>
            <c:bubble3D val="0"/>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953C-44D8-BF35-C5F66042B7A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Business Analyst</c:v>
                </c:pt>
                <c:pt idx="1">
                  <c:v>Business Intelligence</c:v>
                </c:pt>
                <c:pt idx="2">
                  <c:v>Data Analyst</c:v>
                </c:pt>
                <c:pt idx="3">
                  <c:v>Data Research</c:v>
                </c:pt>
                <c:pt idx="4">
                  <c:v>Financial Analyst</c:v>
                </c:pt>
                <c:pt idx="5">
                  <c:v>Others</c:v>
                </c:pt>
              </c:strCache>
            </c:strRef>
          </c:cat>
          <c:val>
            <c:numRef>
              <c:f>Sheet1!$B$2:$B$7</c:f>
              <c:numCache>
                <c:formatCode>0%</c:formatCode>
                <c:ptCount val="6"/>
                <c:pt idx="0">
                  <c:v>0.28999999999999998</c:v>
                </c:pt>
                <c:pt idx="1">
                  <c:v>0.12</c:v>
                </c:pt>
                <c:pt idx="2">
                  <c:v>0.46</c:v>
                </c:pt>
                <c:pt idx="3">
                  <c:v>0.02</c:v>
                </c:pt>
                <c:pt idx="4">
                  <c:v>0.02</c:v>
                </c:pt>
                <c:pt idx="5">
                  <c:v>0.09</c:v>
                </c:pt>
              </c:numCache>
            </c:numRef>
          </c:val>
          <c:extLst>
            <c:ext xmlns:c16="http://schemas.microsoft.com/office/drawing/2014/chart" uri="{C3380CC4-5D6E-409C-BE32-E72D297353CC}">
              <c16:uniqueId val="{00000000-8711-47A2-B6F7-3851C26A8A4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41513560804899"/>
          <c:y val="0.14856481481481484"/>
          <c:w val="0.65802930883639543"/>
          <c:h val="0.72088764946048411"/>
        </c:manualLayout>
      </c:layout>
      <c:barChart>
        <c:barDir val="bar"/>
        <c:grouping val="clustered"/>
        <c:varyColors val="0"/>
        <c:ser>
          <c:idx val="0"/>
          <c:order val="0"/>
          <c:spPr>
            <a:solidFill>
              <a:schemeClr val="accent1"/>
            </a:solidFill>
            <a:ln>
              <a:noFill/>
            </a:ln>
            <a:effectLst/>
          </c:spPr>
          <c:invertIfNegative val="0"/>
          <c:cat>
            <c:strRef>
              <c:f>Sheet6!$M$10:$M$19</c:f>
              <c:strCache>
                <c:ptCount val="10"/>
                <c:pt idx="0">
                  <c:v>$12 - $15 an hour</c:v>
                </c:pt>
                <c:pt idx="1">
                  <c:v>$14 - $17 an hour</c:v>
                </c:pt>
                <c:pt idx="2">
                  <c:v>$14 - $20 an hour</c:v>
                </c:pt>
                <c:pt idx="3">
                  <c:v>$15 an hour</c:v>
                </c:pt>
                <c:pt idx="4">
                  <c:v>$17 - $20 an hour</c:v>
                </c:pt>
                <c:pt idx="5">
                  <c:v>$20 an hour</c:v>
                </c:pt>
                <c:pt idx="6">
                  <c:v>$36,608 - $54,912 a year</c:v>
                </c:pt>
                <c:pt idx="7">
                  <c:v>$65,000 - $75,000 a year</c:v>
                </c:pt>
                <c:pt idx="8">
                  <c:v>From $15 an hour</c:v>
                </c:pt>
                <c:pt idx="9">
                  <c:v>None</c:v>
                </c:pt>
              </c:strCache>
            </c:strRef>
          </c:cat>
          <c:val>
            <c:numRef>
              <c:f>Sheet6!$N$10:$N$19</c:f>
              <c:numCache>
                <c:formatCode>General</c:formatCode>
                <c:ptCount val="10"/>
                <c:pt idx="0">
                  <c:v>1</c:v>
                </c:pt>
                <c:pt idx="1">
                  <c:v>2</c:v>
                </c:pt>
                <c:pt idx="2">
                  <c:v>3</c:v>
                </c:pt>
                <c:pt idx="3">
                  <c:v>5</c:v>
                </c:pt>
                <c:pt idx="4">
                  <c:v>1</c:v>
                </c:pt>
                <c:pt idx="5">
                  <c:v>1</c:v>
                </c:pt>
                <c:pt idx="6">
                  <c:v>1</c:v>
                </c:pt>
                <c:pt idx="7">
                  <c:v>1</c:v>
                </c:pt>
                <c:pt idx="8">
                  <c:v>2</c:v>
                </c:pt>
                <c:pt idx="9">
                  <c:v>173</c:v>
                </c:pt>
              </c:numCache>
            </c:numRef>
          </c:val>
          <c:extLst>
            <c:ext xmlns:c16="http://schemas.microsoft.com/office/drawing/2014/chart" uri="{C3380CC4-5D6E-409C-BE32-E72D297353CC}">
              <c16:uniqueId val="{00000000-7412-4452-AE16-382475925B12}"/>
            </c:ext>
          </c:extLst>
        </c:ser>
        <c:dLbls>
          <c:showLegendKey val="0"/>
          <c:showVal val="0"/>
          <c:showCatName val="0"/>
          <c:showSerName val="0"/>
          <c:showPercent val="0"/>
          <c:showBubbleSize val="0"/>
        </c:dLbls>
        <c:gapWidth val="182"/>
        <c:axId val="1936241679"/>
        <c:axId val="1936258735"/>
      </c:barChart>
      <c:catAx>
        <c:axId val="19362416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258735"/>
        <c:crosses val="autoZero"/>
        <c:auto val="1"/>
        <c:lblAlgn val="ctr"/>
        <c:lblOffset val="100"/>
        <c:noMultiLvlLbl val="0"/>
      </c:catAx>
      <c:valAx>
        <c:axId val="19362587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2416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CB3E-E9E2-405E-BCA1-1A04577BC5A5}"/>
              </a:ext>
            </a:extLst>
          </p:cNvPr>
          <p:cNvSpPr>
            <a:spLocks noGrp="1"/>
          </p:cNvSpPr>
          <p:nvPr>
            <p:ph type="ctrTitle"/>
          </p:nvPr>
        </p:nvSpPr>
        <p:spPr>
          <a:xfrm>
            <a:off x="1098957" y="545285"/>
            <a:ext cx="10318459" cy="4538444"/>
          </a:xfrm>
        </p:spPr>
        <p:txBody>
          <a:bodyPr>
            <a:normAutofit/>
          </a:bodyPr>
          <a:lstStyle/>
          <a:p>
            <a:pPr algn="ctr"/>
            <a:r>
              <a:rPr lang="en-US" sz="27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Effect of analytical  skills on interns recruitments</a:t>
            </a:r>
            <a:br>
              <a:rPr lang="en-US" sz="27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yvj349</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DA 6223-Data Analytics Tools and Technique</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Dr. Matthew Martinez</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49D9725-6802-4102-A0DE-17498F2B83FD}"/>
              </a:ext>
            </a:extLst>
          </p:cNvPr>
          <p:cNvSpPr>
            <a:spLocks noGrp="1"/>
          </p:cNvSpPr>
          <p:nvPr>
            <p:ph type="subTitle" idx="1"/>
          </p:nvPr>
        </p:nvSpPr>
        <p:spPr>
          <a:xfrm>
            <a:off x="1524000" y="4250635"/>
            <a:ext cx="8799442" cy="1997765"/>
          </a:xfrm>
        </p:spPr>
        <p:txBody>
          <a:bodyPr/>
          <a:lstStyle/>
          <a:p>
            <a:pPr algn="ctr"/>
            <a:r>
              <a:rPr lang="en-US" sz="1800" dirty="0">
                <a:solidFill>
                  <a:schemeClr val="tx1"/>
                </a:solidFill>
                <a:latin typeface="Arial" panose="020B0604020202020204" pitchFamily="34" charset="0"/>
                <a:cs typeface="Arial" panose="020B0604020202020204" pitchFamily="34" charset="0"/>
              </a:rPr>
              <a:t>   Martin Oguntunde</a:t>
            </a:r>
            <a:br>
              <a:rPr lang="en-US" sz="4000"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24095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5BDC-46BB-49FB-ABEA-3DC5EF72B382}"/>
              </a:ext>
            </a:extLst>
          </p:cNvPr>
          <p:cNvSpPr>
            <a:spLocks noGrp="1"/>
          </p:cNvSpPr>
          <p:nvPr>
            <p:ph type="title"/>
          </p:nvPr>
        </p:nvSpPr>
        <p:spPr>
          <a:xfrm>
            <a:off x="973123" y="696286"/>
            <a:ext cx="10074288" cy="1400802"/>
          </a:xfrm>
        </p:spPr>
        <p:txBody>
          <a:bodyPr>
            <a:normAutofit/>
          </a:bodyPr>
          <a:lstStyle/>
          <a:p>
            <a:r>
              <a:rPr lang="en-US" sz="18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41207FE-6817-4D4A-B1A2-1835985D92F7}"/>
              </a:ext>
            </a:extLst>
          </p:cNvPr>
          <p:cNvSpPr>
            <a:spLocks noGrp="1"/>
          </p:cNvSpPr>
          <p:nvPr>
            <p:ph idx="1"/>
          </p:nvPr>
        </p:nvSpPr>
        <p:spPr>
          <a:xfrm>
            <a:off x="973123" y="1526796"/>
            <a:ext cx="10074288" cy="3979179"/>
          </a:xfrm>
        </p:spPr>
        <p:txBody>
          <a:bodyPr>
            <a:normAutofit/>
          </a:bodyPr>
          <a:lstStyle/>
          <a:p>
            <a:pPr marL="0" indent="0">
              <a:buNone/>
            </a:pPr>
            <a:r>
              <a:rPr lang="en-US" sz="1800" dirty="0">
                <a:latin typeface="Arial" panose="020B0604020202020204" pitchFamily="34" charset="0"/>
                <a:cs typeface="Arial" panose="020B0604020202020204" pitchFamily="34" charset="0"/>
              </a:rPr>
              <a:t>While acquisition and knowledge of certain analytical and programming skills are  very important in succeeding in today’s fast pace job market, the result of this study proves that most employers do not place too much of emphasis on the skills of their intending interns. They assume with degrees like computer science students should be able to cope and exceed expectations at their respective companies when given internship opportunities.</a:t>
            </a:r>
          </a:p>
        </p:txBody>
      </p:sp>
    </p:spTree>
    <p:extLst>
      <p:ext uri="{BB962C8B-B14F-4D97-AF65-F5344CB8AC3E}">
        <p14:creationId xmlns:p14="http://schemas.microsoft.com/office/powerpoint/2010/main" val="218381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FB3563-351F-4601-8D04-DBE4F5026FFE}"/>
              </a:ext>
            </a:extLst>
          </p:cNvPr>
          <p:cNvSpPr txBox="1"/>
          <p:nvPr/>
        </p:nvSpPr>
        <p:spPr>
          <a:xfrm>
            <a:off x="4247964" y="855559"/>
            <a:ext cx="3340937"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Abstract</a:t>
            </a:r>
          </a:p>
        </p:txBody>
      </p:sp>
      <p:sp>
        <p:nvSpPr>
          <p:cNvPr id="8" name="TextBox 7">
            <a:extLst>
              <a:ext uri="{FF2B5EF4-FFF2-40B4-BE49-F238E27FC236}">
                <a16:creationId xmlns:a16="http://schemas.microsoft.com/office/drawing/2014/main" id="{CAE3C56D-C056-46C9-92EE-57B9B3A41164}"/>
              </a:ext>
            </a:extLst>
          </p:cNvPr>
          <p:cNvSpPr txBox="1"/>
          <p:nvPr/>
        </p:nvSpPr>
        <p:spPr>
          <a:xfrm>
            <a:off x="1468073" y="1233227"/>
            <a:ext cx="8900720" cy="2031325"/>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Data analytics </a:t>
            </a:r>
            <a:r>
              <a:rPr lang="en-US" dirty="0">
                <a:latin typeface="Arial" panose="020B0604020202020204" pitchFamily="34" charset="0"/>
                <a:cs typeface="Arial" panose="020B0604020202020204" pitchFamily="34" charset="0"/>
              </a:rPr>
              <a:t>skills</a:t>
            </a:r>
            <a:r>
              <a:rPr lang="en-US" sz="1800" dirty="0">
                <a:latin typeface="Arial" panose="020B0604020202020204" pitchFamily="34" charset="0"/>
                <a:cs typeface="Arial" panose="020B0604020202020204" pitchFamily="34" charset="0"/>
              </a:rPr>
              <a:t>  are quite  universal. They  are used nearly in every industry ranging from manufacturing, government parastatals and technology companies. As these needs are abound, it is paramount for every data  analytical student to familiarize themselves with all these skills and tools while they are in school in order to have significant edge over their contemporary. </a:t>
            </a:r>
          </a:p>
          <a:p>
            <a:r>
              <a:rPr lang="en-US" dirty="0">
                <a:latin typeface="Arial" panose="020B0604020202020204" pitchFamily="34" charset="0"/>
                <a:cs typeface="Arial" panose="020B0604020202020204" pitchFamily="34" charset="0"/>
              </a:rPr>
              <a:t>This study investigate the role analytical skills play in job advertisement for analytical interns across in the United States.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72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0E15-D79A-4FB9-8179-CA19B9B500DF}"/>
              </a:ext>
            </a:extLst>
          </p:cNvPr>
          <p:cNvSpPr>
            <a:spLocks noGrp="1"/>
          </p:cNvSpPr>
          <p:nvPr>
            <p:ph type="title"/>
          </p:nvPr>
        </p:nvSpPr>
        <p:spPr>
          <a:xfrm>
            <a:off x="1702965" y="618518"/>
            <a:ext cx="9344446" cy="849555"/>
          </a:xfrm>
        </p:spPr>
        <p:txBody>
          <a:bodyPr>
            <a:normAutofit/>
          </a:bodyPr>
          <a:lstStyle/>
          <a:p>
            <a:pPr algn="ctr"/>
            <a:r>
              <a:rPr lang="en-US" sz="18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85E97C0-F9E5-4219-B2C2-829488BC145C}"/>
              </a:ext>
            </a:extLst>
          </p:cNvPr>
          <p:cNvSpPr>
            <a:spLocks noGrp="1"/>
          </p:cNvSpPr>
          <p:nvPr>
            <p:ph idx="1"/>
          </p:nvPr>
        </p:nvSpPr>
        <p:spPr>
          <a:xfrm>
            <a:off x="1143000" y="1399932"/>
            <a:ext cx="9905999" cy="3541714"/>
          </a:xfrm>
        </p:spPr>
        <p:txBody>
          <a:bodyPr>
            <a:normAutofit/>
          </a:bodyPr>
          <a:lstStyle/>
          <a:p>
            <a:pPr marL="0" indent="0">
              <a:buNone/>
            </a:pPr>
            <a:r>
              <a:rPr lang="en-US" sz="1800" dirty="0">
                <a:latin typeface="Arial" panose="020B0604020202020204" pitchFamily="34" charset="0"/>
                <a:cs typeface="Arial" panose="020B0604020202020204" pitchFamily="34" charset="0"/>
              </a:rPr>
              <a:t>Analytical tools are abound these days and normally used in virtually every thriving  industry. Consequently, in order to be competitive in this dynamic business world,  it behooves every aspiring professional to acquire these set skills. Although, most organizations might not state the need to have knowledge of  certain skills like  advance excel skills, SQL, Phyton, R programming and SAS programming but it is important for interns to have an ideas of these tools  so that they can excel during the interview and then get employed</a:t>
            </a:r>
            <a:r>
              <a:rPr lang="en-US" sz="1800" b="1" dirty="0">
                <a:latin typeface="Arial" panose="020B0604020202020204" pitchFamily="34" charset="0"/>
                <a:cs typeface="Arial" panose="020B0604020202020204" pitchFamily="34" charset="0"/>
              </a:rPr>
              <a:t>.</a:t>
            </a:r>
          </a:p>
          <a:p>
            <a:pPr marL="0" indent="0">
              <a:buNone/>
            </a:pPr>
            <a:r>
              <a:rPr lang="en-US" sz="1800" dirty="0">
                <a:latin typeface="Arial" panose="020B0604020202020204" pitchFamily="34" charset="0"/>
                <a:cs typeface="Arial" panose="020B0604020202020204" pitchFamily="34" charset="0"/>
              </a:rPr>
              <a:t>For this study, the job recruiting  site indeed.com was used determine the importance of skills to prospective employers while considering placement for their intends by scrapping relevant information using beautiful soup on python. After scrapping these information, the researcher used tools like panda and tableau to visualize the data to be able to arrive at valuable decisions.</a:t>
            </a:r>
          </a:p>
          <a:p>
            <a:pPr marL="0" indent="0">
              <a:buNone/>
            </a:pP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1897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7B69A6-6E39-4D48-A97A-64A894188A74}"/>
              </a:ext>
            </a:extLst>
          </p:cNvPr>
          <p:cNvSpPr txBox="1"/>
          <p:nvPr/>
        </p:nvSpPr>
        <p:spPr>
          <a:xfrm>
            <a:off x="1969316" y="971693"/>
            <a:ext cx="6102990" cy="369332"/>
          </a:xfrm>
          <a:prstGeom prst="rect">
            <a:avLst/>
          </a:prstGeom>
          <a:noFill/>
        </p:spPr>
        <p:txBody>
          <a:bodyPr wrap="square">
            <a:spAutoFit/>
          </a:bodyPr>
          <a:lstStyle/>
          <a:p>
            <a:pPr algn="ctr"/>
            <a:r>
              <a:rPr lang="en-US" b="1" dirty="0">
                <a:latin typeface="Arial" panose="020B0604020202020204" pitchFamily="34" charset="0"/>
                <a:cs typeface="Arial" panose="020B0604020202020204" pitchFamily="34" charset="0"/>
              </a:rPr>
              <a:t>Expected</a:t>
            </a:r>
            <a:r>
              <a:rPr lang="en-US" sz="1800" b="1" dirty="0">
                <a:latin typeface="Arial" panose="020B0604020202020204" pitchFamily="34" charset="0"/>
                <a:cs typeface="Arial" panose="020B0604020202020204" pitchFamily="34" charset="0"/>
              </a:rPr>
              <a:t> Outcome</a:t>
            </a:r>
          </a:p>
        </p:txBody>
      </p:sp>
      <p:sp>
        <p:nvSpPr>
          <p:cNvPr id="7" name="TextBox 6">
            <a:extLst>
              <a:ext uri="{FF2B5EF4-FFF2-40B4-BE49-F238E27FC236}">
                <a16:creationId xmlns:a16="http://schemas.microsoft.com/office/drawing/2014/main" id="{7893E9E1-6B46-4732-98E3-4F47E66CE52E}"/>
              </a:ext>
            </a:extLst>
          </p:cNvPr>
          <p:cNvSpPr txBox="1"/>
          <p:nvPr/>
        </p:nvSpPr>
        <p:spPr>
          <a:xfrm>
            <a:off x="947256" y="1371803"/>
            <a:ext cx="10763775" cy="1969770"/>
          </a:xfrm>
          <a:prstGeom prst="rect">
            <a:avLst/>
          </a:prstGeom>
          <a:noFill/>
        </p:spPr>
        <p:txBody>
          <a:bodyPr wrap="square">
            <a:spAutoFit/>
          </a:bodyPr>
          <a:lstStyle/>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Ascertain if knowledge of analytical skills are important in intern job placements of under graduate and graduate students.</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Ascertain whether data analytical intern roles are predominately available in certain region of the country.</a:t>
            </a:r>
          </a:p>
          <a:p>
            <a:pPr marL="285750" indent="-285750">
              <a:buFont typeface="Wingdings" panose="05000000000000000000" pitchFamily="2" charset="2"/>
              <a:buChar char="v"/>
            </a:pPr>
            <a:r>
              <a:rPr lang="en-US" dirty="0">
                <a:latin typeface="Arial" panose="020B0604020202020204" pitchFamily="34" charset="0"/>
                <a:cs typeface="Arial" panose="020B0604020202020204" pitchFamily="34" charset="0"/>
              </a:rPr>
              <a:t>Ascertain how high the monetary  compensation for data analyst interns</a:t>
            </a:r>
          </a:p>
          <a:p>
            <a:pPr algn="ctr"/>
            <a:r>
              <a:rPr lang="en-US" sz="3200" dirty="0"/>
              <a:t> </a:t>
            </a:r>
          </a:p>
        </p:txBody>
      </p:sp>
    </p:spTree>
    <p:extLst>
      <p:ext uri="{BB962C8B-B14F-4D97-AF65-F5344CB8AC3E}">
        <p14:creationId xmlns:p14="http://schemas.microsoft.com/office/powerpoint/2010/main" val="182151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115B01-6240-4D66-BEF0-B40FC9133710}"/>
              </a:ext>
            </a:extLst>
          </p:cNvPr>
          <p:cNvSpPr>
            <a:spLocks noGrp="1"/>
          </p:cNvSpPr>
          <p:nvPr>
            <p:ph idx="1"/>
          </p:nvPr>
        </p:nvSpPr>
        <p:spPr>
          <a:xfrm>
            <a:off x="898131" y="1342509"/>
            <a:ext cx="9905999" cy="3541714"/>
          </a:xfrm>
        </p:spPr>
        <p:txBody>
          <a:bodyPr>
            <a:normAutofit/>
          </a:bodyPr>
          <a:lstStyle/>
          <a:p>
            <a:pPr marL="0" indent="0">
              <a:buNone/>
            </a:pPr>
            <a:r>
              <a:rPr lang="en-US" sz="1800" dirty="0">
                <a:latin typeface="Arial" panose="020B0604020202020204" pitchFamily="34" charset="0"/>
                <a:cs typeface="Arial" panose="020B0604020202020204" pitchFamily="34" charset="0"/>
              </a:rPr>
              <a:t>In order to perform this test ,data were scrapped from </a:t>
            </a:r>
            <a:r>
              <a:rPr lang="en-US" sz="1800" i="1" dirty="0">
                <a:latin typeface="Arial" panose="020B0604020202020204" pitchFamily="34" charset="0"/>
                <a:cs typeface="Arial" panose="020B0604020202020204" pitchFamily="34" charset="0"/>
              </a:rPr>
              <a:t>indeed.com </a:t>
            </a:r>
            <a:r>
              <a:rPr lang="en-US" sz="1800" dirty="0">
                <a:latin typeface="Arial" panose="020B0604020202020204" pitchFamily="34" charset="0"/>
                <a:cs typeface="Arial" panose="020B0604020202020204" pitchFamily="34" charset="0"/>
              </a:rPr>
              <a:t>with</a:t>
            </a:r>
            <a:r>
              <a:rPr lang="en-US" sz="1800" i="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searching for all data analytics interns by pulling the job locations, descriptions, job title and salary. The data were retrieved by using phyton programming.</a:t>
            </a:r>
          </a:p>
          <a:p>
            <a:pPr marL="0" indent="0">
              <a:buNone/>
            </a:pPr>
            <a:r>
              <a:rPr lang="en-US" sz="1800" dirty="0">
                <a:latin typeface="Arial" panose="020B0604020202020204" pitchFamily="34" charset="0"/>
                <a:cs typeface="Arial" panose="020B0604020202020204" pitchFamily="34" charset="0"/>
              </a:rPr>
              <a:t>To able to complete the this task, various packages such as beautiful soup, csvs , time, requests and os were imported to be able scrape data from indeed.com</a:t>
            </a:r>
          </a:p>
          <a:p>
            <a:pPr marL="0" indent="0">
              <a:buNone/>
            </a:pPr>
            <a:r>
              <a:rPr lang="en-US" sz="1800" dirty="0">
                <a:latin typeface="Arial" panose="020B0604020202020204" pitchFamily="34" charset="0"/>
                <a:cs typeface="Arial" panose="020B0604020202020204" pitchFamily="34" charset="0"/>
              </a:rPr>
              <a:t>Search words such as Python, SAS, SSRS, Big Data and SQL were the key words used to filter for the skills in the job description section.</a:t>
            </a:r>
          </a:p>
          <a:p>
            <a:pPr marL="0" indent="0">
              <a:buNone/>
            </a:pPr>
            <a:r>
              <a:rPr lang="en-US" sz="1800" dirty="0">
                <a:latin typeface="Arial" panose="020B0604020202020204" pitchFamily="34" charset="0"/>
                <a:cs typeface="Arial" panose="020B0604020202020204" pitchFamily="34" charset="0"/>
              </a:rPr>
              <a:t>Thereafter, the data were visualized using phyton panda and tableau.</a:t>
            </a:r>
          </a:p>
          <a:p>
            <a:pPr marL="0" indent="0">
              <a:buNone/>
            </a:pPr>
            <a:endParaRPr lang="en-US" sz="2400" dirty="0"/>
          </a:p>
          <a:p>
            <a:pPr marL="0" indent="0">
              <a:buNone/>
            </a:pPr>
            <a:endParaRPr lang="en-US" dirty="0"/>
          </a:p>
        </p:txBody>
      </p:sp>
      <p:sp>
        <p:nvSpPr>
          <p:cNvPr id="4" name="TextBox 3">
            <a:extLst>
              <a:ext uri="{FF2B5EF4-FFF2-40B4-BE49-F238E27FC236}">
                <a16:creationId xmlns:a16="http://schemas.microsoft.com/office/drawing/2014/main" id="{C80D053F-73F9-4132-BBB2-13535AFA8006}"/>
              </a:ext>
            </a:extLst>
          </p:cNvPr>
          <p:cNvSpPr txBox="1"/>
          <p:nvPr/>
        </p:nvSpPr>
        <p:spPr>
          <a:xfrm>
            <a:off x="3076297" y="973177"/>
            <a:ext cx="2774833"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Method</a:t>
            </a:r>
          </a:p>
        </p:txBody>
      </p:sp>
    </p:spTree>
    <p:extLst>
      <p:ext uri="{BB962C8B-B14F-4D97-AF65-F5344CB8AC3E}">
        <p14:creationId xmlns:p14="http://schemas.microsoft.com/office/powerpoint/2010/main" val="113695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55E8-E874-4ACE-8968-3EB368A3F8FE}"/>
              </a:ext>
            </a:extLst>
          </p:cNvPr>
          <p:cNvSpPr>
            <a:spLocks noGrp="1"/>
          </p:cNvSpPr>
          <p:nvPr>
            <p:ph type="title"/>
          </p:nvPr>
        </p:nvSpPr>
        <p:spPr>
          <a:xfrm>
            <a:off x="1053669" y="475906"/>
            <a:ext cx="9905998" cy="1478570"/>
          </a:xfrm>
        </p:spPr>
        <p:txBody>
          <a:bodyPr/>
          <a:lstStyle/>
          <a:p>
            <a:r>
              <a:rPr lang="en-US" sz="1800" b="1" dirty="0">
                <a:latin typeface="Arial" panose="020B0604020202020204" pitchFamily="34" charset="0"/>
                <a:cs typeface="Arial" panose="020B0604020202020204" pitchFamily="34" charset="0"/>
              </a:rPr>
              <a:t>GEOGRAPHICAL</a:t>
            </a:r>
            <a:r>
              <a:rPr lang="en-US" b="1" dirty="0"/>
              <a:t> </a:t>
            </a:r>
            <a:r>
              <a:rPr lang="en-US" sz="1800" b="1" dirty="0">
                <a:latin typeface="Arial" panose="020B0604020202020204" pitchFamily="34" charset="0"/>
                <a:cs typeface="Arial" panose="020B0604020202020204" pitchFamily="34" charset="0"/>
              </a:rPr>
              <a:t>LOCATION OF AVAILABLE POSITIONS</a:t>
            </a:r>
          </a:p>
        </p:txBody>
      </p:sp>
      <p:pic>
        <p:nvPicPr>
          <p:cNvPr id="6" name="slide2" descr="Job Location">
            <a:extLst>
              <a:ext uri="{FF2B5EF4-FFF2-40B4-BE49-F238E27FC236}">
                <a16:creationId xmlns:a16="http://schemas.microsoft.com/office/drawing/2014/main" id="{72FE19DC-DA31-4603-91DD-D55CF724CD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946" y="2147583"/>
            <a:ext cx="5690703" cy="3137482"/>
          </a:xfrm>
          <a:prstGeom prst="rect">
            <a:avLst/>
          </a:prstGeom>
        </p:spPr>
      </p:pic>
      <p:sp>
        <p:nvSpPr>
          <p:cNvPr id="11" name="TextBox 10">
            <a:extLst>
              <a:ext uri="{FF2B5EF4-FFF2-40B4-BE49-F238E27FC236}">
                <a16:creationId xmlns:a16="http://schemas.microsoft.com/office/drawing/2014/main" id="{65AEEFD1-EED3-4ACC-9769-F3868AF24979}"/>
              </a:ext>
            </a:extLst>
          </p:cNvPr>
          <p:cNvSpPr txBox="1"/>
          <p:nvPr/>
        </p:nvSpPr>
        <p:spPr>
          <a:xfrm>
            <a:off x="6872889" y="1954476"/>
            <a:ext cx="4410304"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Based on this figure,80% of this job vacancies are remote position while the rest are spread across the states with the blue highlights. California, Massachusetts, Michigan  and Virginia seem to take the lead on where these positions are largely located.</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is not surprising because with the current pandemic going on, many organizations have been virtually onboarding new employees remotely.</a:t>
            </a:r>
          </a:p>
          <a:p>
            <a:endParaRPr lang="en-US" dirty="0"/>
          </a:p>
        </p:txBody>
      </p:sp>
    </p:spTree>
    <p:extLst>
      <p:ext uri="{BB962C8B-B14F-4D97-AF65-F5344CB8AC3E}">
        <p14:creationId xmlns:p14="http://schemas.microsoft.com/office/powerpoint/2010/main" val="145441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44DA-E892-4000-9A4D-7B0BCF27DB73}"/>
              </a:ext>
            </a:extLst>
          </p:cNvPr>
          <p:cNvSpPr>
            <a:spLocks noGrp="1"/>
          </p:cNvSpPr>
          <p:nvPr>
            <p:ph type="title"/>
          </p:nvPr>
        </p:nvSpPr>
        <p:spPr>
          <a:xfrm>
            <a:off x="914400" y="369116"/>
            <a:ext cx="10065899" cy="1719583"/>
          </a:xfrm>
        </p:spPr>
        <p:txBody>
          <a:bodyPr>
            <a:normAutofit/>
          </a:bodyPr>
          <a:lstStyle/>
          <a:p>
            <a:r>
              <a:rPr lang="en-US" sz="1800" b="1" dirty="0">
                <a:latin typeface="Arial" panose="020B0604020202020204" pitchFamily="34" charset="0"/>
                <a:cs typeface="Arial" panose="020B0604020202020204" pitchFamily="34" charset="0"/>
              </a:rPr>
              <a:t>Need for analytical skills</a:t>
            </a:r>
          </a:p>
        </p:txBody>
      </p:sp>
      <p:sp>
        <p:nvSpPr>
          <p:cNvPr id="3" name="Content Placeholder 2">
            <a:extLst>
              <a:ext uri="{FF2B5EF4-FFF2-40B4-BE49-F238E27FC236}">
                <a16:creationId xmlns:a16="http://schemas.microsoft.com/office/drawing/2014/main" id="{075ED8E2-6A17-48D4-AAF8-C2074F15B06A}"/>
              </a:ext>
            </a:extLst>
          </p:cNvPr>
          <p:cNvSpPr>
            <a:spLocks noGrp="1"/>
          </p:cNvSpPr>
          <p:nvPr>
            <p:ph idx="1"/>
          </p:nvPr>
        </p:nvSpPr>
        <p:spPr>
          <a:xfrm>
            <a:off x="595617" y="1577130"/>
            <a:ext cx="9868949" cy="5280870"/>
          </a:xfrm>
        </p:spPr>
        <p:txBody>
          <a:bodyPr>
            <a:normAutofit/>
          </a:bodyPr>
          <a:lstStyle/>
          <a:p>
            <a:pPr marL="0" indent="0">
              <a:buNone/>
            </a:pPr>
            <a:r>
              <a:rPr lang="en-US" sz="1800" dirty="0">
                <a:latin typeface="Arial" panose="020B0604020202020204" pitchFamily="34" charset="0"/>
                <a:cs typeface="Arial" panose="020B0604020202020204" pitchFamily="34" charset="0"/>
              </a:rPr>
              <a:t>Figure 1.2</a:t>
            </a:r>
          </a:p>
        </p:txBody>
      </p:sp>
      <p:pic>
        <p:nvPicPr>
          <p:cNvPr id="4" name="Picture 3">
            <a:extLst>
              <a:ext uri="{FF2B5EF4-FFF2-40B4-BE49-F238E27FC236}">
                <a16:creationId xmlns:a16="http://schemas.microsoft.com/office/drawing/2014/main" id="{0D793059-7972-4E53-B285-FB3F39811802}"/>
              </a:ext>
            </a:extLst>
          </p:cNvPr>
          <p:cNvPicPr>
            <a:picLocks noChangeAspect="1"/>
          </p:cNvPicPr>
          <p:nvPr/>
        </p:nvPicPr>
        <p:blipFill>
          <a:blip r:embed="rId2"/>
          <a:stretch>
            <a:fillRect/>
          </a:stretch>
        </p:blipFill>
        <p:spPr>
          <a:xfrm>
            <a:off x="1141412" y="2334847"/>
            <a:ext cx="4029220" cy="3378056"/>
          </a:xfrm>
          <a:prstGeom prst="rect">
            <a:avLst/>
          </a:prstGeom>
        </p:spPr>
      </p:pic>
      <p:sp>
        <p:nvSpPr>
          <p:cNvPr id="5" name="TextBox 4">
            <a:extLst>
              <a:ext uri="{FF2B5EF4-FFF2-40B4-BE49-F238E27FC236}">
                <a16:creationId xmlns:a16="http://schemas.microsoft.com/office/drawing/2014/main" id="{B7CA9B32-2FC6-4680-B6F2-9B0C77768268}"/>
              </a:ext>
            </a:extLst>
          </p:cNvPr>
          <p:cNvSpPr txBox="1"/>
          <p:nvPr/>
        </p:nvSpPr>
        <p:spPr>
          <a:xfrm>
            <a:off x="5530091" y="2241567"/>
            <a:ext cx="4337108"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Figure 1.2 shows that only 8% of the job postings categorically states analytical skills required of their candidates.</a:t>
            </a:r>
          </a:p>
          <a:p>
            <a:r>
              <a:rPr lang="en-US" dirty="0">
                <a:latin typeface="Arial" panose="020B0604020202020204" pitchFamily="34" charset="0"/>
                <a:cs typeface="Arial" panose="020B0604020202020204" pitchFamily="34" charset="0"/>
              </a:rPr>
              <a:t>Knowledge of python, R programming, SAS and SQL are categorically stated in the job description and summary.</a:t>
            </a:r>
          </a:p>
          <a:p>
            <a:r>
              <a:rPr lang="en-US" dirty="0">
                <a:latin typeface="Arial" panose="020B0604020202020204" pitchFamily="34" charset="0"/>
                <a:cs typeface="Arial" panose="020B0604020202020204" pitchFamily="34" charset="0"/>
              </a:rPr>
              <a:t>However, the rest of the positions that did not specify need for knowledge of certain analytical skills emphasize on the type of course of study they prefer applicant to be currently studying.</a:t>
            </a:r>
          </a:p>
          <a:p>
            <a:r>
              <a:rPr lang="en-US" dirty="0">
                <a:latin typeface="Arial" panose="020B0604020202020204" pitchFamily="34" charset="0"/>
                <a:cs typeface="Arial" panose="020B0604020202020204" pitchFamily="34" charset="0"/>
              </a:rPr>
              <a:t>This study reveals computer science as number one choice of course of study.</a:t>
            </a: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92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6943-A778-4721-866C-AFFA7822CE93}"/>
              </a:ext>
            </a:extLst>
          </p:cNvPr>
          <p:cNvSpPr>
            <a:spLocks noGrp="1"/>
          </p:cNvSpPr>
          <p:nvPr>
            <p:ph type="title"/>
          </p:nvPr>
        </p:nvSpPr>
        <p:spPr>
          <a:xfrm>
            <a:off x="1141413" y="618518"/>
            <a:ext cx="3615145" cy="1176726"/>
          </a:xfrm>
        </p:spPr>
        <p:txBody>
          <a:bodyPr>
            <a:normAutofit/>
          </a:bodyPr>
          <a:lstStyle/>
          <a:p>
            <a:r>
              <a:rPr lang="en-US" sz="1800" dirty="0">
                <a:latin typeface="Arial" panose="020B0604020202020204" pitchFamily="34" charset="0"/>
                <a:cs typeface="Arial" panose="020B0604020202020204" pitchFamily="34" charset="0"/>
              </a:rPr>
              <a:t>JOB TITLE</a:t>
            </a:r>
          </a:p>
        </p:txBody>
      </p:sp>
      <p:graphicFrame>
        <p:nvGraphicFramePr>
          <p:cNvPr id="6" name="Content Placeholder 5">
            <a:extLst>
              <a:ext uri="{FF2B5EF4-FFF2-40B4-BE49-F238E27FC236}">
                <a16:creationId xmlns:a16="http://schemas.microsoft.com/office/drawing/2014/main" id="{E94A3731-A6FF-4D2A-99DD-EEE9702244D4}"/>
              </a:ext>
            </a:extLst>
          </p:cNvPr>
          <p:cNvGraphicFramePr>
            <a:graphicFrameLocks noGrp="1"/>
          </p:cNvGraphicFramePr>
          <p:nvPr>
            <p:ph idx="1"/>
            <p:extLst>
              <p:ext uri="{D42A27DB-BD31-4B8C-83A1-F6EECF244321}">
                <p14:modId xmlns:p14="http://schemas.microsoft.com/office/powerpoint/2010/main" val="3577111761"/>
              </p:ext>
            </p:extLst>
          </p:nvPr>
        </p:nvGraphicFramePr>
        <p:xfrm>
          <a:off x="872964" y="1572936"/>
          <a:ext cx="4370155" cy="4349692"/>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DC61DF6-43FC-48FD-9E1D-198A49779463}"/>
              </a:ext>
            </a:extLst>
          </p:cNvPr>
          <p:cNvSpPr txBox="1"/>
          <p:nvPr/>
        </p:nvSpPr>
        <p:spPr>
          <a:xfrm>
            <a:off x="5243119" y="1206881"/>
            <a:ext cx="5587068"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From this illustration, it is obvious that data analyst role continue to be in  a very high demand compare to other roles followed by business analyst and business Intelligence.</a:t>
            </a:r>
          </a:p>
          <a:p>
            <a:r>
              <a:rPr lang="en-US" dirty="0">
                <a:latin typeface="Arial" panose="020B0604020202020204" pitchFamily="34" charset="0"/>
                <a:cs typeface="Arial" panose="020B0604020202020204" pitchFamily="34" charset="0"/>
              </a:rPr>
              <a:t>In the others category comprise of roles like analyst development analyst, HR analyst and market research analyst.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chart clearly depicts and asserts the fact data analyst roles have come to stay and it relevance can not be ignored and they are integral to every organization.</a:t>
            </a:r>
          </a:p>
        </p:txBody>
      </p:sp>
    </p:spTree>
    <p:extLst>
      <p:ext uri="{BB962C8B-B14F-4D97-AF65-F5344CB8AC3E}">
        <p14:creationId xmlns:p14="http://schemas.microsoft.com/office/powerpoint/2010/main" val="329509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5AA9-8EEF-42AB-B13F-B04B0C855F12}"/>
              </a:ext>
            </a:extLst>
          </p:cNvPr>
          <p:cNvSpPr>
            <a:spLocks noGrp="1"/>
          </p:cNvSpPr>
          <p:nvPr>
            <p:ph type="title"/>
          </p:nvPr>
        </p:nvSpPr>
        <p:spPr/>
        <p:txBody>
          <a:bodyPr>
            <a:normAutofit/>
          </a:bodyPr>
          <a:lstStyle/>
          <a:p>
            <a:r>
              <a:rPr lang="en-US" sz="1800" dirty="0">
                <a:latin typeface="Arial" panose="020B0604020202020204" pitchFamily="34" charset="0"/>
                <a:cs typeface="Arial" panose="020B0604020202020204" pitchFamily="34" charset="0"/>
              </a:rPr>
              <a:t>Compensation</a:t>
            </a:r>
            <a:r>
              <a:rPr lang="en-US" sz="1800" dirty="0"/>
              <a:t> rates</a:t>
            </a:r>
          </a:p>
        </p:txBody>
      </p:sp>
      <p:graphicFrame>
        <p:nvGraphicFramePr>
          <p:cNvPr id="6" name="Content Placeholder 5">
            <a:extLst>
              <a:ext uri="{FF2B5EF4-FFF2-40B4-BE49-F238E27FC236}">
                <a16:creationId xmlns:a16="http://schemas.microsoft.com/office/drawing/2014/main" id="{63B185D0-FE38-4D44-B6F1-2C4CB8460722}"/>
              </a:ext>
            </a:extLst>
          </p:cNvPr>
          <p:cNvGraphicFramePr>
            <a:graphicFrameLocks noGrp="1"/>
          </p:cNvGraphicFramePr>
          <p:nvPr>
            <p:ph idx="1"/>
            <p:extLst>
              <p:ext uri="{D42A27DB-BD31-4B8C-83A1-F6EECF244321}">
                <p14:modId xmlns:p14="http://schemas.microsoft.com/office/powerpoint/2010/main" val="773907767"/>
              </p:ext>
            </p:extLst>
          </p:nvPr>
        </p:nvGraphicFramePr>
        <p:xfrm>
          <a:off x="615193" y="1512150"/>
          <a:ext cx="4899171" cy="347180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3EB2BBF-EE25-4318-813A-FFACE100665A}"/>
              </a:ext>
            </a:extLst>
          </p:cNvPr>
          <p:cNvSpPr txBox="1"/>
          <p:nvPr/>
        </p:nvSpPr>
        <p:spPr>
          <a:xfrm>
            <a:off x="5748316" y="1357803"/>
            <a:ext cx="5620806"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Although majority of organizations did not divulge their pay rates for various job postings. However, few companies divulged the intended pay for the new hires. But surprisingly, compensation rates are as high as $75K.</a:t>
            </a:r>
          </a:p>
          <a:p>
            <a:r>
              <a:rPr lang="en-US" dirty="0">
                <a:latin typeface="Arial" panose="020B0604020202020204" pitchFamily="34" charset="0"/>
                <a:cs typeface="Arial" panose="020B0604020202020204" pitchFamily="34" charset="0"/>
              </a:rPr>
              <a:t>Also worthy of note is that all these companies pay above federal minimum pay rate of $7.50.</a:t>
            </a:r>
          </a:p>
        </p:txBody>
      </p:sp>
    </p:spTree>
    <p:extLst>
      <p:ext uri="{BB962C8B-B14F-4D97-AF65-F5344CB8AC3E}">
        <p14:creationId xmlns:p14="http://schemas.microsoft.com/office/powerpoint/2010/main" val="746543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2355</TotalTime>
  <Words>829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      Effect of analytical  skills on interns recruitments   yvj349 DA 6223-Data Analytics Tools and Technique Dr. Matthew Martinez       </vt:lpstr>
      <vt:lpstr>PowerPoint Presentation</vt:lpstr>
      <vt:lpstr>INTRODUCTION</vt:lpstr>
      <vt:lpstr>PowerPoint Presentation</vt:lpstr>
      <vt:lpstr>PowerPoint Presentation</vt:lpstr>
      <vt:lpstr>GEOGRAPHICAL LOCATION OF AVAILABLE POSITIONS</vt:lpstr>
      <vt:lpstr>Need for analytical skills</vt:lpstr>
      <vt:lpstr>JOB TITLE</vt:lpstr>
      <vt:lpstr>Compensation rates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analytics skills on interns recruitments   yvj349 DA 6223-Data Analytics Tools and Technique Dr. Matthew Martinez</dc:title>
  <dc:creator>19034</dc:creator>
  <cp:lastModifiedBy>19034</cp:lastModifiedBy>
  <cp:revision>21</cp:revision>
  <dcterms:created xsi:type="dcterms:W3CDTF">2021-03-17T02:32:34Z</dcterms:created>
  <dcterms:modified xsi:type="dcterms:W3CDTF">2021-03-19T02:59:09Z</dcterms:modified>
</cp:coreProperties>
</file>