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99EBE9-D27E-406A-B16B-C8D52A5A9320}">
  <a:tblStyle styleId="{7B99EBE9-D27E-406A-B16B-C8D52A5A93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6c68b559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6c68b559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6c68b559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6c68b559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6c68b559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6c68b559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6c68b559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6c68b559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69b1f1c9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69b1f1c9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69b1f1c9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69b1f1c9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68b55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6c68b55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6c68b559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6c68b55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6c68b55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6c68b55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6c68b55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6c68b55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6c68b559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6c68b559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vIADn-CG7m8" TargetMode="External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MoCodes Introduction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793625" y="1155275"/>
            <a:ext cx="76449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Just a Templated which ,I borrowed From Panzoid.&#10;&#10;Panzoid ClipMaker: https://panzoid.com/&#10;Creation of ViperArts :&#10;https://panzoid.com/creations/371358&#10;https://www.youtube.com/channel/UCYhbFZptGoHGGaSdc7BcSaQ" id="61" name="Google Shape;61;p13" title="Introduction to MoCodes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4625" y="1602625"/>
            <a:ext cx="5414750" cy="30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Search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539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It is partially like </a:t>
            </a:r>
            <a:r>
              <a:rPr lang="en" sz="1900">
                <a:solidFill>
                  <a:srgbClr val="000000"/>
                </a:solidFill>
              </a:rPr>
              <a:t>binary search and </a:t>
            </a:r>
            <a:r>
              <a:rPr lang="en" sz="1900">
                <a:solidFill>
                  <a:srgbClr val="000000"/>
                </a:solidFill>
              </a:rPr>
              <a:t>linear Search.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It jumps a certain number of index using the formula </a:t>
            </a:r>
            <a:r>
              <a:rPr b="1" lang="en" sz="1900">
                <a:solidFill>
                  <a:srgbClr val="000000"/>
                </a:solidFill>
              </a:rPr>
              <a:t>sqrt(len(n)) </a:t>
            </a:r>
            <a:r>
              <a:rPr lang="en" sz="1900">
                <a:solidFill>
                  <a:srgbClr val="000000"/>
                </a:solidFill>
              </a:rPr>
              <a:t>,where n is number of index in array.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For example, suppose we have an array arr[] of size n and block (to be jumped) size m. Then we search at the indexes arr[0], arr[m], arr[2m]…..arr[km] and so on. 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Once we find the interval (arr[km] &lt; x &lt; arr[(k+1)m]), we perform a linear search operation from the index km to find the element x.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925" y="4468975"/>
            <a:ext cx="626099" cy="4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Search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42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Element need to be Searched = 8            Jump = Sqrt(16)== 4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 1 :Jump from a[0] to a[3].</a:t>
            </a:r>
            <a:r>
              <a:rPr lang="en"/>
              <a:t> </a:t>
            </a:r>
            <a:r>
              <a:rPr lang="en">
                <a:solidFill>
                  <a:srgbClr val="999999"/>
                </a:solidFill>
              </a:rPr>
              <a:t>// </a:t>
            </a:r>
            <a:r>
              <a:rPr i="1" lang="en">
                <a:solidFill>
                  <a:srgbClr val="999999"/>
                </a:solidFill>
              </a:rPr>
              <a:t>Element not found. I.e Greater than this term.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 2 : Jump from a[3] to a[7].</a:t>
            </a:r>
            <a:r>
              <a:rPr i="1" lang="en">
                <a:solidFill>
                  <a:srgbClr val="999999"/>
                </a:solidFill>
              </a:rPr>
              <a:t>//Element not found less than this term.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 3.Since element at a[7] is greater than 8 it jumps back to a[3] and performs Linear Search.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311725" y="349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{7B99EBE9-D27E-406A-B16B-C8D52A5A9320}</a:tableStyleId>
              </a:tblPr>
              <a:tblGrid>
                <a:gridCol w="514500"/>
                <a:gridCol w="569375"/>
                <a:gridCol w="558325"/>
                <a:gridCol w="505425"/>
                <a:gridCol w="563425"/>
                <a:gridCol w="621700"/>
                <a:gridCol w="491375"/>
                <a:gridCol w="491375"/>
                <a:gridCol w="491375"/>
                <a:gridCol w="491375"/>
                <a:gridCol w="560800"/>
                <a:gridCol w="550150"/>
                <a:gridCol w="573250"/>
                <a:gridCol w="551775"/>
                <a:gridCol w="552175"/>
                <a:gridCol w="609900"/>
              </a:tblGrid>
              <a:tr h="36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3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6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8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11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12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16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18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19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23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24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27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28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30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3" name="Google Shape;143;p23"/>
          <p:cNvGraphicFramePr/>
          <p:nvPr/>
        </p:nvGraphicFramePr>
        <p:xfrm>
          <a:off x="311725" y="39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{7B99EBE9-D27E-406A-B16B-C8D52A5A9320}</a:tableStyleId>
              </a:tblPr>
              <a:tblGrid>
                <a:gridCol w="514500"/>
                <a:gridCol w="569375"/>
                <a:gridCol w="558325"/>
                <a:gridCol w="505425"/>
                <a:gridCol w="563425"/>
                <a:gridCol w="621700"/>
                <a:gridCol w="491375"/>
                <a:gridCol w="491375"/>
                <a:gridCol w="491375"/>
                <a:gridCol w="491375"/>
                <a:gridCol w="560800"/>
                <a:gridCol w="550150"/>
                <a:gridCol w="573250"/>
                <a:gridCol w="551775"/>
                <a:gridCol w="552175"/>
                <a:gridCol w="609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a[0]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a[1]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a[2]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a[3]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a[4]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a[5]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a[6]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a[7]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a[8]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a[9]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a[10]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a[11]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a[12]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a[13]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a[14]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a[15]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925" y="4509175"/>
            <a:ext cx="626099" cy="4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Search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Drawbacks :</a:t>
            </a:r>
            <a:endParaRPr b="1" sz="24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Works only on sorted arrays.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is Slower Than Binary Search Algorithm.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/>
              <a:t>Time Complexity is O(root n).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825" y="4418725"/>
            <a:ext cx="626099" cy="4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096300" y="12957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Algorithm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in Python.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100" y="4589525"/>
            <a:ext cx="626099" cy="4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97825"/>
            <a:ext cx="85206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simple approach is to do </a:t>
            </a: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 search</a:t>
            </a:r>
            <a:r>
              <a:rPr lang="en" sz="2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i.e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8001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 from the leftmost element of arr[ ] and one by one compare x with each element of arr[ ].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x matches with an element, return the index.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x doesn’t match with any of elements, return -1.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100" y="4468975"/>
            <a:ext cx="626099" cy="4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16025"/>
            <a:ext cx="85206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/>
              <a:t>Element that needed to be Searched = 12</a:t>
            </a:r>
            <a:endParaRPr b="1" sz="2200"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952475" y="267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{7B99EBE9-D27E-406A-B16B-C8D52A5A9320}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2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4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8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12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14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17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19</a:t>
                      </a:r>
                      <a:endParaRPr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6"/>
          <p:cNvSpPr/>
          <p:nvPr/>
        </p:nvSpPr>
        <p:spPr>
          <a:xfrm>
            <a:off x="1520446" y="2189858"/>
            <a:ext cx="1141725" cy="552675"/>
          </a:xfrm>
          <a:custGeom>
            <a:rect b="b" l="l" r="r" t="t"/>
            <a:pathLst>
              <a:path extrusionOk="0" h="22107" w="45669">
                <a:moveTo>
                  <a:pt x="261" y="22107"/>
                </a:moveTo>
                <a:cubicBezTo>
                  <a:pt x="-510" y="16696"/>
                  <a:pt x="710" y="9715"/>
                  <a:pt x="5083" y="6436"/>
                </a:cubicBezTo>
                <a:cubicBezTo>
                  <a:pt x="12313" y="1014"/>
                  <a:pt x="22838" y="-1383"/>
                  <a:pt x="31605" y="810"/>
                </a:cubicBezTo>
                <a:cubicBezTo>
                  <a:pt x="35751" y="1847"/>
                  <a:pt x="39785" y="4304"/>
                  <a:pt x="42454" y="7641"/>
                </a:cubicBezTo>
                <a:cubicBezTo>
                  <a:pt x="44891" y="10687"/>
                  <a:pt x="43925" y="15404"/>
                  <a:pt x="45669" y="188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Google Shape;84;p16"/>
          <p:cNvSpPr/>
          <p:nvPr/>
        </p:nvSpPr>
        <p:spPr>
          <a:xfrm>
            <a:off x="6715896" y="2129583"/>
            <a:ext cx="1141725" cy="552675"/>
          </a:xfrm>
          <a:custGeom>
            <a:rect b="b" l="l" r="r" t="t"/>
            <a:pathLst>
              <a:path extrusionOk="0" h="22107" w="45669">
                <a:moveTo>
                  <a:pt x="261" y="22107"/>
                </a:moveTo>
                <a:cubicBezTo>
                  <a:pt x="-510" y="16696"/>
                  <a:pt x="710" y="9715"/>
                  <a:pt x="5083" y="6436"/>
                </a:cubicBezTo>
                <a:cubicBezTo>
                  <a:pt x="12313" y="1014"/>
                  <a:pt x="22838" y="-1383"/>
                  <a:pt x="31605" y="810"/>
                </a:cubicBezTo>
                <a:cubicBezTo>
                  <a:pt x="35751" y="1847"/>
                  <a:pt x="39785" y="4304"/>
                  <a:pt x="42454" y="7641"/>
                </a:cubicBezTo>
                <a:cubicBezTo>
                  <a:pt x="44891" y="10687"/>
                  <a:pt x="43925" y="15404"/>
                  <a:pt x="45669" y="188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Google Shape;85;p16"/>
          <p:cNvSpPr/>
          <p:nvPr/>
        </p:nvSpPr>
        <p:spPr>
          <a:xfrm>
            <a:off x="2804796" y="2189858"/>
            <a:ext cx="1141725" cy="552675"/>
          </a:xfrm>
          <a:custGeom>
            <a:rect b="b" l="l" r="r" t="t"/>
            <a:pathLst>
              <a:path extrusionOk="0" h="22107" w="45669">
                <a:moveTo>
                  <a:pt x="261" y="22107"/>
                </a:moveTo>
                <a:cubicBezTo>
                  <a:pt x="-510" y="16696"/>
                  <a:pt x="710" y="9715"/>
                  <a:pt x="5083" y="6436"/>
                </a:cubicBezTo>
                <a:cubicBezTo>
                  <a:pt x="12313" y="1014"/>
                  <a:pt x="22838" y="-1383"/>
                  <a:pt x="31605" y="810"/>
                </a:cubicBezTo>
                <a:cubicBezTo>
                  <a:pt x="35751" y="1847"/>
                  <a:pt x="39785" y="4304"/>
                  <a:pt x="42454" y="7641"/>
                </a:cubicBezTo>
                <a:cubicBezTo>
                  <a:pt x="44891" y="10687"/>
                  <a:pt x="43925" y="15404"/>
                  <a:pt x="45669" y="188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Google Shape;86;p16"/>
          <p:cNvSpPr/>
          <p:nvPr/>
        </p:nvSpPr>
        <p:spPr>
          <a:xfrm>
            <a:off x="4760350" y="2189850"/>
            <a:ext cx="1141725" cy="552675"/>
          </a:xfrm>
          <a:custGeom>
            <a:rect b="b" l="l" r="r" t="t"/>
            <a:pathLst>
              <a:path extrusionOk="0" h="22107" w="45669">
                <a:moveTo>
                  <a:pt x="261" y="22107"/>
                </a:moveTo>
                <a:cubicBezTo>
                  <a:pt x="-510" y="16696"/>
                  <a:pt x="710" y="9715"/>
                  <a:pt x="5083" y="6436"/>
                </a:cubicBezTo>
                <a:cubicBezTo>
                  <a:pt x="12313" y="1014"/>
                  <a:pt x="22838" y="-1383"/>
                  <a:pt x="31605" y="810"/>
                </a:cubicBezTo>
                <a:cubicBezTo>
                  <a:pt x="35751" y="1847"/>
                  <a:pt x="39785" y="4304"/>
                  <a:pt x="42454" y="7641"/>
                </a:cubicBezTo>
                <a:cubicBezTo>
                  <a:pt x="44891" y="10687"/>
                  <a:pt x="43925" y="15404"/>
                  <a:pt x="45669" y="188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Google Shape;87;p16"/>
          <p:cNvSpPr/>
          <p:nvPr/>
        </p:nvSpPr>
        <p:spPr>
          <a:xfrm>
            <a:off x="5806846" y="2189858"/>
            <a:ext cx="1141725" cy="552675"/>
          </a:xfrm>
          <a:custGeom>
            <a:rect b="b" l="l" r="r" t="t"/>
            <a:pathLst>
              <a:path extrusionOk="0" h="22107" w="45669">
                <a:moveTo>
                  <a:pt x="261" y="22107"/>
                </a:moveTo>
                <a:cubicBezTo>
                  <a:pt x="-510" y="16696"/>
                  <a:pt x="710" y="9715"/>
                  <a:pt x="5083" y="6436"/>
                </a:cubicBezTo>
                <a:cubicBezTo>
                  <a:pt x="12313" y="1014"/>
                  <a:pt x="22838" y="-1383"/>
                  <a:pt x="31605" y="810"/>
                </a:cubicBezTo>
                <a:cubicBezTo>
                  <a:pt x="35751" y="1847"/>
                  <a:pt x="39785" y="4304"/>
                  <a:pt x="42454" y="7641"/>
                </a:cubicBezTo>
                <a:cubicBezTo>
                  <a:pt x="44891" y="10687"/>
                  <a:pt x="43925" y="15404"/>
                  <a:pt x="45669" y="188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Google Shape;88;p16"/>
          <p:cNvSpPr/>
          <p:nvPr/>
        </p:nvSpPr>
        <p:spPr>
          <a:xfrm>
            <a:off x="3729046" y="2189858"/>
            <a:ext cx="1141725" cy="552675"/>
          </a:xfrm>
          <a:custGeom>
            <a:rect b="b" l="l" r="r" t="t"/>
            <a:pathLst>
              <a:path extrusionOk="0" h="22107" w="45669">
                <a:moveTo>
                  <a:pt x="261" y="22107"/>
                </a:moveTo>
                <a:cubicBezTo>
                  <a:pt x="-510" y="16696"/>
                  <a:pt x="710" y="9715"/>
                  <a:pt x="5083" y="6436"/>
                </a:cubicBezTo>
                <a:cubicBezTo>
                  <a:pt x="12313" y="1014"/>
                  <a:pt x="22838" y="-1383"/>
                  <a:pt x="31605" y="810"/>
                </a:cubicBezTo>
                <a:cubicBezTo>
                  <a:pt x="35751" y="1847"/>
                  <a:pt x="39785" y="4304"/>
                  <a:pt x="42454" y="7641"/>
                </a:cubicBezTo>
                <a:cubicBezTo>
                  <a:pt x="44891" y="10687"/>
                  <a:pt x="43925" y="15404"/>
                  <a:pt x="45669" y="188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89" name="Google Shape;89;p16"/>
          <p:cNvGraphicFramePr/>
          <p:nvPr/>
        </p:nvGraphicFramePr>
        <p:xfrm>
          <a:off x="952500" y="332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{7B99EBE9-D27E-406A-B16B-C8D52A5A9320}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a[0]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a[2]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a[3]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a[4]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a[n-1]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6"/>
          <p:cNvSpPr txBox="1"/>
          <p:nvPr/>
        </p:nvSpPr>
        <p:spPr>
          <a:xfrm>
            <a:off x="311700" y="2712400"/>
            <a:ext cx="512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66550" y="3325550"/>
            <a:ext cx="6024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array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9625" y="4388625"/>
            <a:ext cx="626099" cy="4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Drawbacks :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1.Elements in array need to be sorted.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2.Its not Efficient as other search algorithm .(Binary,Jump)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3.As Elements increases Search is also Complex.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Time complexity O(n)</a:t>
            </a:r>
            <a:endParaRPr b="1" sz="24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675" y="4388600"/>
            <a:ext cx="626099" cy="4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Search a sorted array by repeatedly dividing the search       interval in half.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Begin with an interval covering the whole array.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the value of the search key is less than the item in the middle of the interval, narrow the interval to the lower half.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Otherwise narrow it to the upper half.</a:t>
            </a:r>
            <a:endParaRPr sz="30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675" y="4418725"/>
            <a:ext cx="626099" cy="4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"/>
            <a:ext cx="9144000" cy="509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-139549" l="-11230" r="11230" t="139549"/>
          <a:stretch/>
        </p:blipFill>
        <p:spPr>
          <a:xfrm>
            <a:off x="8206200" y="4408700"/>
            <a:ext cx="626099" cy="4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basically ignore half of the elements just after one comparison.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8001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Compare x with the middle element.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x matches with middle element, we return the mid index.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Else If x is greater than the mid element, then x can only lie in right half subarray after the mid element. So we recur for right half.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Else (x is smaller) recur for the left half.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9950" y="4438850"/>
            <a:ext cx="626099" cy="4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Drawbacks: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Recursive nature takes more time while compared to other algorithms.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If the number is Repeated in array then it only returns the index of the middle    most element which comes first.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Mostly Binary Search is Error Prone 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It always rely on  “ // ” operator.</a:t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900"/>
              <a:t>Time Complexity  Theta (LogN).</a:t>
            </a:r>
            <a:endParaRPr b="1" sz="19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900" y="4458925"/>
            <a:ext cx="626099" cy="4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