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902825" cy="6858000"/>
  <p:notesSz cx="6858000" cy="9144000"/>
  <p:embeddedFontLst>
    <p:embeddedFont>
      <p:font typeface="Calibri" panose="020F0502020204030204" pitchFamily="34" charset="0"/>
      <p:regular r:id="rId35"/>
      <p:bold r:id="rId36"/>
    </p:embeddedFont>
    <p:embeddedFont>
      <p:font typeface="Malgun Gothic" panose="020B0503020000020004" pitchFamily="34" charset="-127"/>
      <p:regular r:id="rId37"/>
      <p:bold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
          <p15:clr>
            <a:srgbClr val="A4A3A4"/>
          </p15:clr>
        </p15:guide>
        <p15:guide id="2" orient="horz" pos="1071">
          <p15:clr>
            <a:srgbClr val="A4A3A4"/>
          </p15:clr>
        </p15:guide>
        <p15:guide id="3" pos="3119">
          <p15:clr>
            <a:srgbClr val="A4A3A4"/>
          </p15:clr>
        </p15:guide>
        <p15:guide id="4" pos="420">
          <p15:clr>
            <a:srgbClr val="A4A3A4"/>
          </p15:clr>
        </p15:guide>
        <p15:guide id="5" pos="284">
          <p15:clr>
            <a:srgbClr val="A4A3A4"/>
          </p15:clr>
        </p15:guide>
        <p15:guide id="6" orient="horz" pos="1207">
          <p15:clr>
            <a:srgbClr val="A4A3A4"/>
          </p15:clr>
        </p15:guide>
        <p15:guide id="7" pos="5886">
          <p15:clr>
            <a:srgbClr val="A4A3A4"/>
          </p15:clr>
        </p15:guide>
        <p15:guide id="8" orient="horz" pos="2160">
          <p15:clr>
            <a:srgbClr val="A4A3A4"/>
          </p15:clr>
        </p15:guide>
        <p15:guide id="9" orient="horz" pos="1117">
          <p15:clr>
            <a:srgbClr val="A4A3A4"/>
          </p15:clr>
        </p15:guide>
        <p15:guide id="10" pos="352">
          <p15:clr>
            <a:srgbClr val="A4A3A4"/>
          </p15:clr>
        </p15:guide>
        <p15:guide id="11" pos="5954">
          <p15:clr>
            <a:srgbClr val="A4A3A4"/>
          </p15:clr>
        </p15:guide>
        <p15:guide id="12" orient="horz" pos="867">
          <p15:clr>
            <a:srgbClr val="A4A3A4"/>
          </p15:clr>
        </p15:guide>
        <p15:guide id="13" orient="horz" pos="1298">
          <p15:clr>
            <a:srgbClr val="A4A3A4"/>
          </p15:clr>
        </p15:guide>
        <p15:guide id="14" pos="534">
          <p15:clr>
            <a:srgbClr val="A4A3A4"/>
          </p15:clr>
        </p15:guide>
        <p15:guide id="15" orient="horz" pos="3997">
          <p15:clr>
            <a:srgbClr val="A4A3A4"/>
          </p15:clr>
        </p15:guide>
        <p15:guide id="16" orient="horz" pos="1003">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KMG4Vg82XeOGaEOKKPFp8IcH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306" y="62"/>
      </p:cViewPr>
      <p:guideLst>
        <p:guide orient="horz" pos="777"/>
        <p:guide orient="horz" pos="1071"/>
        <p:guide pos="3119"/>
        <p:guide pos="420"/>
        <p:guide pos="284"/>
        <p:guide orient="horz" pos="1207"/>
        <p:guide pos="5886"/>
        <p:guide orient="horz" pos="2160"/>
        <p:guide orient="horz" pos="1117"/>
        <p:guide pos="352"/>
        <p:guide pos="5954"/>
        <p:guide orient="horz" pos="867"/>
        <p:guide orient="horz" pos="1298"/>
        <p:guide pos="534"/>
        <p:guide orient="horz" pos="3997"/>
        <p:guide orient="horz" pos="10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182563" y="539750"/>
            <a:ext cx="6527800" cy="4521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79768" y="5376929"/>
            <a:ext cx="5438140" cy="38052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5f00e2a97d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5f00e2a97d_0_9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f00e2a97d_0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15f00e2a97d_0_10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5f00e2a97d_0_1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5f00e2a97d_0_12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5f00e2a97d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15f00e2a97d_0_13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5f00e2a97d_0_1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15f00e2a97d_0_17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5f00e2a97d_0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5f00e2a97d_0_16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5f00e2a97d_0_1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15f00e2a97d_0_15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5f00e2a97d_0_1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15f00e2a97d_0_18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5f00e2a97d_0_1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15f00e2a97d_0_19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5f00e2a97d_0_2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15f00e2a97d_0_22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4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5f00e2a97d_0_2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15f00e2a97d_0_22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f00e2a97d_0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15f00e2a97d_0_23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5f00e2a97d_0_2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g15f00e2a97d_0_23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5f00e2a97d_0_2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15f00e2a97d_0_24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5f00e2a97d_0_2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15f00e2a97d_0_26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5f00e2a97d_0_2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5f00e2a97d_0_27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5f00e2a97d_0_2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15f00e2a97d_0_29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f00e2a97d_0_3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15f00e2a97d_0_30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5f00e2a97d_0_3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g15f00e2a97d_0_31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f00e2a97d_0_3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15f00e2a97d_0_33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f00e2a97d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15f00e2a97d_0_1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f00e2a97d_0_3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g15f00e2a97d_0_33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f00e2a97d_0_38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f00e2a97d_0_3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15f00e2a97d_0_3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42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f00e2a97d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5f00e2a97d_0_2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5f00e2a97d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5f00e2a97d_0_3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f00e2a97d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5f00e2a97d_0_6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f00e2a97d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15f00e2a97d_0_5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f00e2a97d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15f00e2a97d_0_7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f00e2a97d_0_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15f00e2a97d_0_8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Front Cover">
  <p:cSld name="1_Front Cover">
    <p:bg>
      <p:bgPr>
        <a:solidFill>
          <a:srgbClr val="F2F2F2"/>
        </a:solidFill>
        <a:effectLst/>
      </p:bgPr>
    </p:bg>
    <p:spTree>
      <p:nvGrpSpPr>
        <p:cNvPr id="1" name="Shape 11"/>
        <p:cNvGrpSpPr/>
        <p:nvPr/>
      </p:nvGrpSpPr>
      <p:grpSpPr>
        <a:xfrm>
          <a:off x="0" y="0"/>
          <a:ext cx="0" cy="0"/>
          <a:chOff x="0" y="0"/>
          <a:chExt cx="0" cy="0"/>
        </a:xfrm>
      </p:grpSpPr>
      <p:pic>
        <p:nvPicPr>
          <p:cNvPr id="12" name="Google Shape;12;p430"/>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3" name="Google Shape;13;p430"/>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4" name="Google Shape;14;p430"/>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5" name="Google Shape;15;p430"/>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able of Contents2">
  <p:cSld name="2_Table of Contents2">
    <p:spTree>
      <p:nvGrpSpPr>
        <p:cNvPr id="1" name="Shape 16"/>
        <p:cNvGrpSpPr/>
        <p:nvPr/>
      </p:nvGrpSpPr>
      <p:grpSpPr>
        <a:xfrm>
          <a:off x="0" y="0"/>
          <a:ext cx="0" cy="0"/>
          <a:chOff x="0" y="0"/>
          <a:chExt cx="0" cy="0"/>
        </a:xfrm>
      </p:grpSpPr>
      <p:pic>
        <p:nvPicPr>
          <p:cNvPr id="17" name="Google Shape;17;p431"/>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18" name="Google Shape;18;p431"/>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19" name="Google Shape;19;p431"/>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20" name="Google Shape;20;p431"/>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sz="1400" b="0" i="0" u="none" strike="noStrike" cap="none">
              <a:solidFill>
                <a:srgbClr val="000000"/>
              </a:solidFill>
              <a:latin typeface="Arial"/>
              <a:ea typeface="Arial"/>
              <a:cs typeface="Arial"/>
              <a:sym typeface="Arial"/>
            </a:endParaRPr>
          </a:p>
        </p:txBody>
      </p:sp>
      <p:sp>
        <p:nvSpPr>
          <p:cNvPr id="21" name="Google Shape;21;p431"/>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22"/>
        <p:cNvGrpSpPr/>
        <p:nvPr/>
      </p:nvGrpSpPr>
      <p:grpSpPr>
        <a:xfrm>
          <a:off x="0" y="0"/>
          <a:ext cx="0" cy="0"/>
          <a:chOff x="0" y="0"/>
          <a:chExt cx="0" cy="0"/>
        </a:xfrm>
      </p:grpSpPr>
      <p:pic>
        <p:nvPicPr>
          <p:cNvPr id="23" name="Google Shape;23;p443"/>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4" name="Google Shape;24;p443"/>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25" name="Google Shape;25;p443"/>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26" name="Google Shape;26;p443"/>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27"/>
        <p:cNvGrpSpPr/>
        <p:nvPr/>
      </p:nvGrpSpPr>
      <p:grpSpPr>
        <a:xfrm>
          <a:off x="0" y="0"/>
          <a:ext cx="0" cy="0"/>
          <a:chOff x="0" y="0"/>
          <a:chExt cx="0" cy="0"/>
        </a:xfrm>
      </p:grpSpPr>
      <p:pic>
        <p:nvPicPr>
          <p:cNvPr id="28" name="Google Shape;28;p436"/>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29" name="Google Shape;29;p436"/>
          <p:cNvSpPr/>
          <p:nvPr/>
        </p:nvSpPr>
        <p:spPr>
          <a:xfrm>
            <a:off x="2" y="0"/>
            <a:ext cx="9899651" cy="6858000"/>
          </a:xfrm>
          <a:prstGeom prst="rect">
            <a:avLst/>
          </a:prstGeom>
          <a:solidFill>
            <a:srgbClr val="1428A0">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59"/>
              <a:buFont typeface="Arial"/>
              <a:buNone/>
            </a:pPr>
            <a:endParaRPr sz="1959" b="0" i="0" u="none" strike="noStrike" cap="none">
              <a:solidFill>
                <a:schemeClr val="lt1"/>
              </a:solidFill>
              <a:latin typeface="Calibri"/>
              <a:ea typeface="Calibri"/>
              <a:cs typeface="Calibri"/>
              <a:sym typeface="Calibri"/>
            </a:endParaRPr>
          </a:p>
        </p:txBody>
      </p:sp>
      <p:sp>
        <p:nvSpPr>
          <p:cNvPr id="30" name="Google Shape;30;p436"/>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sz="1400" b="0" i="0" u="none" strike="noStrike" cap="none">
              <a:solidFill>
                <a:srgbClr val="000000"/>
              </a:solidFill>
              <a:latin typeface="Arial"/>
              <a:ea typeface="Arial"/>
              <a:cs typeface="Arial"/>
              <a:sym typeface="Arial"/>
            </a:endParaRPr>
          </a:p>
        </p:txBody>
      </p:sp>
      <p:pic>
        <p:nvPicPr>
          <p:cNvPr id="31" name="Google Shape;31;p436"/>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32" name="Google Shape;32;p436"/>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sp>
        <p:nvSpPr>
          <p:cNvPr id="33" name="Google Shape;33;p436"/>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34"/>
        <p:cNvGrpSpPr/>
        <p:nvPr/>
      </p:nvGrpSpPr>
      <p:grpSpPr>
        <a:xfrm>
          <a:off x="0" y="0"/>
          <a:ext cx="0" cy="0"/>
          <a:chOff x="0" y="0"/>
          <a:chExt cx="0" cy="0"/>
        </a:xfrm>
      </p:grpSpPr>
      <p:cxnSp>
        <p:nvCxnSpPr>
          <p:cNvPr id="35" name="Google Shape;35;p437"/>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6" name="Google Shape;36;p437"/>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37" name="Google Shape;37;p437"/>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sz="1400" b="0" i="0" u="none" strike="noStrike" cap="none">
              <a:solidFill>
                <a:srgbClr val="000000"/>
              </a:solidFill>
              <a:latin typeface="Arial"/>
              <a:ea typeface="Arial"/>
              <a:cs typeface="Arial"/>
              <a:sym typeface="Arial"/>
            </a:endParaRPr>
          </a:p>
        </p:txBody>
      </p:sp>
      <p:grpSp>
        <p:nvGrpSpPr>
          <p:cNvPr id="38" name="Google Shape;38;p437"/>
          <p:cNvGrpSpPr/>
          <p:nvPr/>
        </p:nvGrpSpPr>
        <p:grpSpPr>
          <a:xfrm>
            <a:off x="0" y="1"/>
            <a:ext cx="9902825" cy="999802"/>
            <a:chOff x="0" y="1"/>
            <a:chExt cx="9906000" cy="999802"/>
          </a:xfrm>
        </p:grpSpPr>
        <p:sp>
          <p:nvSpPr>
            <p:cNvPr id="39" name="Google Shape;39;p437"/>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40" name="Google Shape;40;p437"/>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grpSp>
      <p:grpSp>
        <p:nvGrpSpPr>
          <p:cNvPr id="41" name="Google Shape;41;p437"/>
          <p:cNvGrpSpPr/>
          <p:nvPr/>
        </p:nvGrpSpPr>
        <p:grpSpPr>
          <a:xfrm>
            <a:off x="449855" y="1251376"/>
            <a:ext cx="9015111" cy="4993976"/>
            <a:chOff x="578678" y="1436154"/>
            <a:chExt cx="8748000" cy="4993976"/>
          </a:xfrm>
        </p:grpSpPr>
        <p:sp>
          <p:nvSpPr>
            <p:cNvPr id="42" name="Google Shape;42;p437"/>
            <p:cNvSpPr/>
            <p:nvPr/>
          </p:nvSpPr>
          <p:spPr>
            <a:xfrm>
              <a:off x="578678" y="1436154"/>
              <a:ext cx="8748000" cy="811746"/>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43" name="Google Shape;43;p437"/>
            <p:cNvSpPr/>
            <p:nvPr/>
          </p:nvSpPr>
          <p:spPr>
            <a:xfrm>
              <a:off x="578678" y="2286000"/>
              <a:ext cx="8748000" cy="414413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44" name="Google Shape;44;p437"/>
            <p:cNvSpPr/>
            <p:nvPr/>
          </p:nvSpPr>
          <p:spPr>
            <a:xfrm>
              <a:off x="768350" y="1631455"/>
              <a:ext cx="1029652" cy="492443"/>
            </a:xfrm>
            <a:prstGeom prst="rect">
              <a:avLst/>
            </a:prstGeom>
            <a:solidFill>
              <a:srgbClr val="ECEFF6"/>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199"/>
                <a:buFont typeface="Arial"/>
                <a:buNone/>
              </a:pPr>
              <a:r>
                <a:rPr lang="en-US" sz="3199" b="0" i="0" u="none" strike="noStrike" cap="none">
                  <a:solidFill>
                    <a:srgbClr val="0D0D0D"/>
                  </a:solidFill>
                  <a:latin typeface="Arial"/>
                  <a:ea typeface="Arial"/>
                  <a:cs typeface="Arial"/>
                  <a:sym typeface="Arial"/>
                </a:rPr>
                <a:t>Q1.</a:t>
              </a:r>
              <a:endParaRPr sz="1400" b="0" i="0" u="none" strike="noStrike" cap="none">
                <a:solidFill>
                  <a:srgbClr val="000000"/>
                </a:solidFill>
                <a:latin typeface="Arial"/>
                <a:ea typeface="Arial"/>
                <a:cs typeface="Arial"/>
                <a:sym typeface="Arial"/>
              </a:endParaRPr>
            </a:p>
          </p:txBody>
        </p:sp>
      </p:grpSp>
      <p:sp>
        <p:nvSpPr>
          <p:cNvPr id="45" name="Google Shape;45;p437"/>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Chapter 5. Machine Learning 1 – Supervised Learning</a:t>
            </a:r>
            <a:endParaRPr sz="900" b="0" i="0" u="none" strike="noStrike" cap="none">
              <a:solidFill>
                <a:srgbClr val="7F7F7F"/>
              </a:solidFill>
              <a:latin typeface="Arial"/>
              <a:ea typeface="Arial"/>
              <a:cs typeface="Arial"/>
              <a:sym typeface="Arial"/>
            </a:endParaRPr>
          </a:p>
        </p:txBody>
      </p:sp>
      <p:sp>
        <p:nvSpPr>
          <p:cNvPr id="46" name="Google Shape;46;p437"/>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more">
  <p:cSld name="onemore">
    <p:spTree>
      <p:nvGrpSpPr>
        <p:cNvPr id="1" name="Shape 47"/>
        <p:cNvGrpSpPr/>
        <p:nvPr/>
      </p:nvGrpSpPr>
      <p:grpSpPr>
        <a:xfrm>
          <a:off x="0" y="0"/>
          <a:ext cx="0" cy="0"/>
          <a:chOff x="0" y="0"/>
          <a:chExt cx="0" cy="0"/>
        </a:xfrm>
      </p:grpSpPr>
      <p:grpSp>
        <p:nvGrpSpPr>
          <p:cNvPr id="48" name="Google Shape;48;p438"/>
          <p:cNvGrpSpPr/>
          <p:nvPr/>
        </p:nvGrpSpPr>
        <p:grpSpPr>
          <a:xfrm>
            <a:off x="449468" y="1462227"/>
            <a:ext cx="9000714" cy="4500283"/>
            <a:chOff x="578678" y="1445207"/>
            <a:chExt cx="8748000" cy="4136077"/>
          </a:xfrm>
        </p:grpSpPr>
        <p:sp>
          <p:nvSpPr>
            <p:cNvPr id="49" name="Google Shape;49;p438"/>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50" name="Google Shape;50;p438"/>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51" name="Google Shape;51;p438"/>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grpSp>
      <p:grpSp>
        <p:nvGrpSpPr>
          <p:cNvPr id="52" name="Google Shape;52;p438"/>
          <p:cNvGrpSpPr/>
          <p:nvPr/>
        </p:nvGrpSpPr>
        <p:grpSpPr>
          <a:xfrm>
            <a:off x="0" y="1"/>
            <a:ext cx="9902825" cy="999802"/>
            <a:chOff x="0" y="1"/>
            <a:chExt cx="9906000" cy="999802"/>
          </a:xfrm>
        </p:grpSpPr>
        <p:sp>
          <p:nvSpPr>
            <p:cNvPr id="53" name="Google Shape;53;p438"/>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54" name="Google Shape;54;p438"/>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grpSp>
      <p:cxnSp>
        <p:nvCxnSpPr>
          <p:cNvPr id="55" name="Google Shape;55;p438"/>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56" name="Google Shape;56;p438"/>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57" name="Google Shape;57;p438"/>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sz="1400" b="0" i="0" u="none" strike="noStrike" cap="none">
              <a:solidFill>
                <a:srgbClr val="000000"/>
              </a:solidFill>
              <a:latin typeface="Arial"/>
              <a:ea typeface="Arial"/>
              <a:cs typeface="Arial"/>
              <a:sym typeface="Arial"/>
            </a:endParaRPr>
          </a:p>
        </p:txBody>
      </p:sp>
      <p:grpSp>
        <p:nvGrpSpPr>
          <p:cNvPr id="58" name="Google Shape;58;p438"/>
          <p:cNvGrpSpPr/>
          <p:nvPr/>
        </p:nvGrpSpPr>
        <p:grpSpPr>
          <a:xfrm>
            <a:off x="747594" y="2408824"/>
            <a:ext cx="8536863" cy="3303528"/>
            <a:chOff x="747834" y="2129937"/>
            <a:chExt cx="8539600" cy="3303528"/>
          </a:xfrm>
        </p:grpSpPr>
        <p:grpSp>
          <p:nvGrpSpPr>
            <p:cNvPr id="59" name="Google Shape;59;p438"/>
            <p:cNvGrpSpPr/>
            <p:nvPr/>
          </p:nvGrpSpPr>
          <p:grpSpPr>
            <a:xfrm>
              <a:off x="747834" y="2129937"/>
              <a:ext cx="8539600" cy="1267182"/>
              <a:chOff x="805623" y="2423005"/>
              <a:chExt cx="8539600" cy="1267182"/>
            </a:xfrm>
          </p:grpSpPr>
          <p:grpSp>
            <p:nvGrpSpPr>
              <p:cNvPr id="60" name="Google Shape;60;p438"/>
              <p:cNvGrpSpPr/>
              <p:nvPr/>
            </p:nvGrpSpPr>
            <p:grpSpPr>
              <a:xfrm>
                <a:off x="966158" y="2423005"/>
                <a:ext cx="8379065" cy="1267182"/>
                <a:chOff x="1098893" y="2558690"/>
                <a:chExt cx="8379065" cy="1267182"/>
              </a:xfrm>
            </p:grpSpPr>
            <p:sp>
              <p:nvSpPr>
                <p:cNvPr id="61" name="Google Shape;61;p438"/>
                <p:cNvSpPr/>
                <p:nvPr/>
              </p:nvSpPr>
              <p:spPr>
                <a:xfrm>
                  <a:off x="1098894" y="2558690"/>
                  <a:ext cx="7907946" cy="207370"/>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Clr>
                      <a:srgbClr val="000000"/>
                    </a:buClr>
                    <a:buSzPts val="1400"/>
                    <a:buFont typeface="Arial"/>
                    <a:buNone/>
                  </a:pPr>
                  <a:r>
                    <a:rPr lang="en-US" sz="1400" b="1" i="0" u="none" strike="noStrike" cap="none">
                      <a:solidFill>
                        <a:srgbClr val="0D0D0D"/>
                      </a:solidFill>
                      <a:latin typeface="Arial"/>
                      <a:ea typeface="Arial"/>
                      <a:cs typeface="Arial"/>
                      <a:sym typeface="Arial"/>
                    </a:rPr>
                    <a:t>Guideline, mechanisms &amp; contingency plan</a:t>
                  </a:r>
                  <a:endParaRPr sz="1400" b="0" i="0" u="none" strike="noStrike" cap="none">
                    <a:solidFill>
                      <a:srgbClr val="000000"/>
                    </a:solidFill>
                    <a:latin typeface="Arial"/>
                    <a:ea typeface="Arial"/>
                    <a:cs typeface="Arial"/>
                    <a:sym typeface="Arial"/>
                  </a:endParaRPr>
                </a:p>
              </p:txBody>
            </p:sp>
            <p:sp>
              <p:nvSpPr>
                <p:cNvPr id="62" name="Google Shape;62;p438"/>
                <p:cNvSpPr/>
                <p:nvPr/>
              </p:nvSpPr>
              <p:spPr>
                <a:xfrm>
                  <a:off x="1098893" y="2799950"/>
                  <a:ext cx="8379065" cy="1025922"/>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Clr>
                      <a:srgbClr val="000000"/>
                    </a:buClr>
                    <a:buSzPts val="1300"/>
                    <a:buFont typeface="Arial"/>
                    <a:buNone/>
                  </a:pPr>
                  <a:r>
                    <a:rPr lang="en-US" sz="1300" b="0" i="0" u="none" strike="noStrike" cap="none">
                      <a:solidFill>
                        <a:srgbClr val="0D0D0D"/>
                      </a:solidFill>
                      <a:latin typeface="Arial"/>
                      <a:ea typeface="Arial"/>
                      <a:cs typeface="Arial"/>
                      <a:sym typeface="Arial"/>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endParaRPr sz="1400" b="0" i="0" u="none" strike="noStrike" cap="none">
                    <a:solidFill>
                      <a:srgbClr val="000000"/>
                    </a:solidFill>
                    <a:latin typeface="Arial"/>
                    <a:ea typeface="Arial"/>
                    <a:cs typeface="Arial"/>
                    <a:sym typeface="Arial"/>
                  </a:endParaRPr>
                </a:p>
              </p:txBody>
            </p:sp>
          </p:grpSp>
          <p:sp>
            <p:nvSpPr>
              <p:cNvPr id="63" name="Google Shape;63;p438"/>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rgbClr val="FFFFFF"/>
                  </a:solidFill>
                  <a:latin typeface="Arial"/>
                  <a:ea typeface="Arial"/>
                  <a:cs typeface="Arial"/>
                  <a:sym typeface="Arial"/>
                </a:endParaRPr>
              </a:p>
            </p:txBody>
          </p:sp>
        </p:grpSp>
        <p:grpSp>
          <p:nvGrpSpPr>
            <p:cNvPr id="64" name="Google Shape;64;p438"/>
            <p:cNvGrpSpPr/>
            <p:nvPr/>
          </p:nvGrpSpPr>
          <p:grpSpPr>
            <a:xfrm>
              <a:off x="747834" y="3559917"/>
              <a:ext cx="8539600" cy="1055714"/>
              <a:chOff x="805623" y="3889855"/>
              <a:chExt cx="8539600" cy="1055714"/>
            </a:xfrm>
          </p:grpSpPr>
          <p:grpSp>
            <p:nvGrpSpPr>
              <p:cNvPr id="65" name="Google Shape;65;p438"/>
              <p:cNvGrpSpPr/>
              <p:nvPr/>
            </p:nvGrpSpPr>
            <p:grpSpPr>
              <a:xfrm>
                <a:off x="958539" y="3889855"/>
                <a:ext cx="8386684" cy="1055714"/>
                <a:chOff x="1098894" y="2558690"/>
                <a:chExt cx="8386684" cy="1055714"/>
              </a:xfrm>
            </p:grpSpPr>
            <p:sp>
              <p:nvSpPr>
                <p:cNvPr id="66" name="Google Shape;66;p43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Clr>
                      <a:srgbClr val="000000"/>
                    </a:buClr>
                    <a:buSzPts val="1400"/>
                    <a:buFont typeface="Arial"/>
                    <a:buNone/>
                  </a:pPr>
                  <a:r>
                    <a:rPr lang="en-US" sz="1400" b="1" i="0" u="none" strike="noStrike" cap="none">
                      <a:solidFill>
                        <a:srgbClr val="0D0D0D"/>
                      </a:solidFill>
                      <a:latin typeface="Arial"/>
                      <a:ea typeface="Arial"/>
                      <a:cs typeface="Arial"/>
                      <a:sym typeface="Arial"/>
                    </a:rPr>
                    <a:t>Pairing similar, not necessarily equal, abilities as partners</a:t>
                  </a:r>
                  <a:endParaRPr sz="1400" b="0" i="0" u="none" strike="noStrike" cap="none">
                    <a:solidFill>
                      <a:srgbClr val="000000"/>
                    </a:solidFill>
                    <a:latin typeface="Arial"/>
                    <a:ea typeface="Arial"/>
                    <a:cs typeface="Arial"/>
                    <a:sym typeface="Arial"/>
                  </a:endParaRPr>
                </a:p>
              </p:txBody>
            </p:sp>
            <p:sp>
              <p:nvSpPr>
                <p:cNvPr id="67" name="Google Shape;67;p438"/>
                <p:cNvSpPr/>
                <p:nvPr/>
              </p:nvSpPr>
              <p:spPr>
                <a:xfrm>
                  <a:off x="1098894" y="2799950"/>
                  <a:ext cx="8386684" cy="814454"/>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Clr>
                      <a:srgbClr val="000000"/>
                    </a:buClr>
                    <a:buSzPts val="1300"/>
                    <a:buFont typeface="Arial"/>
                    <a:buNone/>
                  </a:pPr>
                  <a:r>
                    <a:rPr lang="en-US" sz="1300" b="0" i="0" u="none" strike="noStrike" cap="none">
                      <a:solidFill>
                        <a:srgbClr val="0D0D0D"/>
                      </a:solidFill>
                      <a:latin typeface="Arial"/>
                      <a:ea typeface="Arial"/>
                      <a:cs typeface="Arial"/>
                      <a:sym typeface="Arial"/>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endParaRPr sz="1400" b="0" i="0" u="none" strike="noStrike" cap="none">
                    <a:solidFill>
                      <a:srgbClr val="000000"/>
                    </a:solidFill>
                    <a:latin typeface="Arial"/>
                    <a:ea typeface="Arial"/>
                    <a:cs typeface="Arial"/>
                    <a:sym typeface="Arial"/>
                  </a:endParaRPr>
                </a:p>
              </p:txBody>
            </p:sp>
          </p:grpSp>
          <p:sp>
            <p:nvSpPr>
              <p:cNvPr id="68" name="Google Shape;68;p438"/>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rgbClr val="FFFFFF"/>
                  </a:solidFill>
                  <a:latin typeface="Arial"/>
                  <a:ea typeface="Arial"/>
                  <a:cs typeface="Arial"/>
                  <a:sym typeface="Arial"/>
                </a:endParaRPr>
              </a:p>
            </p:txBody>
          </p:sp>
        </p:grpSp>
        <p:grpSp>
          <p:nvGrpSpPr>
            <p:cNvPr id="69" name="Google Shape;69;p438"/>
            <p:cNvGrpSpPr/>
            <p:nvPr/>
          </p:nvGrpSpPr>
          <p:grpSpPr>
            <a:xfrm>
              <a:off x="747834" y="4781836"/>
              <a:ext cx="8539600" cy="651629"/>
              <a:chOff x="805623" y="5143345"/>
              <a:chExt cx="8539600" cy="651629"/>
            </a:xfrm>
          </p:grpSpPr>
          <p:grpSp>
            <p:nvGrpSpPr>
              <p:cNvPr id="70" name="Google Shape;70;p438"/>
              <p:cNvGrpSpPr/>
              <p:nvPr/>
            </p:nvGrpSpPr>
            <p:grpSpPr>
              <a:xfrm>
                <a:off x="966159" y="5143345"/>
                <a:ext cx="8379064" cy="651629"/>
                <a:chOff x="1098894" y="2558690"/>
                <a:chExt cx="8379064" cy="651629"/>
              </a:xfrm>
            </p:grpSpPr>
            <p:sp>
              <p:nvSpPr>
                <p:cNvPr id="71" name="Google Shape;71;p43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Clr>
                      <a:srgbClr val="000000"/>
                    </a:buClr>
                    <a:buSzPts val="1300"/>
                    <a:buFont typeface="Arial"/>
                    <a:buNone/>
                  </a:pPr>
                  <a:r>
                    <a:rPr lang="en-US" sz="1300" b="1" i="0" u="none" strike="noStrike" cap="none">
                      <a:solidFill>
                        <a:srgbClr val="0D0D0D"/>
                      </a:solidFill>
                      <a:latin typeface="Arial"/>
                      <a:ea typeface="Arial"/>
                      <a:cs typeface="Arial"/>
                      <a:sym typeface="Arial"/>
                    </a:rPr>
                    <a:t>Motivate students by offering extra incentives </a:t>
                  </a:r>
                  <a:endParaRPr sz="1400" b="0" i="0" u="none" strike="noStrike" cap="none">
                    <a:solidFill>
                      <a:srgbClr val="000000"/>
                    </a:solidFill>
                    <a:latin typeface="Arial"/>
                    <a:ea typeface="Arial"/>
                    <a:cs typeface="Arial"/>
                    <a:sym typeface="Arial"/>
                  </a:endParaRPr>
                </a:p>
              </p:txBody>
            </p:sp>
            <p:sp>
              <p:nvSpPr>
                <p:cNvPr id="72" name="Google Shape;72;p438"/>
                <p:cNvSpPr/>
                <p:nvPr/>
              </p:nvSpPr>
              <p:spPr>
                <a:xfrm>
                  <a:off x="1098894" y="2799950"/>
                  <a:ext cx="8379064" cy="410369"/>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Clr>
                      <a:srgbClr val="000000"/>
                    </a:buClr>
                    <a:buSzPts val="1300"/>
                    <a:buFont typeface="Arial"/>
                    <a:buNone/>
                  </a:pPr>
                  <a:r>
                    <a:rPr lang="en-US" sz="1300" b="0" i="0" u="none" strike="noStrike" cap="none">
                      <a:solidFill>
                        <a:srgbClr val="0D0D0D"/>
                      </a:solidFill>
                      <a:latin typeface="Arial"/>
                      <a:ea typeface="Arial"/>
                      <a:cs typeface="Arial"/>
                      <a:sym typeface="Arial"/>
                    </a:rPr>
                    <a:t>Offering extra incentives can help motivate students to pair, especially with advanced students. Some teachers have found it helpful to require students to pair for only one or two assignments. </a:t>
                  </a:r>
                  <a:endParaRPr sz="1400" b="0" i="0" u="none" strike="noStrike" cap="none">
                    <a:solidFill>
                      <a:srgbClr val="000000"/>
                    </a:solidFill>
                    <a:latin typeface="Arial"/>
                    <a:ea typeface="Arial"/>
                    <a:cs typeface="Arial"/>
                    <a:sym typeface="Arial"/>
                  </a:endParaRPr>
                </a:p>
              </p:txBody>
            </p:sp>
          </p:grpSp>
          <p:sp>
            <p:nvSpPr>
              <p:cNvPr id="73" name="Google Shape;73;p438"/>
              <p:cNvSpPr/>
              <p:nvPr/>
            </p:nvSpPr>
            <p:spPr>
              <a:xfrm>
                <a:off x="805623" y="515601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rgbClr val="FFFFFF"/>
                  </a:solidFill>
                  <a:latin typeface="Arial"/>
                  <a:ea typeface="Arial"/>
                  <a:cs typeface="Arial"/>
                  <a:sym typeface="Arial"/>
                </a:endParaRPr>
              </a:p>
            </p:txBody>
          </p:sp>
        </p:grpSp>
      </p:grpSp>
      <p:grpSp>
        <p:nvGrpSpPr>
          <p:cNvPr id="74" name="Google Shape;74;p438"/>
          <p:cNvGrpSpPr/>
          <p:nvPr/>
        </p:nvGrpSpPr>
        <p:grpSpPr>
          <a:xfrm>
            <a:off x="589619" y="1588472"/>
            <a:ext cx="6613544" cy="430887"/>
            <a:chOff x="790976" y="1592058"/>
            <a:chExt cx="6615664" cy="430887"/>
          </a:xfrm>
        </p:grpSpPr>
        <p:sp>
          <p:nvSpPr>
            <p:cNvPr id="75" name="Google Shape;75;p438"/>
            <p:cNvSpPr/>
            <p:nvPr/>
          </p:nvSpPr>
          <p:spPr>
            <a:xfrm>
              <a:off x="1332314" y="1592058"/>
              <a:ext cx="6074326"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799"/>
                <a:buFont typeface="Arial"/>
                <a:buNone/>
              </a:pPr>
              <a:r>
                <a:rPr lang="en-US" sz="2799" b="1" i="0" u="none" strike="noStrike" cap="none">
                  <a:solidFill>
                    <a:srgbClr val="0D0D0D"/>
                  </a:solidFill>
                  <a:latin typeface="Arial"/>
                  <a:ea typeface="Arial"/>
                  <a:cs typeface="Arial"/>
                  <a:sym typeface="Arial"/>
                </a:rPr>
                <a:t>Pair Programming Practice</a:t>
              </a:r>
              <a:endParaRPr sz="1400" b="0" i="0" u="none" strike="noStrike" cap="none">
                <a:solidFill>
                  <a:srgbClr val="000000"/>
                </a:solidFill>
                <a:latin typeface="Arial"/>
                <a:ea typeface="Arial"/>
                <a:cs typeface="Arial"/>
                <a:sym typeface="Arial"/>
              </a:endParaRPr>
            </a:p>
          </p:txBody>
        </p:sp>
        <p:pic>
          <p:nvPicPr>
            <p:cNvPr id="76" name="Google Shape;76;p438"/>
            <p:cNvPicPr preferRelativeResize="0"/>
            <p:nvPr/>
          </p:nvPicPr>
          <p:blipFill rotWithShape="1">
            <a:blip r:embed="rId2">
              <a:alphaModFix/>
            </a:blip>
            <a:srcRect/>
            <a:stretch/>
          </p:blipFill>
          <p:spPr>
            <a:xfrm>
              <a:off x="790976" y="1653961"/>
              <a:ext cx="374669" cy="323867"/>
            </a:xfrm>
            <a:prstGeom prst="rect">
              <a:avLst/>
            </a:prstGeom>
            <a:noFill/>
            <a:ln>
              <a:noFill/>
            </a:ln>
          </p:spPr>
        </p:pic>
      </p:grpSp>
      <p:sp>
        <p:nvSpPr>
          <p:cNvPr id="77" name="Google Shape;77;p438"/>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Chapter 5. Machine Learning 1 – Supervised Learning</a:t>
            </a:r>
            <a:endParaRPr sz="900" b="0" i="0" u="none" strike="noStrike" cap="none">
              <a:solidFill>
                <a:srgbClr val="7F7F7F"/>
              </a:solidFill>
              <a:latin typeface="Arial"/>
              <a:ea typeface="Arial"/>
              <a:cs typeface="Arial"/>
              <a:sym typeface="Arial"/>
            </a:endParaRPr>
          </a:p>
        </p:txBody>
      </p:sp>
      <p:sp>
        <p:nvSpPr>
          <p:cNvPr id="78" name="Google Shape;78;p438"/>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onemore">
  <p:cSld name="1_onemore">
    <p:spTree>
      <p:nvGrpSpPr>
        <p:cNvPr id="1" name="Shape 79"/>
        <p:cNvGrpSpPr/>
        <p:nvPr/>
      </p:nvGrpSpPr>
      <p:grpSpPr>
        <a:xfrm>
          <a:off x="0" y="0"/>
          <a:ext cx="0" cy="0"/>
          <a:chOff x="0" y="0"/>
          <a:chExt cx="0" cy="0"/>
        </a:xfrm>
      </p:grpSpPr>
      <p:grpSp>
        <p:nvGrpSpPr>
          <p:cNvPr id="80" name="Google Shape;80;p439"/>
          <p:cNvGrpSpPr/>
          <p:nvPr/>
        </p:nvGrpSpPr>
        <p:grpSpPr>
          <a:xfrm>
            <a:off x="0" y="1"/>
            <a:ext cx="9902825" cy="999802"/>
            <a:chOff x="0" y="1"/>
            <a:chExt cx="9906000" cy="999802"/>
          </a:xfrm>
        </p:grpSpPr>
        <p:sp>
          <p:nvSpPr>
            <p:cNvPr id="81" name="Google Shape;81;p439"/>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82" name="Google Shape;82;p439"/>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grpSp>
      <p:cxnSp>
        <p:nvCxnSpPr>
          <p:cNvPr id="83" name="Google Shape;83;p43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84" name="Google Shape;84;p43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85" name="Google Shape;85;p43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sz="1400" b="0" i="0" u="none" strike="noStrike" cap="none">
              <a:solidFill>
                <a:srgbClr val="000000"/>
              </a:solidFill>
              <a:latin typeface="Arial"/>
              <a:ea typeface="Arial"/>
              <a:cs typeface="Arial"/>
              <a:sym typeface="Arial"/>
            </a:endParaRPr>
          </a:p>
        </p:txBody>
      </p:sp>
      <p:grpSp>
        <p:nvGrpSpPr>
          <p:cNvPr id="86" name="Google Shape;86;p439"/>
          <p:cNvGrpSpPr/>
          <p:nvPr/>
        </p:nvGrpSpPr>
        <p:grpSpPr>
          <a:xfrm>
            <a:off x="449468" y="1462227"/>
            <a:ext cx="9000714" cy="4500283"/>
            <a:chOff x="449612" y="1219200"/>
            <a:chExt cx="9003600" cy="4500283"/>
          </a:xfrm>
        </p:grpSpPr>
        <p:grpSp>
          <p:nvGrpSpPr>
            <p:cNvPr id="87" name="Google Shape;87;p439"/>
            <p:cNvGrpSpPr/>
            <p:nvPr/>
          </p:nvGrpSpPr>
          <p:grpSpPr>
            <a:xfrm>
              <a:off x="449612" y="1219200"/>
              <a:ext cx="9003600" cy="4500283"/>
              <a:chOff x="578678" y="1445207"/>
              <a:chExt cx="8748000" cy="4136077"/>
            </a:xfrm>
          </p:grpSpPr>
          <p:sp>
            <p:nvSpPr>
              <p:cNvPr id="88" name="Google Shape;88;p439"/>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89" name="Google Shape;89;p439"/>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90" name="Google Shape;90;p439"/>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grpSp>
        <p:grpSp>
          <p:nvGrpSpPr>
            <p:cNvPr id="91" name="Google Shape;91;p439"/>
            <p:cNvGrpSpPr/>
            <p:nvPr/>
          </p:nvGrpSpPr>
          <p:grpSpPr>
            <a:xfrm>
              <a:off x="747834" y="2165797"/>
              <a:ext cx="8539600" cy="1267182"/>
              <a:chOff x="805623" y="2423005"/>
              <a:chExt cx="8539600" cy="1267182"/>
            </a:xfrm>
          </p:grpSpPr>
          <p:grpSp>
            <p:nvGrpSpPr>
              <p:cNvPr id="92" name="Google Shape;92;p439"/>
              <p:cNvGrpSpPr/>
              <p:nvPr/>
            </p:nvGrpSpPr>
            <p:grpSpPr>
              <a:xfrm>
                <a:off x="966158" y="2423005"/>
                <a:ext cx="8379065" cy="1267182"/>
                <a:chOff x="1098893" y="2558690"/>
                <a:chExt cx="8379065" cy="1267182"/>
              </a:xfrm>
            </p:grpSpPr>
            <p:sp>
              <p:nvSpPr>
                <p:cNvPr id="93" name="Google Shape;93;p439"/>
                <p:cNvSpPr/>
                <p:nvPr/>
              </p:nvSpPr>
              <p:spPr>
                <a:xfrm>
                  <a:off x="1098894" y="2558690"/>
                  <a:ext cx="7907946" cy="207370"/>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Clr>
                      <a:srgbClr val="000000"/>
                    </a:buClr>
                    <a:buSzPts val="1400"/>
                    <a:buFont typeface="Arial"/>
                    <a:buNone/>
                  </a:pPr>
                  <a:r>
                    <a:rPr lang="en-US" sz="1400" b="1" i="0" u="none" strike="noStrike" cap="none">
                      <a:solidFill>
                        <a:srgbClr val="0D0D0D"/>
                      </a:solidFill>
                      <a:latin typeface="Arial"/>
                      <a:ea typeface="Arial"/>
                      <a:cs typeface="Arial"/>
                      <a:sym typeface="Arial"/>
                    </a:rPr>
                    <a:t>Prevent collaboration cheating</a:t>
                  </a:r>
                  <a:endParaRPr sz="1400" b="0" i="0" u="none" strike="noStrike" cap="none">
                    <a:solidFill>
                      <a:srgbClr val="000000"/>
                    </a:solidFill>
                    <a:latin typeface="Arial"/>
                    <a:ea typeface="Arial"/>
                    <a:cs typeface="Arial"/>
                    <a:sym typeface="Arial"/>
                  </a:endParaRPr>
                </a:p>
              </p:txBody>
            </p:sp>
            <p:sp>
              <p:nvSpPr>
                <p:cNvPr id="94" name="Google Shape;94;p439"/>
                <p:cNvSpPr/>
                <p:nvPr/>
              </p:nvSpPr>
              <p:spPr>
                <a:xfrm>
                  <a:off x="1098893" y="2799950"/>
                  <a:ext cx="8379065" cy="1025922"/>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Clr>
                      <a:srgbClr val="000000"/>
                    </a:buClr>
                    <a:buSzPts val="1300"/>
                    <a:buFont typeface="Arial"/>
                    <a:buNone/>
                  </a:pPr>
                  <a:r>
                    <a:rPr lang="en-US" sz="1300" b="0" i="0" u="none" strike="noStrike" cap="none">
                      <a:solidFill>
                        <a:srgbClr val="0D0D0D"/>
                      </a:solidFill>
                      <a:latin typeface="Arial"/>
                      <a:ea typeface="Arial"/>
                      <a:cs typeface="Arial"/>
                      <a:sym typeface="Arial"/>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endParaRPr sz="1400" b="0" i="0" u="none" strike="noStrike" cap="none">
                    <a:solidFill>
                      <a:srgbClr val="000000"/>
                    </a:solidFill>
                    <a:latin typeface="Arial"/>
                    <a:ea typeface="Arial"/>
                    <a:cs typeface="Arial"/>
                    <a:sym typeface="Arial"/>
                  </a:endParaRPr>
                </a:p>
              </p:txBody>
            </p:sp>
          </p:grpSp>
          <p:sp>
            <p:nvSpPr>
              <p:cNvPr id="95" name="Google Shape;95;p439"/>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rgbClr val="FFFFFF"/>
                  </a:solidFill>
                  <a:latin typeface="Arial"/>
                  <a:ea typeface="Arial"/>
                  <a:cs typeface="Arial"/>
                  <a:sym typeface="Arial"/>
                </a:endParaRPr>
              </a:p>
            </p:txBody>
          </p:sp>
        </p:grpSp>
        <p:grpSp>
          <p:nvGrpSpPr>
            <p:cNvPr id="96" name="Google Shape;96;p439"/>
            <p:cNvGrpSpPr/>
            <p:nvPr/>
          </p:nvGrpSpPr>
          <p:grpSpPr>
            <a:xfrm>
              <a:off x="747834" y="3595777"/>
              <a:ext cx="8539600" cy="1876451"/>
              <a:chOff x="805623" y="3889855"/>
              <a:chExt cx="8539600" cy="1876451"/>
            </a:xfrm>
          </p:grpSpPr>
          <p:grpSp>
            <p:nvGrpSpPr>
              <p:cNvPr id="97" name="Google Shape;97;p439"/>
              <p:cNvGrpSpPr/>
              <p:nvPr/>
            </p:nvGrpSpPr>
            <p:grpSpPr>
              <a:xfrm>
                <a:off x="958539" y="3889855"/>
                <a:ext cx="8386684" cy="1876451"/>
                <a:chOff x="1098894" y="2558690"/>
                <a:chExt cx="8386684" cy="1876451"/>
              </a:xfrm>
            </p:grpSpPr>
            <p:sp>
              <p:nvSpPr>
                <p:cNvPr id="98" name="Google Shape;98;p43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Clr>
                      <a:srgbClr val="000000"/>
                    </a:buClr>
                    <a:buSzPts val="1400"/>
                    <a:buFont typeface="Arial"/>
                    <a:buNone/>
                  </a:pPr>
                  <a:r>
                    <a:rPr lang="en-US" sz="1400" b="1" i="0" u="none" strike="noStrike" cap="none">
                      <a:solidFill>
                        <a:srgbClr val="0D0D0D"/>
                      </a:solidFill>
                      <a:latin typeface="Arial"/>
                      <a:ea typeface="Arial"/>
                      <a:cs typeface="Arial"/>
                      <a:sym typeface="Arial"/>
                    </a:rPr>
                    <a:t>Collaborative learning environment</a:t>
                  </a:r>
                  <a:endParaRPr sz="1400" b="0" i="0" u="none" strike="noStrike" cap="none">
                    <a:solidFill>
                      <a:srgbClr val="000000"/>
                    </a:solidFill>
                    <a:latin typeface="Arial"/>
                    <a:ea typeface="Arial"/>
                    <a:cs typeface="Arial"/>
                    <a:sym typeface="Arial"/>
                  </a:endParaRPr>
                </a:p>
              </p:txBody>
            </p:sp>
            <p:sp>
              <p:nvSpPr>
                <p:cNvPr id="99" name="Google Shape;99;p439"/>
                <p:cNvSpPr/>
                <p:nvPr/>
              </p:nvSpPr>
              <p:spPr>
                <a:xfrm>
                  <a:off x="1098894" y="2799950"/>
                  <a:ext cx="8386684" cy="1635191"/>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Clr>
                      <a:srgbClr val="000000"/>
                    </a:buClr>
                    <a:buSzPts val="1300"/>
                    <a:buFont typeface="Arial"/>
                    <a:buNone/>
                  </a:pPr>
                  <a:r>
                    <a:rPr lang="en-US" sz="1300" b="0" i="0" u="none" strike="noStrike" cap="none">
                      <a:solidFill>
                        <a:srgbClr val="0D0D0D"/>
                      </a:solidFill>
                      <a:latin typeface="Arial"/>
                      <a:ea typeface="Arial"/>
                      <a:cs typeface="Arial"/>
                      <a:sym typeface="Arial"/>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endParaRPr sz="1400" b="0" i="0" u="none" strike="noStrike" cap="none">
                    <a:solidFill>
                      <a:srgbClr val="000000"/>
                    </a:solidFill>
                    <a:latin typeface="Arial"/>
                    <a:ea typeface="Arial"/>
                    <a:cs typeface="Arial"/>
                    <a:sym typeface="Arial"/>
                  </a:endParaRPr>
                </a:p>
              </p:txBody>
            </p:sp>
          </p:grpSp>
          <p:sp>
            <p:nvSpPr>
              <p:cNvPr id="100" name="Google Shape;100;p439"/>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rgbClr val="FFFFFF"/>
                  </a:solidFill>
                  <a:latin typeface="Arial"/>
                  <a:ea typeface="Arial"/>
                  <a:cs typeface="Arial"/>
                  <a:sym typeface="Arial"/>
                </a:endParaRPr>
              </a:p>
            </p:txBody>
          </p:sp>
        </p:grpSp>
        <p:grpSp>
          <p:nvGrpSpPr>
            <p:cNvPr id="101" name="Google Shape;101;p439"/>
            <p:cNvGrpSpPr/>
            <p:nvPr/>
          </p:nvGrpSpPr>
          <p:grpSpPr>
            <a:xfrm>
              <a:off x="589808" y="1345444"/>
              <a:ext cx="6615664" cy="430887"/>
              <a:chOff x="790976" y="1592058"/>
              <a:chExt cx="6615664" cy="430887"/>
            </a:xfrm>
          </p:grpSpPr>
          <p:sp>
            <p:nvSpPr>
              <p:cNvPr id="102" name="Google Shape;102;p439"/>
              <p:cNvSpPr/>
              <p:nvPr/>
            </p:nvSpPr>
            <p:spPr>
              <a:xfrm>
                <a:off x="1332314" y="1592058"/>
                <a:ext cx="6074326"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799"/>
                  <a:buFont typeface="Arial"/>
                  <a:buNone/>
                </a:pPr>
                <a:r>
                  <a:rPr lang="en-US" sz="2799" b="1" i="0" u="none" strike="noStrike" cap="none">
                    <a:solidFill>
                      <a:srgbClr val="0D0D0D"/>
                    </a:solidFill>
                    <a:latin typeface="Arial"/>
                    <a:ea typeface="Arial"/>
                    <a:cs typeface="Arial"/>
                    <a:sym typeface="Arial"/>
                  </a:rPr>
                  <a:t>Pair Programming Practice</a:t>
                </a:r>
                <a:endParaRPr sz="1400" b="0" i="0" u="none" strike="noStrike" cap="none">
                  <a:solidFill>
                    <a:srgbClr val="000000"/>
                  </a:solidFill>
                  <a:latin typeface="Arial"/>
                  <a:ea typeface="Arial"/>
                  <a:cs typeface="Arial"/>
                  <a:sym typeface="Arial"/>
                </a:endParaRPr>
              </a:p>
            </p:txBody>
          </p:sp>
          <p:pic>
            <p:nvPicPr>
              <p:cNvPr id="103" name="Google Shape;103;p439"/>
              <p:cNvPicPr preferRelativeResize="0"/>
              <p:nvPr/>
            </p:nvPicPr>
            <p:blipFill rotWithShape="1">
              <a:blip r:embed="rId2">
                <a:alphaModFix/>
              </a:blip>
              <a:srcRect/>
              <a:stretch/>
            </p:blipFill>
            <p:spPr>
              <a:xfrm>
                <a:off x="790976" y="1653961"/>
                <a:ext cx="374669" cy="323867"/>
              </a:xfrm>
              <a:prstGeom prst="rect">
                <a:avLst/>
              </a:prstGeom>
              <a:noFill/>
              <a:ln>
                <a:noFill/>
              </a:ln>
            </p:spPr>
          </p:pic>
        </p:grpSp>
      </p:grpSp>
      <p:sp>
        <p:nvSpPr>
          <p:cNvPr id="104" name="Google Shape;104;p439"/>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Chapter 5. Machine Learning 1 – Supervised Learning</a:t>
            </a:r>
            <a:endParaRPr sz="900" b="0" i="0" u="none" strike="noStrike" cap="none">
              <a:solidFill>
                <a:srgbClr val="7F7F7F"/>
              </a:solidFill>
              <a:latin typeface="Arial"/>
              <a:ea typeface="Arial"/>
              <a:cs typeface="Arial"/>
              <a:sym typeface="Arial"/>
            </a:endParaRPr>
          </a:p>
        </p:txBody>
      </p:sp>
      <p:sp>
        <p:nvSpPr>
          <p:cNvPr id="105" name="Google Shape;105;p439"/>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106"/>
        <p:cNvGrpSpPr/>
        <p:nvPr/>
      </p:nvGrpSpPr>
      <p:grpSpPr>
        <a:xfrm>
          <a:off x="0" y="0"/>
          <a:ext cx="0" cy="0"/>
          <a:chOff x="0" y="0"/>
          <a:chExt cx="0" cy="0"/>
        </a:xfrm>
      </p:grpSpPr>
      <p:sp>
        <p:nvSpPr>
          <p:cNvPr id="107" name="Google Shape;107;p440"/>
          <p:cNvSpPr/>
          <p:nvPr/>
        </p:nvSpPr>
        <p:spPr>
          <a:xfrm>
            <a:off x="451162" y="1220478"/>
            <a:ext cx="8999020" cy="811746"/>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108" name="Google Shape;108;p440"/>
          <p:cNvSpPr/>
          <p:nvPr/>
        </p:nvSpPr>
        <p:spPr>
          <a:xfrm>
            <a:off x="451162" y="2070324"/>
            <a:ext cx="8999020" cy="4231864"/>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109" name="Google Shape;109;p440"/>
          <p:cNvSpPr/>
          <p:nvPr/>
        </p:nvSpPr>
        <p:spPr>
          <a:xfrm>
            <a:off x="646276" y="1415780"/>
            <a:ext cx="1059197"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199"/>
              <a:buFont typeface="Arial"/>
              <a:buNone/>
            </a:pPr>
            <a:r>
              <a:rPr lang="en-US" sz="3199" b="0" i="0" u="none" strike="noStrike" cap="none">
                <a:solidFill>
                  <a:srgbClr val="0D0D0D"/>
                </a:solidFill>
                <a:latin typeface="Arial"/>
                <a:ea typeface="Arial"/>
                <a:cs typeface="Arial"/>
                <a:sym typeface="Arial"/>
              </a:rPr>
              <a:t>Q1.</a:t>
            </a:r>
            <a:endParaRPr sz="1400" b="0" i="0" u="none" strike="noStrike" cap="none">
              <a:solidFill>
                <a:srgbClr val="000000"/>
              </a:solidFill>
              <a:latin typeface="Arial"/>
              <a:ea typeface="Arial"/>
              <a:cs typeface="Arial"/>
              <a:sym typeface="Arial"/>
            </a:endParaRPr>
          </a:p>
        </p:txBody>
      </p:sp>
      <p:pic>
        <p:nvPicPr>
          <p:cNvPr id="110" name="Google Shape;110;p440"/>
          <p:cNvPicPr preferRelativeResize="0"/>
          <p:nvPr/>
        </p:nvPicPr>
        <p:blipFill rotWithShape="1">
          <a:blip r:embed="rId2">
            <a:alphaModFix/>
          </a:blip>
          <a:srcRect/>
          <a:stretch/>
        </p:blipFill>
        <p:spPr>
          <a:xfrm>
            <a:off x="802139" y="5406365"/>
            <a:ext cx="112868" cy="109719"/>
          </a:xfrm>
          <a:prstGeom prst="rect">
            <a:avLst/>
          </a:prstGeom>
          <a:noFill/>
          <a:ln>
            <a:noFill/>
          </a:ln>
        </p:spPr>
      </p:pic>
      <p:cxnSp>
        <p:nvCxnSpPr>
          <p:cNvPr id="111" name="Google Shape;111;p44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112" name="Google Shape;112;p44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113" name="Google Shape;113;p44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sz="1400" b="0" i="0" u="none" strike="noStrike" cap="none">
              <a:solidFill>
                <a:srgbClr val="000000"/>
              </a:solidFill>
              <a:latin typeface="Arial"/>
              <a:ea typeface="Arial"/>
              <a:cs typeface="Arial"/>
              <a:sym typeface="Arial"/>
            </a:endParaRPr>
          </a:p>
        </p:txBody>
      </p:sp>
      <p:grpSp>
        <p:nvGrpSpPr>
          <p:cNvPr id="114" name="Google Shape;114;p440"/>
          <p:cNvGrpSpPr/>
          <p:nvPr/>
        </p:nvGrpSpPr>
        <p:grpSpPr>
          <a:xfrm>
            <a:off x="0" y="1"/>
            <a:ext cx="9902825" cy="999802"/>
            <a:chOff x="0" y="1"/>
            <a:chExt cx="9906000" cy="999802"/>
          </a:xfrm>
        </p:grpSpPr>
        <p:sp>
          <p:nvSpPr>
            <p:cNvPr id="115" name="Google Shape;115;p440"/>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sp>
          <p:nvSpPr>
            <p:cNvPr id="116" name="Google Shape;116;p440"/>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chemeClr val="lt1"/>
                </a:solidFill>
                <a:latin typeface="Calibri"/>
                <a:ea typeface="Calibri"/>
                <a:cs typeface="Calibri"/>
                <a:sym typeface="Calibri"/>
              </a:endParaRPr>
            </a:p>
          </p:txBody>
        </p:sp>
      </p:grpSp>
      <p:sp>
        <p:nvSpPr>
          <p:cNvPr id="117" name="Google Shape;117;p440"/>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Chapter 5. Machine Learning 1 – Supervised Learning</a:t>
            </a:r>
            <a:endParaRPr sz="900" b="0" i="0" u="none" strike="noStrike" cap="none">
              <a:solidFill>
                <a:srgbClr val="7F7F7F"/>
              </a:solidFill>
              <a:latin typeface="Arial"/>
              <a:ea typeface="Arial"/>
              <a:cs typeface="Arial"/>
              <a:sym typeface="Arial"/>
            </a:endParaRPr>
          </a:p>
        </p:txBody>
      </p:sp>
      <p:sp>
        <p:nvSpPr>
          <p:cNvPr id="118" name="Google Shape;118;p440"/>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9"/>
          <p:cNvSpPr txBox="1">
            <a:spLocks noGrp="1"/>
          </p:cNvSpPr>
          <p:nvPr>
            <p:ph type="sldNum" idx="12"/>
          </p:nvPr>
        </p:nvSpPr>
        <p:spPr>
          <a:xfrm>
            <a:off x="9266878" y="6333134"/>
            <a:ext cx="5943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www.kaggle.com/code/ahmedsaed26/100-classification-99-regression-eda/data" TargetMode="External"/><Relationship Id="rId3" Type="http://schemas.openxmlformats.org/officeDocument/2006/relationships/image" Target="../media/image8.jpg"/><Relationship Id="rId7" Type="http://schemas.openxmlformats.org/officeDocument/2006/relationships/hyperlink" Target="https://www.linkedin.com/in/mostafa-sayed-81939a20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linkedin.com/in/mohamedelsafty/" TargetMode="External"/><Relationship Id="rId5" Type="http://schemas.openxmlformats.org/officeDocument/2006/relationships/image" Target="../media/image9.jpg"/><Relationship Id="rId4" Type="http://schemas.openxmlformats.org/officeDocument/2006/relationships/hyperlink" Target="https://www.linkedin.com/in/ahmedsaed26/" TargetMode="External"/><Relationship Id="rId9"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p:nvPr/>
        </p:nvSpPr>
        <p:spPr>
          <a:xfrm>
            <a:off x="719769" y="1710551"/>
            <a:ext cx="8364302" cy="221528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4799"/>
              <a:buFont typeface="Arial"/>
              <a:buNone/>
            </a:pPr>
            <a:r>
              <a:rPr lang="en-US" sz="4799" b="0" i="0" u="none" strike="noStrike" cap="none">
                <a:solidFill>
                  <a:srgbClr val="000000"/>
                </a:solidFill>
                <a:latin typeface="Arial"/>
                <a:ea typeface="Arial"/>
                <a:cs typeface="Arial"/>
                <a:sym typeface="Arial"/>
              </a:rPr>
              <a:t>Samsung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799"/>
              <a:buFont typeface="Arial"/>
              <a:buNone/>
            </a:pPr>
            <a:r>
              <a:rPr lang="en-US" sz="4799" b="0" i="0" u="none" strike="noStrike" cap="none">
                <a:solidFill>
                  <a:srgbClr val="000000"/>
                </a:solidFill>
                <a:latin typeface="Arial"/>
                <a:ea typeface="Arial"/>
                <a:cs typeface="Arial"/>
                <a:sym typeface="Arial"/>
              </a:rPr>
              <a:t>Innovation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799"/>
              <a:buFont typeface="Arial"/>
              <a:buNone/>
            </a:pPr>
            <a:r>
              <a:rPr lang="en-US" sz="4799" b="0" i="0" u="none" strike="noStrike" cap="none">
                <a:solidFill>
                  <a:srgbClr val="000000"/>
                </a:solidFill>
                <a:latin typeface="Arial"/>
                <a:ea typeface="Arial"/>
                <a:cs typeface="Arial"/>
                <a:sym typeface="Arial"/>
              </a:rPr>
              <a:t>Campus</a:t>
            </a:r>
            <a:endParaRPr sz="1400" b="0" i="0" u="none" strike="noStrike" cap="none">
              <a:solidFill>
                <a:srgbClr val="000000"/>
              </a:solidFill>
              <a:latin typeface="Arial"/>
              <a:ea typeface="Arial"/>
              <a:cs typeface="Arial"/>
              <a:sym typeface="Arial"/>
            </a:endParaRPr>
          </a:p>
        </p:txBody>
      </p:sp>
      <p:grpSp>
        <p:nvGrpSpPr>
          <p:cNvPr id="125" name="Google Shape;125;p1"/>
          <p:cNvGrpSpPr/>
          <p:nvPr/>
        </p:nvGrpSpPr>
        <p:grpSpPr>
          <a:xfrm>
            <a:off x="724457" y="4319714"/>
            <a:ext cx="6095883" cy="369214"/>
            <a:chOff x="724689" y="4320000"/>
            <a:chExt cx="6097837" cy="369332"/>
          </a:xfrm>
        </p:grpSpPr>
        <p:sp>
          <p:nvSpPr>
            <p:cNvPr id="126" name="Google Shape;126;p1"/>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1428A0"/>
                </a:buClr>
                <a:buSzPts val="2399"/>
                <a:buFont typeface="Arial"/>
                <a:buNone/>
              </a:pPr>
              <a:r>
                <a:rPr lang="en-US" sz="2399" b="0" i="0" u="none" strike="noStrike" cap="none">
                  <a:solidFill>
                    <a:srgbClr val="1428A0"/>
                  </a:solidFill>
                  <a:latin typeface="Arial"/>
                  <a:ea typeface="Arial"/>
                  <a:cs typeface="Arial"/>
                  <a:sym typeface="Arial"/>
                </a:rPr>
                <a:t>Artificial Intelligence Course</a:t>
              </a:r>
              <a:endParaRPr sz="2399" b="0" i="0" u="none" strike="noStrike" cap="none">
                <a:solidFill>
                  <a:srgbClr val="1428A0"/>
                </a:solidFill>
                <a:latin typeface="Arial"/>
                <a:ea typeface="Arial"/>
                <a:cs typeface="Arial"/>
                <a:sym typeface="Arial"/>
              </a:endParaRPr>
            </a:p>
          </p:txBody>
        </p:sp>
        <p:sp>
          <p:nvSpPr>
            <p:cNvPr id="127" name="Google Shape;127;p1"/>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99"/>
                <a:buFont typeface="Arial"/>
                <a:buNone/>
              </a:pPr>
              <a:endParaRPr sz="1799" b="0" i="0" u="none" strike="noStrike" cap="none">
                <a:solidFill>
                  <a:srgbClr val="FFFFFF"/>
                </a:solidFill>
                <a:latin typeface="Calibri"/>
                <a:ea typeface="Calibri"/>
                <a:cs typeface="Calibri"/>
                <a:sym typeface="Calibri"/>
              </a:endParaRPr>
            </a:p>
          </p:txBody>
        </p:sp>
      </p:grpSp>
      <p:sp>
        <p:nvSpPr>
          <p:cNvPr id="128" name="Google Shape;128;p1"/>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5f00e2a97d_0_95"/>
          <p:cNvSpPr txBox="1"/>
          <p:nvPr/>
        </p:nvSpPr>
        <p:spPr>
          <a:xfrm>
            <a:off x="553725" y="990450"/>
            <a:ext cx="87903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Roboto"/>
                <a:ea typeface="Roboto"/>
                <a:cs typeface="Roboto"/>
                <a:sym typeface="Roboto"/>
              </a:rPr>
              <a:t>Does users seek cheaper products?</a:t>
            </a:r>
            <a:endParaRPr sz="3300" b="1">
              <a:latin typeface="Roboto"/>
              <a:ea typeface="Roboto"/>
              <a:cs typeface="Roboto"/>
              <a:sym typeface="Roboto"/>
            </a:endParaRPr>
          </a:p>
        </p:txBody>
      </p:sp>
      <p:sp>
        <p:nvSpPr>
          <p:cNvPr id="210" name="Google Shape;210;g15f00e2a97d_0_95"/>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211" name="Google Shape;211;g15f00e2a97d_0_95"/>
          <p:cNvPicPr preferRelativeResize="0"/>
          <p:nvPr/>
        </p:nvPicPr>
        <p:blipFill>
          <a:blip r:embed="rId3">
            <a:alphaModFix/>
          </a:blip>
          <a:stretch>
            <a:fillRect/>
          </a:stretch>
        </p:blipFill>
        <p:spPr>
          <a:xfrm>
            <a:off x="13" y="1916125"/>
            <a:ext cx="9902826" cy="4155477"/>
          </a:xfrm>
          <a:prstGeom prst="rect">
            <a:avLst/>
          </a:prstGeom>
          <a:noFill/>
          <a:ln>
            <a:noFill/>
          </a:ln>
        </p:spPr>
      </p:pic>
      <p:sp>
        <p:nvSpPr>
          <p:cNvPr id="212" name="Google Shape;212;g15f00e2a97d_0_95"/>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sp>
        <p:nvSpPr>
          <p:cNvPr id="213" name="Google Shape;213;g15f00e2a97d_0_95"/>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5f00e2a97d_0_108"/>
          <p:cNvSpPr txBox="1"/>
          <p:nvPr/>
        </p:nvSpPr>
        <p:spPr>
          <a:xfrm>
            <a:off x="514180" y="922005"/>
            <a:ext cx="9108749" cy="17081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dirty="0">
                <a:latin typeface="Roboto"/>
                <a:ea typeface="Roboto"/>
                <a:cs typeface="Roboto"/>
                <a:sym typeface="Roboto"/>
              </a:rPr>
              <a:t>Are more clicks on the website refer to higher profit? and is the main category related? </a:t>
            </a:r>
            <a:r>
              <a:rPr lang="en-US" sz="3300" b="1" dirty="0" err="1">
                <a:latin typeface="Roboto"/>
                <a:ea typeface="Roboto"/>
                <a:cs typeface="Roboto"/>
                <a:sym typeface="Roboto"/>
              </a:rPr>
              <a:t>related</a:t>
            </a:r>
            <a:r>
              <a:rPr lang="en-US" sz="3300" b="1" dirty="0">
                <a:latin typeface="Roboto"/>
                <a:ea typeface="Roboto"/>
                <a:cs typeface="Roboto"/>
                <a:sym typeface="Roboto"/>
              </a:rPr>
              <a:t>?</a:t>
            </a:r>
            <a:endParaRPr sz="3300" b="1" dirty="0">
              <a:latin typeface="Roboto"/>
              <a:ea typeface="Roboto"/>
              <a:cs typeface="Roboto"/>
              <a:sym typeface="Roboto"/>
            </a:endParaRPr>
          </a:p>
        </p:txBody>
      </p:sp>
      <p:sp>
        <p:nvSpPr>
          <p:cNvPr id="219" name="Google Shape;219;g15f00e2a97d_0_108"/>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sp>
        <p:nvSpPr>
          <p:cNvPr id="220" name="Google Shape;220;g15f00e2a97d_0_108"/>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pic>
        <p:nvPicPr>
          <p:cNvPr id="221" name="Google Shape;221;g15f00e2a97d_0_108"/>
          <p:cNvPicPr preferRelativeResize="0"/>
          <p:nvPr/>
        </p:nvPicPr>
        <p:blipFill>
          <a:blip r:embed="rId3">
            <a:alphaModFix/>
          </a:blip>
          <a:stretch>
            <a:fillRect/>
          </a:stretch>
        </p:blipFill>
        <p:spPr>
          <a:xfrm>
            <a:off x="0" y="2060575"/>
            <a:ext cx="9902824" cy="3920875"/>
          </a:xfrm>
          <a:prstGeom prst="rect">
            <a:avLst/>
          </a:prstGeom>
          <a:noFill/>
          <a:ln>
            <a:noFill/>
          </a:ln>
        </p:spPr>
      </p:pic>
      <p:sp>
        <p:nvSpPr>
          <p:cNvPr id="222" name="Google Shape;222;g15f00e2a97d_0_108"/>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5f00e2a97d_0_126"/>
          <p:cNvSpPr txBox="1"/>
          <p:nvPr/>
        </p:nvSpPr>
        <p:spPr>
          <a:xfrm>
            <a:off x="450850" y="1163250"/>
            <a:ext cx="87903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dirty="0">
                <a:latin typeface="Roboto"/>
                <a:ea typeface="Roboto"/>
                <a:cs typeface="Roboto"/>
                <a:sym typeface="Roboto"/>
              </a:rPr>
              <a:t>What is the best selling category?</a:t>
            </a:r>
            <a:endParaRPr sz="3300" b="1" dirty="0">
              <a:latin typeface="Roboto"/>
              <a:ea typeface="Roboto"/>
              <a:cs typeface="Roboto"/>
              <a:sym typeface="Roboto"/>
            </a:endParaRPr>
          </a:p>
        </p:txBody>
      </p:sp>
      <p:sp>
        <p:nvSpPr>
          <p:cNvPr id="228" name="Google Shape;228;g15f00e2a97d_0_126"/>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229" name="Google Shape;229;g15f00e2a97d_0_126"/>
          <p:cNvPicPr preferRelativeResize="0"/>
          <p:nvPr/>
        </p:nvPicPr>
        <p:blipFill>
          <a:blip r:embed="rId3">
            <a:alphaModFix/>
          </a:blip>
          <a:stretch>
            <a:fillRect/>
          </a:stretch>
        </p:blipFill>
        <p:spPr>
          <a:xfrm>
            <a:off x="-2537" y="2278300"/>
            <a:ext cx="9902826" cy="3722871"/>
          </a:xfrm>
          <a:prstGeom prst="rect">
            <a:avLst/>
          </a:prstGeom>
          <a:noFill/>
          <a:ln>
            <a:noFill/>
          </a:ln>
        </p:spPr>
      </p:pic>
      <p:sp>
        <p:nvSpPr>
          <p:cNvPr id="230" name="Google Shape;230;g15f00e2a97d_0_126"/>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sp>
        <p:nvSpPr>
          <p:cNvPr id="231" name="Google Shape;231;g15f00e2a97d_0_126"/>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5f00e2a97d_0_136"/>
          <p:cNvSpPr txBox="1"/>
          <p:nvPr/>
        </p:nvSpPr>
        <p:spPr>
          <a:xfrm>
            <a:off x="411300" y="1353875"/>
            <a:ext cx="87903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Roboto"/>
                <a:ea typeface="Roboto"/>
                <a:cs typeface="Roboto"/>
                <a:sym typeface="Roboto"/>
              </a:rPr>
              <a:t>What does customers buy from each page?</a:t>
            </a:r>
            <a:endParaRPr sz="3300" b="1">
              <a:latin typeface="Roboto"/>
              <a:ea typeface="Roboto"/>
              <a:cs typeface="Roboto"/>
              <a:sym typeface="Roboto"/>
            </a:endParaRPr>
          </a:p>
        </p:txBody>
      </p:sp>
      <p:sp>
        <p:nvSpPr>
          <p:cNvPr id="237" name="Google Shape;237;g15f00e2a97d_0_136"/>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238" name="Google Shape;238;g15f00e2a97d_0_136"/>
          <p:cNvPicPr preferRelativeResize="0"/>
          <p:nvPr/>
        </p:nvPicPr>
        <p:blipFill>
          <a:blip r:embed="rId3">
            <a:alphaModFix/>
          </a:blip>
          <a:stretch>
            <a:fillRect/>
          </a:stretch>
        </p:blipFill>
        <p:spPr>
          <a:xfrm>
            <a:off x="0" y="2267975"/>
            <a:ext cx="9902826" cy="3722871"/>
          </a:xfrm>
          <a:prstGeom prst="rect">
            <a:avLst/>
          </a:prstGeom>
          <a:noFill/>
          <a:ln>
            <a:noFill/>
          </a:ln>
        </p:spPr>
      </p:pic>
      <p:sp>
        <p:nvSpPr>
          <p:cNvPr id="239" name="Google Shape;239;g15f00e2a97d_0_136"/>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sp>
        <p:nvSpPr>
          <p:cNvPr id="240" name="Google Shape;240;g15f00e2a97d_0_136"/>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5f00e2a97d_0_175"/>
          <p:cNvSpPr txBox="1"/>
          <p:nvPr/>
        </p:nvSpPr>
        <p:spPr>
          <a:xfrm>
            <a:off x="318250" y="1245925"/>
            <a:ext cx="87903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Roboto"/>
                <a:ea typeface="Roboto"/>
                <a:cs typeface="Roboto"/>
                <a:sym typeface="Roboto"/>
              </a:rPr>
              <a:t>Relation between countries and buying days</a:t>
            </a:r>
            <a:endParaRPr sz="3300" b="1">
              <a:latin typeface="Roboto"/>
              <a:ea typeface="Roboto"/>
              <a:cs typeface="Roboto"/>
              <a:sym typeface="Roboto"/>
            </a:endParaRPr>
          </a:p>
        </p:txBody>
      </p:sp>
      <p:sp>
        <p:nvSpPr>
          <p:cNvPr id="246" name="Google Shape;246;g15f00e2a97d_0_175"/>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sp>
        <p:nvSpPr>
          <p:cNvPr id="247" name="Google Shape;247;g15f00e2a97d_0_175"/>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pic>
        <p:nvPicPr>
          <p:cNvPr id="248" name="Google Shape;248;g15f00e2a97d_0_175"/>
          <p:cNvPicPr preferRelativeResize="0"/>
          <p:nvPr/>
        </p:nvPicPr>
        <p:blipFill>
          <a:blip r:embed="rId3">
            <a:alphaModFix/>
          </a:blip>
          <a:stretch>
            <a:fillRect/>
          </a:stretch>
        </p:blipFill>
        <p:spPr>
          <a:xfrm>
            <a:off x="7450" y="2180125"/>
            <a:ext cx="9902826" cy="3832099"/>
          </a:xfrm>
          <a:prstGeom prst="rect">
            <a:avLst/>
          </a:prstGeom>
          <a:noFill/>
          <a:ln>
            <a:noFill/>
          </a:ln>
        </p:spPr>
      </p:pic>
      <p:sp>
        <p:nvSpPr>
          <p:cNvPr id="249" name="Google Shape;249;g15f00e2a97d_0_175"/>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5f00e2a97d_0_167"/>
          <p:cNvSpPr txBox="1"/>
          <p:nvPr/>
        </p:nvSpPr>
        <p:spPr>
          <a:xfrm>
            <a:off x="411300" y="1099925"/>
            <a:ext cx="87903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Roboto"/>
                <a:ea typeface="Roboto"/>
                <a:cs typeface="Roboto"/>
                <a:sym typeface="Roboto"/>
              </a:rPr>
              <a:t>Are selling products affected by color?</a:t>
            </a:r>
            <a:endParaRPr sz="3300" b="1">
              <a:latin typeface="Roboto"/>
              <a:ea typeface="Roboto"/>
              <a:cs typeface="Roboto"/>
              <a:sym typeface="Roboto"/>
            </a:endParaRPr>
          </a:p>
        </p:txBody>
      </p:sp>
      <p:sp>
        <p:nvSpPr>
          <p:cNvPr id="255" name="Google Shape;255;g15f00e2a97d_0_167"/>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256" name="Google Shape;256;g15f00e2a97d_0_167"/>
          <p:cNvPicPr preferRelativeResize="0"/>
          <p:nvPr/>
        </p:nvPicPr>
        <p:blipFill>
          <a:blip r:embed="rId3">
            <a:alphaModFix/>
          </a:blip>
          <a:stretch>
            <a:fillRect/>
          </a:stretch>
        </p:blipFill>
        <p:spPr>
          <a:xfrm>
            <a:off x="0" y="1993600"/>
            <a:ext cx="9902826" cy="4005325"/>
          </a:xfrm>
          <a:prstGeom prst="rect">
            <a:avLst/>
          </a:prstGeom>
          <a:noFill/>
          <a:ln>
            <a:noFill/>
          </a:ln>
        </p:spPr>
      </p:pic>
      <p:sp>
        <p:nvSpPr>
          <p:cNvPr id="257" name="Google Shape;257;g15f00e2a97d_0_167"/>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sp>
        <p:nvSpPr>
          <p:cNvPr id="258" name="Google Shape;258;g15f00e2a97d_0_167"/>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5f00e2a97d_0_157"/>
          <p:cNvSpPr txBox="1"/>
          <p:nvPr/>
        </p:nvSpPr>
        <p:spPr>
          <a:xfrm>
            <a:off x="411300" y="1099925"/>
            <a:ext cx="8790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Roboto"/>
                <a:ea typeface="Roboto"/>
                <a:cs typeface="Roboto"/>
                <a:sym typeface="Roboto"/>
              </a:rPr>
              <a:t>What is the most attractable section in a page and color of product per type?</a:t>
            </a:r>
            <a:endParaRPr sz="3300" b="1">
              <a:latin typeface="Roboto"/>
              <a:ea typeface="Roboto"/>
              <a:cs typeface="Roboto"/>
              <a:sym typeface="Roboto"/>
            </a:endParaRPr>
          </a:p>
        </p:txBody>
      </p:sp>
      <p:sp>
        <p:nvSpPr>
          <p:cNvPr id="264" name="Google Shape;264;g15f00e2a97d_0_157"/>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265" name="Google Shape;265;g15f00e2a97d_0_157"/>
          <p:cNvPicPr preferRelativeResize="0"/>
          <p:nvPr/>
        </p:nvPicPr>
        <p:blipFill>
          <a:blip r:embed="rId3">
            <a:alphaModFix/>
          </a:blip>
          <a:stretch>
            <a:fillRect/>
          </a:stretch>
        </p:blipFill>
        <p:spPr>
          <a:xfrm>
            <a:off x="0" y="2300525"/>
            <a:ext cx="9902826" cy="3722865"/>
          </a:xfrm>
          <a:prstGeom prst="rect">
            <a:avLst/>
          </a:prstGeom>
          <a:noFill/>
          <a:ln>
            <a:noFill/>
          </a:ln>
        </p:spPr>
      </p:pic>
      <p:sp>
        <p:nvSpPr>
          <p:cNvPr id="266" name="Google Shape;266;g15f00e2a97d_0_157"/>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sp>
        <p:nvSpPr>
          <p:cNvPr id="267" name="Google Shape;267;g15f00e2a97d_0_157"/>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5f00e2a97d_0_183"/>
          <p:cNvSpPr txBox="1"/>
          <p:nvPr/>
        </p:nvSpPr>
        <p:spPr>
          <a:xfrm>
            <a:off x="318250" y="991975"/>
            <a:ext cx="8790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Roboto"/>
                <a:ea typeface="Roboto"/>
                <a:cs typeface="Roboto"/>
                <a:sym typeface="Roboto"/>
              </a:rPr>
              <a:t>Should we use en face or profile in </a:t>
            </a:r>
            <a:r>
              <a:rPr lang="en-US" sz="3300" b="1">
                <a:solidFill>
                  <a:schemeClr val="dk1"/>
                </a:solidFill>
                <a:latin typeface="Roboto"/>
                <a:ea typeface="Roboto"/>
                <a:cs typeface="Roboto"/>
                <a:sym typeface="Roboto"/>
              </a:rPr>
              <a:t>model photography</a:t>
            </a:r>
            <a:r>
              <a:rPr lang="en-US" sz="3300" b="1">
                <a:latin typeface="Roboto"/>
                <a:ea typeface="Roboto"/>
                <a:cs typeface="Roboto"/>
                <a:sym typeface="Roboto"/>
              </a:rPr>
              <a:t>?</a:t>
            </a:r>
            <a:endParaRPr sz="3300" b="1">
              <a:latin typeface="Roboto"/>
              <a:ea typeface="Roboto"/>
              <a:cs typeface="Roboto"/>
              <a:sym typeface="Roboto"/>
            </a:endParaRPr>
          </a:p>
        </p:txBody>
      </p:sp>
      <p:sp>
        <p:nvSpPr>
          <p:cNvPr id="273" name="Google Shape;273;g15f00e2a97d_0_183"/>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274" name="Google Shape;274;g15f00e2a97d_0_183"/>
          <p:cNvPicPr preferRelativeResize="0"/>
          <p:nvPr/>
        </p:nvPicPr>
        <p:blipFill>
          <a:blip r:embed="rId3">
            <a:alphaModFix/>
          </a:blip>
          <a:stretch>
            <a:fillRect/>
          </a:stretch>
        </p:blipFill>
        <p:spPr>
          <a:xfrm>
            <a:off x="0" y="2276675"/>
            <a:ext cx="9902826" cy="3722864"/>
          </a:xfrm>
          <a:prstGeom prst="rect">
            <a:avLst/>
          </a:prstGeom>
          <a:noFill/>
          <a:ln>
            <a:noFill/>
          </a:ln>
        </p:spPr>
      </p:pic>
      <p:sp>
        <p:nvSpPr>
          <p:cNvPr id="275" name="Google Shape;275;g15f00e2a97d_0_183"/>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sp>
        <p:nvSpPr>
          <p:cNvPr id="276" name="Google Shape;276;g15f00e2a97d_0_183"/>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15f00e2a97d_0_192"/>
          <p:cNvSpPr txBox="1"/>
          <p:nvPr/>
        </p:nvSpPr>
        <p:spPr>
          <a:xfrm>
            <a:off x="318250" y="991975"/>
            <a:ext cx="87903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Roboto"/>
                <a:ea typeface="Roboto"/>
                <a:cs typeface="Roboto"/>
                <a:sym typeface="Roboto"/>
              </a:rPr>
              <a:t>Relation between days and months in sales</a:t>
            </a:r>
            <a:endParaRPr sz="3300" b="1">
              <a:latin typeface="Roboto"/>
              <a:ea typeface="Roboto"/>
              <a:cs typeface="Roboto"/>
              <a:sym typeface="Roboto"/>
            </a:endParaRPr>
          </a:p>
        </p:txBody>
      </p:sp>
      <p:sp>
        <p:nvSpPr>
          <p:cNvPr id="282" name="Google Shape;282;g15f00e2a97d_0_192"/>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283" name="Google Shape;283;g15f00e2a97d_0_192"/>
          <p:cNvPicPr preferRelativeResize="0"/>
          <p:nvPr/>
        </p:nvPicPr>
        <p:blipFill>
          <a:blip r:embed="rId3">
            <a:alphaModFix/>
          </a:blip>
          <a:stretch>
            <a:fillRect/>
          </a:stretch>
        </p:blipFill>
        <p:spPr>
          <a:xfrm>
            <a:off x="25" y="1916125"/>
            <a:ext cx="9902826" cy="4069575"/>
          </a:xfrm>
          <a:prstGeom prst="rect">
            <a:avLst/>
          </a:prstGeom>
          <a:noFill/>
          <a:ln>
            <a:noFill/>
          </a:ln>
        </p:spPr>
      </p:pic>
      <p:sp>
        <p:nvSpPr>
          <p:cNvPr id="284" name="Google Shape;284;g15f00e2a97d_0_192"/>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sp>
        <p:nvSpPr>
          <p:cNvPr id="285" name="Google Shape;285;g15f00e2a97d_0_192"/>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5f00e2a97d_0_228"/>
          <p:cNvSpPr txBox="1"/>
          <p:nvPr/>
        </p:nvSpPr>
        <p:spPr>
          <a:xfrm>
            <a:off x="553725" y="990450"/>
            <a:ext cx="8537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latin typeface="Roboto"/>
                <a:ea typeface="Roboto"/>
                <a:cs typeface="Roboto"/>
                <a:sym typeface="Roboto"/>
              </a:rPr>
              <a:t>Business solutions and recommendations</a:t>
            </a:r>
            <a:endParaRPr sz="3200" b="1">
              <a:latin typeface="Roboto"/>
              <a:ea typeface="Roboto"/>
              <a:cs typeface="Roboto"/>
              <a:sym typeface="Roboto"/>
            </a:endParaRPr>
          </a:p>
        </p:txBody>
      </p:sp>
      <p:sp>
        <p:nvSpPr>
          <p:cNvPr id="291" name="Google Shape;291;g15f00e2a97d_0_228"/>
          <p:cNvSpPr txBox="1"/>
          <p:nvPr/>
        </p:nvSpPr>
        <p:spPr>
          <a:xfrm>
            <a:off x="553725" y="1916125"/>
            <a:ext cx="8279400" cy="28930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200" dirty="0">
                <a:solidFill>
                  <a:schemeClr val="dk1"/>
                </a:solidFill>
              </a:rPr>
              <a:t>1. Taking advantage of locations like bottom left with black color and top left with blue color</a:t>
            </a:r>
            <a:endParaRPr sz="2200" dirty="0">
              <a:solidFill>
                <a:schemeClr val="dk1"/>
              </a:solidFill>
            </a:endParaRPr>
          </a:p>
          <a:p>
            <a:pPr marL="0" lvl="0" indent="0" algn="l" rtl="0">
              <a:spcBef>
                <a:spcPts val="0"/>
              </a:spcBef>
              <a:spcAft>
                <a:spcPts val="0"/>
              </a:spcAft>
              <a:buClr>
                <a:schemeClr val="dk1"/>
              </a:buClr>
              <a:buSzPts val="1100"/>
              <a:buFont typeface="Arial"/>
              <a:buNone/>
            </a:pPr>
            <a:endParaRPr sz="2200" dirty="0">
              <a:solidFill>
                <a:schemeClr val="dk1"/>
              </a:solidFill>
            </a:endParaRPr>
          </a:p>
          <a:p>
            <a:pPr marL="0" lvl="0" indent="0" algn="l" rtl="0">
              <a:spcBef>
                <a:spcPts val="0"/>
              </a:spcBef>
              <a:spcAft>
                <a:spcPts val="0"/>
              </a:spcAft>
              <a:buClr>
                <a:schemeClr val="dk1"/>
              </a:buClr>
              <a:buSzPts val="1100"/>
              <a:buFont typeface="Arial"/>
              <a:buNone/>
            </a:pPr>
            <a:r>
              <a:rPr lang="en-US" sz="2200" dirty="0">
                <a:solidFill>
                  <a:schemeClr val="dk1"/>
                </a:solidFill>
              </a:rPr>
              <a:t>2. Applying Marketing tools for countries that selling products is constant in the first half of the month</a:t>
            </a:r>
            <a:endParaRPr sz="2200" dirty="0">
              <a:solidFill>
                <a:schemeClr val="dk1"/>
              </a:solidFill>
            </a:endParaRPr>
          </a:p>
          <a:p>
            <a:pPr marL="0" lvl="0" indent="0" algn="l" rtl="0">
              <a:spcBef>
                <a:spcPts val="0"/>
              </a:spcBef>
              <a:spcAft>
                <a:spcPts val="0"/>
              </a:spcAft>
              <a:buClr>
                <a:schemeClr val="dk1"/>
              </a:buClr>
              <a:buSzPts val="1100"/>
              <a:buFont typeface="Arial"/>
              <a:buNone/>
            </a:pPr>
            <a:endParaRPr sz="2200" dirty="0">
              <a:solidFill>
                <a:schemeClr val="dk1"/>
              </a:solidFill>
            </a:endParaRPr>
          </a:p>
          <a:p>
            <a:pPr marL="0" lvl="0" indent="0" algn="l" rtl="0">
              <a:spcBef>
                <a:spcPts val="0"/>
              </a:spcBef>
              <a:spcAft>
                <a:spcPts val="0"/>
              </a:spcAft>
              <a:buNone/>
            </a:pPr>
            <a:r>
              <a:rPr lang="en-US" sz="2200" dirty="0">
                <a:solidFill>
                  <a:schemeClr val="dk1"/>
                </a:solidFill>
              </a:rPr>
              <a:t>3. Preferring model photography in face of the products to inside the profile as much as possible</a:t>
            </a:r>
            <a:endParaRPr sz="2200" dirty="0"/>
          </a:p>
        </p:txBody>
      </p:sp>
      <p:sp>
        <p:nvSpPr>
          <p:cNvPr id="292" name="Google Shape;292;g15f00e2a97d_0_228"/>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44"/>
          <p:cNvSpPr/>
          <p:nvPr/>
        </p:nvSpPr>
        <p:spPr>
          <a:xfrm>
            <a:off x="0" y="4106825"/>
            <a:ext cx="9902700" cy="2751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4" name="Google Shape;134;p444"/>
          <p:cNvSpPr txBox="1"/>
          <p:nvPr/>
        </p:nvSpPr>
        <p:spPr>
          <a:xfrm>
            <a:off x="2869125" y="791875"/>
            <a:ext cx="4164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latin typeface="Roboto"/>
                <a:ea typeface="Roboto"/>
                <a:cs typeface="Roboto"/>
                <a:sym typeface="Roboto"/>
              </a:rPr>
              <a:t>E-Shop Clothing</a:t>
            </a:r>
            <a:endParaRPr sz="4000" b="1">
              <a:latin typeface="Roboto"/>
              <a:ea typeface="Roboto"/>
              <a:cs typeface="Roboto"/>
              <a:sym typeface="Roboto"/>
            </a:endParaRPr>
          </a:p>
        </p:txBody>
      </p:sp>
      <p:pic>
        <p:nvPicPr>
          <p:cNvPr id="135" name="Google Shape;135;p444"/>
          <p:cNvPicPr preferRelativeResize="0"/>
          <p:nvPr/>
        </p:nvPicPr>
        <p:blipFill rotWithShape="1">
          <a:blip r:embed="rId3">
            <a:alphaModFix/>
          </a:blip>
          <a:srcRect t="25667"/>
          <a:stretch/>
        </p:blipFill>
        <p:spPr>
          <a:xfrm>
            <a:off x="693550" y="1823450"/>
            <a:ext cx="2282400" cy="2262300"/>
          </a:xfrm>
          <a:prstGeom prst="ellipse">
            <a:avLst/>
          </a:prstGeom>
          <a:noFill/>
          <a:ln>
            <a:noFill/>
          </a:ln>
        </p:spPr>
      </p:pic>
      <p:sp>
        <p:nvSpPr>
          <p:cNvPr id="136" name="Google Shape;136;p444"/>
          <p:cNvSpPr txBox="1"/>
          <p:nvPr/>
        </p:nvSpPr>
        <p:spPr>
          <a:xfrm>
            <a:off x="835000" y="4251713"/>
            <a:ext cx="19995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dirty="0">
                <a:latin typeface="Roboto"/>
                <a:ea typeface="Roboto"/>
                <a:cs typeface="Roboto"/>
                <a:sym typeface="Roboto"/>
                <a:hlinkClick r:id="rId4"/>
              </a:rPr>
              <a:t>Ahmed </a:t>
            </a:r>
            <a:r>
              <a:rPr lang="en-US" sz="2200" dirty="0" err="1">
                <a:latin typeface="Roboto"/>
                <a:ea typeface="Roboto"/>
                <a:cs typeface="Roboto"/>
                <a:sym typeface="Roboto"/>
                <a:hlinkClick r:id="rId4"/>
              </a:rPr>
              <a:t>Saed</a:t>
            </a:r>
            <a:endParaRPr sz="2200" dirty="0">
              <a:latin typeface="Roboto"/>
              <a:ea typeface="Roboto"/>
              <a:cs typeface="Roboto"/>
              <a:sym typeface="Roboto"/>
            </a:endParaRPr>
          </a:p>
        </p:txBody>
      </p:sp>
      <p:pic>
        <p:nvPicPr>
          <p:cNvPr id="137" name="Google Shape;137;p444"/>
          <p:cNvPicPr preferRelativeResize="0"/>
          <p:nvPr/>
        </p:nvPicPr>
        <p:blipFill rotWithShape="1">
          <a:blip r:embed="rId5">
            <a:alphaModFix/>
          </a:blip>
          <a:srcRect l="18708" t="9399" r="18701" b="28558"/>
          <a:stretch/>
        </p:blipFill>
        <p:spPr>
          <a:xfrm>
            <a:off x="3524625" y="1697325"/>
            <a:ext cx="2365200" cy="2345100"/>
          </a:xfrm>
          <a:prstGeom prst="ellipse">
            <a:avLst/>
          </a:prstGeom>
          <a:noFill/>
          <a:ln>
            <a:noFill/>
          </a:ln>
        </p:spPr>
      </p:pic>
      <p:sp>
        <p:nvSpPr>
          <p:cNvPr id="138" name="Google Shape;138;p444"/>
          <p:cNvSpPr txBox="1"/>
          <p:nvPr/>
        </p:nvSpPr>
        <p:spPr>
          <a:xfrm>
            <a:off x="3387825" y="4251725"/>
            <a:ext cx="26388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dirty="0">
                <a:latin typeface="Roboto"/>
                <a:ea typeface="Roboto"/>
                <a:cs typeface="Roboto"/>
                <a:sym typeface="Roboto"/>
                <a:hlinkClick r:id="rId6"/>
              </a:rPr>
              <a:t>Mohamed </a:t>
            </a:r>
            <a:r>
              <a:rPr lang="en-US" sz="2200" dirty="0" err="1">
                <a:latin typeface="Roboto"/>
                <a:ea typeface="Roboto"/>
                <a:cs typeface="Roboto"/>
                <a:sym typeface="Roboto"/>
                <a:hlinkClick r:id="rId6"/>
              </a:rPr>
              <a:t>Elsafty</a:t>
            </a:r>
            <a:endParaRPr sz="2200" dirty="0">
              <a:latin typeface="Roboto"/>
              <a:ea typeface="Roboto"/>
              <a:cs typeface="Roboto"/>
              <a:sym typeface="Roboto"/>
            </a:endParaRPr>
          </a:p>
        </p:txBody>
      </p:sp>
      <p:sp>
        <p:nvSpPr>
          <p:cNvPr id="139" name="Google Shape;139;p444"/>
          <p:cNvSpPr txBox="1"/>
          <p:nvPr/>
        </p:nvSpPr>
        <p:spPr>
          <a:xfrm>
            <a:off x="6032900" y="4251725"/>
            <a:ext cx="31764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dirty="0">
                <a:latin typeface="Roboto"/>
                <a:ea typeface="Roboto"/>
                <a:cs typeface="Roboto"/>
                <a:sym typeface="Roboto"/>
                <a:hlinkClick r:id="rId7"/>
              </a:rPr>
              <a:t>Mostafa Sayed</a:t>
            </a:r>
            <a:endParaRPr sz="3100" dirty="0">
              <a:latin typeface="Roboto"/>
              <a:ea typeface="Roboto"/>
              <a:cs typeface="Roboto"/>
              <a:sym typeface="Roboto"/>
            </a:endParaRPr>
          </a:p>
        </p:txBody>
      </p:sp>
      <p:sp>
        <p:nvSpPr>
          <p:cNvPr id="140" name="Google Shape;140;p444"/>
          <p:cNvSpPr txBox="1"/>
          <p:nvPr/>
        </p:nvSpPr>
        <p:spPr>
          <a:xfrm>
            <a:off x="325125" y="5005325"/>
            <a:ext cx="46263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a:t>Supervised by: </a:t>
            </a:r>
            <a:endParaRPr sz="2500"/>
          </a:p>
          <a:p>
            <a:pPr marL="0" lvl="0" indent="0" algn="l" rtl="0">
              <a:spcBef>
                <a:spcPts val="0"/>
              </a:spcBef>
              <a:spcAft>
                <a:spcPts val="0"/>
              </a:spcAft>
              <a:buNone/>
            </a:pPr>
            <a:r>
              <a:rPr lang="en-US" sz="2500"/>
              <a:t>Eng. Mohamed Abdullah</a:t>
            </a:r>
            <a:endParaRPr sz="2500"/>
          </a:p>
          <a:p>
            <a:pPr marL="0" lvl="0" indent="0" algn="l" rtl="0">
              <a:spcBef>
                <a:spcPts val="0"/>
              </a:spcBef>
              <a:spcAft>
                <a:spcPts val="0"/>
              </a:spcAft>
              <a:buNone/>
            </a:pPr>
            <a:r>
              <a:rPr lang="en-US" sz="2500"/>
              <a:t>Dr. Doaa Mahmoud</a:t>
            </a:r>
            <a:endParaRPr sz="2500"/>
          </a:p>
        </p:txBody>
      </p:sp>
      <p:sp>
        <p:nvSpPr>
          <p:cNvPr id="141" name="Google Shape;141;p444"/>
          <p:cNvSpPr txBox="1"/>
          <p:nvPr/>
        </p:nvSpPr>
        <p:spPr>
          <a:xfrm>
            <a:off x="6026625" y="5005325"/>
            <a:ext cx="2671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500"/>
              <a:t>Data:</a:t>
            </a:r>
            <a:endParaRPr sz="2500">
              <a:solidFill>
                <a:schemeClr val="dk1"/>
              </a:solidFill>
            </a:endParaRPr>
          </a:p>
          <a:p>
            <a:pPr marL="0" lvl="0" indent="0" algn="l" rtl="0">
              <a:spcBef>
                <a:spcPts val="0"/>
              </a:spcBef>
              <a:spcAft>
                <a:spcPts val="0"/>
              </a:spcAft>
              <a:buClr>
                <a:schemeClr val="dk1"/>
              </a:buClr>
              <a:buSzPts val="1100"/>
              <a:buFont typeface="Arial"/>
              <a:buNone/>
            </a:pPr>
            <a:r>
              <a:rPr lang="en-US" sz="2500" u="sng">
                <a:solidFill>
                  <a:schemeClr val="hlink"/>
                </a:solidFill>
                <a:hlinkClick r:id="rId8"/>
              </a:rPr>
              <a:t>E-Shop Clothing</a:t>
            </a:r>
            <a:r>
              <a:rPr lang="en-US" sz="2500">
                <a:solidFill>
                  <a:schemeClr val="dk1"/>
                </a:solidFill>
              </a:rPr>
              <a:t> </a:t>
            </a:r>
            <a:endParaRPr/>
          </a:p>
        </p:txBody>
      </p:sp>
      <p:pic>
        <p:nvPicPr>
          <p:cNvPr id="142" name="Google Shape;142;p444"/>
          <p:cNvPicPr preferRelativeResize="0"/>
          <p:nvPr/>
        </p:nvPicPr>
        <p:blipFill>
          <a:blip r:embed="rId9">
            <a:alphaModFix/>
          </a:blip>
          <a:stretch>
            <a:fillRect/>
          </a:stretch>
        </p:blipFill>
        <p:spPr>
          <a:xfrm>
            <a:off x="6438500" y="1733625"/>
            <a:ext cx="2365200" cy="2262300"/>
          </a:xfrm>
          <a:prstGeom prst="ellipse">
            <a:avLst/>
          </a:prstGeom>
          <a:noFill/>
          <a:ln>
            <a:noFill/>
          </a:ln>
        </p:spPr>
      </p:pic>
      <p:sp>
        <p:nvSpPr>
          <p:cNvPr id="143" name="Google Shape;143;p444"/>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5f00e2a97d_0_223"/>
          <p:cNvSpPr txBox="1"/>
          <p:nvPr/>
        </p:nvSpPr>
        <p:spPr>
          <a:xfrm>
            <a:off x="553725" y="990450"/>
            <a:ext cx="8537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latin typeface="Roboto"/>
                <a:ea typeface="Roboto"/>
                <a:cs typeface="Roboto"/>
                <a:sym typeface="Roboto"/>
              </a:rPr>
              <a:t>Business solutions and recommendations</a:t>
            </a:r>
            <a:endParaRPr sz="3200" b="1">
              <a:latin typeface="Roboto"/>
              <a:ea typeface="Roboto"/>
              <a:cs typeface="Roboto"/>
              <a:sym typeface="Roboto"/>
            </a:endParaRPr>
          </a:p>
        </p:txBody>
      </p:sp>
      <p:sp>
        <p:nvSpPr>
          <p:cNvPr id="298" name="Google Shape;298;g15f00e2a97d_0_223"/>
          <p:cNvSpPr txBox="1"/>
          <p:nvPr/>
        </p:nvSpPr>
        <p:spPr>
          <a:xfrm>
            <a:off x="553725" y="1916125"/>
            <a:ext cx="82794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4. Paying more attention to our prefered countries such as poland and czech republic through their cultures and ceremonies by offering cultural kinds of products and making high sales in their ceremonies.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US" sz="2200"/>
              <a:t>5. Attracting medium-buying countries such as Germany and Ireland by sales, coupons, dropshipping, ...</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US" sz="2200"/>
              <a:t>6. Putting best selling products in first and second pages and adding adds to these pages</a:t>
            </a:r>
            <a:endParaRPr sz="2200"/>
          </a:p>
        </p:txBody>
      </p:sp>
      <p:sp>
        <p:nvSpPr>
          <p:cNvPr id="299" name="Google Shape;299;g15f00e2a97d_0_223"/>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15f00e2a97d_0_233"/>
          <p:cNvSpPr txBox="1"/>
          <p:nvPr/>
        </p:nvSpPr>
        <p:spPr>
          <a:xfrm>
            <a:off x="558800" y="819000"/>
            <a:ext cx="8537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latin typeface="Roboto"/>
                <a:ea typeface="Roboto"/>
                <a:cs typeface="Roboto"/>
                <a:sym typeface="Roboto"/>
              </a:rPr>
              <a:t>Business solutions and recommendations</a:t>
            </a:r>
            <a:endParaRPr sz="3200" b="1">
              <a:latin typeface="Roboto"/>
              <a:ea typeface="Roboto"/>
              <a:cs typeface="Roboto"/>
              <a:sym typeface="Roboto"/>
            </a:endParaRPr>
          </a:p>
        </p:txBody>
      </p:sp>
      <p:sp>
        <p:nvSpPr>
          <p:cNvPr id="305" name="Google Shape;305;g15f00e2a97d_0_233"/>
          <p:cNvSpPr txBox="1"/>
          <p:nvPr/>
        </p:nvSpPr>
        <p:spPr>
          <a:xfrm>
            <a:off x="558800" y="1496100"/>
            <a:ext cx="8279400" cy="390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solidFill>
                  <a:schemeClr val="dk1"/>
                </a:solidFill>
              </a:rPr>
              <a:t>7. </a:t>
            </a:r>
            <a:r>
              <a:rPr lang="en-US" sz="2200" dirty="0" err="1">
                <a:solidFill>
                  <a:schemeClr val="dk1"/>
                </a:solidFill>
              </a:rPr>
              <a:t>FaaS</a:t>
            </a:r>
            <a:r>
              <a:rPr lang="en-US" sz="2200" dirty="0">
                <a:solidFill>
                  <a:schemeClr val="dk1"/>
                </a:solidFill>
              </a:rPr>
              <a:t> (Fulfillment as a Service). We can store your products in our warehouses pick &amp; pack them once orders flow, and ship them with the best, most reliable couriers available per region or country.</a:t>
            </a:r>
            <a:endParaRPr sz="2200" dirty="0">
              <a:solidFill>
                <a:schemeClr val="dk1"/>
              </a:solidFill>
            </a:endParaRPr>
          </a:p>
          <a:p>
            <a:pPr marL="0" lvl="0" indent="0" algn="l" rtl="0">
              <a:spcBef>
                <a:spcPts val="0"/>
              </a:spcBef>
              <a:spcAft>
                <a:spcPts val="0"/>
              </a:spcAft>
              <a:buNone/>
            </a:pPr>
            <a:endParaRPr sz="2200" dirty="0">
              <a:solidFill>
                <a:schemeClr val="dk1"/>
              </a:solidFill>
            </a:endParaRPr>
          </a:p>
          <a:p>
            <a:pPr marL="0" lvl="0" indent="0" algn="l" rtl="0">
              <a:spcBef>
                <a:spcPts val="0"/>
              </a:spcBef>
              <a:spcAft>
                <a:spcPts val="0"/>
              </a:spcAft>
              <a:buNone/>
            </a:pPr>
            <a:r>
              <a:rPr lang="en-US" sz="2200" dirty="0">
                <a:solidFill>
                  <a:schemeClr val="dk1"/>
                </a:solidFill>
              </a:rPr>
              <a:t>8. Full Product and Category Management: Create detailed product pages and organize all your products as you see fit, with robust categorization.</a:t>
            </a:r>
            <a:endParaRPr sz="2200" dirty="0">
              <a:solidFill>
                <a:schemeClr val="dk1"/>
              </a:solidFill>
            </a:endParaRPr>
          </a:p>
          <a:p>
            <a:pPr marL="0" lvl="0" indent="0" algn="l" rtl="0">
              <a:spcBef>
                <a:spcPts val="0"/>
              </a:spcBef>
              <a:spcAft>
                <a:spcPts val="0"/>
              </a:spcAft>
              <a:buNone/>
            </a:pPr>
            <a:endParaRPr sz="2200" dirty="0">
              <a:solidFill>
                <a:schemeClr val="dk1"/>
              </a:solidFill>
            </a:endParaRPr>
          </a:p>
          <a:p>
            <a:pPr marL="0" lvl="0" indent="0" algn="l" rtl="0">
              <a:spcBef>
                <a:spcPts val="0"/>
              </a:spcBef>
              <a:spcAft>
                <a:spcPts val="0"/>
              </a:spcAft>
              <a:buNone/>
            </a:pPr>
            <a:r>
              <a:rPr lang="en-US" sz="2200" dirty="0">
                <a:solidFill>
                  <a:schemeClr val="dk1"/>
                </a:solidFill>
              </a:rPr>
              <a:t>9. Full Suite of Marketing and SEO tools, so you can reach new customers and keep them coming back.</a:t>
            </a:r>
            <a:endParaRPr sz="2200" b="1" dirty="0">
              <a:solidFill>
                <a:schemeClr val="dk1"/>
              </a:solidFill>
            </a:endParaRPr>
          </a:p>
        </p:txBody>
      </p:sp>
      <p:sp>
        <p:nvSpPr>
          <p:cNvPr id="306" name="Google Shape;306;g15f00e2a97d_0_233"/>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5f00e2a97d_0_238"/>
          <p:cNvSpPr txBox="1"/>
          <p:nvPr/>
        </p:nvSpPr>
        <p:spPr>
          <a:xfrm>
            <a:off x="558800" y="791100"/>
            <a:ext cx="769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latin typeface="Roboto"/>
                <a:ea typeface="Roboto"/>
                <a:cs typeface="Roboto"/>
                <a:sym typeface="Roboto"/>
              </a:rPr>
              <a:t>Data Preprocessing - Data Distribution</a:t>
            </a:r>
            <a:endParaRPr sz="3200" b="1">
              <a:latin typeface="Roboto"/>
              <a:ea typeface="Roboto"/>
              <a:cs typeface="Roboto"/>
              <a:sym typeface="Roboto"/>
            </a:endParaRPr>
          </a:p>
        </p:txBody>
      </p:sp>
      <p:sp>
        <p:nvSpPr>
          <p:cNvPr id="312" name="Google Shape;312;g15f00e2a97d_0_238"/>
          <p:cNvSpPr txBox="1"/>
          <p:nvPr/>
        </p:nvSpPr>
        <p:spPr>
          <a:xfrm>
            <a:off x="682575" y="620900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endParaRPr>
          </a:p>
        </p:txBody>
      </p:sp>
      <p:pic>
        <p:nvPicPr>
          <p:cNvPr id="313" name="Google Shape;313;g15f00e2a97d_0_238"/>
          <p:cNvPicPr preferRelativeResize="0"/>
          <p:nvPr/>
        </p:nvPicPr>
        <p:blipFill>
          <a:blip r:embed="rId3">
            <a:alphaModFix/>
          </a:blip>
          <a:stretch>
            <a:fillRect/>
          </a:stretch>
        </p:blipFill>
        <p:spPr>
          <a:xfrm>
            <a:off x="1717558" y="1468195"/>
            <a:ext cx="6467718" cy="5389800"/>
          </a:xfrm>
          <a:prstGeom prst="rect">
            <a:avLst/>
          </a:prstGeom>
          <a:noFill/>
          <a:ln>
            <a:noFill/>
          </a:ln>
        </p:spPr>
      </p:pic>
      <p:sp>
        <p:nvSpPr>
          <p:cNvPr id="314" name="Google Shape;314;g15f00e2a97d_0_238"/>
          <p:cNvSpPr/>
          <p:nvPr/>
        </p:nvSpPr>
        <p:spPr>
          <a:xfrm>
            <a:off x="0" y="3920700"/>
            <a:ext cx="1717500" cy="29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g15f00e2a97d_0_238"/>
          <p:cNvSpPr/>
          <p:nvPr/>
        </p:nvSpPr>
        <p:spPr>
          <a:xfrm>
            <a:off x="8185400" y="3920700"/>
            <a:ext cx="1717500" cy="29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g15f00e2a97d_0_238"/>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15f00e2a97d_0_249"/>
          <p:cNvSpPr txBox="1"/>
          <p:nvPr/>
        </p:nvSpPr>
        <p:spPr>
          <a:xfrm>
            <a:off x="558800" y="791100"/>
            <a:ext cx="769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latin typeface="Roboto"/>
                <a:ea typeface="Roboto"/>
                <a:cs typeface="Roboto"/>
                <a:sym typeface="Roboto"/>
              </a:rPr>
              <a:t>Data Preprocessing - Correlation</a:t>
            </a:r>
            <a:endParaRPr sz="3200" b="1">
              <a:latin typeface="Roboto"/>
              <a:ea typeface="Roboto"/>
              <a:cs typeface="Roboto"/>
              <a:sym typeface="Roboto"/>
            </a:endParaRPr>
          </a:p>
        </p:txBody>
      </p:sp>
      <p:sp>
        <p:nvSpPr>
          <p:cNvPr id="322" name="Google Shape;322;g15f00e2a97d_0_249"/>
          <p:cNvSpPr txBox="1"/>
          <p:nvPr/>
        </p:nvSpPr>
        <p:spPr>
          <a:xfrm>
            <a:off x="682575" y="620900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endParaRPr>
          </a:p>
        </p:txBody>
      </p:sp>
      <p:pic>
        <p:nvPicPr>
          <p:cNvPr id="323" name="Google Shape;323;g15f00e2a97d_0_249"/>
          <p:cNvPicPr preferRelativeResize="0"/>
          <p:nvPr/>
        </p:nvPicPr>
        <p:blipFill>
          <a:blip r:embed="rId3">
            <a:alphaModFix/>
          </a:blip>
          <a:stretch>
            <a:fillRect/>
          </a:stretch>
        </p:blipFill>
        <p:spPr>
          <a:xfrm>
            <a:off x="1188888" y="1376375"/>
            <a:ext cx="7525062" cy="5481625"/>
          </a:xfrm>
          <a:prstGeom prst="rect">
            <a:avLst/>
          </a:prstGeom>
          <a:noFill/>
          <a:ln>
            <a:noFill/>
          </a:ln>
        </p:spPr>
      </p:pic>
      <p:sp>
        <p:nvSpPr>
          <p:cNvPr id="324" name="Google Shape;324;g15f00e2a97d_0_249"/>
          <p:cNvSpPr/>
          <p:nvPr/>
        </p:nvSpPr>
        <p:spPr>
          <a:xfrm>
            <a:off x="0" y="3920700"/>
            <a:ext cx="1329000" cy="29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g15f00e2a97d_0_249"/>
          <p:cNvSpPr/>
          <p:nvPr/>
        </p:nvSpPr>
        <p:spPr>
          <a:xfrm>
            <a:off x="8713950" y="3920700"/>
            <a:ext cx="1188900" cy="29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g15f00e2a97d_0_249"/>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5f00e2a97d_0_261"/>
          <p:cNvSpPr/>
          <p:nvPr/>
        </p:nvSpPr>
        <p:spPr>
          <a:xfrm>
            <a:off x="0" y="4106825"/>
            <a:ext cx="9902700" cy="2751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32" name="Google Shape;332;g15f00e2a97d_0_261"/>
          <p:cNvSpPr txBox="1"/>
          <p:nvPr/>
        </p:nvSpPr>
        <p:spPr>
          <a:xfrm>
            <a:off x="558800" y="791100"/>
            <a:ext cx="840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latin typeface="Roboto"/>
                <a:ea typeface="Roboto"/>
                <a:cs typeface="Roboto"/>
                <a:sym typeface="Roboto"/>
              </a:rPr>
              <a:t>Data Preprocessing - Feature Engineering</a:t>
            </a:r>
            <a:endParaRPr sz="3200" b="1">
              <a:latin typeface="Roboto"/>
              <a:ea typeface="Roboto"/>
              <a:cs typeface="Roboto"/>
              <a:sym typeface="Roboto"/>
            </a:endParaRPr>
          </a:p>
        </p:txBody>
      </p:sp>
      <p:sp>
        <p:nvSpPr>
          <p:cNvPr id="333" name="Google Shape;333;g15f00e2a97d_0_261"/>
          <p:cNvSpPr txBox="1"/>
          <p:nvPr/>
        </p:nvSpPr>
        <p:spPr>
          <a:xfrm>
            <a:off x="682575" y="620900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endParaRPr>
          </a:p>
        </p:txBody>
      </p:sp>
      <p:pic>
        <p:nvPicPr>
          <p:cNvPr id="334" name="Google Shape;334;g15f00e2a97d_0_261"/>
          <p:cNvPicPr preferRelativeResize="0"/>
          <p:nvPr/>
        </p:nvPicPr>
        <p:blipFill>
          <a:blip r:embed="rId3">
            <a:alphaModFix/>
          </a:blip>
          <a:stretch>
            <a:fillRect/>
          </a:stretch>
        </p:blipFill>
        <p:spPr>
          <a:xfrm>
            <a:off x="2842697" y="2060575"/>
            <a:ext cx="6889524" cy="3435800"/>
          </a:xfrm>
          <a:prstGeom prst="rect">
            <a:avLst/>
          </a:prstGeom>
          <a:noFill/>
          <a:ln>
            <a:noFill/>
          </a:ln>
        </p:spPr>
      </p:pic>
      <p:sp>
        <p:nvSpPr>
          <p:cNvPr id="335" name="Google Shape;335;g15f00e2a97d_0_261"/>
          <p:cNvSpPr txBox="1"/>
          <p:nvPr/>
        </p:nvSpPr>
        <p:spPr>
          <a:xfrm>
            <a:off x="199375" y="2315500"/>
            <a:ext cx="26979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dk1"/>
                </a:solidFill>
              </a:rPr>
              <a:t>Selected Features:</a:t>
            </a:r>
            <a:endParaRPr sz="2200" b="1">
              <a:solidFill>
                <a:schemeClr val="dk1"/>
              </a:solidFill>
            </a:endParaRPr>
          </a:p>
          <a:p>
            <a:pPr marL="457200" lvl="0" indent="-368300" algn="l" rtl="0">
              <a:spcBef>
                <a:spcPts val="0"/>
              </a:spcBef>
              <a:spcAft>
                <a:spcPts val="0"/>
              </a:spcAft>
              <a:buClr>
                <a:schemeClr val="dk1"/>
              </a:buClr>
              <a:buSzPts val="2200"/>
              <a:buAutoNum type="arabicPeriod"/>
            </a:pPr>
            <a:r>
              <a:rPr lang="en-US" sz="2200">
                <a:solidFill>
                  <a:schemeClr val="dk1"/>
                </a:solidFill>
              </a:rPr>
              <a:t>Page 2</a:t>
            </a:r>
            <a:endParaRPr sz="2200">
              <a:solidFill>
                <a:schemeClr val="dk1"/>
              </a:solidFill>
            </a:endParaRPr>
          </a:p>
          <a:p>
            <a:pPr marL="457200" lvl="0" indent="-368300" algn="l" rtl="0">
              <a:spcBef>
                <a:spcPts val="0"/>
              </a:spcBef>
              <a:spcAft>
                <a:spcPts val="0"/>
              </a:spcAft>
              <a:buClr>
                <a:schemeClr val="dk1"/>
              </a:buClr>
              <a:buSzPts val="2200"/>
              <a:buAutoNum type="arabicPeriod"/>
            </a:pPr>
            <a:r>
              <a:rPr lang="en-US" sz="2200">
                <a:solidFill>
                  <a:schemeClr val="dk1"/>
                </a:solidFill>
              </a:rPr>
              <a:t>color</a:t>
            </a:r>
            <a:endParaRPr sz="2200">
              <a:solidFill>
                <a:schemeClr val="dk1"/>
              </a:solidFill>
            </a:endParaRPr>
          </a:p>
          <a:p>
            <a:pPr marL="457200" lvl="0" indent="-368300" algn="l" rtl="0">
              <a:spcBef>
                <a:spcPts val="0"/>
              </a:spcBef>
              <a:spcAft>
                <a:spcPts val="0"/>
              </a:spcAft>
              <a:buClr>
                <a:schemeClr val="dk1"/>
              </a:buClr>
              <a:buSzPts val="2200"/>
              <a:buAutoNum type="arabicPeriod"/>
            </a:pPr>
            <a:r>
              <a:rPr lang="en-US" sz="2200">
                <a:solidFill>
                  <a:schemeClr val="dk1"/>
                </a:solidFill>
              </a:rPr>
              <a:t>page 1</a:t>
            </a:r>
            <a:endParaRPr sz="2200">
              <a:solidFill>
                <a:schemeClr val="dk1"/>
              </a:solidFill>
            </a:endParaRPr>
          </a:p>
          <a:p>
            <a:pPr marL="457200" lvl="0" indent="-368300" algn="l" rtl="0">
              <a:spcBef>
                <a:spcPts val="0"/>
              </a:spcBef>
              <a:spcAft>
                <a:spcPts val="0"/>
              </a:spcAft>
              <a:buClr>
                <a:schemeClr val="dk1"/>
              </a:buClr>
              <a:buSzPts val="2200"/>
              <a:buAutoNum type="arabicPeriod"/>
            </a:pPr>
            <a:r>
              <a:rPr lang="en-US" sz="2200">
                <a:solidFill>
                  <a:schemeClr val="dk1"/>
                </a:solidFill>
              </a:rPr>
              <a:t>price 2</a:t>
            </a:r>
            <a:endParaRPr sz="2200">
              <a:solidFill>
                <a:schemeClr val="dk1"/>
              </a:solidFill>
            </a:endParaRPr>
          </a:p>
          <a:p>
            <a:pPr marL="457200" lvl="0" indent="-368300" algn="l" rtl="0">
              <a:spcBef>
                <a:spcPts val="0"/>
              </a:spcBef>
              <a:spcAft>
                <a:spcPts val="0"/>
              </a:spcAft>
              <a:buClr>
                <a:schemeClr val="dk1"/>
              </a:buClr>
              <a:buSzPts val="2200"/>
              <a:buAutoNum type="arabicPeriod"/>
            </a:pPr>
            <a:r>
              <a:rPr lang="en-US" sz="2200">
                <a:solidFill>
                  <a:schemeClr val="dk1"/>
                </a:solidFill>
              </a:rPr>
              <a:t>location</a:t>
            </a:r>
            <a:endParaRPr sz="2200">
              <a:solidFill>
                <a:schemeClr val="dk1"/>
              </a:solidFill>
            </a:endParaRPr>
          </a:p>
          <a:p>
            <a:pPr marL="457200" lvl="0" indent="-368300" algn="l" rtl="0">
              <a:spcBef>
                <a:spcPts val="0"/>
              </a:spcBef>
              <a:spcAft>
                <a:spcPts val="0"/>
              </a:spcAft>
              <a:buClr>
                <a:schemeClr val="dk1"/>
              </a:buClr>
              <a:buSzPts val="2200"/>
              <a:buAutoNum type="arabicPeriod"/>
            </a:pPr>
            <a:r>
              <a:rPr lang="en-US" sz="2200">
                <a:solidFill>
                  <a:schemeClr val="dk1"/>
                </a:solidFill>
              </a:rPr>
              <a:t>page</a:t>
            </a:r>
            <a:endParaRPr sz="2200">
              <a:solidFill>
                <a:schemeClr val="dk1"/>
              </a:solidFill>
            </a:endParaRPr>
          </a:p>
        </p:txBody>
      </p:sp>
      <p:sp>
        <p:nvSpPr>
          <p:cNvPr id="336" name="Google Shape;336;g15f00e2a97d_0_261"/>
          <p:cNvSpPr txBox="1"/>
          <p:nvPr/>
        </p:nvSpPr>
        <p:spPr>
          <a:xfrm>
            <a:off x="811650" y="5717900"/>
            <a:ext cx="8279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t>Page 1: Product category			Price 2: Price status</a:t>
            </a:r>
            <a:endParaRPr sz="2000"/>
          </a:p>
          <a:p>
            <a:pPr marL="0" lvl="0" indent="0" algn="l" rtl="0">
              <a:spcBef>
                <a:spcPts val="0"/>
              </a:spcBef>
              <a:spcAft>
                <a:spcPts val="0"/>
              </a:spcAft>
              <a:buNone/>
            </a:pPr>
            <a:r>
              <a:rPr lang="en-US" sz="2000"/>
              <a:t>Page 2: Product model										</a:t>
            </a:r>
            <a:endParaRPr sz="2000"/>
          </a:p>
        </p:txBody>
      </p:sp>
      <p:sp>
        <p:nvSpPr>
          <p:cNvPr id="337" name="Google Shape;337;g15f00e2a97d_0_261"/>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5f00e2a97d_0_277"/>
          <p:cNvSpPr txBox="1"/>
          <p:nvPr/>
        </p:nvSpPr>
        <p:spPr>
          <a:xfrm>
            <a:off x="558800" y="1253725"/>
            <a:ext cx="840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latin typeface="Roboto"/>
                <a:ea typeface="Roboto"/>
                <a:cs typeface="Roboto"/>
                <a:sym typeface="Roboto"/>
              </a:rPr>
              <a:t>Data Preprocessing - </a:t>
            </a:r>
            <a:r>
              <a:rPr lang="en-US" sz="3200" b="1" dirty="0">
                <a:latin typeface="Roboto"/>
                <a:ea typeface="Roboto"/>
              </a:rPr>
              <a:t>Other preprocessing</a:t>
            </a:r>
            <a:endParaRPr sz="3200" b="1" dirty="0">
              <a:latin typeface="Roboto"/>
              <a:ea typeface="Roboto"/>
              <a:sym typeface="Roboto"/>
            </a:endParaRPr>
          </a:p>
        </p:txBody>
      </p:sp>
      <p:sp>
        <p:nvSpPr>
          <p:cNvPr id="343" name="Google Shape;343;g15f00e2a97d_0_277"/>
          <p:cNvSpPr txBox="1"/>
          <p:nvPr/>
        </p:nvSpPr>
        <p:spPr>
          <a:xfrm>
            <a:off x="682575" y="620900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endParaRPr>
          </a:p>
        </p:txBody>
      </p:sp>
      <p:sp>
        <p:nvSpPr>
          <p:cNvPr id="344" name="Google Shape;344;g15f00e2a97d_0_277"/>
          <p:cNvSpPr txBox="1"/>
          <p:nvPr/>
        </p:nvSpPr>
        <p:spPr>
          <a:xfrm>
            <a:off x="429650" y="2239025"/>
            <a:ext cx="8661600" cy="12006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dk1"/>
              </a:buClr>
              <a:buSzPts val="2200"/>
              <a:buChar char="●"/>
            </a:pPr>
            <a:r>
              <a:rPr lang="en-US" sz="2200">
                <a:solidFill>
                  <a:schemeClr val="dk1"/>
                </a:solidFill>
              </a:rPr>
              <a:t>We also applied label encoding for ‘page 2 (clothing model)</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We scaled the trained data using Standard Scaler </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We split the data into train and test datasets with ratio 70:30</a:t>
            </a:r>
            <a:endParaRPr sz="2200">
              <a:solidFill>
                <a:schemeClr val="dk1"/>
              </a:solidFill>
            </a:endParaRPr>
          </a:p>
        </p:txBody>
      </p:sp>
      <p:sp>
        <p:nvSpPr>
          <p:cNvPr id="345" name="Google Shape;345;g15f00e2a97d_0_277"/>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15f00e2a97d_0_293"/>
          <p:cNvSpPr txBox="1"/>
          <p:nvPr/>
        </p:nvSpPr>
        <p:spPr>
          <a:xfrm>
            <a:off x="558800" y="1253725"/>
            <a:ext cx="840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latin typeface="Roboto"/>
                <a:ea typeface="Roboto"/>
                <a:cs typeface="Roboto"/>
                <a:sym typeface="Roboto"/>
              </a:rPr>
              <a:t>The Challenges</a:t>
            </a:r>
            <a:endParaRPr sz="3200" b="1">
              <a:latin typeface="Roboto"/>
              <a:ea typeface="Roboto"/>
              <a:cs typeface="Roboto"/>
              <a:sym typeface="Roboto"/>
            </a:endParaRPr>
          </a:p>
        </p:txBody>
      </p:sp>
      <p:sp>
        <p:nvSpPr>
          <p:cNvPr id="351" name="Google Shape;351;g15f00e2a97d_0_293"/>
          <p:cNvSpPr txBox="1"/>
          <p:nvPr/>
        </p:nvSpPr>
        <p:spPr>
          <a:xfrm>
            <a:off x="682575" y="620900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endParaRPr>
          </a:p>
        </p:txBody>
      </p:sp>
      <p:sp>
        <p:nvSpPr>
          <p:cNvPr id="352" name="Google Shape;352;g15f00e2a97d_0_293"/>
          <p:cNvSpPr txBox="1"/>
          <p:nvPr/>
        </p:nvSpPr>
        <p:spPr>
          <a:xfrm>
            <a:off x="450850" y="2438400"/>
            <a:ext cx="7935600" cy="15393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dk1"/>
              </a:buClr>
              <a:buSzPts val="2200"/>
              <a:buChar char="●"/>
            </a:pPr>
            <a:r>
              <a:rPr lang="en-US" sz="2200">
                <a:solidFill>
                  <a:schemeClr val="dk1"/>
                </a:solidFill>
              </a:rPr>
              <a:t>Regression on ‘price’ to predict the price of a product</a:t>
            </a:r>
            <a:endParaRPr sz="2200">
              <a:solidFill>
                <a:schemeClr val="dk1"/>
              </a:solidFill>
            </a:endParaRPr>
          </a:p>
          <a:p>
            <a:pPr marL="0" lvl="0" indent="0" algn="l" rtl="0">
              <a:spcBef>
                <a:spcPts val="0"/>
              </a:spcBef>
              <a:spcAft>
                <a:spcPts val="0"/>
              </a:spcAft>
              <a:buNone/>
            </a:pP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Classification on ‘price 2’ to identify if a product is above the average category price or not</a:t>
            </a:r>
            <a:endParaRPr sz="2200">
              <a:solidFill>
                <a:schemeClr val="dk1"/>
              </a:solidFill>
            </a:endParaRPr>
          </a:p>
        </p:txBody>
      </p:sp>
      <p:sp>
        <p:nvSpPr>
          <p:cNvPr id="353" name="Google Shape;353;g15f00e2a97d_0_293"/>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15f00e2a97d_0_307"/>
          <p:cNvSpPr txBox="1"/>
          <p:nvPr/>
        </p:nvSpPr>
        <p:spPr>
          <a:xfrm>
            <a:off x="450850" y="1253725"/>
            <a:ext cx="840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latin typeface="Roboto"/>
                <a:ea typeface="Roboto"/>
                <a:cs typeface="Roboto"/>
                <a:sym typeface="Roboto"/>
              </a:rPr>
              <a:t>Regression Challenge</a:t>
            </a:r>
            <a:endParaRPr sz="3200" b="1">
              <a:latin typeface="Roboto"/>
              <a:ea typeface="Roboto"/>
              <a:cs typeface="Roboto"/>
              <a:sym typeface="Roboto"/>
            </a:endParaRPr>
          </a:p>
        </p:txBody>
      </p:sp>
      <p:sp>
        <p:nvSpPr>
          <p:cNvPr id="359" name="Google Shape;359;g15f00e2a97d_0_307"/>
          <p:cNvSpPr txBox="1"/>
          <p:nvPr/>
        </p:nvSpPr>
        <p:spPr>
          <a:xfrm>
            <a:off x="682575" y="620900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endParaRPr>
          </a:p>
        </p:txBody>
      </p:sp>
      <p:sp>
        <p:nvSpPr>
          <p:cNvPr id="360" name="Google Shape;360;g15f00e2a97d_0_307"/>
          <p:cNvSpPr txBox="1"/>
          <p:nvPr/>
        </p:nvSpPr>
        <p:spPr>
          <a:xfrm>
            <a:off x="450850" y="2212450"/>
            <a:ext cx="79356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dk1"/>
                </a:solidFill>
              </a:rPr>
              <a:t>We used these models:</a:t>
            </a:r>
            <a:endParaRPr sz="2200" b="1">
              <a:solidFill>
                <a:schemeClr val="dk1"/>
              </a:solidFill>
            </a:endParaRPr>
          </a:p>
          <a:p>
            <a:pPr marL="0" lvl="0" indent="0" algn="l" rtl="0">
              <a:spcBef>
                <a:spcPts val="0"/>
              </a:spcBef>
              <a:spcAft>
                <a:spcPts val="0"/>
              </a:spcAft>
              <a:buNone/>
            </a:pPr>
            <a:endParaRPr sz="2200" b="1">
              <a:solidFill>
                <a:schemeClr val="dk1"/>
              </a:solidFill>
            </a:endParaRPr>
          </a:p>
          <a:p>
            <a:pPr marL="0" lvl="0" indent="0" algn="l" rtl="0">
              <a:spcBef>
                <a:spcPts val="0"/>
              </a:spcBef>
              <a:spcAft>
                <a:spcPts val="0"/>
              </a:spcAft>
              <a:buClr>
                <a:schemeClr val="dk1"/>
              </a:buClr>
              <a:buSzPts val="1100"/>
              <a:buFont typeface="Arial"/>
              <a:buNone/>
            </a:pPr>
            <a:r>
              <a:rPr lang="en-US" sz="2200">
                <a:solidFill>
                  <a:schemeClr val="dk1"/>
                </a:solidFill>
              </a:rPr>
              <a:t>1. Linear regression</a:t>
            </a:r>
            <a:endParaRPr sz="2200">
              <a:solidFill>
                <a:schemeClr val="dk1"/>
              </a:solidFill>
            </a:endParaRPr>
          </a:p>
          <a:p>
            <a:pPr marL="0" lvl="0" indent="0" algn="l" rtl="0">
              <a:spcBef>
                <a:spcPts val="0"/>
              </a:spcBef>
              <a:spcAft>
                <a:spcPts val="0"/>
              </a:spcAft>
              <a:buClr>
                <a:schemeClr val="dk1"/>
              </a:buClr>
              <a:buSzPts val="1100"/>
              <a:buFont typeface="Arial"/>
              <a:buNone/>
            </a:pPr>
            <a:r>
              <a:rPr lang="en-US" sz="2200">
                <a:solidFill>
                  <a:schemeClr val="dk1"/>
                </a:solidFill>
              </a:rPr>
              <a:t>2. Ridge regression</a:t>
            </a:r>
            <a:endParaRPr sz="2200">
              <a:solidFill>
                <a:schemeClr val="dk1"/>
              </a:solidFill>
            </a:endParaRPr>
          </a:p>
          <a:p>
            <a:pPr marL="0" lvl="0" indent="0" algn="l" rtl="0">
              <a:spcBef>
                <a:spcPts val="0"/>
              </a:spcBef>
              <a:spcAft>
                <a:spcPts val="0"/>
              </a:spcAft>
              <a:buClr>
                <a:schemeClr val="dk1"/>
              </a:buClr>
              <a:buSzPts val="1100"/>
              <a:buFont typeface="Arial"/>
              <a:buNone/>
            </a:pPr>
            <a:r>
              <a:rPr lang="en-US" sz="2200">
                <a:solidFill>
                  <a:schemeClr val="dk1"/>
                </a:solidFill>
              </a:rPr>
              <a:t>3. Lasso regression</a:t>
            </a:r>
            <a:endParaRPr sz="2200">
              <a:solidFill>
                <a:schemeClr val="dk1"/>
              </a:solidFill>
            </a:endParaRPr>
          </a:p>
          <a:p>
            <a:pPr marL="0" lvl="0" indent="0" algn="l" rtl="0">
              <a:spcBef>
                <a:spcPts val="0"/>
              </a:spcBef>
              <a:spcAft>
                <a:spcPts val="0"/>
              </a:spcAft>
              <a:buClr>
                <a:schemeClr val="dk1"/>
              </a:buClr>
              <a:buSzPts val="1100"/>
              <a:buFont typeface="Arial"/>
              <a:buNone/>
            </a:pPr>
            <a:r>
              <a:rPr lang="en-US" sz="2200">
                <a:solidFill>
                  <a:schemeClr val="dk1"/>
                </a:solidFill>
              </a:rPr>
              <a:t>4. Random Forest Regressor</a:t>
            </a:r>
            <a:endParaRPr sz="2200">
              <a:solidFill>
                <a:schemeClr val="dk1"/>
              </a:solidFill>
            </a:endParaRPr>
          </a:p>
          <a:p>
            <a:pPr marL="0" lvl="0" indent="0" algn="l" rtl="0">
              <a:spcBef>
                <a:spcPts val="0"/>
              </a:spcBef>
              <a:spcAft>
                <a:spcPts val="0"/>
              </a:spcAft>
              <a:buNone/>
            </a:pPr>
            <a:r>
              <a:rPr lang="en-US" sz="2200">
                <a:solidFill>
                  <a:schemeClr val="dk1"/>
                </a:solidFill>
              </a:rPr>
              <a:t>5. Gradient Boosting Regressor</a:t>
            </a:r>
            <a:endParaRPr sz="2200">
              <a:solidFill>
                <a:schemeClr val="dk1"/>
              </a:solidFill>
            </a:endParaRPr>
          </a:p>
        </p:txBody>
      </p:sp>
      <p:sp>
        <p:nvSpPr>
          <p:cNvPr id="361" name="Google Shape;361;g15f00e2a97d_0_307"/>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15f00e2a97d_0_319"/>
          <p:cNvSpPr/>
          <p:nvPr/>
        </p:nvSpPr>
        <p:spPr>
          <a:xfrm>
            <a:off x="0" y="4106825"/>
            <a:ext cx="9902700" cy="2751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67" name="Google Shape;367;g15f00e2a97d_0_319"/>
          <p:cNvSpPr txBox="1"/>
          <p:nvPr/>
        </p:nvSpPr>
        <p:spPr>
          <a:xfrm>
            <a:off x="450850" y="987900"/>
            <a:ext cx="840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latin typeface="Roboto"/>
                <a:ea typeface="Roboto"/>
                <a:cs typeface="Roboto"/>
                <a:sym typeface="Roboto"/>
              </a:rPr>
              <a:t>Regression Challenge</a:t>
            </a:r>
            <a:endParaRPr sz="3200" b="1" dirty="0">
              <a:latin typeface="Roboto"/>
              <a:ea typeface="Roboto"/>
              <a:cs typeface="Roboto"/>
              <a:sym typeface="Roboto"/>
            </a:endParaRPr>
          </a:p>
        </p:txBody>
      </p:sp>
      <p:sp>
        <p:nvSpPr>
          <p:cNvPr id="368" name="Google Shape;368;g15f00e2a97d_0_319"/>
          <p:cNvSpPr txBox="1"/>
          <p:nvPr/>
        </p:nvSpPr>
        <p:spPr>
          <a:xfrm>
            <a:off x="450850" y="1665000"/>
            <a:ext cx="7935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solidFill>
                  <a:schemeClr val="dk1"/>
                </a:solidFill>
              </a:rPr>
              <a:t>We achieved these results:</a:t>
            </a:r>
            <a:endParaRPr sz="2200" dirty="0">
              <a:solidFill>
                <a:schemeClr val="dk1"/>
              </a:solidFill>
            </a:endParaRPr>
          </a:p>
        </p:txBody>
      </p:sp>
      <p:pic>
        <p:nvPicPr>
          <p:cNvPr id="369" name="Google Shape;369;g15f00e2a97d_0_319"/>
          <p:cNvPicPr preferRelativeResize="0"/>
          <p:nvPr/>
        </p:nvPicPr>
        <p:blipFill>
          <a:blip r:embed="rId3">
            <a:alphaModFix/>
          </a:blip>
          <a:stretch>
            <a:fillRect/>
          </a:stretch>
        </p:blipFill>
        <p:spPr>
          <a:xfrm>
            <a:off x="0" y="2105900"/>
            <a:ext cx="9902826" cy="4086225"/>
          </a:xfrm>
          <a:prstGeom prst="rect">
            <a:avLst/>
          </a:prstGeom>
          <a:noFill/>
          <a:ln>
            <a:noFill/>
          </a:ln>
        </p:spPr>
      </p:pic>
      <p:sp>
        <p:nvSpPr>
          <p:cNvPr id="370" name="Google Shape;370;g15f00e2a97d_0_319"/>
          <p:cNvSpPr txBox="1"/>
          <p:nvPr/>
        </p:nvSpPr>
        <p:spPr>
          <a:xfrm>
            <a:off x="0" y="6039475"/>
            <a:ext cx="9902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dirty="0">
                <a:solidFill>
                  <a:schemeClr val="dk1"/>
                </a:solidFill>
              </a:rPr>
              <a:t>Based on the results, GB and RF are the best regression models for this challenge</a:t>
            </a:r>
            <a:endParaRPr sz="1800" dirty="0">
              <a:solidFill>
                <a:schemeClr val="dk1"/>
              </a:solidFill>
            </a:endParaRPr>
          </a:p>
        </p:txBody>
      </p:sp>
      <p:sp>
        <p:nvSpPr>
          <p:cNvPr id="371" name="Google Shape;371;g15f00e2a97d_0_319"/>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15f00e2a97d_0_333"/>
          <p:cNvSpPr/>
          <p:nvPr/>
        </p:nvSpPr>
        <p:spPr>
          <a:xfrm>
            <a:off x="50" y="3270500"/>
            <a:ext cx="9902700" cy="2751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77" name="Google Shape;377;g15f00e2a97d_0_333"/>
          <p:cNvSpPr txBox="1"/>
          <p:nvPr/>
        </p:nvSpPr>
        <p:spPr>
          <a:xfrm>
            <a:off x="450850" y="1253725"/>
            <a:ext cx="840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latin typeface="Roboto"/>
                <a:ea typeface="Roboto"/>
                <a:cs typeface="Roboto"/>
                <a:sym typeface="Roboto"/>
              </a:rPr>
              <a:t>Classification Challenge</a:t>
            </a:r>
            <a:endParaRPr sz="3200" b="1" dirty="0">
              <a:latin typeface="Roboto"/>
              <a:ea typeface="Roboto"/>
              <a:cs typeface="Roboto"/>
              <a:sym typeface="Roboto"/>
            </a:endParaRPr>
          </a:p>
        </p:txBody>
      </p:sp>
      <p:sp>
        <p:nvSpPr>
          <p:cNvPr id="378" name="Google Shape;378;g15f00e2a97d_0_333"/>
          <p:cNvSpPr txBox="1"/>
          <p:nvPr/>
        </p:nvSpPr>
        <p:spPr>
          <a:xfrm>
            <a:off x="682575" y="620900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endParaRPr>
          </a:p>
        </p:txBody>
      </p:sp>
      <p:sp>
        <p:nvSpPr>
          <p:cNvPr id="379" name="Google Shape;379;g15f00e2a97d_0_333"/>
          <p:cNvSpPr txBox="1"/>
          <p:nvPr/>
        </p:nvSpPr>
        <p:spPr>
          <a:xfrm>
            <a:off x="450850" y="2212450"/>
            <a:ext cx="43605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dk1"/>
                </a:solidFill>
              </a:rPr>
              <a:t>We used these models:</a:t>
            </a:r>
            <a:endParaRPr sz="2200" b="1">
              <a:solidFill>
                <a:schemeClr val="dk1"/>
              </a:solidFill>
            </a:endParaRPr>
          </a:p>
          <a:p>
            <a:pPr marL="0" lvl="0" indent="0" algn="l" rtl="0">
              <a:spcBef>
                <a:spcPts val="0"/>
              </a:spcBef>
              <a:spcAft>
                <a:spcPts val="0"/>
              </a:spcAft>
              <a:buNone/>
            </a:pPr>
            <a:endParaRPr sz="2200" b="1">
              <a:solidFill>
                <a:schemeClr val="dk1"/>
              </a:solidFill>
            </a:endParaRPr>
          </a:p>
          <a:p>
            <a:pPr marL="0" lvl="0" indent="0" algn="l" rtl="0">
              <a:spcBef>
                <a:spcPts val="0"/>
              </a:spcBef>
              <a:spcAft>
                <a:spcPts val="0"/>
              </a:spcAft>
              <a:buNone/>
            </a:pPr>
            <a:r>
              <a:rPr lang="en-US" sz="2000">
                <a:solidFill>
                  <a:schemeClr val="dk1"/>
                </a:solidFill>
              </a:rPr>
              <a:t>1. K Nearest Neighbours</a:t>
            </a:r>
            <a:endParaRPr sz="2000">
              <a:solidFill>
                <a:schemeClr val="dk1"/>
              </a:solidFill>
            </a:endParaRPr>
          </a:p>
          <a:p>
            <a:pPr marL="0" lvl="0" indent="0" algn="l" rtl="0">
              <a:spcBef>
                <a:spcPts val="0"/>
              </a:spcBef>
              <a:spcAft>
                <a:spcPts val="0"/>
              </a:spcAft>
              <a:buNone/>
            </a:pPr>
            <a:r>
              <a:rPr lang="en-US" sz="2000">
                <a:solidFill>
                  <a:schemeClr val="dk1"/>
                </a:solidFill>
              </a:rPr>
              <a:t>2. Decision Tree</a:t>
            </a:r>
            <a:endParaRPr sz="2000">
              <a:solidFill>
                <a:schemeClr val="dk1"/>
              </a:solidFill>
            </a:endParaRPr>
          </a:p>
          <a:p>
            <a:pPr marL="0" lvl="0" indent="0" algn="l" rtl="0">
              <a:spcBef>
                <a:spcPts val="0"/>
              </a:spcBef>
              <a:spcAft>
                <a:spcPts val="0"/>
              </a:spcAft>
              <a:buNone/>
            </a:pPr>
            <a:r>
              <a:rPr lang="en-US" sz="2000">
                <a:solidFill>
                  <a:schemeClr val="dk1"/>
                </a:solidFill>
              </a:rPr>
              <a:t>3. Naive Bayes</a:t>
            </a:r>
            <a:endParaRPr sz="2000">
              <a:solidFill>
                <a:schemeClr val="dk1"/>
              </a:solidFill>
            </a:endParaRPr>
          </a:p>
          <a:p>
            <a:pPr marL="0" lvl="0" indent="0" algn="l" rtl="0">
              <a:spcBef>
                <a:spcPts val="0"/>
              </a:spcBef>
              <a:spcAft>
                <a:spcPts val="0"/>
              </a:spcAft>
              <a:buNone/>
            </a:pPr>
            <a:r>
              <a:rPr lang="en-US" sz="2000">
                <a:solidFill>
                  <a:schemeClr val="dk1"/>
                </a:solidFill>
              </a:rPr>
              <a:t>4. Random Forest Classifier</a:t>
            </a:r>
            <a:endParaRPr sz="2000">
              <a:solidFill>
                <a:schemeClr val="dk1"/>
              </a:solidFill>
            </a:endParaRPr>
          </a:p>
          <a:p>
            <a:pPr marL="0" lvl="0" indent="0" algn="l" rtl="0">
              <a:spcBef>
                <a:spcPts val="0"/>
              </a:spcBef>
              <a:spcAft>
                <a:spcPts val="0"/>
              </a:spcAft>
              <a:buNone/>
            </a:pPr>
            <a:r>
              <a:rPr lang="en-US" sz="2000">
                <a:solidFill>
                  <a:schemeClr val="dk1"/>
                </a:solidFill>
              </a:rPr>
              <a:t>5. Logistic Regression </a:t>
            </a:r>
            <a:endParaRPr sz="2000">
              <a:solidFill>
                <a:schemeClr val="dk1"/>
              </a:solidFill>
            </a:endParaRPr>
          </a:p>
          <a:p>
            <a:pPr marL="0" lvl="0" indent="0" algn="l" rtl="0">
              <a:spcBef>
                <a:spcPts val="0"/>
              </a:spcBef>
              <a:spcAft>
                <a:spcPts val="0"/>
              </a:spcAft>
              <a:buNone/>
            </a:pPr>
            <a:r>
              <a:rPr lang="en-US" sz="2000">
                <a:solidFill>
                  <a:schemeClr val="dk1"/>
                </a:solidFill>
              </a:rPr>
              <a:t>6. Support Vector Machine</a:t>
            </a:r>
            <a:endParaRPr sz="2000">
              <a:solidFill>
                <a:schemeClr val="dk1"/>
              </a:solidFill>
            </a:endParaRPr>
          </a:p>
        </p:txBody>
      </p:sp>
      <p:sp>
        <p:nvSpPr>
          <p:cNvPr id="380" name="Google Shape;380;g15f00e2a97d_0_333"/>
          <p:cNvSpPr txBox="1"/>
          <p:nvPr/>
        </p:nvSpPr>
        <p:spPr>
          <a:xfrm>
            <a:off x="4951425" y="2212450"/>
            <a:ext cx="4591200" cy="344655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0"/>
              </a:spcAft>
              <a:buNone/>
            </a:pPr>
            <a:r>
              <a:rPr lang="en-US" sz="2200" b="1" dirty="0">
                <a:solidFill>
                  <a:schemeClr val="dk1"/>
                </a:solidFill>
              </a:rPr>
              <a:t>We applied this preprocessing:</a:t>
            </a:r>
            <a:endParaRPr sz="1800" b="1" dirty="0">
              <a:solidFill>
                <a:schemeClr val="dk1"/>
              </a:solidFill>
            </a:endParaRPr>
          </a:p>
          <a:p>
            <a:pPr marL="457200" lvl="0" indent="-355600" algn="l" rtl="0">
              <a:lnSpc>
                <a:spcPct val="115000"/>
              </a:lnSpc>
              <a:spcBef>
                <a:spcPts val="700"/>
              </a:spcBef>
              <a:spcAft>
                <a:spcPts val="0"/>
              </a:spcAft>
              <a:buClr>
                <a:schemeClr val="dk1"/>
              </a:buClr>
              <a:buSzPts val="2000"/>
              <a:buChar char="●"/>
            </a:pPr>
            <a:r>
              <a:rPr lang="en-US" sz="2000" dirty="0">
                <a:solidFill>
                  <a:schemeClr val="dk1"/>
                </a:solidFill>
              </a:rPr>
              <a:t>We used K-Fold Cross validation to ensure that every observation from the original dataset has the chance of appearing in training and test set.</a:t>
            </a:r>
            <a:endParaRPr sz="2000" dirty="0">
              <a:solidFill>
                <a:srgbClr val="212121"/>
              </a:solidFill>
              <a:highlight>
                <a:schemeClr val="lt1"/>
              </a:highlight>
              <a:latin typeface="Roboto"/>
              <a:ea typeface="Roboto"/>
              <a:cs typeface="Roboto"/>
              <a:sym typeface="Roboto"/>
            </a:endParaRPr>
          </a:p>
          <a:p>
            <a:pPr marL="457200" lvl="0" indent="-355600" algn="l" rtl="0">
              <a:spcBef>
                <a:spcPts val="0"/>
              </a:spcBef>
              <a:spcAft>
                <a:spcPts val="0"/>
              </a:spcAft>
              <a:buClr>
                <a:schemeClr val="dk1"/>
              </a:buClr>
              <a:buSzPts val="2000"/>
              <a:buChar char="●"/>
            </a:pPr>
            <a:r>
              <a:rPr lang="en-US" sz="2000" dirty="0">
                <a:solidFill>
                  <a:schemeClr val="dk1"/>
                </a:solidFill>
              </a:rPr>
              <a:t>We used Hyperparameter Tuning (</a:t>
            </a:r>
            <a:r>
              <a:rPr lang="en-US" sz="2000" dirty="0" err="1">
                <a:solidFill>
                  <a:schemeClr val="dk1"/>
                </a:solidFill>
              </a:rPr>
              <a:t>GridSearch</a:t>
            </a:r>
            <a:r>
              <a:rPr lang="en-US" sz="2000" dirty="0">
                <a:solidFill>
                  <a:schemeClr val="dk1"/>
                </a:solidFill>
              </a:rPr>
              <a:t>) to choose best parameters for our models </a:t>
            </a:r>
            <a:endParaRPr sz="2000" dirty="0"/>
          </a:p>
        </p:txBody>
      </p:sp>
      <p:sp>
        <p:nvSpPr>
          <p:cNvPr id="381" name="Google Shape;381;g15f00e2a97d_0_333"/>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5f00e2a97d_0_19"/>
          <p:cNvSpPr txBox="1"/>
          <p:nvPr/>
        </p:nvSpPr>
        <p:spPr>
          <a:xfrm>
            <a:off x="553725" y="990450"/>
            <a:ext cx="8111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latin typeface="Roboto"/>
                <a:ea typeface="Roboto"/>
                <a:cs typeface="Roboto"/>
                <a:sym typeface="Roboto"/>
              </a:rPr>
              <a:t>Agenda</a:t>
            </a:r>
            <a:endParaRPr sz="4000" b="1">
              <a:latin typeface="Roboto"/>
              <a:ea typeface="Roboto"/>
              <a:cs typeface="Roboto"/>
              <a:sym typeface="Roboto"/>
            </a:endParaRPr>
          </a:p>
        </p:txBody>
      </p:sp>
      <p:sp>
        <p:nvSpPr>
          <p:cNvPr id="149" name="Google Shape;149;g15f00e2a97d_0_19"/>
          <p:cNvSpPr txBox="1"/>
          <p:nvPr/>
        </p:nvSpPr>
        <p:spPr>
          <a:xfrm>
            <a:off x="666750" y="2060575"/>
            <a:ext cx="7056900" cy="3140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a:t>Data Explanation</a:t>
            </a:r>
            <a:endParaRPr sz="2400"/>
          </a:p>
          <a:p>
            <a:pPr marL="457200" lvl="0" indent="-381000" algn="l" rtl="0">
              <a:spcBef>
                <a:spcPts val="0"/>
              </a:spcBef>
              <a:spcAft>
                <a:spcPts val="0"/>
              </a:spcAft>
              <a:buSzPts val="2400"/>
              <a:buChar char="●"/>
            </a:pPr>
            <a:r>
              <a:rPr lang="en-US" sz="2400"/>
              <a:t>The Objectives</a:t>
            </a:r>
            <a:endParaRPr sz="2400"/>
          </a:p>
          <a:p>
            <a:pPr marL="457200" lvl="0" indent="-381000" algn="l" rtl="0">
              <a:spcBef>
                <a:spcPts val="0"/>
              </a:spcBef>
              <a:spcAft>
                <a:spcPts val="0"/>
              </a:spcAft>
              <a:buSzPts val="2400"/>
              <a:buChar char="●"/>
            </a:pPr>
            <a:r>
              <a:rPr lang="en-US" sz="2400"/>
              <a:t>Data Preparation </a:t>
            </a:r>
            <a:endParaRPr sz="2400"/>
          </a:p>
          <a:p>
            <a:pPr marL="457200" lvl="0" indent="-381000" algn="l" rtl="0">
              <a:spcBef>
                <a:spcPts val="0"/>
              </a:spcBef>
              <a:spcAft>
                <a:spcPts val="0"/>
              </a:spcAft>
              <a:buSzPts val="2400"/>
              <a:buChar char="●"/>
            </a:pPr>
            <a:r>
              <a:rPr lang="en-US" sz="2400"/>
              <a:t>Exploratory Data Analysis</a:t>
            </a:r>
            <a:endParaRPr sz="2400"/>
          </a:p>
          <a:p>
            <a:pPr marL="457200" lvl="0" indent="-381000" algn="l" rtl="0">
              <a:spcBef>
                <a:spcPts val="0"/>
              </a:spcBef>
              <a:spcAft>
                <a:spcPts val="0"/>
              </a:spcAft>
              <a:buSzPts val="2400"/>
              <a:buChar char="●"/>
            </a:pPr>
            <a:r>
              <a:rPr lang="en-US" sz="2400"/>
              <a:t>Business solutions and recommendations</a:t>
            </a:r>
            <a:endParaRPr sz="2400"/>
          </a:p>
          <a:p>
            <a:pPr marL="457200" lvl="0" indent="-381000" algn="l" rtl="0">
              <a:spcBef>
                <a:spcPts val="0"/>
              </a:spcBef>
              <a:spcAft>
                <a:spcPts val="0"/>
              </a:spcAft>
              <a:buSzPts val="2400"/>
              <a:buChar char="●"/>
            </a:pPr>
            <a:r>
              <a:rPr lang="en-US" sz="2400"/>
              <a:t>Data Preprocessing</a:t>
            </a:r>
            <a:endParaRPr sz="2400"/>
          </a:p>
          <a:p>
            <a:pPr marL="457200" lvl="0" indent="-381000" algn="l" rtl="0">
              <a:spcBef>
                <a:spcPts val="0"/>
              </a:spcBef>
              <a:spcAft>
                <a:spcPts val="0"/>
              </a:spcAft>
              <a:buSzPts val="2400"/>
              <a:buChar char="●"/>
            </a:pPr>
            <a:r>
              <a:rPr lang="en-US" sz="2400"/>
              <a:t>The Challenges</a:t>
            </a:r>
            <a:endParaRPr sz="2400"/>
          </a:p>
          <a:p>
            <a:pPr marL="457200" lvl="0" indent="-381000" algn="l" rtl="0">
              <a:spcBef>
                <a:spcPts val="0"/>
              </a:spcBef>
              <a:spcAft>
                <a:spcPts val="0"/>
              </a:spcAft>
              <a:buSzPts val="2400"/>
              <a:buChar char="●"/>
            </a:pPr>
            <a:r>
              <a:rPr lang="en-US" sz="2400"/>
              <a:t>Modelling</a:t>
            </a:r>
            <a:endParaRPr sz="2400"/>
          </a:p>
        </p:txBody>
      </p:sp>
      <p:sp>
        <p:nvSpPr>
          <p:cNvPr id="150" name="Google Shape;150;g15f00e2a97d_0_19"/>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15f00e2a97d_0_339"/>
          <p:cNvSpPr/>
          <p:nvPr/>
        </p:nvSpPr>
        <p:spPr>
          <a:xfrm>
            <a:off x="0" y="4187556"/>
            <a:ext cx="9902700" cy="2751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89" name="Google Shape;389;g15f00e2a97d_0_339"/>
          <p:cNvSpPr txBox="1"/>
          <p:nvPr/>
        </p:nvSpPr>
        <p:spPr>
          <a:xfrm>
            <a:off x="300021" y="792487"/>
            <a:ext cx="7935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solidFill>
                  <a:schemeClr val="dk1"/>
                </a:solidFill>
              </a:rPr>
              <a:t>We achieved these results:</a:t>
            </a:r>
            <a:endParaRPr sz="2200" dirty="0">
              <a:solidFill>
                <a:schemeClr val="dk1"/>
              </a:solidFill>
            </a:endParaRPr>
          </a:p>
        </p:txBody>
      </p:sp>
      <p:sp>
        <p:nvSpPr>
          <p:cNvPr id="392" name="Google Shape;392;g15f00e2a97d_0_339"/>
          <p:cNvSpPr txBox="1"/>
          <p:nvPr/>
        </p:nvSpPr>
        <p:spPr>
          <a:xfrm>
            <a:off x="1093993" y="4468305"/>
            <a:ext cx="7909089"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dirty="0">
                <a:solidFill>
                  <a:schemeClr val="dk1"/>
                </a:solidFill>
              </a:rPr>
              <a:t>Based on the results, KNN are the best classification model for this challenge</a:t>
            </a:r>
            <a:endParaRPr sz="2400" b="1" dirty="0">
              <a:solidFill>
                <a:schemeClr val="dk1"/>
              </a:solidFill>
            </a:endParaRPr>
          </a:p>
        </p:txBody>
      </p:sp>
      <p:sp>
        <p:nvSpPr>
          <p:cNvPr id="393" name="Google Shape;393;g15f00e2a97d_0_339"/>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30</a:t>
            </a:fld>
            <a:endParaRPr/>
          </a:p>
        </p:txBody>
      </p:sp>
      <p:pic>
        <p:nvPicPr>
          <p:cNvPr id="3" name="Picture 2">
            <a:extLst>
              <a:ext uri="{FF2B5EF4-FFF2-40B4-BE49-F238E27FC236}">
                <a16:creationId xmlns:a16="http://schemas.microsoft.com/office/drawing/2014/main" id="{E9347D8E-7C5F-0AF2-DD45-E5A83E2CD8A1}"/>
              </a:ext>
            </a:extLst>
          </p:cNvPr>
          <p:cNvPicPr>
            <a:picLocks noChangeAspect="1"/>
          </p:cNvPicPr>
          <p:nvPr/>
        </p:nvPicPr>
        <p:blipFill>
          <a:blip r:embed="rId3"/>
          <a:stretch>
            <a:fillRect/>
          </a:stretch>
        </p:blipFill>
        <p:spPr>
          <a:xfrm>
            <a:off x="66964" y="1555691"/>
            <a:ext cx="4884447" cy="2912614"/>
          </a:xfrm>
          <a:prstGeom prst="rect">
            <a:avLst/>
          </a:prstGeom>
        </p:spPr>
      </p:pic>
      <p:pic>
        <p:nvPicPr>
          <p:cNvPr id="5" name="Picture 4">
            <a:extLst>
              <a:ext uri="{FF2B5EF4-FFF2-40B4-BE49-F238E27FC236}">
                <a16:creationId xmlns:a16="http://schemas.microsoft.com/office/drawing/2014/main" id="{6EDBB80B-2BB4-A310-E831-6F2DF546B981}"/>
              </a:ext>
            </a:extLst>
          </p:cNvPr>
          <p:cNvPicPr>
            <a:picLocks noChangeAspect="1"/>
          </p:cNvPicPr>
          <p:nvPr/>
        </p:nvPicPr>
        <p:blipFill>
          <a:blip r:embed="rId4"/>
          <a:stretch>
            <a:fillRect/>
          </a:stretch>
        </p:blipFill>
        <p:spPr>
          <a:xfrm>
            <a:off x="5048538" y="1587542"/>
            <a:ext cx="4812639" cy="256816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15f00e2a97d_0_389"/>
          <p:cNvSpPr txBox="1"/>
          <p:nvPr/>
        </p:nvSpPr>
        <p:spPr>
          <a:xfrm>
            <a:off x="736900" y="1916125"/>
            <a:ext cx="6153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t>Special Thanks for:</a:t>
            </a:r>
            <a:endParaRPr sz="4000" b="1"/>
          </a:p>
        </p:txBody>
      </p:sp>
      <p:sp>
        <p:nvSpPr>
          <p:cNvPr id="400" name="Google Shape;400;g15f00e2a97d_0_389"/>
          <p:cNvSpPr txBox="1"/>
          <p:nvPr/>
        </p:nvSpPr>
        <p:spPr>
          <a:xfrm>
            <a:off x="1267050" y="2926950"/>
            <a:ext cx="6076800" cy="1477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800" b="1" dirty="0">
                <a:solidFill>
                  <a:schemeClr val="dk1"/>
                </a:solidFill>
              </a:rPr>
              <a:t>Dr. </a:t>
            </a:r>
            <a:r>
              <a:rPr lang="en-US" sz="2800" b="1" dirty="0" err="1">
                <a:solidFill>
                  <a:schemeClr val="dk1"/>
                </a:solidFill>
              </a:rPr>
              <a:t>Doaa</a:t>
            </a:r>
            <a:r>
              <a:rPr lang="en-US" sz="2800" b="1" dirty="0">
                <a:solidFill>
                  <a:schemeClr val="dk1"/>
                </a:solidFill>
              </a:rPr>
              <a:t> Mahmoud</a:t>
            </a:r>
            <a:endParaRPr sz="2800" b="1" dirty="0">
              <a:solidFill>
                <a:schemeClr val="dk1"/>
              </a:solidFill>
            </a:endParaRPr>
          </a:p>
          <a:p>
            <a:pPr marL="0" lvl="0" indent="0" algn="l" rtl="0">
              <a:lnSpc>
                <a:spcPct val="90000"/>
              </a:lnSpc>
              <a:spcBef>
                <a:spcPts val="0"/>
              </a:spcBef>
              <a:spcAft>
                <a:spcPts val="0"/>
              </a:spcAft>
              <a:buNone/>
            </a:pPr>
            <a:endParaRPr sz="2800" b="1" dirty="0">
              <a:solidFill>
                <a:schemeClr val="dk1"/>
              </a:solidFill>
            </a:endParaRPr>
          </a:p>
          <a:p>
            <a:pPr marL="0" lvl="0" indent="0" algn="l" rtl="0">
              <a:lnSpc>
                <a:spcPct val="90000"/>
              </a:lnSpc>
              <a:spcBef>
                <a:spcPts val="0"/>
              </a:spcBef>
              <a:spcAft>
                <a:spcPts val="0"/>
              </a:spcAft>
              <a:buNone/>
            </a:pPr>
            <a:r>
              <a:rPr lang="en-US" sz="2800" b="1" dirty="0">
                <a:solidFill>
                  <a:schemeClr val="dk1"/>
                </a:solidFill>
              </a:rPr>
              <a:t>Eng. Mohamed Abdullah</a:t>
            </a:r>
            <a:endParaRPr sz="2800" b="1" dirty="0">
              <a:solidFill>
                <a:schemeClr val="dk1"/>
              </a:solidFill>
            </a:endParaRPr>
          </a:p>
        </p:txBody>
      </p:sp>
      <p:sp>
        <p:nvSpPr>
          <p:cNvPr id="401" name="Google Shape;401;g15f00e2a97d_0_389"/>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28"/>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5f00e2a97d_0_28"/>
          <p:cNvSpPr txBox="1"/>
          <p:nvPr/>
        </p:nvSpPr>
        <p:spPr>
          <a:xfrm>
            <a:off x="553725" y="990450"/>
            <a:ext cx="4164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latin typeface="Roboto"/>
                <a:ea typeface="Roboto"/>
                <a:cs typeface="Roboto"/>
                <a:sym typeface="Roboto"/>
              </a:rPr>
              <a:t>Data Explanation</a:t>
            </a:r>
            <a:endParaRPr sz="4000" b="1">
              <a:latin typeface="Roboto"/>
              <a:ea typeface="Roboto"/>
              <a:cs typeface="Roboto"/>
              <a:sym typeface="Roboto"/>
            </a:endParaRPr>
          </a:p>
        </p:txBody>
      </p:sp>
      <p:sp>
        <p:nvSpPr>
          <p:cNvPr id="156" name="Google Shape;156;g15f00e2a97d_0_28"/>
          <p:cNvSpPr txBox="1"/>
          <p:nvPr/>
        </p:nvSpPr>
        <p:spPr>
          <a:xfrm>
            <a:off x="2107263" y="5633625"/>
            <a:ext cx="568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157" name="Google Shape;157;g15f00e2a97d_0_28"/>
          <p:cNvPicPr preferRelativeResize="0"/>
          <p:nvPr/>
        </p:nvPicPr>
        <p:blipFill>
          <a:blip r:embed="rId3">
            <a:alphaModFix/>
          </a:blip>
          <a:stretch>
            <a:fillRect/>
          </a:stretch>
        </p:blipFill>
        <p:spPr>
          <a:xfrm>
            <a:off x="0" y="1790850"/>
            <a:ext cx="14157421" cy="5067150"/>
          </a:xfrm>
          <a:prstGeom prst="rect">
            <a:avLst/>
          </a:prstGeom>
          <a:noFill/>
          <a:ln>
            <a:noFill/>
          </a:ln>
        </p:spPr>
      </p:pic>
      <p:sp>
        <p:nvSpPr>
          <p:cNvPr id="158" name="Google Shape;158;g15f00e2a97d_0_28"/>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5f00e2a97d_0_37"/>
          <p:cNvSpPr txBox="1"/>
          <p:nvPr/>
        </p:nvSpPr>
        <p:spPr>
          <a:xfrm>
            <a:off x="553725" y="990450"/>
            <a:ext cx="4164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latin typeface="Roboto"/>
                <a:ea typeface="Roboto"/>
                <a:cs typeface="Roboto"/>
                <a:sym typeface="Roboto"/>
              </a:rPr>
              <a:t>The Goal</a:t>
            </a:r>
            <a:endParaRPr sz="4000" b="1">
              <a:latin typeface="Roboto"/>
              <a:ea typeface="Roboto"/>
              <a:cs typeface="Roboto"/>
              <a:sym typeface="Roboto"/>
            </a:endParaRPr>
          </a:p>
        </p:txBody>
      </p:sp>
      <p:sp>
        <p:nvSpPr>
          <p:cNvPr id="164" name="Google Shape;164;g15f00e2a97d_0_37"/>
          <p:cNvSpPr txBox="1"/>
          <p:nvPr/>
        </p:nvSpPr>
        <p:spPr>
          <a:xfrm>
            <a:off x="558800" y="2151450"/>
            <a:ext cx="83991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Our main goal is to provide better services for our customers by understanding their needs and improving the business logic</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US" sz="2200"/>
              <a:t>We aim to reach maximum customers at the right time to increase sales and profitability of the business</a:t>
            </a:r>
            <a:endParaRPr sz="2700"/>
          </a:p>
        </p:txBody>
      </p:sp>
      <p:sp>
        <p:nvSpPr>
          <p:cNvPr id="165" name="Google Shape;165;g15f00e2a97d_0_37"/>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5f00e2a97d_0_66"/>
          <p:cNvSpPr/>
          <p:nvPr/>
        </p:nvSpPr>
        <p:spPr>
          <a:xfrm>
            <a:off x="0" y="4106825"/>
            <a:ext cx="9902700" cy="2751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1" name="Google Shape;171;g15f00e2a97d_0_66"/>
          <p:cNvSpPr txBox="1"/>
          <p:nvPr/>
        </p:nvSpPr>
        <p:spPr>
          <a:xfrm>
            <a:off x="553725" y="990450"/>
            <a:ext cx="7965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latin typeface="Roboto"/>
                <a:ea typeface="Roboto"/>
                <a:cs typeface="Roboto"/>
                <a:sym typeface="Roboto"/>
              </a:rPr>
              <a:t>Data Preparation</a:t>
            </a:r>
            <a:endParaRPr sz="4000" b="1">
              <a:latin typeface="Roboto"/>
              <a:ea typeface="Roboto"/>
              <a:cs typeface="Roboto"/>
              <a:sym typeface="Roboto"/>
            </a:endParaRPr>
          </a:p>
        </p:txBody>
      </p:sp>
      <p:sp>
        <p:nvSpPr>
          <p:cNvPr id="172" name="Google Shape;172;g15f00e2a97d_0_66"/>
          <p:cNvSpPr txBox="1"/>
          <p:nvPr/>
        </p:nvSpPr>
        <p:spPr>
          <a:xfrm>
            <a:off x="558800" y="2151450"/>
            <a:ext cx="8279400" cy="25551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Char char="●"/>
            </a:pPr>
            <a:r>
              <a:rPr lang="en-US" sz="2200"/>
              <a:t>We mapped the labeled data to its respective values to make it easier for EDA</a:t>
            </a:r>
            <a:endParaRPr sz="2200"/>
          </a:p>
          <a:p>
            <a:pPr marL="457200" lvl="0" indent="-368300" algn="l" rtl="0">
              <a:spcBef>
                <a:spcPts val="0"/>
              </a:spcBef>
              <a:spcAft>
                <a:spcPts val="0"/>
              </a:spcAft>
              <a:buSzPts val="2200"/>
              <a:buChar char="●"/>
            </a:pPr>
            <a:r>
              <a:rPr lang="en-US" sz="2200"/>
              <a:t>There were no duplicates or missing values in the data</a:t>
            </a:r>
            <a:endParaRPr sz="2200"/>
          </a:p>
          <a:p>
            <a:pPr marL="457200" lvl="0" indent="-368300" algn="l" rtl="0">
              <a:spcBef>
                <a:spcPts val="0"/>
              </a:spcBef>
              <a:spcAft>
                <a:spcPts val="0"/>
              </a:spcAft>
              <a:buSzPts val="2200"/>
              <a:buChar char="●"/>
            </a:pPr>
            <a:r>
              <a:rPr lang="en-US" sz="2200"/>
              <a:t>We removed useless features like ‘session ID’</a:t>
            </a:r>
            <a:endParaRPr sz="2200"/>
          </a:p>
          <a:p>
            <a:pPr marL="457200" lvl="0" indent="-368300" algn="l" rtl="0">
              <a:spcBef>
                <a:spcPts val="0"/>
              </a:spcBef>
              <a:spcAft>
                <a:spcPts val="0"/>
              </a:spcAft>
              <a:buSzPts val="2200"/>
              <a:buChar char="●"/>
            </a:pPr>
            <a:r>
              <a:rPr lang="en-US" sz="2200"/>
              <a:t>We didn’t remove any outliers as most of our features are categorical and for the numerical features the outliers seems to be important data.</a:t>
            </a:r>
            <a:endParaRPr sz="2200"/>
          </a:p>
        </p:txBody>
      </p:sp>
      <p:pic>
        <p:nvPicPr>
          <p:cNvPr id="173" name="Google Shape;173;g15f00e2a97d_0_66"/>
          <p:cNvPicPr preferRelativeResize="0"/>
          <p:nvPr/>
        </p:nvPicPr>
        <p:blipFill rotWithShape="1">
          <a:blip r:embed="rId3">
            <a:alphaModFix/>
          </a:blip>
          <a:srcRect/>
          <a:stretch/>
        </p:blipFill>
        <p:spPr>
          <a:xfrm>
            <a:off x="7649500" y="5058475"/>
            <a:ext cx="2245900" cy="1405350"/>
          </a:xfrm>
          <a:prstGeom prst="rect">
            <a:avLst/>
          </a:prstGeom>
          <a:noFill/>
          <a:ln>
            <a:noFill/>
          </a:ln>
        </p:spPr>
      </p:pic>
      <p:pic>
        <p:nvPicPr>
          <p:cNvPr id="174" name="Google Shape;174;g15f00e2a97d_0_66"/>
          <p:cNvPicPr preferRelativeResize="0"/>
          <p:nvPr/>
        </p:nvPicPr>
        <p:blipFill rotWithShape="1">
          <a:blip r:embed="rId4">
            <a:alphaModFix/>
          </a:blip>
          <a:srcRect t="514" b="524"/>
          <a:stretch/>
        </p:blipFill>
        <p:spPr>
          <a:xfrm>
            <a:off x="5553300" y="5058463"/>
            <a:ext cx="1905000" cy="1405375"/>
          </a:xfrm>
          <a:prstGeom prst="rect">
            <a:avLst/>
          </a:prstGeom>
          <a:noFill/>
          <a:ln>
            <a:noFill/>
          </a:ln>
        </p:spPr>
      </p:pic>
      <p:sp>
        <p:nvSpPr>
          <p:cNvPr id="175" name="Google Shape;175;g15f00e2a97d_0_66"/>
          <p:cNvSpPr txBox="1"/>
          <p:nvPr/>
        </p:nvSpPr>
        <p:spPr>
          <a:xfrm>
            <a:off x="5871300" y="4501113"/>
            <a:ext cx="12690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t>Before</a:t>
            </a:r>
            <a:endParaRPr sz="2200"/>
          </a:p>
        </p:txBody>
      </p:sp>
      <p:sp>
        <p:nvSpPr>
          <p:cNvPr id="176" name="Google Shape;176;g15f00e2a97d_0_66"/>
          <p:cNvSpPr txBox="1"/>
          <p:nvPr/>
        </p:nvSpPr>
        <p:spPr>
          <a:xfrm>
            <a:off x="8307200" y="4501113"/>
            <a:ext cx="930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t>After</a:t>
            </a:r>
            <a:endParaRPr sz="2200"/>
          </a:p>
        </p:txBody>
      </p:sp>
      <p:sp>
        <p:nvSpPr>
          <p:cNvPr id="177" name="Google Shape;177;g15f00e2a97d_0_66"/>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5f00e2a97d_0_53"/>
          <p:cNvSpPr txBox="1"/>
          <p:nvPr/>
        </p:nvSpPr>
        <p:spPr>
          <a:xfrm>
            <a:off x="553725" y="990450"/>
            <a:ext cx="87903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Roboto"/>
                <a:ea typeface="Roboto"/>
                <a:cs typeface="Roboto"/>
                <a:sym typeface="Roboto"/>
              </a:rPr>
              <a:t>Which country has the most website visitors?</a:t>
            </a:r>
            <a:endParaRPr sz="3300" b="1">
              <a:latin typeface="Roboto"/>
              <a:ea typeface="Roboto"/>
              <a:cs typeface="Roboto"/>
              <a:sym typeface="Roboto"/>
            </a:endParaRPr>
          </a:p>
        </p:txBody>
      </p:sp>
      <p:sp>
        <p:nvSpPr>
          <p:cNvPr id="183" name="Google Shape;183;g15f00e2a97d_0_53"/>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184" name="Google Shape;184;g15f00e2a97d_0_53"/>
          <p:cNvPicPr preferRelativeResize="0"/>
          <p:nvPr/>
        </p:nvPicPr>
        <p:blipFill>
          <a:blip r:embed="rId3">
            <a:alphaModFix/>
          </a:blip>
          <a:stretch>
            <a:fillRect/>
          </a:stretch>
        </p:blipFill>
        <p:spPr>
          <a:xfrm>
            <a:off x="25" y="1567575"/>
            <a:ext cx="9902826" cy="4439825"/>
          </a:xfrm>
          <a:prstGeom prst="rect">
            <a:avLst/>
          </a:prstGeom>
          <a:noFill/>
          <a:ln>
            <a:noFill/>
          </a:ln>
        </p:spPr>
      </p:pic>
      <p:sp>
        <p:nvSpPr>
          <p:cNvPr id="185" name="Google Shape;185;g15f00e2a97d_0_53"/>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sp>
        <p:nvSpPr>
          <p:cNvPr id="186" name="Google Shape;186;g15f00e2a97d_0_53"/>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5f00e2a97d_0_78"/>
          <p:cNvSpPr txBox="1"/>
          <p:nvPr/>
        </p:nvSpPr>
        <p:spPr>
          <a:xfrm>
            <a:off x="450850" y="1353875"/>
            <a:ext cx="9089076"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dirty="0" err="1">
                <a:latin typeface="Roboto"/>
                <a:ea typeface="Roboto"/>
                <a:cs typeface="Roboto"/>
                <a:sym typeface="Roboto"/>
              </a:rPr>
              <a:t>Esability</a:t>
            </a:r>
            <a:r>
              <a:rPr lang="en-US" sz="3300" b="1" dirty="0">
                <a:latin typeface="Roboto"/>
                <a:ea typeface="Roboto"/>
                <a:cs typeface="Roboto"/>
                <a:sym typeface="Roboto"/>
              </a:rPr>
              <a:t> in buying products for each country</a:t>
            </a:r>
            <a:endParaRPr sz="3300" b="1" dirty="0">
              <a:latin typeface="Roboto"/>
              <a:ea typeface="Roboto"/>
              <a:cs typeface="Roboto"/>
              <a:sym typeface="Roboto"/>
            </a:endParaRPr>
          </a:p>
        </p:txBody>
      </p:sp>
      <p:sp>
        <p:nvSpPr>
          <p:cNvPr id="192" name="Google Shape;192;g15f00e2a97d_0_78"/>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193" name="Google Shape;193;g15f00e2a97d_0_78"/>
          <p:cNvPicPr preferRelativeResize="0"/>
          <p:nvPr/>
        </p:nvPicPr>
        <p:blipFill>
          <a:blip r:embed="rId3">
            <a:alphaModFix/>
          </a:blip>
          <a:stretch>
            <a:fillRect/>
          </a:stretch>
        </p:blipFill>
        <p:spPr>
          <a:xfrm>
            <a:off x="13" y="2294325"/>
            <a:ext cx="9902826" cy="3722871"/>
          </a:xfrm>
          <a:prstGeom prst="rect">
            <a:avLst/>
          </a:prstGeom>
          <a:noFill/>
          <a:ln>
            <a:noFill/>
          </a:ln>
        </p:spPr>
      </p:pic>
      <p:sp>
        <p:nvSpPr>
          <p:cNvPr id="194" name="Google Shape;194;g15f00e2a97d_0_78"/>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sp>
        <p:nvSpPr>
          <p:cNvPr id="195" name="Google Shape;195;g15f00e2a97d_0_78"/>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5f00e2a97d_0_87"/>
          <p:cNvSpPr txBox="1"/>
          <p:nvPr/>
        </p:nvSpPr>
        <p:spPr>
          <a:xfrm>
            <a:off x="553725" y="990450"/>
            <a:ext cx="8790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Roboto"/>
                <a:ea typeface="Roboto"/>
                <a:cs typeface="Roboto"/>
                <a:sym typeface="Roboto"/>
              </a:rPr>
              <a:t>Relationship between months and buying from the website</a:t>
            </a:r>
            <a:endParaRPr sz="3300" b="1">
              <a:latin typeface="Roboto"/>
              <a:ea typeface="Roboto"/>
              <a:cs typeface="Roboto"/>
              <a:sym typeface="Roboto"/>
            </a:endParaRPr>
          </a:p>
        </p:txBody>
      </p:sp>
      <p:sp>
        <p:nvSpPr>
          <p:cNvPr id="201" name="Google Shape;201;g15f00e2a97d_0_87"/>
          <p:cNvSpPr txBox="1"/>
          <p:nvPr/>
        </p:nvSpPr>
        <p:spPr>
          <a:xfrm>
            <a:off x="666750" y="6083650"/>
            <a:ext cx="827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p>
        </p:txBody>
      </p:sp>
      <p:pic>
        <p:nvPicPr>
          <p:cNvPr id="202" name="Google Shape;202;g15f00e2a97d_0_87"/>
          <p:cNvPicPr preferRelativeResize="0"/>
          <p:nvPr/>
        </p:nvPicPr>
        <p:blipFill>
          <a:blip r:embed="rId3">
            <a:alphaModFix/>
          </a:blip>
          <a:stretch>
            <a:fillRect/>
          </a:stretch>
        </p:blipFill>
        <p:spPr>
          <a:xfrm>
            <a:off x="13" y="2275917"/>
            <a:ext cx="9902826" cy="3722867"/>
          </a:xfrm>
          <a:prstGeom prst="rect">
            <a:avLst/>
          </a:prstGeom>
          <a:noFill/>
          <a:ln>
            <a:noFill/>
          </a:ln>
        </p:spPr>
      </p:pic>
      <p:sp>
        <p:nvSpPr>
          <p:cNvPr id="203" name="Google Shape;203;g15f00e2a97d_0_87"/>
          <p:cNvSpPr txBox="1"/>
          <p:nvPr/>
        </p:nvSpPr>
        <p:spPr>
          <a:xfrm>
            <a:off x="6109976" y="406150"/>
            <a:ext cx="334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rPr>
              <a:t>Exploratory Data Analysis</a:t>
            </a:r>
            <a:endParaRPr sz="1800" b="1"/>
          </a:p>
        </p:txBody>
      </p:sp>
      <p:sp>
        <p:nvSpPr>
          <p:cNvPr id="204" name="Google Shape;204;g15f00e2a97d_0_87"/>
          <p:cNvSpPr txBox="1">
            <a:spLocks noGrp="1"/>
          </p:cNvSpPr>
          <p:nvPr>
            <p:ph type="sldNum" idx="12"/>
          </p:nvPr>
        </p:nvSpPr>
        <p:spPr>
          <a:xfrm>
            <a:off x="9266878" y="6333134"/>
            <a:ext cx="5943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845</Words>
  <Application>Microsoft Office PowerPoint</Application>
  <PresentationFormat>Custom</PresentationFormat>
  <Paragraphs>159</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Arial</vt:lpstr>
      <vt:lpstr>Roboto</vt:lpstr>
      <vt:lpstr>Malgun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sena.kim</dc:creator>
  <cp:lastModifiedBy>, محمد خالد محمد الصفطى</cp:lastModifiedBy>
  <cp:revision>3</cp:revision>
  <dcterms:created xsi:type="dcterms:W3CDTF">2019-08-14T11:07:19Z</dcterms:created>
  <dcterms:modified xsi:type="dcterms:W3CDTF">2022-10-06T12:10:58Z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