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8" r:id="rId2"/>
    <p:sldId id="260" r:id="rId3"/>
    <p:sldId id="261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3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448556F-8E33-4F77-9EFF-1280DFFF4E3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C9322F-69FD-492C-A133-2E8FB032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AJ-MOFA technical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468838"/>
          </a:xfrm>
        </p:spPr>
        <p:txBody>
          <a:bodyPr/>
          <a:lstStyle/>
          <a:p>
            <a:r>
              <a:rPr lang="en-US" dirty="0" err="1" smtClean="0"/>
              <a:t>Eng</a:t>
            </a:r>
            <a:r>
              <a:rPr lang="en-US" dirty="0" smtClean="0"/>
              <a:t>- Mohammad </a:t>
            </a:r>
            <a:r>
              <a:rPr lang="en-US" dirty="0" err="1" smtClean="0"/>
              <a:t>Sakka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9" y="216547"/>
            <a:ext cx="4322064" cy="73941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developements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301" y="1169463"/>
            <a:ext cx="5097917" cy="5009664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doing </a:t>
            </a:r>
            <a:r>
              <a:rPr lang="en-US" sz="3200" dirty="0" smtClean="0"/>
              <a:t>the following modifications on firefly algorithm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1-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exploration then exploitation factor: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modifiedMutation</a:t>
            </a:r>
            <a:r>
              <a:rPr lang="en-US" sz="3200" dirty="0">
                <a:solidFill>
                  <a:schemeClr val="accent2"/>
                </a:solidFill>
              </a:rPr>
              <a:t> pseudocode:</a:t>
            </a:r>
          </a:p>
          <a:p>
            <a:r>
              <a:rPr lang="en-US" sz="3200" dirty="0"/>
              <a:t>if </a:t>
            </a:r>
            <a:r>
              <a:rPr lang="en-US" sz="3200" dirty="0" smtClean="0"/>
              <a:t>rand &lt; </a:t>
            </a:r>
            <a:r>
              <a:rPr lang="en-US" sz="3200" dirty="0" err="1"/>
              <a:t>exp</a:t>
            </a:r>
            <a:r>
              <a:rPr lang="en-US" sz="3200" dirty="0"/>
              <a:t>(1-10</a:t>
            </a:r>
            <a:r>
              <a:rPr lang="en-US" sz="3200" dirty="0" smtClean="0"/>
              <a:t>*(</a:t>
            </a:r>
            <a:r>
              <a:rPr lang="en-US" sz="3200" dirty="0" err="1" smtClean="0"/>
              <a:t>iter</a:t>
            </a:r>
            <a:r>
              <a:rPr lang="en-US" sz="3200" dirty="0" smtClean="0"/>
              <a:t>/</a:t>
            </a:r>
            <a:r>
              <a:rPr lang="en-US" sz="3200" dirty="0" err="1" smtClean="0"/>
              <a:t>maxIter</a:t>
            </a:r>
            <a:r>
              <a:rPr lang="en-US" sz="3200" dirty="0"/>
              <a:t>))</a:t>
            </a:r>
          </a:p>
          <a:p>
            <a:pPr marL="0" indent="0">
              <a:buNone/>
            </a:pPr>
            <a:r>
              <a:rPr lang="en-US" sz="3200" dirty="0" smtClean="0"/>
              <a:t>    sol=</a:t>
            </a:r>
            <a:r>
              <a:rPr lang="en-US" sz="3200" dirty="0" err="1" smtClean="0"/>
              <a:t>unifrnd</a:t>
            </a:r>
            <a:r>
              <a:rPr lang="en-US" sz="3200" dirty="0" smtClean="0"/>
              <a:t>(sol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 smtClean="0"/>
              <a:t>    If </a:t>
            </a:r>
            <a:r>
              <a:rPr lang="en-US" sz="3200" dirty="0"/>
              <a:t>sol </a:t>
            </a:r>
            <a:r>
              <a:rPr lang="en-US" sz="3200" dirty="0" smtClean="0"/>
              <a:t>is not </a:t>
            </a:r>
            <a:r>
              <a:rPr lang="en-US" sz="3200" dirty="0"/>
              <a:t>improved</a:t>
            </a:r>
          </a:p>
          <a:p>
            <a:pPr marL="0" indent="0">
              <a:buNone/>
            </a:pPr>
            <a:r>
              <a:rPr lang="en-US" sz="3200" dirty="0" smtClean="0"/>
              <a:t>    sol=</a:t>
            </a:r>
            <a:r>
              <a:rPr lang="en-US" sz="3200" dirty="0" err="1" smtClean="0"/>
              <a:t>normrnd</a:t>
            </a:r>
            <a:r>
              <a:rPr lang="en-US" sz="3200" dirty="0" smtClean="0"/>
              <a:t>(sol</a:t>
            </a:r>
            <a:r>
              <a:rPr lang="en-US" sz="3200" dirty="0"/>
              <a:t>,(</a:t>
            </a:r>
            <a:r>
              <a:rPr lang="en-US" sz="3200" dirty="0" err="1"/>
              <a:t>ub-lb</a:t>
            </a:r>
            <a:r>
              <a:rPr lang="en-US" sz="3200" dirty="0"/>
              <a:t>)*</a:t>
            </a:r>
            <a:r>
              <a:rPr lang="en-US" sz="3200" dirty="0" smtClean="0"/>
              <a:t>0.05)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end</a:t>
            </a:r>
            <a:endParaRPr lang="en-US" sz="3200" dirty="0"/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8" y="586255"/>
            <a:ext cx="6315075" cy="53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301" y="1169463"/>
            <a:ext cx="9850027" cy="5009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2-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0070C0"/>
                </a:solidFill>
              </a:rPr>
              <a:t>modifying </a:t>
            </a:r>
            <a:r>
              <a:rPr lang="en-US" sz="3200" dirty="0" err="1">
                <a:solidFill>
                  <a:srgbClr val="0070C0"/>
                </a:solidFill>
              </a:rPr>
              <a:t>Gstar</a:t>
            </a:r>
            <a:r>
              <a:rPr lang="en-US" sz="3200" dirty="0">
                <a:solidFill>
                  <a:srgbClr val="0070C0"/>
                </a:solidFill>
              </a:rPr>
              <a:t> determination method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pseudocode:</a:t>
            </a:r>
          </a:p>
          <a:p>
            <a:pPr marL="0" indent="0">
              <a:buNone/>
            </a:pPr>
            <a:r>
              <a:rPr lang="en-US" sz="3200" dirty="0"/>
              <a:t>1- select random </a:t>
            </a:r>
            <a:r>
              <a:rPr lang="en-US" sz="3200" dirty="0" err="1"/>
              <a:t>obj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2- create pdf based on selected </a:t>
            </a:r>
            <a:r>
              <a:rPr lang="en-US" sz="3200" dirty="0" err="1"/>
              <a:t>obj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3- select </a:t>
            </a:r>
            <a:r>
              <a:rPr lang="en-US" sz="3200" dirty="0" err="1"/>
              <a:t>Gstar</a:t>
            </a:r>
            <a:r>
              <a:rPr lang="en-US" sz="3200" dirty="0"/>
              <a:t> using roulette wheel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596301" y="271965"/>
            <a:ext cx="4322064" cy="73941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developements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301" y="1169463"/>
            <a:ext cx="10889117" cy="55222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3-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modifying (Leader and </a:t>
            </a:r>
            <a:r>
              <a:rPr lang="en-US" sz="3200" dirty="0" err="1" smtClean="0">
                <a:solidFill>
                  <a:srgbClr val="0070C0"/>
                </a:solidFill>
              </a:rPr>
              <a:t>Gstar</a:t>
            </a:r>
            <a:r>
              <a:rPr lang="en-US" sz="3200" dirty="0" smtClean="0">
                <a:solidFill>
                  <a:srgbClr val="0070C0"/>
                </a:solidFill>
              </a:rPr>
              <a:t>) equations </a:t>
            </a:r>
            <a:r>
              <a:rPr lang="en-US" sz="3200" dirty="0" smtClean="0">
                <a:solidFill>
                  <a:srgbClr val="0070C0"/>
                </a:solidFill>
              </a:rPr>
              <a:t>use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// Moving not moved Solutions </a:t>
            </a:r>
            <a:r>
              <a:rPr lang="en-US" sz="3200" dirty="0" err="1" smtClean="0">
                <a:solidFill>
                  <a:srgbClr val="0070C0"/>
                </a:solidFill>
              </a:rPr>
              <a:t>towords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Gstar</a:t>
            </a:r>
            <a:r>
              <a:rPr lang="en-US" sz="3200" dirty="0" smtClean="0">
                <a:solidFill>
                  <a:srgbClr val="0070C0"/>
                </a:solidFill>
              </a:rPr>
              <a:t> or Leader</a:t>
            </a: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New pseudocode:</a:t>
            </a:r>
          </a:p>
          <a:p>
            <a:pPr marL="0" indent="0">
              <a:buNone/>
            </a:pPr>
            <a:r>
              <a:rPr lang="en-US" sz="3200" dirty="0"/>
              <a:t>if </a:t>
            </a:r>
            <a:r>
              <a:rPr lang="en-US" sz="3200" dirty="0" smtClean="0"/>
              <a:t>rand &lt; </a:t>
            </a:r>
            <a:r>
              <a:rPr lang="en-US" sz="3200" dirty="0" err="1" smtClean="0"/>
              <a:t>exp</a:t>
            </a:r>
            <a:r>
              <a:rPr lang="en-US" sz="3200" dirty="0" smtClean="0"/>
              <a:t>(1-10*(</a:t>
            </a:r>
            <a:r>
              <a:rPr lang="en-US" sz="3200" dirty="0" err="1"/>
              <a:t>iter</a:t>
            </a:r>
            <a:r>
              <a:rPr lang="en-US" sz="3200" dirty="0"/>
              <a:t>/</a:t>
            </a:r>
            <a:r>
              <a:rPr lang="en-US" sz="3200" dirty="0" err="1"/>
              <a:t>maxIter</a:t>
            </a:r>
            <a:r>
              <a:rPr lang="en-US" sz="3200" dirty="0" smtClean="0"/>
              <a:t>))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// for the earlier iterations, the chance of objectives decomposition is bigger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// but in the last iterations the chance of Leader effect is bigger, so it is adaptive jumping algorithm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  Sol = Sol + </a:t>
            </a:r>
            <a:r>
              <a:rPr lang="en-US" sz="3200" dirty="0" err="1" smtClean="0"/>
              <a:t>jumbingCF</a:t>
            </a:r>
            <a:r>
              <a:rPr lang="en-US" sz="3200" dirty="0" smtClean="0"/>
              <a:t> * rand(size(Sol</a:t>
            </a:r>
            <a:r>
              <a:rPr lang="en-US" sz="3200" dirty="0" smtClean="0"/>
              <a:t>)) * </a:t>
            </a:r>
            <a:r>
              <a:rPr lang="en-US" sz="3200" dirty="0" smtClean="0"/>
              <a:t>(</a:t>
            </a:r>
            <a:r>
              <a:rPr lang="en-US" sz="3200" dirty="0" err="1" smtClean="0"/>
              <a:t>Gstar</a:t>
            </a:r>
            <a:r>
              <a:rPr lang="en-US" sz="3200" dirty="0" smtClean="0"/>
              <a:t>-Sol</a:t>
            </a:r>
            <a:r>
              <a:rPr lang="en-US" sz="3200" dirty="0" smtClean="0"/>
              <a:t>)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else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Sol = Sol + </a:t>
            </a:r>
            <a:r>
              <a:rPr lang="en-US" sz="3200" dirty="0" err="1"/>
              <a:t>jumbingCF</a:t>
            </a:r>
            <a:r>
              <a:rPr lang="en-US" sz="3200" dirty="0"/>
              <a:t> * </a:t>
            </a:r>
            <a:r>
              <a:rPr lang="en-US" sz="3200" dirty="0" smtClean="0"/>
              <a:t>rand(size(Sol</a:t>
            </a:r>
            <a:r>
              <a:rPr lang="en-US" sz="3200" dirty="0" smtClean="0"/>
              <a:t>))  * (Leader-Sol) </a:t>
            </a:r>
          </a:p>
          <a:p>
            <a:pPr marL="0" indent="0">
              <a:buNone/>
            </a:pPr>
            <a:r>
              <a:rPr lang="en-US" sz="3200" dirty="0" smtClean="0"/>
              <a:t>End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// we have used separate compensation factor for Leader and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Gstar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and name it “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jumpingCF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// “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jumpingCF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” can be similar to CF or different value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Old </a:t>
            </a:r>
            <a:r>
              <a:rPr lang="en-US" sz="3200" dirty="0">
                <a:solidFill>
                  <a:schemeClr val="accent2"/>
                </a:solidFill>
              </a:rPr>
              <a:t>pseudocode: </a:t>
            </a:r>
          </a:p>
          <a:p>
            <a:pPr marL="0" indent="0">
              <a:buNone/>
            </a:pPr>
            <a:r>
              <a:rPr lang="en-US" sz="3200" dirty="0" smtClean="0"/>
              <a:t>Sol</a:t>
            </a:r>
            <a:r>
              <a:rPr lang="en-US" sz="3200" dirty="0"/>
              <a:t> </a:t>
            </a:r>
            <a:r>
              <a:rPr lang="en-US" sz="3200" dirty="0" smtClean="0"/>
              <a:t>=rand * </a:t>
            </a:r>
            <a:r>
              <a:rPr lang="en-US" sz="3200" dirty="0" err="1">
                <a:solidFill>
                  <a:srgbClr val="0070C0"/>
                </a:solidFill>
              </a:rPr>
              <a:t>Gstar</a:t>
            </a:r>
            <a:r>
              <a:rPr lang="en-US" sz="3200" dirty="0" smtClean="0"/>
              <a:t> + rand * Leader + steps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// this formula is not logical since it make all not moved solutions at the current iteration are merge of the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Gstar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and Leader positions but not consider the previous solution position !!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596301" y="175538"/>
            <a:ext cx="4322064" cy="73941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developements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301" y="1169464"/>
            <a:ext cx="11249335" cy="1961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-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adding Gaussian mutation</a:t>
            </a: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5- modifying the </a:t>
            </a:r>
            <a:r>
              <a:rPr lang="en-US" sz="3200" dirty="0">
                <a:solidFill>
                  <a:schemeClr val="accent5"/>
                </a:solidFill>
              </a:rPr>
              <a:t>method </a:t>
            </a:r>
            <a:r>
              <a:rPr lang="en-US" sz="3200" dirty="0" smtClean="0">
                <a:solidFill>
                  <a:schemeClr val="accent5"/>
                </a:solidFill>
              </a:rPr>
              <a:t> of deletion from Ext Archive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Using roulette </a:t>
            </a:r>
            <a:r>
              <a:rPr lang="en-US" sz="3200" dirty="0" smtClean="0">
                <a:solidFill>
                  <a:schemeClr val="accent5"/>
                </a:solidFill>
              </a:rPr>
              <a:t>wheel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IdxsToRemove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rouletteWheel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(1/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crowdDist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75" y="3131128"/>
            <a:ext cx="4657725" cy="3513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8" y="3038232"/>
            <a:ext cx="4953000" cy="369916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596301" y="202971"/>
            <a:ext cx="4322064" cy="73941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developements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36" y="147274"/>
            <a:ext cx="2105337" cy="7420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59" y="1427018"/>
            <a:ext cx="6078187" cy="5320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1427018"/>
            <a:ext cx="5791200" cy="53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36" y="147275"/>
            <a:ext cx="2105337" cy="6147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" y="872837"/>
            <a:ext cx="11001375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1189</TotalTime>
  <Words>262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AJ-MOFA technical report</vt:lpstr>
      <vt:lpstr>developements</vt:lpstr>
      <vt:lpstr>PowerPoint Presentation</vt:lpstr>
      <vt:lpstr>PowerPoint Presentation</vt:lpstr>
      <vt:lpstr>PowerPoint Presentation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Mohammad presentation    24/7/2020</dc:title>
  <dc:creator>mhdsqq2016noor@gmail.com</dc:creator>
  <cp:lastModifiedBy>mhdsqq2016noor@gmail.com</cp:lastModifiedBy>
  <cp:revision>62</cp:revision>
  <dcterms:created xsi:type="dcterms:W3CDTF">2020-07-24T15:48:51Z</dcterms:created>
  <dcterms:modified xsi:type="dcterms:W3CDTF">2020-12-23T07:10:30Z</dcterms:modified>
</cp:coreProperties>
</file>