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2" r:id="rId4"/>
    <p:sldId id="260" r:id="rId5"/>
    <p:sldId id="261" r:id="rId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676"/>
            <a:ext cx="987425" cy="69723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244107"/>
            <a:ext cx="7574915" cy="4617720"/>
          </a:xfrm>
          <a:prstGeom prst="rect">
            <a:avLst/>
          </a:prstGeom>
        </p:spPr>
        <p:txBody>
          <a:bodyPr wrap="square" lIns="0" tIns="0" rIns="0" bIns="0">
            <a:spAutoFit/>
          </a:bodyPr>
          <a:lstStyle>
            <a:lvl1pPr>
              <a:defRPr sz="1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4573" y="2489072"/>
            <a:ext cx="1485900" cy="939800"/>
          </a:xfrm>
          <a:prstGeom prst="rect">
            <a:avLst/>
          </a:prstGeom>
        </p:spPr>
        <p:txBody>
          <a:bodyPr vert="horz" wrap="square" lIns="0" tIns="12700" rIns="0" bIns="0" rtlCol="0">
            <a:spAutoFit/>
          </a:bodyPr>
          <a:lstStyle/>
          <a:p>
            <a:pPr marL="12700">
              <a:lnSpc>
                <a:spcPct val="100000"/>
              </a:lnSpc>
              <a:spcBef>
                <a:spcPts val="100"/>
              </a:spcBef>
            </a:pPr>
            <a:r>
              <a:rPr sz="6000" dirty="0"/>
              <a:t>Lab2</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097915" cy="697230"/>
          </a:xfrm>
          <a:prstGeom prst="rect">
            <a:avLst/>
          </a:prstGeom>
        </p:spPr>
        <p:txBody>
          <a:bodyPr vert="horz" wrap="square" lIns="0" tIns="13335" rIns="0" bIns="0" rtlCol="0">
            <a:spAutoFit/>
          </a:bodyPr>
          <a:lstStyle/>
          <a:p>
            <a:pPr marL="12700">
              <a:lnSpc>
                <a:spcPct val="100000"/>
              </a:lnSpc>
              <a:spcBef>
                <a:spcPts val="105"/>
              </a:spcBef>
            </a:pPr>
            <a:r>
              <a:rPr dirty="0"/>
              <a:t>Lab</a:t>
            </a:r>
            <a:r>
              <a:rPr lang="en-US" dirty="0"/>
              <a:t>1</a:t>
            </a:r>
            <a:endParaRPr dirty="0"/>
          </a:p>
        </p:txBody>
      </p:sp>
      <p:sp>
        <p:nvSpPr>
          <p:cNvPr id="3" name="object 3"/>
          <p:cNvSpPr txBox="1"/>
          <p:nvPr/>
        </p:nvSpPr>
        <p:spPr>
          <a:xfrm>
            <a:off x="916939" y="1793493"/>
            <a:ext cx="9870440" cy="835660"/>
          </a:xfrm>
          <a:prstGeom prst="rect">
            <a:avLst/>
          </a:prstGeom>
        </p:spPr>
        <p:txBody>
          <a:bodyPr vert="horz" wrap="square" lIns="0" tIns="60960" rIns="0" bIns="0" rtlCol="0">
            <a:spAutoFit/>
          </a:bodyPr>
          <a:lstStyle/>
          <a:p>
            <a:pPr marL="241300" marR="5080" indent="-229235">
              <a:lnSpc>
                <a:spcPts val="3020"/>
              </a:lnSpc>
              <a:spcBef>
                <a:spcPts val="480"/>
              </a:spcBef>
              <a:buFont typeface="Arial MT"/>
              <a:buChar char="•"/>
              <a:tabLst>
                <a:tab pos="241935" algn="l"/>
              </a:tabLst>
            </a:pPr>
            <a:r>
              <a:rPr sz="2800" spc="-10" dirty="0">
                <a:latin typeface="Calibri"/>
                <a:cs typeface="Calibri"/>
              </a:rPr>
              <a:t>Given</a:t>
            </a:r>
            <a:r>
              <a:rPr sz="2800" spc="5" dirty="0">
                <a:latin typeface="Calibri"/>
                <a:cs typeface="Calibri"/>
              </a:rPr>
              <a:t> </a:t>
            </a:r>
            <a:r>
              <a:rPr sz="2800" spc="-5" dirty="0">
                <a:latin typeface="Calibri"/>
                <a:cs typeface="Calibri"/>
              </a:rPr>
              <a:t>an</a:t>
            </a:r>
            <a:r>
              <a:rPr sz="2800" dirty="0">
                <a:latin typeface="Calibri"/>
                <a:cs typeface="Calibri"/>
              </a:rPr>
              <a:t> </a:t>
            </a:r>
            <a:r>
              <a:rPr sz="2800" spc="-15" dirty="0">
                <a:latin typeface="Calibri"/>
                <a:cs typeface="Calibri"/>
              </a:rPr>
              <a:t>integer</a:t>
            </a:r>
            <a:r>
              <a:rPr sz="2800" spc="5" dirty="0">
                <a:latin typeface="Calibri"/>
                <a:cs typeface="Calibri"/>
              </a:rPr>
              <a:t> </a:t>
            </a:r>
            <a:r>
              <a:rPr sz="2800" spc="-5" dirty="0">
                <a:latin typeface="Calibri"/>
                <a:cs typeface="Calibri"/>
              </a:rPr>
              <a:t>n,</a:t>
            </a:r>
            <a:r>
              <a:rPr sz="2800" dirty="0">
                <a:latin typeface="Calibri"/>
                <a:cs typeface="Calibri"/>
              </a:rPr>
              <a:t> </a:t>
            </a:r>
            <a:r>
              <a:rPr sz="2800" spc="-15" dirty="0">
                <a:latin typeface="Calibri"/>
                <a:cs typeface="Calibri"/>
              </a:rPr>
              <a:t>return</a:t>
            </a:r>
            <a:r>
              <a:rPr sz="2800" spc="15" dirty="0">
                <a:latin typeface="Calibri"/>
                <a:cs typeface="Calibri"/>
              </a:rPr>
              <a:t> </a:t>
            </a:r>
            <a:r>
              <a:rPr sz="2800" spc="-5" dirty="0">
                <a:latin typeface="Calibri"/>
                <a:cs typeface="Calibri"/>
              </a:rPr>
              <a:t>an</a:t>
            </a:r>
            <a:r>
              <a:rPr sz="2800" dirty="0">
                <a:latin typeface="Calibri"/>
                <a:cs typeface="Calibri"/>
              </a:rPr>
              <a:t> </a:t>
            </a:r>
            <a:r>
              <a:rPr sz="2800" spc="-15" dirty="0">
                <a:latin typeface="Calibri"/>
                <a:cs typeface="Calibri"/>
              </a:rPr>
              <a:t>integer</a:t>
            </a:r>
            <a:r>
              <a:rPr sz="2800" dirty="0">
                <a:latin typeface="Calibri"/>
                <a:cs typeface="Calibri"/>
              </a:rPr>
              <a:t> </a:t>
            </a:r>
            <a:r>
              <a:rPr sz="2800" spc="-10" dirty="0">
                <a:latin typeface="Calibri"/>
                <a:cs typeface="Calibri"/>
              </a:rPr>
              <a:t>that</a:t>
            </a:r>
            <a:r>
              <a:rPr sz="2800" spc="1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the </a:t>
            </a:r>
            <a:r>
              <a:rPr sz="2800" spc="-25" dirty="0">
                <a:latin typeface="Calibri"/>
                <a:cs typeface="Calibri"/>
              </a:rPr>
              <a:t>reverse</a:t>
            </a:r>
            <a:r>
              <a:rPr sz="2800" dirty="0">
                <a:latin typeface="Calibri"/>
                <a:cs typeface="Calibri"/>
              </a:rPr>
              <a:t> </a:t>
            </a:r>
            <a:r>
              <a:rPr sz="2800" spc="-15" dirty="0">
                <a:latin typeface="Calibri"/>
                <a:cs typeface="Calibri"/>
              </a:rPr>
              <a:t>ordering</a:t>
            </a:r>
            <a:r>
              <a:rPr sz="2800" spc="10" dirty="0">
                <a:latin typeface="Calibri"/>
                <a:cs typeface="Calibri"/>
              </a:rPr>
              <a:t> </a:t>
            </a:r>
            <a:r>
              <a:rPr sz="2800" spc="-10" dirty="0">
                <a:latin typeface="Calibri"/>
                <a:cs typeface="Calibri"/>
              </a:rPr>
              <a:t>of </a:t>
            </a:r>
            <a:r>
              <a:rPr sz="2800" spc="-620" dirty="0">
                <a:latin typeface="Calibri"/>
                <a:cs typeface="Calibri"/>
              </a:rPr>
              <a:t> </a:t>
            </a:r>
            <a:r>
              <a:rPr sz="2800" spc="-10" dirty="0">
                <a:latin typeface="Calibri"/>
                <a:cs typeface="Calibri"/>
              </a:rPr>
              <a:t>digits.</a:t>
            </a:r>
            <a:endParaRPr sz="2800">
              <a:latin typeface="Calibri"/>
              <a:cs typeface="Calibri"/>
            </a:endParaRPr>
          </a:p>
        </p:txBody>
      </p:sp>
      <p:pic>
        <p:nvPicPr>
          <p:cNvPr id="4" name="object 4"/>
          <p:cNvPicPr/>
          <p:nvPr/>
        </p:nvPicPr>
        <p:blipFill>
          <a:blip r:embed="rId2" cstate="print"/>
          <a:stretch>
            <a:fillRect/>
          </a:stretch>
        </p:blipFill>
        <p:spPr>
          <a:xfrm>
            <a:off x="3866388" y="3340608"/>
            <a:ext cx="3400044" cy="31516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CE7CE12-BDD9-4BF7-82D2-A9728484C12D}"/>
              </a:ext>
            </a:extLst>
          </p:cNvPr>
          <p:cNvSpPr txBox="1">
            <a:spLocks/>
          </p:cNvSpPr>
          <p:nvPr/>
        </p:nvSpPr>
        <p:spPr>
          <a:xfrm>
            <a:off x="609600" y="1981200"/>
            <a:ext cx="10439400" cy="4617720"/>
          </a:xfrm>
          <a:prstGeom prst="rect">
            <a:avLst/>
          </a:prstGeom>
        </p:spPr>
        <p:txBody>
          <a:bodyPr wrap="square" lIns="0" tIns="0" rIns="0" bIns="0">
            <a:normAutofit/>
          </a:bodyPr>
          <a:lstStyle>
            <a:lvl1pPr marL="0">
              <a:defRPr sz="15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kern="0"/>
              <a:t>Theatre Square in the capital city of Berland has a rectangular shape with the size </a:t>
            </a:r>
            <a:r>
              <a:rPr lang="en-US" sz="2400" i="1" kern="0"/>
              <a:t>n</a:t>
            </a:r>
            <a:r>
              <a:rPr lang="en-US" sz="2400" kern="0"/>
              <a:t> × </a:t>
            </a:r>
            <a:r>
              <a:rPr lang="en-US" sz="2400" i="1" kern="0"/>
              <a:t>m</a:t>
            </a:r>
            <a:r>
              <a:rPr lang="en-US" sz="2400" kern="0"/>
              <a:t> meters. On the occasion of the city's anniversary, a decision was taken to pave the Square with square granite flagstones. Each flagstone is of the size </a:t>
            </a:r>
            <a:r>
              <a:rPr lang="en-US" sz="2400" i="1" kern="0"/>
              <a:t>a</a:t>
            </a:r>
            <a:r>
              <a:rPr lang="en-US" sz="2400" kern="0"/>
              <a:t> × </a:t>
            </a:r>
            <a:r>
              <a:rPr lang="en-US" sz="2400" i="1" kern="0"/>
              <a:t>a</a:t>
            </a:r>
            <a:r>
              <a:rPr lang="en-US" sz="2400" kern="0"/>
              <a:t>.</a:t>
            </a:r>
          </a:p>
          <a:p>
            <a:r>
              <a:rPr lang="en-US" sz="2400" kern="0"/>
              <a:t>What is the least number of flagstones needed to pave the Square? It's allowed to cover the surface larger than the Theatre Square, but the Square has to be covered. It's not allowed to break the flagstones. The sides of flagstones should be parallel to the sides of the Square.</a:t>
            </a:r>
          </a:p>
          <a:p>
            <a:r>
              <a:rPr lang="en-US" sz="2400" b="1" kern="0"/>
              <a:t>Input</a:t>
            </a:r>
          </a:p>
          <a:p>
            <a:r>
              <a:rPr lang="en-US" sz="2400" kern="0"/>
              <a:t>The input contains three positive integer numbers in the first line: </a:t>
            </a:r>
            <a:r>
              <a:rPr lang="en-US" sz="2400" i="1" kern="0"/>
              <a:t>n</a:t>
            </a:r>
            <a:r>
              <a:rPr lang="en-US" sz="2400" kern="0"/>
              <a:t>,  </a:t>
            </a:r>
            <a:r>
              <a:rPr lang="en-US" sz="2400" i="1" kern="0"/>
              <a:t>m</a:t>
            </a:r>
            <a:r>
              <a:rPr lang="en-US" sz="2400" kern="0"/>
              <a:t> and </a:t>
            </a:r>
            <a:r>
              <a:rPr lang="en-US" sz="2400" i="1" kern="0"/>
              <a:t>a</a:t>
            </a:r>
            <a:r>
              <a:rPr lang="en-US" sz="2400" kern="0"/>
              <a:t> (1 ≤  </a:t>
            </a:r>
            <a:r>
              <a:rPr lang="en-US" sz="2400" i="1" kern="0"/>
              <a:t>n</a:t>
            </a:r>
            <a:r>
              <a:rPr lang="en-US" sz="2400" kern="0"/>
              <a:t>, </a:t>
            </a:r>
            <a:r>
              <a:rPr lang="en-US" sz="2400" i="1" kern="0"/>
              <a:t>m</a:t>
            </a:r>
            <a:r>
              <a:rPr lang="en-US" sz="2400" kern="0"/>
              <a:t>, </a:t>
            </a:r>
            <a:r>
              <a:rPr lang="en-US" sz="2400" i="1" kern="0"/>
              <a:t>a</a:t>
            </a:r>
            <a:r>
              <a:rPr lang="en-US" sz="2400" kern="0"/>
              <a:t> ≤ 10</a:t>
            </a:r>
            <a:r>
              <a:rPr lang="en-US" sz="2400" kern="0" baseline="30000"/>
              <a:t>9</a:t>
            </a:r>
            <a:r>
              <a:rPr lang="en-US" sz="2400" kern="0"/>
              <a:t>).</a:t>
            </a:r>
          </a:p>
          <a:p>
            <a:r>
              <a:rPr lang="en-US" sz="2400" b="1" kern="0"/>
              <a:t>Output</a:t>
            </a:r>
          </a:p>
          <a:p>
            <a:r>
              <a:rPr lang="en-US" sz="2400" kern="0"/>
              <a:t>Write the needed number of flagstones.</a:t>
            </a:r>
          </a:p>
          <a:p>
            <a:endParaRPr lang="en-US" sz="2400" kern="0" dirty="0"/>
          </a:p>
        </p:txBody>
      </p:sp>
      <p:sp>
        <p:nvSpPr>
          <p:cNvPr id="5" name="object 2">
            <a:extLst>
              <a:ext uri="{FF2B5EF4-FFF2-40B4-BE49-F238E27FC236}">
                <a16:creationId xmlns:a16="http://schemas.microsoft.com/office/drawing/2014/main" id="{F442087A-1A0A-4DB9-8122-67871CA509E5}"/>
              </a:ext>
            </a:extLst>
          </p:cNvPr>
          <p:cNvSpPr txBox="1">
            <a:spLocks noGrp="1"/>
          </p:cNvSpPr>
          <p:nvPr>
            <p:ph type="title"/>
          </p:nvPr>
        </p:nvSpPr>
        <p:spPr>
          <a:xfrm>
            <a:off x="916939" y="609676"/>
            <a:ext cx="1097915" cy="697230"/>
          </a:xfrm>
          <a:prstGeom prst="rect">
            <a:avLst/>
          </a:prstGeom>
        </p:spPr>
        <p:txBody>
          <a:bodyPr vert="horz" wrap="square" lIns="0" tIns="13335" rIns="0" bIns="0" rtlCol="0">
            <a:spAutoFit/>
          </a:bodyPr>
          <a:lstStyle/>
          <a:p>
            <a:pPr marL="12700">
              <a:lnSpc>
                <a:spcPct val="100000"/>
              </a:lnSpc>
              <a:spcBef>
                <a:spcPts val="105"/>
              </a:spcBef>
            </a:pPr>
            <a:r>
              <a:rPr dirty="0"/>
              <a:t>Lab</a:t>
            </a:r>
            <a:r>
              <a:rPr lang="en-US" dirty="0"/>
              <a:t>2</a:t>
            </a:r>
            <a:endParaRPr dirty="0"/>
          </a:p>
        </p:txBody>
      </p:sp>
    </p:spTree>
    <p:extLst>
      <p:ext uri="{BB962C8B-B14F-4D97-AF65-F5344CB8AC3E}">
        <p14:creationId xmlns:p14="http://schemas.microsoft.com/office/powerpoint/2010/main" val="148367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788661" cy="690574"/>
          </a:xfrm>
          <a:prstGeom prst="rect">
            <a:avLst/>
          </a:prstGeom>
        </p:spPr>
        <p:txBody>
          <a:bodyPr vert="horz" wrap="square" lIns="0" tIns="13335" rIns="0" bIns="0" rtlCol="0">
            <a:spAutoFit/>
          </a:bodyPr>
          <a:lstStyle/>
          <a:p>
            <a:pPr marL="12700">
              <a:lnSpc>
                <a:spcPct val="100000"/>
              </a:lnSpc>
              <a:spcBef>
                <a:spcPts val="105"/>
              </a:spcBef>
            </a:pPr>
            <a:r>
              <a:rPr lang="en-US" dirty="0"/>
              <a:t>L</a:t>
            </a:r>
            <a:r>
              <a:rPr dirty="0"/>
              <a:t>ab</a:t>
            </a:r>
            <a:r>
              <a:rPr lang="en-US" dirty="0"/>
              <a:t>3</a:t>
            </a:r>
            <a:endParaRPr dirty="0"/>
          </a:p>
        </p:txBody>
      </p:sp>
      <p:sp>
        <p:nvSpPr>
          <p:cNvPr id="3" name="object 3"/>
          <p:cNvSpPr txBox="1"/>
          <p:nvPr/>
        </p:nvSpPr>
        <p:spPr>
          <a:xfrm>
            <a:off x="916939" y="1793493"/>
            <a:ext cx="10285095" cy="1604645"/>
          </a:xfrm>
          <a:prstGeom prst="rect">
            <a:avLst/>
          </a:prstGeom>
        </p:spPr>
        <p:txBody>
          <a:bodyPr vert="horz" wrap="square" lIns="0" tIns="54610" rIns="0" bIns="0" rtlCol="0">
            <a:spAutoFit/>
          </a:bodyPr>
          <a:lstStyle/>
          <a:p>
            <a:pPr marL="241300" marR="5080" indent="-229235">
              <a:lnSpc>
                <a:spcPct val="90000"/>
              </a:lnSpc>
              <a:spcBef>
                <a:spcPts val="430"/>
              </a:spcBef>
              <a:buFont typeface="Arial MT"/>
              <a:buChar char="•"/>
              <a:tabLst>
                <a:tab pos="241935" algn="l"/>
              </a:tabLst>
            </a:pPr>
            <a:r>
              <a:rPr sz="2800" spc="-10" dirty="0">
                <a:latin typeface="Calibri"/>
                <a:cs typeface="Calibri"/>
              </a:rPr>
              <a:t>Given</a:t>
            </a:r>
            <a:r>
              <a:rPr sz="2800" spc="5" dirty="0">
                <a:latin typeface="Calibri"/>
                <a:cs typeface="Calibri"/>
              </a:rPr>
              <a:t> </a:t>
            </a:r>
            <a:r>
              <a:rPr sz="2800" spc="-5" dirty="0">
                <a:latin typeface="Calibri"/>
                <a:cs typeface="Calibri"/>
              </a:rPr>
              <a:t>a </a:t>
            </a:r>
            <a:r>
              <a:rPr sz="2800" spc="-15" dirty="0">
                <a:latin typeface="Calibri"/>
                <a:cs typeface="Calibri"/>
              </a:rPr>
              <a:t>string</a:t>
            </a:r>
            <a:r>
              <a:rPr sz="2800" spc="20" dirty="0">
                <a:latin typeface="Calibri"/>
                <a:cs typeface="Calibri"/>
              </a:rPr>
              <a:t> </a:t>
            </a:r>
            <a:r>
              <a:rPr sz="2800" spc="-10" dirty="0">
                <a:latin typeface="Calibri"/>
                <a:cs typeface="Calibri"/>
              </a:rPr>
              <a:t>implement</a:t>
            </a:r>
            <a:r>
              <a:rPr sz="2800" spc="25" dirty="0">
                <a:latin typeface="Calibri"/>
                <a:cs typeface="Calibri"/>
              </a:rPr>
              <a:t> </a:t>
            </a:r>
            <a:r>
              <a:rPr sz="2800" spc="-5" dirty="0">
                <a:latin typeface="Calibri"/>
                <a:cs typeface="Calibri"/>
              </a:rPr>
              <a:t>a</a:t>
            </a:r>
            <a:r>
              <a:rPr sz="2800" dirty="0">
                <a:latin typeface="Calibri"/>
                <a:cs typeface="Calibri"/>
              </a:rPr>
              <a:t> </a:t>
            </a:r>
            <a:r>
              <a:rPr sz="2800" spc="-5" dirty="0">
                <a:latin typeface="Calibri"/>
                <a:cs typeface="Calibri"/>
              </a:rPr>
              <a:t>function</a:t>
            </a:r>
            <a:r>
              <a:rPr sz="2800" spc="30" dirty="0">
                <a:latin typeface="Calibri"/>
                <a:cs typeface="Calibri"/>
              </a:rPr>
              <a:t> </a:t>
            </a:r>
            <a:r>
              <a:rPr sz="2800" spc="-5" dirty="0">
                <a:latin typeface="Calibri"/>
                <a:cs typeface="Calibri"/>
              </a:rPr>
              <a:t>which</a:t>
            </a:r>
            <a:r>
              <a:rPr sz="2800" spc="20" dirty="0">
                <a:latin typeface="Calibri"/>
                <a:cs typeface="Calibri"/>
              </a:rPr>
              <a:t> </a:t>
            </a:r>
            <a:r>
              <a:rPr sz="2800" spc="-15" dirty="0">
                <a:latin typeface="Calibri"/>
                <a:cs typeface="Calibri"/>
              </a:rPr>
              <a:t>returns</a:t>
            </a:r>
            <a:r>
              <a:rPr sz="2800" spc="20" dirty="0">
                <a:latin typeface="Calibri"/>
                <a:cs typeface="Calibri"/>
              </a:rPr>
              <a:t> </a:t>
            </a:r>
            <a:r>
              <a:rPr sz="2800" spc="-15" dirty="0">
                <a:latin typeface="Calibri"/>
                <a:cs typeface="Calibri"/>
              </a:rPr>
              <a:t>longest</a:t>
            </a:r>
            <a:r>
              <a:rPr sz="2800" spc="10" dirty="0">
                <a:latin typeface="Calibri"/>
                <a:cs typeface="Calibri"/>
              </a:rPr>
              <a:t> </a:t>
            </a:r>
            <a:r>
              <a:rPr sz="2800" spc="-20" dirty="0">
                <a:latin typeface="Calibri"/>
                <a:cs typeface="Calibri"/>
              </a:rPr>
              <a:t>word</a:t>
            </a:r>
            <a:r>
              <a:rPr sz="2800" spc="10" dirty="0">
                <a:latin typeface="Calibri"/>
                <a:cs typeface="Calibri"/>
              </a:rPr>
              <a:t> </a:t>
            </a:r>
            <a:r>
              <a:rPr sz="2800" spc="-5" dirty="0">
                <a:latin typeface="Calibri"/>
                <a:cs typeface="Calibri"/>
              </a:rPr>
              <a:t>in </a:t>
            </a:r>
            <a:r>
              <a:rPr sz="2800" dirty="0">
                <a:latin typeface="Calibri"/>
                <a:cs typeface="Calibri"/>
              </a:rPr>
              <a:t> </a:t>
            </a:r>
            <a:r>
              <a:rPr sz="2800" spc="-10" dirty="0">
                <a:latin typeface="Calibri"/>
                <a:cs typeface="Calibri"/>
              </a:rPr>
              <a:t>that</a:t>
            </a:r>
            <a:r>
              <a:rPr sz="2800" spc="10" dirty="0">
                <a:latin typeface="Calibri"/>
                <a:cs typeface="Calibri"/>
              </a:rPr>
              <a:t> </a:t>
            </a:r>
            <a:r>
              <a:rPr sz="2800" spc="-10" dirty="0">
                <a:latin typeface="Calibri"/>
                <a:cs typeface="Calibri"/>
              </a:rPr>
              <a:t>string.</a:t>
            </a:r>
            <a:r>
              <a:rPr sz="2800" spc="20" dirty="0">
                <a:latin typeface="Calibri"/>
                <a:cs typeface="Calibri"/>
              </a:rPr>
              <a:t> </a:t>
            </a:r>
            <a:r>
              <a:rPr sz="2800" spc="-5" dirty="0">
                <a:latin typeface="Calibri"/>
                <a:cs typeface="Calibri"/>
              </a:rPr>
              <a:t>If</a:t>
            </a:r>
            <a:r>
              <a:rPr sz="2800" dirty="0">
                <a:latin typeface="Calibri"/>
                <a:cs typeface="Calibri"/>
              </a:rPr>
              <a:t> </a:t>
            </a:r>
            <a:r>
              <a:rPr sz="2800" spc="-15" dirty="0">
                <a:latin typeface="Calibri"/>
                <a:cs typeface="Calibri"/>
              </a:rPr>
              <a:t>there</a:t>
            </a:r>
            <a:r>
              <a:rPr sz="2800" spc="10" dirty="0">
                <a:latin typeface="Calibri"/>
                <a:cs typeface="Calibri"/>
              </a:rPr>
              <a:t> </a:t>
            </a:r>
            <a:r>
              <a:rPr sz="2800" spc="-15" dirty="0">
                <a:latin typeface="Calibri"/>
                <a:cs typeface="Calibri"/>
              </a:rPr>
              <a:t>are</a:t>
            </a:r>
            <a:r>
              <a:rPr sz="2800" spc="-5" dirty="0">
                <a:latin typeface="Calibri"/>
                <a:cs typeface="Calibri"/>
              </a:rPr>
              <a:t> </a:t>
            </a:r>
            <a:r>
              <a:rPr sz="2800" spc="-10" dirty="0">
                <a:latin typeface="Calibri"/>
                <a:cs typeface="Calibri"/>
              </a:rPr>
              <a:t>two</a:t>
            </a:r>
            <a:r>
              <a:rPr sz="2800" spc="-5" dirty="0">
                <a:latin typeface="Calibri"/>
                <a:cs typeface="Calibri"/>
              </a:rPr>
              <a:t> or</a:t>
            </a:r>
            <a:r>
              <a:rPr sz="2800" dirty="0">
                <a:latin typeface="Calibri"/>
                <a:cs typeface="Calibri"/>
              </a:rPr>
              <a:t> </a:t>
            </a:r>
            <a:r>
              <a:rPr sz="2800" spc="-15" dirty="0">
                <a:latin typeface="Calibri"/>
                <a:cs typeface="Calibri"/>
              </a:rPr>
              <a:t>more</a:t>
            </a:r>
            <a:r>
              <a:rPr sz="2800" dirty="0">
                <a:latin typeface="Calibri"/>
                <a:cs typeface="Calibri"/>
              </a:rPr>
              <a:t> </a:t>
            </a:r>
            <a:r>
              <a:rPr sz="2800" spc="-20" dirty="0">
                <a:latin typeface="Calibri"/>
                <a:cs typeface="Calibri"/>
              </a:rPr>
              <a:t>words</a:t>
            </a:r>
            <a:r>
              <a:rPr sz="2800" spc="15" dirty="0">
                <a:latin typeface="Calibri"/>
                <a:cs typeface="Calibri"/>
              </a:rPr>
              <a:t> </a:t>
            </a:r>
            <a:r>
              <a:rPr sz="2800" spc="-10" dirty="0">
                <a:latin typeface="Calibri"/>
                <a:cs typeface="Calibri"/>
              </a:rPr>
              <a:t>that</a:t>
            </a:r>
            <a:r>
              <a:rPr sz="2800" spc="-5" dirty="0">
                <a:latin typeface="Calibri"/>
                <a:cs typeface="Calibri"/>
              </a:rPr>
              <a:t> </a:t>
            </a:r>
            <a:r>
              <a:rPr sz="2800" spc="-25" dirty="0">
                <a:latin typeface="Calibri"/>
                <a:cs typeface="Calibri"/>
              </a:rPr>
              <a:t>have</a:t>
            </a:r>
            <a:r>
              <a:rPr sz="280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same </a:t>
            </a:r>
            <a:r>
              <a:rPr sz="2800" spc="-15" dirty="0">
                <a:latin typeface="Calibri"/>
                <a:cs typeface="Calibri"/>
              </a:rPr>
              <a:t>length, </a:t>
            </a:r>
            <a:r>
              <a:rPr sz="2800" spc="-615" dirty="0">
                <a:latin typeface="Calibri"/>
                <a:cs typeface="Calibri"/>
              </a:rPr>
              <a:t> </a:t>
            </a:r>
            <a:r>
              <a:rPr sz="2800" spc="-15" dirty="0">
                <a:latin typeface="Calibri"/>
                <a:cs typeface="Calibri"/>
              </a:rPr>
              <a:t>return</a:t>
            </a:r>
            <a:r>
              <a:rPr sz="2800" spc="15" dirty="0">
                <a:latin typeface="Calibri"/>
                <a:cs typeface="Calibri"/>
              </a:rPr>
              <a:t> </a:t>
            </a:r>
            <a:r>
              <a:rPr sz="2800" spc="-5" dirty="0">
                <a:latin typeface="Calibri"/>
                <a:cs typeface="Calibri"/>
              </a:rPr>
              <a:t>the </a:t>
            </a:r>
            <a:r>
              <a:rPr sz="2800" spc="-25" dirty="0">
                <a:latin typeface="Calibri"/>
                <a:cs typeface="Calibri"/>
              </a:rPr>
              <a:t>first</a:t>
            </a:r>
            <a:r>
              <a:rPr sz="2800" spc="15" dirty="0">
                <a:latin typeface="Calibri"/>
                <a:cs typeface="Calibri"/>
              </a:rPr>
              <a:t> </a:t>
            </a:r>
            <a:r>
              <a:rPr sz="2800" spc="-15" dirty="0">
                <a:latin typeface="Calibri"/>
                <a:cs typeface="Calibri"/>
              </a:rPr>
              <a:t>longest</a:t>
            </a:r>
            <a:r>
              <a:rPr sz="2800" spc="20" dirty="0">
                <a:latin typeface="Calibri"/>
                <a:cs typeface="Calibri"/>
              </a:rPr>
              <a:t> </a:t>
            </a:r>
            <a:r>
              <a:rPr sz="2800" spc="-20" dirty="0">
                <a:latin typeface="Calibri"/>
                <a:cs typeface="Calibri"/>
              </a:rPr>
              <a:t>word</a:t>
            </a:r>
            <a:r>
              <a:rPr sz="2800" spc="-5" dirty="0">
                <a:latin typeface="Calibri"/>
                <a:cs typeface="Calibri"/>
              </a:rPr>
              <a:t> </a:t>
            </a:r>
            <a:r>
              <a:rPr sz="2800" spc="-20" dirty="0">
                <a:latin typeface="Calibri"/>
                <a:cs typeface="Calibri"/>
              </a:rPr>
              <a:t>from</a:t>
            </a:r>
            <a:r>
              <a:rPr sz="2800" spc="10" dirty="0">
                <a:latin typeface="Calibri"/>
                <a:cs typeface="Calibri"/>
              </a:rPr>
              <a:t> </a:t>
            </a:r>
            <a:r>
              <a:rPr sz="2800" spc="-5" dirty="0">
                <a:latin typeface="Calibri"/>
                <a:cs typeface="Calibri"/>
              </a:rPr>
              <a:t>the </a:t>
            </a:r>
            <a:r>
              <a:rPr sz="2800" spc="-10" dirty="0">
                <a:latin typeface="Calibri"/>
                <a:cs typeface="Calibri"/>
              </a:rPr>
              <a:t>string.</a:t>
            </a:r>
            <a:r>
              <a:rPr sz="2800" spc="20" dirty="0">
                <a:latin typeface="Calibri"/>
                <a:cs typeface="Calibri"/>
              </a:rPr>
              <a:t> </a:t>
            </a:r>
            <a:r>
              <a:rPr sz="2800" spc="-10" dirty="0">
                <a:latin typeface="Calibri"/>
                <a:cs typeface="Calibri"/>
              </a:rPr>
              <a:t>Ignore</a:t>
            </a:r>
            <a:r>
              <a:rPr sz="2800" spc="-5" dirty="0">
                <a:latin typeface="Calibri"/>
                <a:cs typeface="Calibri"/>
              </a:rPr>
              <a:t> </a:t>
            </a:r>
            <a:r>
              <a:rPr sz="2800" spc="-10" dirty="0">
                <a:latin typeface="Calibri"/>
                <a:cs typeface="Calibri"/>
              </a:rPr>
              <a:t>punctuation. </a:t>
            </a:r>
            <a:r>
              <a:rPr sz="2800" spc="-5" dirty="0">
                <a:latin typeface="Calibri"/>
                <a:cs typeface="Calibri"/>
              </a:rPr>
              <a:t> Input</a:t>
            </a:r>
            <a:r>
              <a:rPr sz="2800" spc="15" dirty="0">
                <a:latin typeface="Calibri"/>
                <a:cs typeface="Calibri"/>
              </a:rPr>
              <a:t> </a:t>
            </a:r>
            <a:r>
              <a:rPr sz="2800" spc="-15" dirty="0">
                <a:latin typeface="Calibri"/>
                <a:cs typeface="Calibri"/>
              </a:rPr>
              <a:t>string</a:t>
            </a:r>
            <a:r>
              <a:rPr sz="2800" spc="20" dirty="0">
                <a:latin typeface="Calibri"/>
                <a:cs typeface="Calibri"/>
              </a:rPr>
              <a:t> </a:t>
            </a:r>
            <a:r>
              <a:rPr sz="2800" spc="-10" dirty="0">
                <a:latin typeface="Calibri"/>
                <a:cs typeface="Calibri"/>
              </a:rPr>
              <a:t>can't</a:t>
            </a:r>
            <a:r>
              <a:rPr sz="2800" spc="5" dirty="0">
                <a:latin typeface="Calibri"/>
                <a:cs typeface="Calibri"/>
              </a:rPr>
              <a:t> </a:t>
            </a:r>
            <a:r>
              <a:rPr sz="2800" spc="-5" dirty="0">
                <a:latin typeface="Calibri"/>
                <a:cs typeface="Calibri"/>
              </a:rPr>
              <a:t>be</a:t>
            </a:r>
            <a:r>
              <a:rPr sz="2800" spc="5" dirty="0">
                <a:latin typeface="Calibri"/>
                <a:cs typeface="Calibri"/>
              </a:rPr>
              <a:t> </a:t>
            </a:r>
            <a:r>
              <a:rPr sz="2800" spc="-10" dirty="0">
                <a:latin typeface="Calibri"/>
                <a:cs typeface="Calibri"/>
              </a:rPr>
              <a:t>empty</a:t>
            </a:r>
            <a:r>
              <a:rPr sz="2800" dirty="0">
                <a:latin typeface="Calibri"/>
                <a:cs typeface="Calibri"/>
              </a:rPr>
              <a:t> </a:t>
            </a:r>
            <a:r>
              <a:rPr sz="2800" spc="-5" dirty="0">
                <a:latin typeface="Calibri"/>
                <a:cs typeface="Calibri"/>
              </a:rPr>
              <a:t>or </a:t>
            </a:r>
            <a:r>
              <a:rPr sz="2800" spc="-10" dirty="0">
                <a:latin typeface="Calibri"/>
                <a:cs typeface="Calibri"/>
              </a:rPr>
              <a:t>blank</a:t>
            </a:r>
            <a:r>
              <a:rPr sz="2800" spc="10" dirty="0">
                <a:latin typeface="Calibri"/>
                <a:cs typeface="Calibri"/>
              </a:rPr>
              <a:t> </a:t>
            </a:r>
            <a:r>
              <a:rPr sz="2800" spc="-15" dirty="0">
                <a:latin typeface="Calibri"/>
                <a:cs typeface="Calibri"/>
              </a:rPr>
              <a:t>string.</a:t>
            </a:r>
            <a:endParaRPr sz="2800" dirty="0">
              <a:latin typeface="Calibri"/>
              <a:cs typeface="Calibri"/>
            </a:endParaRPr>
          </a:p>
        </p:txBody>
      </p:sp>
      <p:pic>
        <p:nvPicPr>
          <p:cNvPr id="4" name="object 4"/>
          <p:cNvPicPr/>
          <p:nvPr/>
        </p:nvPicPr>
        <p:blipFill>
          <a:blip r:embed="rId2" cstate="print"/>
          <a:stretch>
            <a:fillRect/>
          </a:stretch>
        </p:blipFill>
        <p:spPr>
          <a:xfrm>
            <a:off x="3328415" y="4328159"/>
            <a:ext cx="5535168" cy="11704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ACD3-E3A1-4117-8343-D42EDA29745A}"/>
              </a:ext>
            </a:extLst>
          </p:cNvPr>
          <p:cNvSpPr>
            <a:spLocks noGrp="1"/>
          </p:cNvSpPr>
          <p:nvPr>
            <p:ph type="title"/>
          </p:nvPr>
        </p:nvSpPr>
        <p:spPr>
          <a:xfrm>
            <a:off x="916939" y="609676"/>
            <a:ext cx="9522461" cy="677108"/>
          </a:xfrm>
        </p:spPr>
        <p:txBody>
          <a:bodyPr/>
          <a:lstStyle/>
          <a:p>
            <a:r>
              <a:rPr lang="en-US"/>
              <a:t>Lab4</a:t>
            </a:r>
            <a:endParaRPr lang="en-US" dirty="0"/>
          </a:p>
        </p:txBody>
      </p:sp>
      <p:pic>
        <p:nvPicPr>
          <p:cNvPr id="1028" name="Picture 4" descr="Star Patterns Program in C - javatpoint">
            <a:extLst>
              <a:ext uri="{FF2B5EF4-FFF2-40B4-BE49-F238E27FC236}">
                <a16:creationId xmlns:a16="http://schemas.microsoft.com/office/drawing/2014/main" id="{6EFE0842-CA90-497D-BC28-EB4B6F166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33909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ar Patterns Program in C - javatpoint">
            <a:extLst>
              <a:ext uri="{FF2B5EF4-FFF2-40B4-BE49-F238E27FC236}">
                <a16:creationId xmlns:a16="http://schemas.microsoft.com/office/drawing/2014/main" id="{26066F31-DC85-40F1-8698-9F595AD0F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133600"/>
            <a:ext cx="30861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2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216</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 MT</vt:lpstr>
      <vt:lpstr>Calibri</vt:lpstr>
      <vt:lpstr>Calibri Light</vt:lpstr>
      <vt:lpstr>Office Theme</vt:lpstr>
      <vt:lpstr>Lab2</vt:lpstr>
      <vt:lpstr>Lab1</vt:lpstr>
      <vt:lpstr>Lab2</vt:lpstr>
      <vt:lpstr>Lab3</vt:lpstr>
      <vt:lpstr>Lab4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dc:title>
  <dc:creator>user</dc:creator>
  <cp:lastModifiedBy>user</cp:lastModifiedBy>
  <cp:revision>2</cp:revision>
  <dcterms:created xsi:type="dcterms:W3CDTF">2023-06-08T09:08:08Z</dcterms:created>
  <dcterms:modified xsi:type="dcterms:W3CDTF">2023-12-26T11:04:58Z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Microsoft® PowerPoint® 2019</vt:lpwstr>
  </property>
  <property fmtid="{D5CDD505-2E9C-101B-9397-08002B2CF9AE}" pid="4" name="LastSaved">
    <vt:filetime>2023-06-08T00:00:00Z</vt:filetime>
  </property>
</Properties>
</file>