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77" r:id="rId4"/>
    <p:sldId id="257" r:id="rId5"/>
    <p:sldId id="278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79" r:id="rId14"/>
    <p:sldId id="267" r:id="rId15"/>
    <p:sldId id="272" r:id="rId16"/>
    <p:sldId id="273" r:id="rId17"/>
    <p:sldId id="275" r:id="rId18"/>
    <p:sldId id="274" r:id="rId19"/>
    <p:sldId id="265" r:id="rId20"/>
    <p:sldId id="266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8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9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5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2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0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4911-10FE-4EDC-ABA7-93A42F4BD41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4911-10FE-4EDC-ABA7-93A42F4BD41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538EB-EB80-4411-B130-D66E7846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4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Html4 , css2.0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Tags for html4 : predefined tags </a:t>
            </a:r>
          </a:p>
          <a:p>
            <a:pPr marL="0" indent="0">
              <a:buNone/>
            </a:pPr>
            <a:r>
              <a:rPr lang="en-US" dirty="0" err="1" smtClean="0"/>
              <a:t>Div</a:t>
            </a:r>
            <a:r>
              <a:rPr lang="en-US" dirty="0" smtClean="0"/>
              <a:t> , p , h2 : not semantic tags </a:t>
            </a:r>
          </a:p>
          <a:p>
            <a:pPr marL="0" indent="0">
              <a:buNone/>
            </a:pPr>
            <a:r>
              <a:rPr lang="en-US" dirty="0" smtClean="0"/>
              <a:t>&lt;div&gt;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22469" y="1162594"/>
            <a:ext cx="2037805" cy="2351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9909" y="3187337"/>
            <a:ext cx="273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Animation : </a:t>
            </a:r>
          </a:p>
          <a:p>
            <a:r>
              <a:rPr lang="en-US" dirty="0" smtClean="0"/>
              <a:t>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0789" y="1828800"/>
            <a:ext cx="7785462" cy="4127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9248503" y="1815737"/>
            <a:ext cx="483326" cy="26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96251" y="5956663"/>
            <a:ext cx="431075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10789" y="5956663"/>
            <a:ext cx="431074" cy="339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802674" y="6139543"/>
            <a:ext cx="7929155" cy="209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731829" y="2076994"/>
            <a:ext cx="0" cy="406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25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4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Transformation :  rotate , skew , translate, scale </a:t>
            </a:r>
            <a:br>
              <a:rPr lang="en-US" dirty="0" smtClean="0"/>
            </a:br>
            <a:r>
              <a:rPr lang="en-US" dirty="0" smtClean="0"/>
              <a:t>and transition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3351767">
            <a:off x="2939143" y="1946366"/>
            <a:ext cx="2756263" cy="3435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ITI Mansoura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6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8832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&lt;p&gt;ITI&lt;/p&gt;</a:t>
            </a:r>
          </a:p>
          <a:p>
            <a:pPr marL="0" indent="0">
              <a:buNone/>
            </a:pPr>
            <a:r>
              <a:rPr lang="en-US" dirty="0" smtClean="0"/>
              <a:t>&lt;p&gt;MCIT&lt;/p&gt;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3589" y="3174274"/>
            <a:ext cx="10400211" cy="359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9716" y="3317966"/>
            <a:ext cx="3801292" cy="5355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ITI 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7475" y="3502632"/>
            <a:ext cx="3801292" cy="535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MCIT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71154" y="1860505"/>
            <a:ext cx="1672045" cy="50783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Position:static</a:t>
            </a:r>
            <a:endParaRPr lang="en-US" dirty="0" smtClean="0"/>
          </a:p>
          <a:p>
            <a:r>
              <a:rPr lang="en-US" dirty="0" smtClean="0"/>
              <a:t>Top:</a:t>
            </a:r>
          </a:p>
          <a:p>
            <a:r>
              <a:rPr lang="en-US" dirty="0" smtClean="0"/>
              <a:t>Left:</a:t>
            </a:r>
          </a:p>
          <a:p>
            <a:r>
              <a:rPr lang="en-US" dirty="0" smtClean="0"/>
              <a:t>Bottom:</a:t>
            </a:r>
          </a:p>
          <a:p>
            <a:r>
              <a:rPr lang="en-US" dirty="0" smtClean="0"/>
              <a:t>Right:</a:t>
            </a:r>
          </a:p>
          <a:p>
            <a:endParaRPr lang="en-US" dirty="0"/>
          </a:p>
          <a:p>
            <a:r>
              <a:rPr lang="en-US" dirty="0" smtClean="0"/>
              <a:t>Relative: relative from old position of element</a:t>
            </a:r>
          </a:p>
          <a:p>
            <a:endParaRPr lang="en-US" dirty="0" smtClean="0"/>
          </a:p>
          <a:p>
            <a:r>
              <a:rPr lang="en-US" dirty="0" smtClean="0"/>
              <a:t>Absolute:</a:t>
            </a:r>
          </a:p>
          <a:p>
            <a:r>
              <a:rPr lang="en-US" dirty="0" smtClean="0"/>
              <a:t>Relative to first relative parent else from body</a:t>
            </a:r>
          </a:p>
          <a:p>
            <a:endParaRPr lang="en-US" dirty="0" smtClean="0"/>
          </a:p>
          <a:p>
            <a:r>
              <a:rPr lang="en-US" dirty="0" smtClean="0"/>
              <a:t>Fixed: relative to body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30537" y="3174274"/>
            <a:ext cx="165463" cy="822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53694" y="3317966"/>
            <a:ext cx="171014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2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Change</a:t>
            </a:r>
            <a:r>
              <a:rPr lang="en-US" dirty="0" smtClean="0"/>
              <a:t> in property of more in </a:t>
            </a:r>
            <a:r>
              <a:rPr lang="en-US" dirty="0" smtClean="0">
                <a:solidFill>
                  <a:srgbClr val="FF0000"/>
                </a:solidFill>
              </a:rPr>
              <a:t>duration </a:t>
            </a:r>
          </a:p>
          <a:p>
            <a:pPr>
              <a:buFontTx/>
              <a:buChar char="-"/>
            </a:pPr>
            <a:r>
              <a:rPr lang="en-US" dirty="0" smtClean="0"/>
              <a:t>2 ways to declare animation :</a:t>
            </a:r>
          </a:p>
          <a:p>
            <a:pPr marL="0" indent="0">
              <a:buNone/>
            </a:pPr>
            <a:r>
              <a:rPr lang="en-US" dirty="0" smtClean="0"/>
              <a:t>*- from to</a:t>
            </a:r>
          </a:p>
          <a:p>
            <a:pPr marL="0" indent="0">
              <a:buNone/>
            </a:pPr>
            <a:r>
              <a:rPr lang="en-US" dirty="0" smtClean="0"/>
              <a:t>*- percent animation</a:t>
            </a:r>
          </a:p>
          <a:p>
            <a:pPr marL="0" indent="0">
              <a:buNone/>
            </a:pPr>
            <a:r>
              <a:rPr lang="en-US" dirty="0" smtClean="0"/>
              <a:t>Can be declared using rule @</a:t>
            </a:r>
            <a:r>
              <a:rPr lang="en-US" dirty="0" err="1" smtClean="0"/>
              <a:t>keyframes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Steps to define animation : </a:t>
            </a:r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 err="1" smtClean="0"/>
              <a:t>declara</a:t>
            </a:r>
            <a:r>
              <a:rPr lang="en-US" dirty="0" smtClean="0"/>
              <a:t> animation object using @</a:t>
            </a:r>
            <a:r>
              <a:rPr lang="en-US" dirty="0" err="1" smtClean="0"/>
              <a:t>keyframes</a:t>
            </a:r>
            <a:r>
              <a:rPr lang="en-US" dirty="0" smtClean="0"/>
              <a:t> {from to , percent }</a:t>
            </a:r>
          </a:p>
          <a:p>
            <a:pPr marL="0" indent="0">
              <a:buNone/>
            </a:pPr>
            <a:r>
              <a:rPr lang="en-US" dirty="0" smtClean="0"/>
              <a:t>2- assign animation object then assign duration plus extra properties for 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6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53640" cy="1325563"/>
          </a:xfrm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Task Lab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3954" y="2103120"/>
            <a:ext cx="2573383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3223" y="2103120"/>
            <a:ext cx="2573383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500846"/>
            <a:ext cx="1711234" cy="822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2168434" y="3866606"/>
            <a:ext cx="4754880" cy="4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923314" y="3300549"/>
            <a:ext cx="1711234" cy="822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7778931" y="4123509"/>
            <a:ext cx="58783" cy="15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82097" y="5630091"/>
            <a:ext cx="1711234" cy="822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48048" y="6074230"/>
            <a:ext cx="4575266" cy="1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7200" y="5630091"/>
            <a:ext cx="1711234" cy="8229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312817" y="4478383"/>
            <a:ext cx="0" cy="10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31382" y="2695303"/>
            <a:ext cx="297833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Hover : </a:t>
            </a:r>
          </a:p>
          <a:p>
            <a:r>
              <a:rPr lang="en-US" dirty="0" smtClean="0"/>
              <a:t>Pausing for animation</a:t>
            </a:r>
          </a:p>
          <a:p>
            <a:r>
              <a:rPr lang="en-US" dirty="0" smtClean="0"/>
              <a:t>Scale up section with transition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3"/>
          </p:cNvCxnSpPr>
          <p:nvPr/>
        </p:nvCxnSpPr>
        <p:spPr>
          <a:xfrm flipV="1">
            <a:off x="3187337" y="1358537"/>
            <a:ext cx="2194560" cy="1136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12526" y="559525"/>
            <a:ext cx="312202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js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23314" y="1567151"/>
            <a:ext cx="312202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js</a:t>
            </a:r>
            <a:r>
              <a:rPr lang="en-US" dirty="0" smtClean="0"/>
              <a:t> code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640977" y="1704702"/>
            <a:ext cx="1177834" cy="394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05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6366"/>
            <a:ext cx="10515600" cy="4598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4143" y="2181496"/>
            <a:ext cx="4883331" cy="151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Width: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1794" y="2020176"/>
            <a:ext cx="7354388" cy="45243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Relative measure units : </a:t>
            </a:r>
          </a:p>
          <a:p>
            <a:r>
              <a:rPr lang="en-US" dirty="0" smtClean="0"/>
              <a:t>% :  relative to the </a:t>
            </a:r>
            <a:r>
              <a:rPr lang="en-US" b="1" dirty="0" smtClean="0"/>
              <a:t>same property </a:t>
            </a:r>
            <a:r>
              <a:rPr lang="en-US" dirty="0" smtClean="0"/>
              <a:t>name in parent element</a:t>
            </a:r>
          </a:p>
          <a:p>
            <a:endParaRPr lang="en-US" dirty="0" smtClean="0"/>
          </a:p>
          <a:p>
            <a:r>
              <a:rPr lang="en-US" b="1" dirty="0" smtClean="0"/>
              <a:t>&lt;div&gt;</a:t>
            </a:r>
          </a:p>
          <a:p>
            <a:r>
              <a:rPr lang="en-US" b="1" dirty="0"/>
              <a:t>	</a:t>
            </a:r>
            <a:r>
              <a:rPr lang="en-US" b="1" dirty="0" smtClean="0"/>
              <a:t>&lt;p&gt;ITI&lt;/p&gt;</a:t>
            </a:r>
          </a:p>
          <a:p>
            <a:r>
              <a:rPr lang="en-US" b="1" dirty="0" smtClean="0"/>
              <a:t>&lt;/div&gt;</a:t>
            </a:r>
          </a:p>
          <a:p>
            <a:endParaRPr lang="en-US" b="1" dirty="0" smtClean="0"/>
          </a:p>
          <a:p>
            <a:r>
              <a:rPr lang="en-US" dirty="0"/>
              <a:t>d</a:t>
            </a:r>
            <a:r>
              <a:rPr lang="en-US" dirty="0" smtClean="0"/>
              <a:t>iv{</a:t>
            </a:r>
          </a:p>
          <a:p>
            <a:r>
              <a:rPr lang="en-US" dirty="0" smtClean="0"/>
              <a:t>	width:500px;</a:t>
            </a:r>
          </a:p>
          <a:p>
            <a:r>
              <a:rPr lang="en-US" dirty="0"/>
              <a:t>	</a:t>
            </a:r>
            <a:r>
              <a:rPr lang="en-US" dirty="0" smtClean="0"/>
              <a:t>height:100px;</a:t>
            </a:r>
          </a:p>
          <a:p>
            <a:r>
              <a:rPr lang="en-US" dirty="0"/>
              <a:t>	</a:t>
            </a:r>
            <a:r>
              <a:rPr lang="en-US" dirty="0" smtClean="0"/>
              <a:t>font-size:20px;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width:50%;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7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Vw</a:t>
            </a:r>
            <a:r>
              <a:rPr lang="en-US" dirty="0" smtClean="0"/>
              <a:t> , </a:t>
            </a:r>
            <a:r>
              <a:rPr lang="en-US" dirty="0" err="1" smtClean="0"/>
              <a:t>vh</a:t>
            </a:r>
            <a:r>
              <a:rPr lang="en-US" dirty="0" smtClean="0"/>
              <a:t> ,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6366"/>
            <a:ext cx="10515600" cy="4598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72441" y="4427199"/>
            <a:ext cx="7354388" cy="36933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Relative measure units : </a:t>
            </a:r>
          </a:p>
          <a:p>
            <a:r>
              <a:rPr lang="en-US" dirty="0" err="1" smtClean="0"/>
              <a:t>vw</a:t>
            </a:r>
            <a:r>
              <a:rPr lang="en-US" dirty="0" smtClean="0"/>
              <a:t> :  relative to viewport width</a:t>
            </a:r>
          </a:p>
          <a:p>
            <a:r>
              <a:rPr lang="en-US" dirty="0" err="1" smtClean="0"/>
              <a:t>vh</a:t>
            </a:r>
            <a:r>
              <a:rPr lang="en-US" dirty="0" smtClean="0"/>
              <a:t>:  </a:t>
            </a:r>
            <a:r>
              <a:rPr lang="en-US" dirty="0"/>
              <a:t>relative to viewport </a:t>
            </a:r>
            <a:r>
              <a:rPr lang="en-US" dirty="0" smtClean="0"/>
              <a:t>height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&lt;div&gt;</a:t>
            </a:r>
          </a:p>
          <a:p>
            <a:r>
              <a:rPr lang="en-US" b="1" dirty="0"/>
              <a:t>	</a:t>
            </a:r>
            <a:r>
              <a:rPr lang="en-US" b="1" dirty="0" smtClean="0"/>
              <a:t>&lt;p&gt;ITI&lt;/p&gt;</a:t>
            </a:r>
          </a:p>
          <a:p>
            <a:r>
              <a:rPr lang="en-US" b="1" dirty="0" smtClean="0"/>
              <a:t>&lt;/div&gt;</a:t>
            </a:r>
          </a:p>
          <a:p>
            <a:endParaRPr lang="en-US" b="1" dirty="0" smtClean="0"/>
          </a:p>
          <a:p>
            <a:r>
              <a:rPr lang="en-US" dirty="0"/>
              <a:t>d</a:t>
            </a:r>
            <a:r>
              <a:rPr lang="en-US" dirty="0" smtClean="0"/>
              <a:t>iv{</a:t>
            </a:r>
          </a:p>
          <a:p>
            <a:r>
              <a:rPr lang="en-US" dirty="0" smtClean="0"/>
              <a:t>	width:50vw;</a:t>
            </a:r>
          </a:p>
          <a:p>
            <a:r>
              <a:rPr lang="en-US" dirty="0"/>
              <a:t>	</a:t>
            </a:r>
            <a:r>
              <a:rPr lang="en-US" dirty="0" smtClean="0"/>
              <a:t>height:10vh;</a:t>
            </a:r>
          </a:p>
          <a:p>
            <a:r>
              <a:rPr lang="en-US" dirty="0"/>
              <a:t>	</a:t>
            </a:r>
            <a:r>
              <a:rPr lang="en-US" dirty="0" smtClean="0"/>
              <a:t>font-size:20px;</a:t>
            </a:r>
          </a:p>
          <a:p>
            <a:r>
              <a:rPr lang="en-US" dirty="0" smtClean="0"/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1353800" y="1371600"/>
            <a:ext cx="1447800" cy="69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353800" y="1169894"/>
            <a:ext cx="181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2070847"/>
            <a:ext cx="6436659" cy="27735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1" y="2241816"/>
            <a:ext cx="5629834" cy="151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Width: 50vw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301753" y="1027906"/>
            <a:ext cx="1557618" cy="13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20418" y="985228"/>
            <a:ext cx="181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4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w</a:t>
            </a:r>
            <a:r>
              <a:rPr lang="en-US" dirty="0" smtClean="0"/>
              <a:t> , </a:t>
            </a:r>
            <a:r>
              <a:rPr lang="en-US" dirty="0" err="1" smtClean="0"/>
              <a:t>vh</a:t>
            </a:r>
            <a:r>
              <a:rPr lang="en-US" dirty="0" smtClean="0"/>
              <a:t> , </a:t>
            </a:r>
            <a:r>
              <a:rPr lang="en-US" dirty="0" err="1" smtClean="0"/>
              <a:t>vmin</a:t>
            </a:r>
            <a:r>
              <a:rPr lang="en-US" dirty="0" smtClean="0"/>
              <a:t> , </a:t>
            </a:r>
            <a:r>
              <a:rPr lang="en-US" dirty="0" err="1" smtClean="0"/>
              <a:t>vmax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79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for display : flex : help us to build out layouts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  <a:ln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Parent Properties:</a:t>
            </a:r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 err="1" smtClean="0"/>
              <a:t>display:flex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2- </a:t>
            </a:r>
            <a:r>
              <a:rPr lang="en-US" b="1" dirty="0" smtClean="0"/>
              <a:t>justify-content: align items horizontal if flex –direction row otherwise align items vertical</a:t>
            </a:r>
          </a:p>
          <a:p>
            <a:pPr marL="0" indent="0">
              <a:buNone/>
            </a:pPr>
            <a:r>
              <a:rPr lang="en-US" dirty="0" smtClean="0"/>
              <a:t>Flex-start | flex-end | reverse | space-between | space-evenly</a:t>
            </a:r>
          </a:p>
          <a:p>
            <a:pPr marL="0" indent="0">
              <a:buNone/>
            </a:pPr>
            <a:r>
              <a:rPr lang="en-US" dirty="0" smtClean="0"/>
              <a:t>3- align-items:</a:t>
            </a:r>
          </a:p>
          <a:p>
            <a:pPr marL="0" indent="0">
              <a:buNone/>
            </a:pPr>
            <a:r>
              <a:rPr lang="en-US" b="1" dirty="0" smtClean="0"/>
              <a:t> align items vertical if flex –direction row otherwise align items </a:t>
            </a:r>
            <a:r>
              <a:rPr lang="en-US" b="1" dirty="0" err="1" smtClean="0"/>
              <a:t>horizonal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Flex-end</a:t>
            </a:r>
          </a:p>
          <a:p>
            <a:pPr marL="0" indent="0">
              <a:buNone/>
            </a:pPr>
            <a:r>
              <a:rPr lang="en-US" dirty="0" smtClean="0"/>
              <a:t>Flex-start</a:t>
            </a:r>
          </a:p>
          <a:p>
            <a:pPr marL="0" indent="0">
              <a:buNone/>
            </a:pPr>
            <a:r>
              <a:rPr lang="en-US" dirty="0" smtClean="0"/>
              <a:t>Center</a:t>
            </a:r>
          </a:p>
          <a:p>
            <a:pPr marL="0" indent="0">
              <a:buNone/>
            </a:pPr>
            <a:r>
              <a:rPr lang="en-US" dirty="0" smtClean="0"/>
              <a:t>Stretch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4- flex-wrap : no-wrap | wrap</a:t>
            </a:r>
          </a:p>
          <a:p>
            <a:pPr marL="0" indent="0">
              <a:buNone/>
            </a:pPr>
            <a:r>
              <a:rPr lang="en-US" dirty="0" smtClean="0"/>
              <a:t>5- flex-direction : row | column | row-reverse | column-reversed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79029" y="1825625"/>
            <a:ext cx="4974771" cy="43513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C00000"/>
                </a:solidFill>
              </a:rPr>
              <a:t>Child Properties: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1-align-self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2- flex-grow:0|1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3-flex-shrink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4-Flex-basis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5-Flex: grow shrink basis : short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5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2857"/>
            <a:ext cx="9144000" cy="1184774"/>
          </a:xfrm>
        </p:spPr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1338" y="3722915"/>
            <a:ext cx="2481942" cy="284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Tags 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Section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Nav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Aside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Header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Footer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5611" y="3722914"/>
            <a:ext cx="3683726" cy="284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3.0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Transformation : scale , rotate , skew , translate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Transition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Animation  : from to , %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Display : flex , grid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Media query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Shadows , box , text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……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51669" y="3722914"/>
            <a:ext cx="3239587" cy="284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</a:t>
            </a:r>
            <a:r>
              <a:rPr lang="en-US" dirty="0" err="1" smtClean="0"/>
              <a:t>Apis</a:t>
            </a:r>
            <a:r>
              <a:rPr lang="en-US" dirty="0" smtClean="0"/>
              <a:t> 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: Video , audio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Canvas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Browser storage : </a:t>
            </a:r>
            <a:r>
              <a:rPr lang="en-US" dirty="0" err="1" smtClean="0"/>
              <a:t>localStorage</a:t>
            </a:r>
            <a:r>
              <a:rPr lang="en-US" dirty="0" smtClean="0"/>
              <a:t> , </a:t>
            </a:r>
            <a:r>
              <a:rPr lang="en-US" dirty="0" err="1" smtClean="0"/>
              <a:t>sessionStorage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DragAnd</a:t>
            </a:r>
            <a:r>
              <a:rPr lang="en-US" dirty="0" smtClean="0"/>
              <a:t> </a:t>
            </a:r>
            <a:r>
              <a:rPr lang="en-US" dirty="0" smtClean="0"/>
              <a:t>Drop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geolocation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………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194" y="0"/>
            <a:ext cx="11808823" cy="675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2069" y="0"/>
            <a:ext cx="11821885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75658" y="248194"/>
            <a:ext cx="1110342" cy="3135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0624" y="248194"/>
            <a:ext cx="1110342" cy="3135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14208" y="248194"/>
            <a:ext cx="1110342" cy="313509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61020" y="222068"/>
            <a:ext cx="1110342" cy="3135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342515" y="248194"/>
            <a:ext cx="1110342" cy="3135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8194" y="757646"/>
            <a:ext cx="11795760" cy="59958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Back Ground Image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3156" y="2263139"/>
            <a:ext cx="4872446" cy="1025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94514" y="4046219"/>
            <a:ext cx="2508068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" name="Left Brace 1"/>
          <p:cNvSpPr/>
          <p:nvPr/>
        </p:nvSpPr>
        <p:spPr>
          <a:xfrm>
            <a:off x="-261257" y="0"/>
            <a:ext cx="261257" cy="7576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/>
          <p:cNvSpPr/>
          <p:nvPr/>
        </p:nvSpPr>
        <p:spPr>
          <a:xfrm>
            <a:off x="-653143" y="849086"/>
            <a:ext cx="653143" cy="57084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12192000" y="0"/>
            <a:ext cx="1328057" cy="6753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65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 : grid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9588" y="1690688"/>
            <a:ext cx="7458892" cy="76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39589" y="2612571"/>
            <a:ext cx="1214845" cy="335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83635" y="2612570"/>
            <a:ext cx="1214845" cy="335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76503" y="2612571"/>
            <a:ext cx="4428308" cy="135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6503" y="4127863"/>
            <a:ext cx="1946366" cy="184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58445" y="4127863"/>
            <a:ext cx="1946366" cy="1841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9588" y="6113417"/>
            <a:ext cx="7458891" cy="74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-182880" y="2090057"/>
            <a:ext cx="3174274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-274320" y="3117669"/>
            <a:ext cx="3174274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-156754" y="4889863"/>
            <a:ext cx="3174274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-215537" y="6453050"/>
            <a:ext cx="3174274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87783" y="18642"/>
            <a:ext cx="104503" cy="160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59977" y="-16805"/>
            <a:ext cx="104503" cy="160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06937" y="-112621"/>
            <a:ext cx="104503" cy="160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788434" y="-93980"/>
            <a:ext cx="104503" cy="160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4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17766" y="274246"/>
            <a:ext cx="3764281" cy="1325563"/>
          </a:xfrm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Grid : method 1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Parent Properties:</a:t>
            </a:r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 err="1" smtClean="0"/>
              <a:t>display:grid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2- gap: 10px </a:t>
            </a:r>
            <a:r>
              <a:rPr lang="en-US" dirty="0" err="1" smtClean="0"/>
              <a:t>10px</a:t>
            </a:r>
            <a:r>
              <a:rPr lang="en-US" dirty="0" smtClean="0"/>
              <a:t>; : </a:t>
            </a:r>
          </a:p>
          <a:p>
            <a:pPr marL="0" indent="0">
              <a:buNone/>
            </a:pPr>
            <a:r>
              <a:rPr lang="en-US" dirty="0" smtClean="0"/>
              <a:t>3- grid-template-columns:</a:t>
            </a:r>
          </a:p>
          <a:p>
            <a:pPr marL="0" indent="0">
              <a:buNone/>
            </a:pPr>
            <a:r>
              <a:rPr lang="en-US" dirty="0" smtClean="0"/>
              <a:t>10px </a:t>
            </a:r>
            <a:r>
              <a:rPr lang="en-US" dirty="0" err="1" smtClean="0"/>
              <a:t>10px</a:t>
            </a:r>
            <a:r>
              <a:rPr lang="en-US" dirty="0" smtClean="0"/>
              <a:t> </a:t>
            </a:r>
            <a:r>
              <a:rPr lang="en-US" dirty="0" err="1" smtClean="0"/>
              <a:t>10px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 smtClean="0"/>
              <a:t>4-Grid-template-rows:</a:t>
            </a:r>
          </a:p>
          <a:p>
            <a:pPr marL="0" indent="0">
              <a:buNone/>
            </a:pPr>
            <a:r>
              <a:rPr lang="en-US" dirty="0" smtClean="0"/>
              <a:t>20px </a:t>
            </a:r>
            <a:r>
              <a:rPr lang="en-US" dirty="0" err="1" smtClean="0"/>
              <a:t>20px</a:t>
            </a:r>
            <a:r>
              <a:rPr lang="en-US" dirty="0" smtClean="0"/>
              <a:t> </a:t>
            </a:r>
            <a:r>
              <a:rPr lang="en-US" dirty="0" err="1" smtClean="0"/>
              <a:t>20px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74676" y="2116755"/>
            <a:ext cx="4974771" cy="43513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C00000"/>
                </a:solidFill>
              </a:rPr>
              <a:t>Child Properties: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1-grid-column : start / end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2- grid-row : start / end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61318"/>
              </p:ext>
            </p:extLst>
          </p:nvPr>
        </p:nvGraphicFramePr>
        <p:xfrm>
          <a:off x="4271554" y="365125"/>
          <a:ext cx="594069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32"/>
                <a:gridCol w="1980232"/>
                <a:gridCol w="1980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</a:t>
                      </a:r>
                    </a:p>
                    <a:p>
                      <a:r>
                        <a:rPr lang="en-US" dirty="0" smtClean="0"/>
                        <a:t>Grid-column:1/2</a:t>
                      </a:r>
                    </a:p>
                    <a:p>
                      <a:r>
                        <a:rPr lang="en-US" dirty="0" smtClean="0"/>
                        <a:t>Grid-row:1/2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4258491" y="0"/>
            <a:ext cx="26126" cy="194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6804" y="-66473"/>
            <a:ext cx="336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235337" y="-120741"/>
            <a:ext cx="26126" cy="194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16880" y="-16238"/>
            <a:ext cx="79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8159931" y="-120741"/>
            <a:ext cx="26126" cy="194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41474" y="-16238"/>
            <a:ext cx="79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0177055" y="-233243"/>
            <a:ext cx="26126" cy="194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58598" y="-128740"/>
            <a:ext cx="79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226526" y="365125"/>
            <a:ext cx="779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6223" y="158024"/>
            <a:ext cx="32875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104607" y="959463"/>
            <a:ext cx="779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14303" y="752362"/>
            <a:ext cx="79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123113" y="1366271"/>
            <a:ext cx="779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32809" y="1159170"/>
            <a:ext cx="79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135088" y="1735603"/>
            <a:ext cx="779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44784" y="1528502"/>
            <a:ext cx="79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54288" y="1456293"/>
            <a:ext cx="1796142" cy="2248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2411" y="457200"/>
            <a:ext cx="9470572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: rows : ½</a:t>
            </a:r>
          </a:p>
          <a:p>
            <a:pPr algn="ctr"/>
            <a:r>
              <a:rPr lang="en-US" dirty="0" smtClean="0"/>
              <a:t>Column : 1/3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2411" y="5603966"/>
            <a:ext cx="9470572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 : rows: 5/6 : columns : 1/3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2411" y="1482246"/>
            <a:ext cx="9470572" cy="699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endParaRPr lang="en-US" dirty="0" smtClean="0"/>
          </a:p>
          <a:p>
            <a:pPr algn="ctr"/>
            <a:r>
              <a:rPr lang="en-US" dirty="0" smtClean="0"/>
              <a:t>Rows: 2/3</a:t>
            </a:r>
          </a:p>
          <a:p>
            <a:pPr algn="ctr"/>
            <a:r>
              <a:rPr lang="en-US" dirty="0" smtClean="0"/>
              <a:t>Column : 1/3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2411" y="2242457"/>
            <a:ext cx="7589521" cy="31525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Rows: 3/5</a:t>
            </a:r>
          </a:p>
          <a:p>
            <a:pPr algn="ctr"/>
            <a:r>
              <a:rPr lang="en-US" dirty="0" smtClean="0"/>
              <a:t>Column :1/2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74183" y="2344783"/>
            <a:ext cx="1763486" cy="151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Asidetwo</a:t>
            </a:r>
            <a:endParaRPr lang="en-US" dirty="0" smtClean="0"/>
          </a:p>
          <a:p>
            <a:pPr algn="ctr"/>
            <a:r>
              <a:rPr lang="en-US" dirty="0" smtClean="0"/>
              <a:t>Rows : ¾</a:t>
            </a:r>
          </a:p>
          <a:p>
            <a:pPr algn="ctr"/>
            <a:r>
              <a:rPr lang="en-US" dirty="0" smtClean="0"/>
              <a:t>Column :2/3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39497" y="3971109"/>
            <a:ext cx="1763486" cy="1423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Asideone</a:t>
            </a:r>
            <a:endParaRPr lang="en-US" dirty="0" smtClean="0"/>
          </a:p>
          <a:p>
            <a:pPr algn="ctr"/>
            <a:r>
              <a:rPr lang="en-US" dirty="0" smtClean="0"/>
              <a:t>Rows: 4/5</a:t>
            </a:r>
          </a:p>
          <a:p>
            <a:pPr algn="ctr"/>
            <a:r>
              <a:rPr lang="en-US" dirty="0" smtClean="0"/>
              <a:t>Column : 2/3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58091" y="457200"/>
            <a:ext cx="123052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110343" y="1410789"/>
            <a:ext cx="123052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058091" y="2229395"/>
            <a:ext cx="123052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1058091" y="3966755"/>
            <a:ext cx="123052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927463" y="5394960"/>
            <a:ext cx="123052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927463" y="6544492"/>
            <a:ext cx="123052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927463" y="169817"/>
            <a:ext cx="62701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927463" y="1012763"/>
            <a:ext cx="62701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927463" y="1835724"/>
            <a:ext cx="62701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927463" y="3560022"/>
            <a:ext cx="62701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927463" y="5005642"/>
            <a:ext cx="62701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927463" y="6155173"/>
            <a:ext cx="62701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332411" y="-40582"/>
            <a:ext cx="0" cy="689858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882743" y="-40582"/>
            <a:ext cx="0" cy="689858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789920" y="-40582"/>
            <a:ext cx="0" cy="689858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360" y="-108575"/>
            <a:ext cx="62701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251077" y="-42369"/>
            <a:ext cx="62701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172891" y="-62744"/>
            <a:ext cx="13063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620797" y="-105003"/>
            <a:ext cx="13063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70818" y="4362"/>
            <a:ext cx="62701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53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17766" y="274246"/>
            <a:ext cx="3764281" cy="1325563"/>
          </a:xfrm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Grid : method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Parent Properties:</a:t>
            </a:r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 err="1" smtClean="0"/>
              <a:t>display:grid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2- gap: 10px </a:t>
            </a:r>
            <a:r>
              <a:rPr lang="en-US" dirty="0" err="1" smtClean="0"/>
              <a:t>10px</a:t>
            </a:r>
            <a:r>
              <a:rPr lang="en-US" dirty="0" smtClean="0"/>
              <a:t>; : </a:t>
            </a:r>
          </a:p>
          <a:p>
            <a:pPr marL="0" indent="0">
              <a:buNone/>
            </a:pPr>
            <a:r>
              <a:rPr lang="en-US" dirty="0" smtClean="0"/>
              <a:t>3- grid-template-columns:</a:t>
            </a:r>
          </a:p>
          <a:p>
            <a:pPr marL="0" indent="0">
              <a:buNone/>
            </a:pPr>
            <a:r>
              <a:rPr lang="en-US" dirty="0" smtClean="0"/>
              <a:t>10px </a:t>
            </a:r>
            <a:r>
              <a:rPr lang="en-US" dirty="0" err="1" smtClean="0"/>
              <a:t>10px</a:t>
            </a:r>
            <a:r>
              <a:rPr lang="en-US" dirty="0" smtClean="0"/>
              <a:t> </a:t>
            </a:r>
            <a:r>
              <a:rPr lang="en-US" dirty="0" err="1" smtClean="0"/>
              <a:t>10px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 smtClean="0"/>
              <a:t>4-Grid-template-rows:</a:t>
            </a:r>
          </a:p>
          <a:p>
            <a:pPr marL="0" indent="0">
              <a:buNone/>
            </a:pPr>
            <a:r>
              <a:rPr lang="en-US" dirty="0" smtClean="0"/>
              <a:t>20px </a:t>
            </a:r>
            <a:r>
              <a:rPr lang="en-US" dirty="0" err="1" smtClean="0"/>
              <a:t>20px</a:t>
            </a:r>
            <a:r>
              <a:rPr lang="en-US" dirty="0" smtClean="0"/>
              <a:t> </a:t>
            </a:r>
            <a:r>
              <a:rPr lang="en-US" dirty="0" err="1" smtClean="0"/>
              <a:t>20px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4- grid-template areas : “. . 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. . . ”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00652" y="2217510"/>
            <a:ext cx="4974771" cy="43513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>
                <a:solidFill>
                  <a:srgbClr val="C00000"/>
                </a:solidFill>
              </a:rPr>
              <a:t>Child Properties: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1- grid-area: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12722"/>
              </p:ext>
            </p:extLst>
          </p:nvPr>
        </p:nvGraphicFramePr>
        <p:xfrm>
          <a:off x="4271554" y="365125"/>
          <a:ext cx="59406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32"/>
                <a:gridCol w="1980232"/>
                <a:gridCol w="1980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4532811" y="2769326"/>
            <a:ext cx="3879669" cy="253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16983" y="2625634"/>
            <a:ext cx="16459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6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56760" cy="435133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r>
              <a:rPr lang="en-US" dirty="0" smtClean="0"/>
              <a:t>Html4 basic structure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6817" y="1825625"/>
            <a:ext cx="4556760" cy="4351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&lt;head&gt;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	&lt;meta tags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&lt;body&gt;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&lt;/html&gt;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Html5 basic structure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863840" y="914400"/>
            <a:ext cx="1123406" cy="216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35486" y="230188"/>
            <a:ext cx="304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 data :</a:t>
            </a:r>
          </a:p>
          <a:p>
            <a:r>
              <a:rPr lang="en-US" dirty="0" smtClean="0"/>
              <a:t>Data about data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4245"/>
            <a:ext cx="4271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WHATWG group </a:t>
            </a:r>
          </a:p>
          <a:p>
            <a:r>
              <a:rPr lang="en-US" dirty="0" smtClean="0"/>
              <a:t>2005 : xhtml2.0</a:t>
            </a:r>
          </a:p>
          <a:p>
            <a:r>
              <a:rPr lang="en-US" dirty="0" smtClean="0"/>
              <a:t>X : </a:t>
            </a:r>
            <a:r>
              <a:rPr lang="en-US" b="1" dirty="0" smtClean="0"/>
              <a:t>XML</a:t>
            </a:r>
            <a:r>
              <a:rPr lang="en-US" dirty="0" smtClean="0"/>
              <a:t> : Extensible markup language </a:t>
            </a:r>
          </a:p>
          <a:p>
            <a:r>
              <a:rPr lang="en-US" dirty="0" smtClean="0"/>
              <a:t>Tags : user defined tags in xml  to store data </a:t>
            </a:r>
          </a:p>
          <a:p>
            <a:r>
              <a:rPr lang="en-US" dirty="0" smtClean="0"/>
              <a:t>&lt;id&gt;100&lt;/id&gt;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27326" y="-644"/>
            <a:ext cx="428243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&lt;!DOCTYPE student SYSTEM “iti.dtd”&gt;</a:t>
            </a:r>
          </a:p>
          <a:p>
            <a:r>
              <a:rPr lang="en-US" dirty="0" smtClean="0"/>
              <a:t>&lt;student&gt;</a:t>
            </a:r>
          </a:p>
          <a:p>
            <a:r>
              <a:rPr lang="en-US" dirty="0" smtClean="0"/>
              <a:t>	&lt;id&gt;100&lt;/id&gt;</a:t>
            </a:r>
          </a:p>
          <a:p>
            <a:r>
              <a:rPr lang="en-US" dirty="0" smtClean="0"/>
              <a:t>	&lt;name&gt;</a:t>
            </a:r>
            <a:r>
              <a:rPr lang="en-US" dirty="0" err="1" smtClean="0"/>
              <a:t>ahmed</a:t>
            </a:r>
            <a:r>
              <a:rPr lang="en-US" dirty="0" smtClean="0"/>
              <a:t>&lt;/name&gt;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&lt;/student&gt;</a:t>
            </a:r>
          </a:p>
          <a:p>
            <a:r>
              <a:rPr lang="en-US" dirty="0" smtClean="0"/>
              <a:t>Stduent.xml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03577" y="2621169"/>
            <a:ext cx="3435531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Business rules</a:t>
            </a:r>
          </a:p>
          <a:p>
            <a:r>
              <a:rPr lang="en-US" dirty="0" smtClean="0"/>
              <a:t>&lt;!ELEMENT student (</a:t>
            </a:r>
            <a:r>
              <a:rPr lang="en-US" dirty="0" err="1" smtClean="0"/>
              <a:t>id,name</a:t>
            </a:r>
            <a:r>
              <a:rPr lang="en-US" dirty="0" smtClean="0"/>
              <a:t>)&gt;</a:t>
            </a:r>
          </a:p>
          <a:p>
            <a:r>
              <a:rPr lang="en-US" dirty="0" smtClean="0"/>
              <a:t>&lt;!ELEMENT id (#PCDATA) &gt;</a:t>
            </a:r>
          </a:p>
          <a:p>
            <a:r>
              <a:rPr lang="en-US" dirty="0" smtClean="0"/>
              <a:t>&lt;!ELEMENT name (#PCDATA)&gt;</a:t>
            </a:r>
          </a:p>
          <a:p>
            <a:r>
              <a:rPr lang="en-US" dirty="0" smtClean="0"/>
              <a:t>iti.dtd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2906103" y="2030681"/>
            <a:ext cx="574766" cy="56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2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	&lt;head&gt;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&lt;meta charset=“utf-8</a:t>
            </a:r>
            <a:r>
              <a:rPr lang="en-US" dirty="0" smtClean="0"/>
              <a:t>”/&gt; unicode.org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&lt;meta name=“description” content=“”/&gt;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&lt;meta name=“keywords” content=“</a:t>
            </a:r>
            <a:r>
              <a:rPr lang="en-US" dirty="0" err="1" smtClean="0"/>
              <a:t>iti</a:t>
            </a:r>
            <a:r>
              <a:rPr lang="en-US" dirty="0" smtClean="0"/>
              <a:t> summer training Mansoura ”/&gt;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&lt;meta name=“viewport” content=“width=</a:t>
            </a:r>
            <a:r>
              <a:rPr lang="en-US" dirty="0" err="1" smtClean="0"/>
              <a:t>device-width;initial-scale</a:t>
            </a:r>
            <a:r>
              <a:rPr lang="en-US" dirty="0" smtClean="0"/>
              <a:t>=1”/&gt;&lt;!– just in case : responsive web layout --&gt;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&lt;title&gt;Basic Structure&lt;/title&gt;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3578" y="104503"/>
            <a:ext cx="94052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general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Css</a:t>
            </a:r>
            <a:r>
              <a:rPr lang="en-US" dirty="0" smtClean="0"/>
              <a:t> : rule based </a:t>
            </a:r>
          </a:p>
          <a:p>
            <a:pPr marL="0" indent="0">
              <a:buNone/>
            </a:pPr>
            <a:r>
              <a:rPr lang="en-US" dirty="0" smtClean="0"/>
              <a:t>Every rule : </a:t>
            </a:r>
          </a:p>
          <a:p>
            <a:pPr marL="0" indent="0">
              <a:buNone/>
            </a:pPr>
            <a:r>
              <a:rPr lang="en-US" dirty="0" smtClean="0"/>
              <a:t>Selector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p:v;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85109" y="3108960"/>
            <a:ext cx="4950822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62503" y="3461657"/>
            <a:ext cx="37359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selectors : </a:t>
            </a:r>
          </a:p>
          <a:p>
            <a:r>
              <a:rPr lang="en-US" dirty="0" smtClean="0"/>
              <a:t>Tag name </a:t>
            </a:r>
          </a:p>
          <a:p>
            <a:r>
              <a:rPr lang="en-US" dirty="0" smtClean="0"/>
              <a:t>Id </a:t>
            </a:r>
          </a:p>
          <a:p>
            <a:r>
              <a:rPr lang="en-US" dirty="0" smtClean="0"/>
              <a:t>Class name</a:t>
            </a:r>
          </a:p>
          <a:p>
            <a:r>
              <a:rPr lang="en-US" dirty="0" err="1" smtClean="0"/>
              <a:t>Hirarichal</a:t>
            </a:r>
            <a:r>
              <a:rPr lang="en-US" dirty="0" smtClean="0"/>
              <a:t> : child , </a:t>
            </a:r>
            <a:r>
              <a:rPr lang="en-US" dirty="0" err="1" smtClean="0"/>
              <a:t>desendent</a:t>
            </a:r>
            <a:r>
              <a:rPr lang="en-US" dirty="0" smtClean="0"/>
              <a:t> : &gt; , space </a:t>
            </a:r>
          </a:p>
          <a:p>
            <a:r>
              <a:rPr lang="en-US" dirty="0" err="1" smtClean="0"/>
              <a:t>Pesudo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: hover , active , focus</a:t>
            </a:r>
          </a:p>
          <a:p>
            <a:r>
              <a:rPr lang="en-US" dirty="0" smtClean="0"/>
              <a:t>Universal selector  *</a:t>
            </a:r>
          </a:p>
          <a:p>
            <a:r>
              <a:rPr lang="en-US" dirty="0" smtClean="0"/>
              <a:t>Group : ,</a:t>
            </a:r>
          </a:p>
          <a:p>
            <a:r>
              <a:rPr lang="en-US" dirty="0" smtClean="0"/>
              <a:t>Attribute selector : []</a:t>
            </a:r>
          </a:p>
          <a:p>
            <a:r>
              <a:rPr lang="en-US" dirty="0" smtClean="0"/>
              <a:t>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556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73480" y="195995"/>
            <a:ext cx="10515600" cy="132556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Layout : fixed : width : 1000px| responsive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6206" y="2194560"/>
            <a:ext cx="1201783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Small Screens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42755" y="2194559"/>
            <a:ext cx="2468880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 Screens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38205" y="2194558"/>
            <a:ext cx="2939143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 Screens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03918" y="2194557"/>
            <a:ext cx="3448596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Large Screens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6205" y="4528454"/>
            <a:ext cx="4245429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Large Screens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8353" y="4528454"/>
            <a:ext cx="6483533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</a:t>
            </a:r>
            <a:r>
              <a:rPr lang="en-US" dirty="0" err="1" smtClean="0"/>
              <a:t>Extra</a:t>
            </a:r>
            <a:r>
              <a:rPr lang="en-US" dirty="0" smtClean="0"/>
              <a:t>  Large Screens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908078" y="-492442"/>
            <a:ext cx="4241068" cy="2435064"/>
            <a:chOff x="770709" y="326571"/>
            <a:chExt cx="10920548" cy="6270172"/>
          </a:xfrm>
        </p:grpSpPr>
        <p:sp>
          <p:nvSpPr>
            <p:cNvPr id="11" name="Rectangle 10"/>
            <p:cNvSpPr/>
            <p:nvPr/>
          </p:nvSpPr>
          <p:spPr>
            <a:xfrm>
              <a:off x="770709" y="326571"/>
              <a:ext cx="10920548" cy="62701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6834" y="339634"/>
              <a:ext cx="10855235" cy="666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0709" y="5930537"/>
              <a:ext cx="10920548" cy="666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Footer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0709" y="1119051"/>
              <a:ext cx="10855235" cy="666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Links : Navigation Bar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6834" y="2050866"/>
              <a:ext cx="6962503" cy="364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64286" y="2024743"/>
              <a:ext cx="3461658" cy="3644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8274" y="2168434"/>
              <a:ext cx="6688183" cy="15806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8273" y="3931919"/>
              <a:ext cx="6688183" cy="15806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14509" y="2168434"/>
              <a:ext cx="3180805" cy="679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14509" y="3034938"/>
              <a:ext cx="3180805" cy="679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14509" y="3905794"/>
              <a:ext cx="3180805" cy="679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14509" y="4855027"/>
              <a:ext cx="3180805" cy="679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021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70709" y="287382"/>
            <a:ext cx="10920548" cy="6270172"/>
            <a:chOff x="770709" y="326571"/>
            <a:chExt cx="10920548" cy="6270172"/>
          </a:xfrm>
        </p:grpSpPr>
        <p:sp>
          <p:nvSpPr>
            <p:cNvPr id="4" name="Rectangle 3"/>
            <p:cNvSpPr/>
            <p:nvPr/>
          </p:nvSpPr>
          <p:spPr>
            <a:xfrm>
              <a:off x="770709" y="326571"/>
              <a:ext cx="10920548" cy="62701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96834" y="339634"/>
              <a:ext cx="10855235" cy="666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0709" y="5930537"/>
              <a:ext cx="10920548" cy="666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Footer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70709" y="1119051"/>
              <a:ext cx="10855235" cy="666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Links : Navigation Bar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6834" y="2050866"/>
              <a:ext cx="6962503" cy="364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64286" y="2024743"/>
              <a:ext cx="3461658" cy="3644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8274" y="2168434"/>
              <a:ext cx="6688183" cy="15806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8273" y="3931919"/>
              <a:ext cx="6688183" cy="158060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14509" y="2168434"/>
              <a:ext cx="3180805" cy="679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14509" y="3034938"/>
              <a:ext cx="3180805" cy="679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14509" y="3905794"/>
              <a:ext cx="3180805" cy="679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14509" y="4855027"/>
              <a:ext cx="3180805" cy="679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1162594" y="1119051"/>
            <a:ext cx="138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FWD:px</a:t>
            </a:r>
            <a:endParaRPr lang="en-US" dirty="0" smtClean="0"/>
          </a:p>
          <a:p>
            <a:r>
              <a:rPr lang="en-US" dirty="0" smtClean="0"/>
              <a:t>RWD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6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specific screen : We need to apply specific </a:t>
            </a:r>
            <a:r>
              <a:rPr lang="en-US" dirty="0" err="1" smtClean="0"/>
              <a:t>css</a:t>
            </a:r>
            <a:r>
              <a:rPr lang="en-US" dirty="0" smtClean="0"/>
              <a:t> : style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706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media query : </a:t>
            </a:r>
          </a:p>
          <a:p>
            <a:pPr marL="0" indent="0">
              <a:buNone/>
            </a:pPr>
            <a:r>
              <a:rPr lang="en-US" dirty="0" smtClean="0"/>
              <a:t>Apply style according condition :  min-width:500px =&gt;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1" y="3278777"/>
            <a:ext cx="3067594" cy="148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 </a:t>
            </a:r>
            <a:r>
              <a:rPr lang="en-US" dirty="0" err="1" smtClean="0"/>
              <a:t>Px</a:t>
            </a:r>
            <a:r>
              <a:rPr lang="en-US" dirty="0" smtClean="0"/>
              <a:t> at least  : green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21629" y="3278777"/>
            <a:ext cx="3803468" cy="148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800 </a:t>
            </a:r>
            <a:r>
              <a:rPr lang="en-US" dirty="0" err="1" smtClean="0"/>
              <a:t>Px</a:t>
            </a:r>
            <a:r>
              <a:rPr lang="en-US" dirty="0" smtClean="0"/>
              <a:t> at least  : yellow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40931" y="3278777"/>
            <a:ext cx="3803468" cy="148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 </a:t>
            </a:r>
            <a:r>
              <a:rPr lang="en-US" dirty="0" err="1" smtClean="0"/>
              <a:t>Px</a:t>
            </a:r>
            <a:r>
              <a:rPr lang="en-US" dirty="0" smtClean="0"/>
              <a:t> at least  : pink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783" y="5068389"/>
            <a:ext cx="5656217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Write Media query : </a:t>
            </a:r>
          </a:p>
          <a:p>
            <a:r>
              <a:rPr lang="en-US" dirty="0" smtClean="0"/>
              <a:t>@media inside style tag </a:t>
            </a:r>
          </a:p>
          <a:p>
            <a:r>
              <a:rPr lang="en-US" dirty="0" smtClean="0"/>
              <a:t>@media All | screen | print (condition or not){</a:t>
            </a:r>
          </a:p>
          <a:p>
            <a:r>
              <a:rPr lang="en-US" dirty="0" smtClean="0"/>
              <a:t>	style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4674" y="5068389"/>
            <a:ext cx="5421086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@media print{</a:t>
            </a:r>
          </a:p>
          <a:p>
            <a:r>
              <a:rPr lang="en-US" dirty="0" smtClean="0"/>
              <a:t>	div{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background-color:green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	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5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5451" y="1690688"/>
            <a:ext cx="1489166" cy="377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portrait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5400000">
            <a:off x="7611293" y="1259614"/>
            <a:ext cx="1489166" cy="377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landscape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2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7215</TotalTime>
  <Words>772</Words>
  <Application>Microsoft Office PowerPoint</Application>
  <PresentationFormat>Widescreen</PresentationFormat>
  <Paragraphs>288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Html4 , css2.0</vt:lpstr>
      <vt:lpstr>HTML5</vt:lpstr>
      <vt:lpstr>PowerPoint Presentation</vt:lpstr>
      <vt:lpstr>HTML5 Structure</vt:lpstr>
      <vt:lpstr>Css general formula</vt:lpstr>
      <vt:lpstr>Layout : fixed : width : 1000px| responsive</vt:lpstr>
      <vt:lpstr>PowerPoint Presentation</vt:lpstr>
      <vt:lpstr>In specific screen : We need to apply specific css : style </vt:lpstr>
      <vt:lpstr>PowerPoint Presentation</vt:lpstr>
      <vt:lpstr>shadows</vt:lpstr>
      <vt:lpstr>Multiple columns</vt:lpstr>
      <vt:lpstr>Transformation :  rotate , skew , translate, scale  and transition</vt:lpstr>
      <vt:lpstr>PowerPoint Presentation</vt:lpstr>
      <vt:lpstr>Animation</vt:lpstr>
      <vt:lpstr>Task Lab</vt:lpstr>
      <vt:lpstr>PowerPoint Presentation</vt:lpstr>
      <vt:lpstr>Vw , vh , </vt:lpstr>
      <vt:lpstr>vw , vh , vmin , vmax</vt:lpstr>
      <vt:lpstr>Value for display : flex : help us to build out layouts :</vt:lpstr>
      <vt:lpstr>PowerPoint Presentation</vt:lpstr>
      <vt:lpstr>Display  : grid</vt:lpstr>
      <vt:lpstr>Grid : method 1</vt:lpstr>
      <vt:lpstr>PowerPoint Presentation</vt:lpstr>
      <vt:lpstr>Grid : method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Microsoft account</dc:creator>
  <cp:lastModifiedBy>Microsoft account</cp:lastModifiedBy>
  <cp:revision>44</cp:revision>
  <dcterms:created xsi:type="dcterms:W3CDTF">2022-07-30T07:10:09Z</dcterms:created>
  <dcterms:modified xsi:type="dcterms:W3CDTF">2023-12-07T12:33:03Z</dcterms:modified>
</cp:coreProperties>
</file>