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8" r:id="rId6"/>
    <p:sldId id="286" r:id="rId7"/>
    <p:sldId id="266" r:id="rId8"/>
    <p:sldId id="270" r:id="rId9"/>
    <p:sldId id="271" r:id="rId10"/>
    <p:sldId id="280" r:id="rId11"/>
    <p:sldId id="273" r:id="rId12"/>
    <p:sldId id="287" r:id="rId13"/>
    <p:sldId id="284" r:id="rId14"/>
    <p:sldId id="288" r:id="rId15"/>
    <p:sldId id="285" r:id="rId16"/>
    <p:sldId id="277" r:id="rId17"/>
    <p:sldId id="278" r:id="rId18"/>
    <p:sldId id="279" r:id="rId19"/>
    <p:sldId id="283" r:id="rId20"/>
    <p:sldId id="289" r:id="rId21"/>
    <p:sldId id="29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A62B-EE20-4689-94CE-2AF98C4C2EC0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5727-A46B-4C32-9580-09B3831B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365870-E4A6-439F-A661-37324C4E2F68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BEC-16B0-423B-ACAB-7AA585B105BB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D3B-A34A-4D01-A451-623308F1E8AF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EB48-03C4-4E77-B9CD-CAFBA125CA47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9241-3748-4DAD-9256-A9304E3BDAAB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80C-E99B-423D-877F-B0382A500513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FFC-71AA-42F9-8268-2940B7BF028E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221D-F540-4719-B2E7-77C9E34B1CF4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4B6C-BE07-42FE-8DEB-140E478A2B38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06B12-D7AC-48C4-B044-84C4518B5C57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4C560-63BA-4AC9-A0F7-85224C8695D0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9D03B-EF1F-4F7D-9A05-4423BC9EAA24}" type="datetime1">
              <a:rPr lang="en-US" smtClean="0"/>
              <a:t>03-Dec-20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kddcup99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1F4-C900-4D7C-99F7-2CE1E5C9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647" y="1601692"/>
            <a:ext cx="9735533" cy="2763872"/>
          </a:xfrm>
        </p:spPr>
        <p:txBody>
          <a:bodyPr/>
          <a:lstStyle/>
          <a:p>
            <a:r>
              <a:rPr lang="en-US" sz="4000" b="1" dirty="0"/>
              <a:t>A Comparative Study of Machine Learning and</a:t>
            </a:r>
            <a:br>
              <a:rPr lang="en-US" sz="4000" b="1" dirty="0"/>
            </a:br>
            <a:r>
              <a:rPr lang="en-US" sz="4000" b="1" dirty="0"/>
              <a:t>Deep Learning in Network Anomaly-Based</a:t>
            </a:r>
            <a:br>
              <a:rPr lang="en-US" sz="4000" b="1" dirty="0"/>
            </a:br>
            <a:r>
              <a:rPr lang="en-US" sz="4000" b="1" dirty="0"/>
              <a:t>Intrusion Detection Systems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DEF4C-1230-4035-B0F6-A3EA0969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1" y="4657866"/>
            <a:ext cx="6284221" cy="1296166"/>
          </a:xfrm>
        </p:spPr>
        <p:txBody>
          <a:bodyPr>
            <a:normAutofit/>
          </a:bodyPr>
          <a:lstStyle/>
          <a:p>
            <a:r>
              <a:rPr lang="en-US" dirty="0"/>
              <a:t>Mohab Sameh Ibrahim Abdel-Wahab </a:t>
            </a:r>
          </a:p>
          <a:p>
            <a:r>
              <a:rPr lang="en-US" dirty="0"/>
              <a:t>Dr. Ayman </a:t>
            </a:r>
            <a:r>
              <a:rPr lang="en-US" dirty="0" err="1"/>
              <a:t>Atia</a:t>
            </a:r>
            <a:endParaRPr lang="en-US" dirty="0"/>
          </a:p>
          <a:p>
            <a:r>
              <a:rPr lang="en-US" dirty="0"/>
              <a:t>Eng. Ahmed Neil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32574C3-815B-4E12-A34B-AD96DF07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70" y="-62519"/>
            <a:ext cx="1725703" cy="1725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B95A5-9FEB-44AA-94EB-1C05FF1B4EB1}"/>
              </a:ext>
            </a:extLst>
          </p:cNvPr>
          <p:cNvSpPr txBox="1"/>
          <p:nvPr/>
        </p:nvSpPr>
        <p:spPr>
          <a:xfrm>
            <a:off x="4828009" y="6001232"/>
            <a:ext cx="24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7, December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5626-415F-4043-8BBE-9F970418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F43FC1-7D45-4071-9B57-846EABA0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8" y="3925536"/>
            <a:ext cx="2020783" cy="1656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35604-3490-42E1-B04F-27A694F2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875" y="243342"/>
            <a:ext cx="1332324" cy="1113983"/>
          </a:xfrm>
          <a:prstGeom prst="rect">
            <a:avLst/>
          </a:prstGeom>
        </p:spPr>
      </p:pic>
      <p:pic>
        <p:nvPicPr>
          <p:cNvPr id="9" name="Picture 8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B8B637E1-3AB0-4B82-9137-998AEF299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522" y="4753726"/>
            <a:ext cx="1771658" cy="7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581393"/>
            <a:ext cx="4867902" cy="1344715"/>
          </a:xfrm>
        </p:spPr>
        <p:txBody>
          <a:bodyPr>
            <a:normAutofit/>
          </a:bodyPr>
          <a:lstStyle/>
          <a:p>
            <a:r>
              <a:rPr lang="en-US" dirty="0"/>
              <a:t>Experiment: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60C41-5194-442D-AB70-CA2FE6B6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49" y="79666"/>
            <a:ext cx="3386581" cy="2447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8EE4E-9B03-424A-8440-1E701CB6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52" y="2592926"/>
            <a:ext cx="6268920" cy="2082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87C55F-1F2E-4916-B8C1-AE61FEBB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044" y="93948"/>
            <a:ext cx="2819527" cy="2447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F4712-1CC1-4C3E-9822-B4268B137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043" y="4727090"/>
            <a:ext cx="2819527" cy="208283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A0920E-B57A-4785-8C08-11D1F5E7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926109"/>
            <a:ext cx="4916549" cy="4350498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</a:t>
            </a:r>
          </a:p>
          <a:p>
            <a:r>
              <a:rPr lang="en-US" sz="2400" dirty="0"/>
              <a:t>Cleansing null packets</a:t>
            </a:r>
          </a:p>
          <a:p>
            <a:r>
              <a:rPr lang="en-US" sz="2400" dirty="0"/>
              <a:t>Normalization of Highly-Variant Data</a:t>
            </a:r>
          </a:p>
          <a:p>
            <a:r>
              <a:rPr lang="en-US" sz="2400" dirty="0"/>
              <a:t>Correlation Analysis &amp; Feature Selection</a:t>
            </a:r>
          </a:p>
          <a:p>
            <a:r>
              <a:rPr lang="en-US" sz="2400" dirty="0"/>
              <a:t>Label Encoding of Categorical Features</a:t>
            </a:r>
          </a:p>
          <a:p>
            <a:r>
              <a:rPr lang="en-US" sz="2400" dirty="0"/>
              <a:t>Splitting training &amp; testing datasets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8A3-4F5F-4F83-AFE6-DF65F066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n-US" dirty="0"/>
              <a:t>Experiment: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86D0-AA14-407D-A0BA-749FEA7D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857"/>
            <a:ext cx="7527471" cy="5015284"/>
          </a:xfrm>
        </p:spPr>
        <p:txBody>
          <a:bodyPr>
            <a:normAutofit/>
          </a:bodyPr>
          <a:lstStyle/>
          <a:p>
            <a:r>
              <a:rPr lang="en-US" sz="2400" dirty="0"/>
              <a:t>K-Nearest Neighbor Classifier (KNN)</a:t>
            </a:r>
          </a:p>
          <a:p>
            <a:r>
              <a:rPr lang="en-US" sz="2400" dirty="0"/>
              <a:t>Random Forest (RF)</a:t>
            </a:r>
          </a:p>
          <a:p>
            <a:r>
              <a:rPr lang="en-US" sz="2400" dirty="0"/>
              <a:t>Support Vector Machines (SVM)</a:t>
            </a:r>
          </a:p>
          <a:p>
            <a:r>
              <a:rPr lang="en-US" sz="2400" dirty="0"/>
              <a:t>Long-Short-Term-Memory (LSTM)</a:t>
            </a:r>
          </a:p>
          <a:p>
            <a:r>
              <a:rPr lang="en-US" sz="2400" dirty="0"/>
              <a:t>Gaussian Naïve Bayes (GNB)</a:t>
            </a:r>
          </a:p>
          <a:p>
            <a:r>
              <a:rPr lang="en-US" sz="2400" dirty="0"/>
              <a:t>Decision Tree (DT)</a:t>
            </a:r>
          </a:p>
          <a:p>
            <a:r>
              <a:rPr lang="en-US" sz="2400" dirty="0"/>
              <a:t>Logistic Regression (LR)</a:t>
            </a:r>
          </a:p>
          <a:p>
            <a:r>
              <a:rPr lang="en-US" sz="2400" dirty="0"/>
              <a:t>Gaussian Naïve Bayes</a:t>
            </a:r>
          </a:p>
          <a:p>
            <a:r>
              <a:rPr lang="en-US" sz="2400" dirty="0"/>
              <a:t>Gradient Boosting Classifier</a:t>
            </a:r>
          </a:p>
          <a:p>
            <a:r>
              <a:rPr lang="en-US" sz="2400" dirty="0" err="1"/>
              <a:t>Keras</a:t>
            </a:r>
            <a:r>
              <a:rPr lang="en-US" sz="2400" dirty="0"/>
              <a:t> Classifier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EB96D-FEC7-4E72-A679-0488825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8C0-6F3D-4726-ADB0-CA34F31E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685800"/>
            <a:ext cx="4405023" cy="1485900"/>
          </a:xfrm>
        </p:spPr>
        <p:txBody>
          <a:bodyPr>
            <a:normAutofit/>
          </a:bodyPr>
          <a:lstStyle/>
          <a:p>
            <a:r>
              <a:rPr lang="en-US" dirty="0"/>
              <a:t>Evaluation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3032-EA0E-427B-89F4-66E0CBBF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55896-9CB2-4245-89BD-6E1D1B2D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16" y="119269"/>
            <a:ext cx="6335487" cy="64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763B-84AB-4729-8839-DD4E924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133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AE1A-126E-404D-AA9D-C39BFA7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607288"/>
            <a:ext cx="9601200" cy="3419658"/>
          </a:xfrm>
        </p:spPr>
        <p:txBody>
          <a:bodyPr/>
          <a:lstStyle/>
          <a:p>
            <a:r>
              <a:rPr lang="en-US" sz="2400" dirty="0"/>
              <a:t>Online Prediction Intrusion Detection System</a:t>
            </a:r>
          </a:p>
          <a:p>
            <a:r>
              <a:rPr lang="en-US" sz="2400" dirty="0"/>
              <a:t>Providing a suitable dataset for real-world IDS applications</a:t>
            </a:r>
          </a:p>
          <a:p>
            <a:r>
              <a:rPr lang="en-US" sz="2400" dirty="0"/>
              <a:t>ML &amp; DL IDS Benchmarking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C5F2-149E-493B-BD2E-633BBA5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BFFA7FB-E7FE-4110-9C60-A8636AD9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34" y="5026945"/>
            <a:ext cx="1596292" cy="15962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BE84A3A-8889-46C5-B625-5C57A438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90"/>
          <a:stretch/>
        </p:blipFill>
        <p:spPr>
          <a:xfrm>
            <a:off x="4821724" y="5026945"/>
            <a:ext cx="2388295" cy="159629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6BAA1FD-1F02-4F8C-96FF-9E28F4C0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17" y="5059401"/>
            <a:ext cx="1596292" cy="15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E9D6-30C8-4626-BE44-15D80EBE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557" y="6103199"/>
            <a:ext cx="1534886" cy="35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End of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CFA5B-F055-4932-BC5A-B4446842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20EEAD-BF72-4603-9F81-DE5B5F39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157" y="2667663"/>
            <a:ext cx="5649686" cy="761337"/>
          </a:xfrm>
        </p:spPr>
        <p:txBody>
          <a:bodyPr/>
          <a:lstStyle/>
          <a:p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38491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CDA-DA61-4BAC-8AAF-6455BC3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FD22-38DA-4CDA-8B31-1C41676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3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Uses k-closest training samples in feature space</a:t>
            </a:r>
          </a:p>
          <a:p>
            <a:r>
              <a:rPr lang="en-US" sz="2400" dirty="0"/>
              <a:t>Known as Lazy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03EB1-E3F2-4F35-932D-A7A45D4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0" y="1839401"/>
            <a:ext cx="4282297" cy="33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Creates a separating margin for classification</a:t>
            </a:r>
          </a:p>
          <a:p>
            <a:r>
              <a:rPr lang="en-US" sz="2400" dirty="0"/>
              <a:t>New data is classified based on whether it exceeds the determined threshold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2E1E5-C0BC-430A-98EA-840FCDB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58" y="1577698"/>
            <a:ext cx="4276127" cy="37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759"/>
            <a:ext cx="7843962" cy="1985084"/>
          </a:xfrm>
        </p:spPr>
        <p:txBody>
          <a:bodyPr>
            <a:normAutofit/>
          </a:bodyPr>
          <a:lstStyle/>
          <a:p>
            <a:r>
              <a:rPr lang="en-US" sz="2400" dirty="0"/>
              <a:t>A type of Recurrent Neural Network</a:t>
            </a:r>
          </a:p>
          <a:p>
            <a:r>
              <a:rPr lang="en-US" sz="2400" dirty="0"/>
              <a:t>Short-term memory learns short chains of data recurrently</a:t>
            </a:r>
          </a:p>
          <a:p>
            <a:r>
              <a:rPr lang="en-US" sz="2400" dirty="0"/>
              <a:t>Uses Long memory to store learned relevant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8613F-13F6-4C8C-BBE1-49E2350F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25" y="3959659"/>
            <a:ext cx="6471150" cy="23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0B063-EC91-4B06-8CC8-8B4C5B79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28" y="74456"/>
            <a:ext cx="6335487" cy="64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2C1F-2B72-4178-B477-DD64D9C3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67" y="664920"/>
            <a:ext cx="4567288" cy="163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Cybersecurity -&gt; Defending Computers, mobile devices, etc. from malicious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FFFB1-C94A-4A3F-8C60-C3CA4D5744E3}"/>
              </a:ext>
            </a:extLst>
          </p:cNvPr>
          <p:cNvSpPr txBox="1"/>
          <p:nvPr/>
        </p:nvSpPr>
        <p:spPr>
          <a:xfrm>
            <a:off x="807467" y="3358012"/>
            <a:ext cx="320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Potential Network &amp; Information Threats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3F15F8-6751-4CFD-803C-037C2A6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CA1C3-3806-4716-A85A-F3F6FCFC2ED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532EB-5652-40BC-B1D0-C973B026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53" y="335251"/>
            <a:ext cx="6735646" cy="2241446"/>
          </a:xfrm>
          <a:prstGeom prst="rect">
            <a:avLst/>
          </a:prstGeom>
        </p:spPr>
      </p:pic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59B1CD4A-FF55-4A1B-BFC1-07073798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53" y="2818805"/>
            <a:ext cx="6735646" cy="36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44419-2D52-4D59-9F21-8F2A837E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6" y="1480016"/>
            <a:ext cx="5062024" cy="2588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A7E26-641E-45DC-91BE-6ECB1D2F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76" y="4196006"/>
            <a:ext cx="2815276" cy="4842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2EFE35-9A94-4D4C-9C80-A0346A216346}"/>
              </a:ext>
            </a:extLst>
          </p:cNvPr>
          <p:cNvSpPr txBox="1">
            <a:spLocks/>
          </p:cNvSpPr>
          <p:nvPr/>
        </p:nvSpPr>
        <p:spPr>
          <a:xfrm>
            <a:off x="1033976" y="1015858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K-Nearest Neighbors: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FE3B9-AEE7-4AF4-ABB1-83CFC5208C98}"/>
              </a:ext>
            </a:extLst>
          </p:cNvPr>
          <p:cNvSpPr txBox="1"/>
          <p:nvPr/>
        </p:nvSpPr>
        <p:spPr>
          <a:xfrm>
            <a:off x="876203" y="4715929"/>
            <a:ext cx="313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139 seconds</a:t>
            </a:r>
          </a:p>
          <a:p>
            <a:r>
              <a:rPr lang="en-US" dirty="0"/>
              <a:t>Testing Time: 281 seconds</a:t>
            </a:r>
          </a:p>
          <a:p>
            <a:r>
              <a:rPr lang="en-US" dirty="0"/>
              <a:t>Accuracy: 99.9%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E12C5-7D87-411F-9192-87521BA88A3D}"/>
              </a:ext>
            </a:extLst>
          </p:cNvPr>
          <p:cNvSpPr txBox="1"/>
          <p:nvPr/>
        </p:nvSpPr>
        <p:spPr>
          <a:xfrm>
            <a:off x="6941723" y="4511607"/>
            <a:ext cx="313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7.11 seconds</a:t>
            </a:r>
          </a:p>
          <a:p>
            <a:r>
              <a:rPr lang="en-US" dirty="0"/>
              <a:t>Testing Time: 0.39 seconds</a:t>
            </a:r>
          </a:p>
          <a:p>
            <a:r>
              <a:rPr lang="en-US" dirty="0"/>
              <a:t>Accuracy: 99.9%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B1FD3-9E2F-4ADA-8E1C-A532F116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23" y="1480016"/>
            <a:ext cx="5062025" cy="2447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479EFC-9B55-4AA6-AA55-C40C383BA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23" y="4106993"/>
            <a:ext cx="3016212" cy="40461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8659AD-9EE0-4286-AAF6-F9E1404335DB}"/>
              </a:ext>
            </a:extLst>
          </p:cNvPr>
          <p:cNvSpPr txBox="1">
            <a:spLocks/>
          </p:cNvSpPr>
          <p:nvPr/>
        </p:nvSpPr>
        <p:spPr>
          <a:xfrm>
            <a:off x="6921104" y="1015858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37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115CD-C511-4E89-B056-A36573DE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BDFC8-3424-4A8F-BDDB-13F606E7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9776"/>
          </a:xfrm>
        </p:spPr>
        <p:txBody>
          <a:bodyPr/>
          <a:lstStyle/>
          <a:p>
            <a:r>
              <a:rPr lang="en-US" dirty="0"/>
              <a:t>User Interface: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F68422-D557-4079-95E4-D6680D00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1997765"/>
          </a:xfrm>
        </p:spPr>
        <p:txBody>
          <a:bodyPr>
            <a:normAutofit/>
          </a:bodyPr>
          <a:lstStyle/>
          <a:p>
            <a:r>
              <a:rPr lang="en-US" dirty="0"/>
              <a:t>The users of the system can be multi-levels:</a:t>
            </a:r>
          </a:p>
          <a:p>
            <a:pPr lvl="1"/>
            <a:r>
              <a:rPr lang="en-US" dirty="0"/>
              <a:t>General Audience Individuals</a:t>
            </a:r>
          </a:p>
          <a:p>
            <a:pPr lvl="1"/>
            <a:r>
              <a:rPr lang="en-US" dirty="0"/>
              <a:t>System Administrators</a:t>
            </a:r>
          </a:p>
          <a:p>
            <a:pPr lvl="1"/>
            <a:r>
              <a:rPr lang="en-US" dirty="0"/>
              <a:t>Defensive/Testing Security Professionals</a:t>
            </a:r>
          </a:p>
          <a:p>
            <a:pPr lvl="1"/>
            <a:r>
              <a:rPr lang="en-US" dirty="0"/>
              <a:t>Governmental Agencies taking security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61F729-2852-4A68-B3D9-0D81F8669227}"/>
              </a:ext>
            </a:extLst>
          </p:cNvPr>
          <p:cNvSpPr txBox="1">
            <a:spLocks/>
          </p:cNvSpPr>
          <p:nvPr/>
        </p:nvSpPr>
        <p:spPr>
          <a:xfrm>
            <a:off x="1371600" y="3706633"/>
            <a:ext cx="9601200" cy="274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shall preview reports including:</a:t>
            </a:r>
          </a:p>
          <a:p>
            <a:pPr lvl="1"/>
            <a:r>
              <a:rPr lang="en-US" dirty="0"/>
              <a:t>Normal/Attack packets</a:t>
            </a:r>
          </a:p>
          <a:p>
            <a:pPr lvl="1"/>
            <a:r>
              <a:rPr lang="en-US" dirty="0"/>
              <a:t>Type of attack in packet</a:t>
            </a:r>
          </a:p>
          <a:p>
            <a:pPr lvl="1"/>
            <a:r>
              <a:rPr lang="en-US" dirty="0"/>
              <a:t>Time and frequency of attacks</a:t>
            </a:r>
          </a:p>
          <a:p>
            <a:pPr lvl="1"/>
            <a:r>
              <a:rPr lang="en-US" dirty="0"/>
              <a:t>Trends in attack frequency</a:t>
            </a:r>
          </a:p>
          <a:p>
            <a:pPr lvl="1"/>
            <a:r>
              <a:rPr lang="en-US" dirty="0"/>
              <a:t>Usual attack 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B9B-8E5E-4EB6-9FCA-DC581284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24045" cy="1264257"/>
          </a:xfrm>
        </p:spPr>
        <p:txBody>
          <a:bodyPr>
            <a:normAutofit fontScale="90000"/>
          </a:bodyPr>
          <a:lstStyle/>
          <a:p>
            <a:r>
              <a:rPr lang="en-US" dirty="0"/>
              <a:t>Draft slide (</a:t>
            </a:r>
            <a:r>
              <a:rPr lang="en-US" dirty="0">
                <a:solidFill>
                  <a:srgbClr val="FF0000"/>
                </a:solidFill>
              </a:rPr>
              <a:t>this slide is hidden in presentation view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3B98-F5FD-4E38-9831-04FA0892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3180"/>
            <a:ext cx="6961367" cy="3250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Provide a system that uses:</a:t>
            </a:r>
          </a:p>
          <a:p>
            <a:r>
              <a:rPr lang="en-US" sz="2800" dirty="0"/>
              <a:t>Best accuracy ML method + 1 Dataset</a:t>
            </a:r>
          </a:p>
          <a:p>
            <a:r>
              <a:rPr lang="en-US" sz="2800" dirty="0"/>
              <a:t>Hybrid ML (2 methods) + 1 Dataset</a:t>
            </a:r>
          </a:p>
          <a:p>
            <a:r>
              <a:rPr lang="en-US" sz="2800" dirty="0"/>
              <a:t>Hybrid ML (2 methods) + 2 Datasets</a:t>
            </a:r>
          </a:p>
          <a:p>
            <a:r>
              <a:rPr lang="en-US" sz="2800" dirty="0"/>
              <a:t>Online Prediction Intrusion Detection System</a:t>
            </a:r>
          </a:p>
          <a:p>
            <a:r>
              <a:rPr lang="en-US" sz="2800" dirty="0"/>
              <a:t>Hybrid ML Solution on Mobile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1D9-ED2A-4DF0-8F0B-7814E1F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94" y="385397"/>
            <a:ext cx="6396824" cy="926184"/>
          </a:xfrm>
        </p:spPr>
        <p:txBody>
          <a:bodyPr>
            <a:normAutofit/>
          </a:bodyPr>
          <a:lstStyle/>
          <a:p>
            <a:r>
              <a:rPr lang="en-US" sz="4000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F510-0B5C-48B1-94ED-294CFC7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" y="1177082"/>
            <a:ext cx="3967701" cy="1574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u="sng" dirty="0"/>
              <a:t>Intrusion Detection Systems (IDS):</a:t>
            </a:r>
          </a:p>
          <a:p>
            <a:pPr lvl="1"/>
            <a:r>
              <a:rPr lang="en-US" sz="2800" dirty="0"/>
              <a:t>Network IDS (NIDS)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Host IDS (HIDS)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3F7FA-E33D-42B6-BA7A-2AE9102D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95" y="1102142"/>
            <a:ext cx="2718905" cy="147042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54E4BE-8C57-4DCD-9BEE-6BBF4675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D5C57-BAFC-45EA-9BFD-4836F1C73E1A}"/>
              </a:ext>
            </a:extLst>
          </p:cNvPr>
          <p:cNvSpPr txBox="1"/>
          <p:nvPr/>
        </p:nvSpPr>
        <p:spPr>
          <a:xfrm>
            <a:off x="667910" y="0"/>
            <a:ext cx="19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 cont.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95D98E-6857-47D8-A4C2-05896DADC929}"/>
              </a:ext>
            </a:extLst>
          </p:cNvPr>
          <p:cNvSpPr txBox="1">
            <a:spLocks/>
          </p:cNvSpPr>
          <p:nvPr/>
        </p:nvSpPr>
        <p:spPr>
          <a:xfrm>
            <a:off x="884209" y="4612013"/>
            <a:ext cx="3967701" cy="157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000" dirty="0"/>
              <a:t>Two types:</a:t>
            </a:r>
            <a:endParaRPr lang="en-US" sz="3000" u="sng" dirty="0"/>
          </a:p>
          <a:p>
            <a:pPr lvl="1"/>
            <a:r>
              <a:rPr lang="en-US" sz="2800" dirty="0"/>
              <a:t>Signature-Based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Anomaly-Based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5460C-E86B-422D-8D61-68290CAF0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5" t="25013" r="32125"/>
          <a:stretch/>
        </p:blipFill>
        <p:spPr>
          <a:xfrm>
            <a:off x="7455452" y="848489"/>
            <a:ext cx="4556553" cy="307200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1BC2B270-82AF-4901-808B-E29E9E7C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97" y="1415160"/>
            <a:ext cx="2083200" cy="1701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9A60A-0202-4224-B0CA-B9197A2D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040" t="20235" r="5871"/>
          <a:stretch/>
        </p:blipFill>
        <p:spPr>
          <a:xfrm>
            <a:off x="5137612" y="4142338"/>
            <a:ext cx="1729884" cy="26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ACE5-70E1-46A0-BC44-7319A2E2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7" y="591440"/>
            <a:ext cx="4806563" cy="689776"/>
          </a:xfrm>
        </p:spPr>
        <p:txBody>
          <a:bodyPr/>
          <a:lstStyle/>
          <a:p>
            <a:r>
              <a:rPr lang="en-US" dirty="0"/>
              <a:t>Anomaly-Based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7997-E91E-436A-9204-C76D5DE8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1332310"/>
            <a:ext cx="4114800" cy="962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IDS + Deep Learning = Anomaly-Based IDS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B46C2B-4675-48BF-BDC8-481205A6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2123E-052C-4FB8-ADC8-BA942052490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(2/2)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C3FE0-81E0-4AB5-829C-A8C2A89E707F}"/>
              </a:ext>
            </a:extLst>
          </p:cNvPr>
          <p:cNvSpPr txBox="1">
            <a:spLocks/>
          </p:cNvSpPr>
          <p:nvPr/>
        </p:nvSpPr>
        <p:spPr>
          <a:xfrm>
            <a:off x="1263892" y="2772599"/>
            <a:ext cx="2055413" cy="53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Challenges: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1F9C7E-CBE1-4E85-BBE5-14A3238D466C}"/>
              </a:ext>
            </a:extLst>
          </p:cNvPr>
          <p:cNvSpPr txBox="1">
            <a:spLocks/>
          </p:cNvSpPr>
          <p:nvPr/>
        </p:nvSpPr>
        <p:spPr>
          <a:xfrm>
            <a:off x="1288111" y="3381087"/>
            <a:ext cx="5180275" cy="280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Enhancing real-life datasets</a:t>
            </a:r>
          </a:p>
          <a:p>
            <a:r>
              <a:rPr lang="en-US" dirty="0">
                <a:solidFill>
                  <a:srgbClr val="FF0000"/>
                </a:solidFill>
              </a:rPr>
              <a:t>Malicious attacks are constantly changing</a:t>
            </a:r>
          </a:p>
          <a:p>
            <a:r>
              <a:rPr lang="en-US" dirty="0">
                <a:solidFill>
                  <a:srgbClr val="FF0000"/>
                </a:solidFill>
              </a:rPr>
              <a:t>Applying more accurate Hybrid Deep Learning Methods</a:t>
            </a:r>
          </a:p>
          <a:p>
            <a:r>
              <a:rPr lang="en-US" dirty="0"/>
              <a:t>High Network Traffic</a:t>
            </a:r>
            <a:endParaRPr lang="en-US" b="1" dirty="0"/>
          </a:p>
          <a:p>
            <a:r>
              <a:rPr lang="en-US" dirty="0"/>
              <a:t>Client-Sided Machine Learning IDS for Mobile Devices</a:t>
            </a:r>
            <a:endParaRPr lang="en-US" b="1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550D44-F336-4CF0-9A5D-2C430524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15" y="2232564"/>
            <a:ext cx="1596293" cy="1829451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1F89A6A-BEA6-488A-AD2D-032B370E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6" y="185510"/>
            <a:ext cx="2158492" cy="1930616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D83DBDB6-47BB-4979-AB54-E0FB7A86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39" y="4227478"/>
            <a:ext cx="2060444" cy="20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41242" cy="1014214"/>
          </a:xfrm>
        </p:spPr>
        <p:txBody>
          <a:bodyPr>
            <a:normAutofit/>
          </a:bodyPr>
          <a:lstStyle/>
          <a:p>
            <a:r>
              <a:rPr lang="en-US" sz="3200" dirty="0"/>
              <a:t>A Deep Learning Approach for Intrusion Detection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4167386"/>
          </a:xfrm>
        </p:spPr>
        <p:txBody>
          <a:bodyPr/>
          <a:lstStyle/>
          <a:p>
            <a:r>
              <a:rPr lang="en-US" u="sng" dirty="0"/>
              <a:t>Method used</a:t>
            </a:r>
            <a:r>
              <a:rPr lang="en-US" dirty="0"/>
              <a:t>: Recurrent Neural Networks (RNN)</a:t>
            </a:r>
          </a:p>
          <a:p>
            <a:r>
              <a:rPr lang="en-US" u="sng" dirty="0"/>
              <a:t>Dataset</a:t>
            </a:r>
            <a:r>
              <a:rPr lang="en-US" dirty="0"/>
              <a:t>: NSL-KDD</a:t>
            </a:r>
          </a:p>
          <a:p>
            <a:r>
              <a:rPr lang="en-US" u="sng" dirty="0"/>
              <a:t>Detection</a:t>
            </a:r>
            <a:r>
              <a:rPr lang="en-US" dirty="0"/>
              <a:t> of the 5 classes</a:t>
            </a:r>
          </a:p>
          <a:p>
            <a:r>
              <a:rPr lang="en-US" u="sng" dirty="0">
                <a:solidFill>
                  <a:srgbClr val="FF0000"/>
                </a:solidFill>
              </a:rPr>
              <a:t>Accuracy</a:t>
            </a:r>
            <a:r>
              <a:rPr lang="en-US" dirty="0">
                <a:solidFill>
                  <a:srgbClr val="FF0000"/>
                </a:solidFill>
              </a:rPr>
              <a:t>: 97.09%</a:t>
            </a:r>
          </a:p>
          <a:p>
            <a:r>
              <a:rPr lang="en-US" u="sng" dirty="0"/>
              <a:t>Offline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(2/2)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CB4-3FB1-423E-96E7-9B70538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911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</a:t>
            </a:r>
            <a:r>
              <a:rPr lang="en-US" sz="1000" b="1" dirty="0"/>
              <a:t>IEEE</a:t>
            </a:r>
            <a:r>
              <a:rPr lang="en-US" sz="1000" dirty="0"/>
              <a:t> Access, vol. 5, pp. 21954-21961, </a:t>
            </a:r>
            <a:r>
              <a:rPr lang="en-US" sz="1000" b="1" dirty="0"/>
              <a:t>2017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DA28-D0C6-4629-BE45-FF7566DF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80" y="1409706"/>
            <a:ext cx="4039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41242" cy="1014214"/>
          </a:xfrm>
        </p:spPr>
        <p:txBody>
          <a:bodyPr>
            <a:noAutofit/>
          </a:bodyPr>
          <a:lstStyle/>
          <a:p>
            <a:r>
              <a:rPr lang="en-US" sz="2800" dirty="0"/>
              <a:t>INTRUSION DETECTION SYSTEM USING HYBRID BINARY PSO AND K-NEAREST NEIGHBORHOOD ALGORITHM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6537423" cy="4167386"/>
          </a:xfrm>
        </p:spPr>
        <p:txBody>
          <a:bodyPr/>
          <a:lstStyle/>
          <a:p>
            <a:r>
              <a:rPr lang="en-US" u="sng" dirty="0"/>
              <a:t>Method used</a:t>
            </a:r>
            <a:r>
              <a:rPr lang="en-US" dirty="0"/>
              <a:t>: K-NEAREST NEIGHBORHOOD (KNN) &amp; Particle Swarm Optimization Hybrid</a:t>
            </a:r>
          </a:p>
          <a:p>
            <a:r>
              <a:rPr lang="en-US" u="sng" dirty="0"/>
              <a:t>Dataset</a:t>
            </a:r>
            <a:r>
              <a:rPr lang="en-US" dirty="0"/>
              <a:t>: KDD-99</a:t>
            </a:r>
          </a:p>
          <a:p>
            <a:r>
              <a:rPr lang="en-US" u="sng" dirty="0"/>
              <a:t>Detection</a:t>
            </a:r>
            <a:r>
              <a:rPr lang="en-US" dirty="0"/>
              <a:t> of the 5 classes</a:t>
            </a:r>
          </a:p>
          <a:p>
            <a:r>
              <a:rPr lang="en-US" u="sng" dirty="0">
                <a:solidFill>
                  <a:srgbClr val="FF0000"/>
                </a:solidFill>
              </a:rPr>
              <a:t>Accuracy</a:t>
            </a:r>
            <a:r>
              <a:rPr lang="en-US" dirty="0">
                <a:solidFill>
                  <a:srgbClr val="FF0000"/>
                </a:solidFill>
              </a:rPr>
              <a:t>: 98.678%</a:t>
            </a:r>
          </a:p>
          <a:p>
            <a:r>
              <a:rPr lang="en-US" u="sng" dirty="0"/>
              <a:t>Offline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(2/2)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CB4-3FB1-423E-96E7-9B70538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911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</a:t>
            </a:r>
            <a:r>
              <a:rPr lang="en-US" sz="1000" b="1" dirty="0"/>
              <a:t>IEEE</a:t>
            </a:r>
            <a:r>
              <a:rPr lang="en-US" sz="1000" dirty="0"/>
              <a:t> Access, vol. 5, pp. 21954-21961, </a:t>
            </a:r>
            <a:r>
              <a:rPr lang="en-US" sz="1000" b="1" dirty="0"/>
              <a:t>2017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243B1-46F7-4C59-B27D-9F960D4E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409" y="2016482"/>
            <a:ext cx="4365041" cy="20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DF0-CEBD-493A-9D06-0D427A16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43" y="442581"/>
            <a:ext cx="4345387" cy="16002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FAF-1296-40EA-A6CF-FF480114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756" y="2790365"/>
            <a:ext cx="6738731" cy="271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Lack of an enhanced </a:t>
            </a:r>
            <a:r>
              <a:rPr lang="en-US" sz="3600" dirty="0">
                <a:solidFill>
                  <a:srgbClr val="FF0000"/>
                </a:solidFill>
              </a:rPr>
              <a:t>Hybrid </a:t>
            </a:r>
            <a:r>
              <a:rPr lang="en-US" sz="3600" dirty="0">
                <a:solidFill>
                  <a:schemeClr val="tx1"/>
                </a:solidFill>
              </a:rPr>
              <a:t>Deep Learning </a:t>
            </a:r>
            <a:r>
              <a:rPr lang="en-US" sz="3600" dirty="0"/>
              <a:t>Intrusion Detection System with </a:t>
            </a:r>
            <a:r>
              <a:rPr lang="en-US" sz="3600" dirty="0">
                <a:solidFill>
                  <a:srgbClr val="FF0000"/>
                </a:solidFill>
              </a:rPr>
              <a:t>enhanced accuracy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enhanced datasets.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382F32-6735-4510-9CB9-ADEDE2B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0990" y="643791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38EA3-34CC-4903-8101-71CA08B7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0" y="5319188"/>
            <a:ext cx="997893" cy="99789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13445E9-13A0-499F-95B4-DC629FA4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65" y="5342134"/>
            <a:ext cx="1199968" cy="1073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B2413-1FFA-4E9F-AA87-32E5D762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143" y="5552036"/>
            <a:ext cx="1922951" cy="7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68E-DD4A-4242-AA76-0543C86B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64" y="534725"/>
            <a:ext cx="7573679" cy="769289"/>
          </a:xfrm>
        </p:spPr>
        <p:txBody>
          <a:bodyPr>
            <a:normAutofit/>
          </a:bodyPr>
          <a:lstStyle/>
          <a:p>
            <a:r>
              <a:rPr lang="en-US" dirty="0"/>
              <a:t>Experiment: 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26D5-F0F9-417A-AA26-7E2874E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D34E24-20EB-4B73-A27E-381EC664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4" y="1304014"/>
            <a:ext cx="10491963" cy="44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41F-A7F4-48EC-85D5-401E772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/>
          <a:lstStyle/>
          <a:p>
            <a:r>
              <a:rPr lang="en-US" dirty="0"/>
              <a:t>Experiment: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8E1-C5E4-41FF-95D3-251DCB71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855" y="1602017"/>
            <a:ext cx="997812" cy="40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28A7-D2D2-46A4-BD73-AC804BD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02F-4495-4E82-9F16-7288AF3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07" y="1602017"/>
            <a:ext cx="1521040" cy="5193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964DFD-F33B-4C4B-B5D5-BA582E02EDE0}"/>
              </a:ext>
            </a:extLst>
          </p:cNvPr>
          <p:cNvSpPr txBox="1">
            <a:spLocks/>
          </p:cNvSpPr>
          <p:nvPr/>
        </p:nvSpPr>
        <p:spPr>
          <a:xfrm>
            <a:off x="1524000" y="1506787"/>
            <a:ext cx="4479525" cy="466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Extraction: KDD-99  public dataset (</a:t>
            </a:r>
            <a:r>
              <a:rPr lang="en-US" sz="2400" dirty="0">
                <a:hlinkClick r:id="rId3"/>
              </a:rPr>
              <a:t>http://kdd.ics.uci.edu/databases/kddcup99/kddcup99.html</a:t>
            </a:r>
            <a:r>
              <a:rPr lang="en-US" sz="2400" dirty="0"/>
              <a:t>)</a:t>
            </a:r>
          </a:p>
          <a:p>
            <a:r>
              <a:rPr lang="en-US" sz="2400" dirty="0"/>
              <a:t>KDD-99 Dataset:</a:t>
            </a:r>
          </a:p>
          <a:p>
            <a:pPr lvl="1"/>
            <a:r>
              <a:rPr lang="en-US" sz="2400" dirty="0"/>
              <a:t>Real-life network packets</a:t>
            </a:r>
          </a:p>
          <a:p>
            <a:pPr lvl="1"/>
            <a:r>
              <a:rPr lang="en-US" sz="2400" dirty="0"/>
              <a:t>Most widely used dataset</a:t>
            </a:r>
          </a:p>
          <a:p>
            <a:pPr lvl="1"/>
            <a:r>
              <a:rPr lang="en-US" sz="2400" dirty="0"/>
              <a:t>41 features</a:t>
            </a:r>
          </a:p>
          <a:p>
            <a:pPr lvl="1"/>
            <a:r>
              <a:rPr lang="en-US" sz="2400" dirty="0"/>
              <a:t>4.9 million packets</a:t>
            </a:r>
          </a:p>
          <a:p>
            <a:pPr lvl="1"/>
            <a:endParaRPr lang="en-US" sz="2400" dirty="0"/>
          </a:p>
          <a:p>
            <a:pPr marL="530352" lvl="1" indent="0">
              <a:buNone/>
            </a:pPr>
            <a:endParaRPr lang="en-US" sz="2400" dirty="0"/>
          </a:p>
          <a:p>
            <a:pPr marL="530352" lvl="1" indent="0"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200398-C1C3-4EFD-B733-AC7D0532A07C}"/>
              </a:ext>
            </a:extLst>
          </p:cNvPr>
          <p:cNvSpPr txBox="1">
            <a:spLocks/>
          </p:cNvSpPr>
          <p:nvPr/>
        </p:nvSpPr>
        <p:spPr>
          <a:xfrm>
            <a:off x="9044387" y="1616427"/>
            <a:ext cx="1301747" cy="74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/>
              <a:t>Attack Types &amp; Frequency: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368E7-97C6-49AF-8F56-32C2366FC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34" y="1624517"/>
            <a:ext cx="1596293" cy="3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3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723</Words>
  <Application>Microsoft Office PowerPoint</Application>
  <PresentationFormat>Widescreen</PresentationFormat>
  <Paragraphs>142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Franklin Gothic Book</vt:lpstr>
      <vt:lpstr>Crop</vt:lpstr>
      <vt:lpstr>A Comparative Study of Machine Learning and Deep Learning in Network Anomaly-Based Intrusion Detection Systems</vt:lpstr>
      <vt:lpstr>PowerPoint Presentation</vt:lpstr>
      <vt:lpstr>Intrusion Detection Systems</vt:lpstr>
      <vt:lpstr>Anomaly-Based IDS</vt:lpstr>
      <vt:lpstr>A Deep Learning Approach for Intrusion Detection Using Recurrent Neural Networks</vt:lpstr>
      <vt:lpstr>INTRUSION DETECTION SYSTEM USING HYBRID BINARY PSO AND K-NEAREST NEIGHBORHOOD ALGORITHM </vt:lpstr>
      <vt:lpstr>Problem Statement</vt:lpstr>
      <vt:lpstr>Experiment: System Overview</vt:lpstr>
      <vt:lpstr>Experiment: Input</vt:lpstr>
      <vt:lpstr>Experiment: Pre-Processing</vt:lpstr>
      <vt:lpstr>Experiment: Classification</vt:lpstr>
      <vt:lpstr>Evaluation &amp; Results</vt:lpstr>
      <vt:lpstr>Future Work</vt:lpstr>
      <vt:lpstr>Thank you for listening.</vt:lpstr>
      <vt:lpstr>Appendix</vt:lpstr>
      <vt:lpstr>K-Nearest Neighbor Classifier</vt:lpstr>
      <vt:lpstr>Support Vector Machines (SVM)</vt:lpstr>
      <vt:lpstr>Long Short-term Memory</vt:lpstr>
      <vt:lpstr>PowerPoint Presentation</vt:lpstr>
      <vt:lpstr>PowerPoint Presentation</vt:lpstr>
      <vt:lpstr>User Interface:</vt:lpstr>
      <vt:lpstr>Draft slide (this slide is hidden in presentation 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Machine Learning and Deep Learning in Network Anomaly-Based Intrusion Detection Systems</dc:title>
  <dc:creator>Mohab Sameh</dc:creator>
  <cp:lastModifiedBy>Mohab Sameh</cp:lastModifiedBy>
  <cp:revision>2</cp:revision>
  <dcterms:created xsi:type="dcterms:W3CDTF">2020-12-03T17:02:58Z</dcterms:created>
  <dcterms:modified xsi:type="dcterms:W3CDTF">2020-12-03T17:15:51Z</dcterms:modified>
</cp:coreProperties>
</file>