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4" r:id="rId4"/>
    <p:sldId id="265" r:id="rId5"/>
    <p:sldId id="267" r:id="rId6"/>
    <p:sldId id="268" r:id="rId7"/>
    <p:sldId id="266" r:id="rId8"/>
    <p:sldId id="270" r:id="rId9"/>
    <p:sldId id="271" r:id="rId10"/>
    <p:sldId id="275" r:id="rId11"/>
    <p:sldId id="272" r:id="rId12"/>
    <p:sldId id="276" r:id="rId13"/>
    <p:sldId id="273" r:id="rId14"/>
    <p:sldId id="277" r:id="rId15"/>
    <p:sldId id="278" r:id="rId16"/>
    <p:sldId id="279" r:id="rId17"/>
    <p:sldId id="280" r:id="rId18"/>
    <p:sldId id="281" r:id="rId19"/>
    <p:sldId id="274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0A62B-EE20-4689-94CE-2AF98C4C2EC0}" type="datetimeFigureOut">
              <a:rPr lang="en-US" smtClean="0"/>
              <a:t>09-Oct-20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5727-A46B-4C32-9580-09B3831B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365870-E4A6-439F-A661-37324C4E2F68}" type="datetime1">
              <a:rPr lang="en-US" smtClean="0"/>
              <a:t>09-Oct-20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EBEC-16B0-423B-ACAB-7AA585B105BB}" type="datetime1">
              <a:rPr lang="en-US" smtClean="0"/>
              <a:t>09-Oct-20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D3B-A34A-4D01-A451-623308F1E8AF}" type="datetime1">
              <a:rPr lang="en-US" smtClean="0"/>
              <a:t>09-Oct-20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EB48-03C4-4E77-B9CD-CAFBA125CA47}" type="datetime1">
              <a:rPr lang="en-US" smtClean="0"/>
              <a:t>09-Oct-20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C69241-3748-4DAD-9256-A9304E3BDAAB}" type="datetime1">
              <a:rPr lang="en-US" smtClean="0"/>
              <a:t>09-Oct-20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280C-E99B-423D-877F-B0382A500513}" type="datetime1">
              <a:rPr lang="en-US" smtClean="0"/>
              <a:t>09-Oct-20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FFC-71AA-42F9-8268-2940B7BF028E}" type="datetime1">
              <a:rPr lang="en-US" smtClean="0"/>
              <a:t>09-Oct-20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221D-F540-4719-B2E7-77C9E34B1CF4}" type="datetime1">
              <a:rPr lang="en-US" smtClean="0"/>
              <a:t>09-Oct-20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4B6C-BE07-42FE-8DEB-140E478A2B38}" type="datetime1">
              <a:rPr lang="en-US" smtClean="0"/>
              <a:t>09-Oct-20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06B12-D7AC-48C4-B044-84C4518B5C57}" type="datetime1">
              <a:rPr lang="en-US" smtClean="0"/>
              <a:t>09-Oct-20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34C560-63BA-4AC9-A0F7-85224C8695D0}" type="datetime1">
              <a:rPr lang="en-US" smtClean="0"/>
              <a:t>09-Oct-20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49D03B-EF1F-4F7D-9A05-4423BC9EAA24}" type="datetime1">
              <a:rPr lang="en-US" smtClean="0"/>
              <a:t>09-Oct-20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kdd.ics.uci.edu/databases/kddcup99/kddcup99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F1F4-C900-4D7C-99F7-2CE1E5C94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Enhanced intrusion detection system with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DEF4C-1230-4035-B0F6-A3EA09697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957627"/>
          </a:xfrm>
        </p:spPr>
        <p:txBody>
          <a:bodyPr>
            <a:normAutofit/>
          </a:bodyPr>
          <a:lstStyle/>
          <a:p>
            <a:r>
              <a:rPr lang="en-US" dirty="0"/>
              <a:t>Mohab Sameh Ibrahim Abdel-Wahab</a:t>
            </a:r>
          </a:p>
          <a:p>
            <a:r>
              <a:rPr lang="en-US" dirty="0"/>
              <a:t>Supervised by: Dr. Ayman Ezzat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32574C3-815B-4E12-A34B-AD96DF072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005" y="161750"/>
            <a:ext cx="1626704" cy="1626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FB95A5-9FEB-44AA-94EB-1C05FF1B4EB1}"/>
              </a:ext>
            </a:extLst>
          </p:cNvPr>
          <p:cNvSpPr txBox="1"/>
          <p:nvPr/>
        </p:nvSpPr>
        <p:spPr>
          <a:xfrm>
            <a:off x="4855338" y="4983505"/>
            <a:ext cx="2480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20, July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D5626-415F-4043-8BBE-9F970418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F43FC1-7D45-4071-9B57-846EABA0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69" y="2901721"/>
            <a:ext cx="1947687" cy="15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78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D41F-A7F4-48EC-85D5-401E7727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4948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B8E1-C5E4-41FF-95D3-251DCB713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925" y="1602017"/>
            <a:ext cx="997812" cy="405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Features: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128A7-D2D2-46A4-BD73-AC804BD5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B502F-4495-4E82-9F16-7288AF320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737" y="1593895"/>
            <a:ext cx="1521040" cy="519326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964DFD-F33B-4C4B-B5D5-BA582E02EDE0}"/>
              </a:ext>
            </a:extLst>
          </p:cNvPr>
          <p:cNvSpPr txBox="1">
            <a:spLocks/>
          </p:cNvSpPr>
          <p:nvPr/>
        </p:nvSpPr>
        <p:spPr>
          <a:xfrm>
            <a:off x="1524000" y="1506787"/>
            <a:ext cx="4479525" cy="2169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NSL-KDD Dataset:</a:t>
            </a:r>
          </a:p>
          <a:p>
            <a:pPr lvl="1"/>
            <a:r>
              <a:rPr lang="en-US" sz="2400" dirty="0"/>
              <a:t>Iteration of the KDD-99</a:t>
            </a:r>
          </a:p>
          <a:p>
            <a:pPr lvl="1"/>
            <a:r>
              <a:rPr lang="en-US" sz="2400" dirty="0"/>
              <a:t>Tries to solve kdd-99 problems</a:t>
            </a:r>
          </a:p>
          <a:p>
            <a:pPr lvl="1"/>
            <a:r>
              <a:rPr lang="en-US" sz="2400" dirty="0"/>
              <a:t>No redundant records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200398-C1C3-4EFD-B733-AC7D0532A07C}"/>
              </a:ext>
            </a:extLst>
          </p:cNvPr>
          <p:cNvSpPr txBox="1">
            <a:spLocks/>
          </p:cNvSpPr>
          <p:nvPr/>
        </p:nvSpPr>
        <p:spPr>
          <a:xfrm>
            <a:off x="8821862" y="1621383"/>
            <a:ext cx="1301747" cy="7402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1600" dirty="0"/>
              <a:t>Attack Types &amp; Frequency:</a:t>
            </a:r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F7A2A2E7-6A31-400D-9814-E87A7B573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438" y="2472292"/>
            <a:ext cx="3215007" cy="14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3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6ABE-8AC0-4EE4-BA70-B233A874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1342"/>
          </a:xfrm>
        </p:spPr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211A9-51DC-45B6-9FF0-29942321B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7142"/>
            <a:ext cx="9601200" cy="4340258"/>
          </a:xfrm>
        </p:spPr>
        <p:txBody>
          <a:bodyPr/>
          <a:lstStyle/>
          <a:p>
            <a:r>
              <a:rPr lang="en-US" sz="2400" dirty="0"/>
              <a:t>Data Extraction: KDD-99 is a public dataset (</a:t>
            </a:r>
            <a:r>
              <a:rPr lang="en-US" sz="2400" dirty="0">
                <a:hlinkClick r:id="rId2"/>
              </a:rPr>
              <a:t>http://kdd.ics.uci.edu/databases/kddcup99/kddcup99.html</a:t>
            </a:r>
            <a:r>
              <a:rPr lang="en-US" sz="2400" dirty="0"/>
              <a:t>)</a:t>
            </a:r>
          </a:p>
          <a:p>
            <a:r>
              <a:rPr lang="en-US" sz="2400" dirty="0"/>
              <a:t>Cleansing null packets</a:t>
            </a:r>
          </a:p>
          <a:p>
            <a:r>
              <a:rPr lang="en-US" sz="2400" dirty="0"/>
              <a:t>Finding categorical features</a:t>
            </a:r>
          </a:p>
          <a:p>
            <a:r>
              <a:rPr lang="en-US" sz="2400" dirty="0"/>
              <a:t>Visualization &amp; data correlation</a:t>
            </a:r>
          </a:p>
          <a:p>
            <a:r>
              <a:rPr lang="en-US" sz="2400" dirty="0"/>
              <a:t>Feature mapping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C0D62-CA88-44C9-AB97-36F6CC59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9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6DFD-E467-4C65-9AEC-AF783273C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8802"/>
          </a:xfrm>
        </p:spPr>
        <p:txBody>
          <a:bodyPr/>
          <a:lstStyle/>
          <a:p>
            <a:r>
              <a:rPr lang="en-US" dirty="0"/>
              <a:t>Pre-processing (cont.):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5722D-F0E8-41C1-8446-AE0990DC9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0991"/>
            <a:ext cx="9601200" cy="2814762"/>
          </a:xfrm>
        </p:spPr>
        <p:txBody>
          <a:bodyPr>
            <a:normAutofit/>
          </a:bodyPr>
          <a:lstStyle/>
          <a:p>
            <a:r>
              <a:rPr lang="en-US" sz="2600" dirty="0"/>
              <a:t>Previous work has followed similar methods in pre-processing of data:</a:t>
            </a:r>
          </a:p>
          <a:p>
            <a:pPr lvl="1"/>
            <a:r>
              <a:rPr lang="en-US" sz="2600" dirty="0" err="1"/>
              <a:t>Numericalization</a:t>
            </a:r>
            <a:r>
              <a:rPr lang="en-US" sz="2600" dirty="0"/>
              <a:t> of categorical data (label/one-hot encoding)</a:t>
            </a:r>
          </a:p>
          <a:p>
            <a:pPr lvl="1"/>
            <a:r>
              <a:rPr lang="en-US" sz="2600" dirty="0"/>
              <a:t>Normalization of highly variant data (logarithmic scaling)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F22CD-B1C8-460E-A798-DD31F1C7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7E96D72-F352-40C0-BAE8-162C6BFB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3366" y="6453386"/>
            <a:ext cx="10177668" cy="404614"/>
          </a:xfrm>
        </p:spPr>
        <p:txBody>
          <a:bodyPr/>
          <a:lstStyle/>
          <a:p>
            <a:r>
              <a:rPr lang="en-US" sz="1000" dirty="0"/>
              <a:t>C. Yin, Y. Zhu, J. Fei and X. He, "A Deep Learning Approach for Intrusion Detection Using Recurrent Neural Networks," in IEEE Access, vol. 5, pp. 21954-21961, 2017, </a:t>
            </a:r>
            <a:r>
              <a:rPr lang="en-US" sz="1000" dirty="0" err="1"/>
              <a:t>doi</a:t>
            </a:r>
            <a:r>
              <a:rPr lang="en-US" sz="1000" dirty="0"/>
              <a:t>: 10.1109/ACCESS.2017.2762418.</a:t>
            </a:r>
          </a:p>
        </p:txBody>
      </p:sp>
    </p:spTree>
    <p:extLst>
      <p:ext uri="{BB962C8B-B14F-4D97-AF65-F5344CB8AC3E}">
        <p14:creationId xmlns:p14="http://schemas.microsoft.com/office/powerpoint/2010/main" val="1135561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78A3-4F5F-4F83-AFE6-DF65F066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5191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86D0-AA14-407D-A0BA-749FEA7D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8212"/>
            <a:ext cx="4599830" cy="2931656"/>
          </a:xfrm>
        </p:spPr>
        <p:txBody>
          <a:bodyPr/>
          <a:lstStyle/>
          <a:p>
            <a:r>
              <a:rPr lang="en-US" sz="2400" dirty="0"/>
              <a:t>K-Nearest Neighbor Classifier</a:t>
            </a:r>
          </a:p>
          <a:p>
            <a:r>
              <a:rPr lang="en-US" sz="2400" dirty="0"/>
              <a:t>SVM</a:t>
            </a:r>
          </a:p>
          <a:p>
            <a:r>
              <a:rPr lang="en-US" sz="2400" dirty="0"/>
              <a:t>LSTM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EB96D-FEC7-4E72-A679-04888259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B86F1-B268-464B-B6B9-A0C19117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635" y="2309353"/>
            <a:ext cx="4199145" cy="21476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C77B77-23A8-417E-A22D-08FFEC30B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504" y="4620345"/>
            <a:ext cx="2815276" cy="484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8A884F-2F71-4554-B6DD-6D97410A37E3}"/>
              </a:ext>
            </a:extLst>
          </p:cNvPr>
          <p:cNvSpPr txBox="1"/>
          <p:nvPr/>
        </p:nvSpPr>
        <p:spPr>
          <a:xfrm>
            <a:off x="7571635" y="1499684"/>
            <a:ext cx="271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 Primitive Results (0.33 test-to-train ratio):</a:t>
            </a:r>
          </a:p>
        </p:txBody>
      </p:sp>
    </p:spTree>
    <p:extLst>
      <p:ext uri="{BB962C8B-B14F-4D97-AF65-F5344CB8AC3E}">
        <p14:creationId xmlns:p14="http://schemas.microsoft.com/office/powerpoint/2010/main" val="3315152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EBDA-AD78-4909-9669-C65C61C9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8315"/>
          </a:xfrm>
        </p:spPr>
        <p:txBody>
          <a:bodyPr/>
          <a:lstStyle/>
          <a:p>
            <a:r>
              <a:rPr lang="en-US" dirty="0"/>
              <a:t>K-Nearest Neighbor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C83D-1275-4F7F-A79A-74D1C05E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39401"/>
            <a:ext cx="6238765" cy="4499776"/>
          </a:xfrm>
        </p:spPr>
        <p:txBody>
          <a:bodyPr>
            <a:normAutofit/>
          </a:bodyPr>
          <a:lstStyle/>
          <a:p>
            <a:r>
              <a:rPr lang="en-US" sz="2400" dirty="0"/>
              <a:t>Supervised learning model</a:t>
            </a:r>
          </a:p>
          <a:p>
            <a:r>
              <a:rPr lang="en-US" sz="2400" dirty="0"/>
              <a:t>Uses k-closest training samples in feature space</a:t>
            </a:r>
          </a:p>
          <a:p>
            <a:r>
              <a:rPr lang="en-US" sz="2400" dirty="0"/>
              <a:t>Known as Lazy Learning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1D55F-38EB-4A80-98E2-87298671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03EB1-E3F2-4F35-932D-A7A45D48B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50" y="1839401"/>
            <a:ext cx="4282297" cy="332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1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EBDA-AD78-4909-9669-C65C61C9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8315"/>
          </a:xfrm>
        </p:spPr>
        <p:txBody>
          <a:bodyPr/>
          <a:lstStyle/>
          <a:p>
            <a:r>
              <a:rPr lang="en-US" dirty="0"/>
              <a:t>Support Vector Machines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C83D-1275-4F7F-A79A-74D1C05E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39401"/>
            <a:ext cx="6238765" cy="4499776"/>
          </a:xfrm>
        </p:spPr>
        <p:txBody>
          <a:bodyPr>
            <a:normAutofit/>
          </a:bodyPr>
          <a:lstStyle/>
          <a:p>
            <a:r>
              <a:rPr lang="en-US" sz="2400" dirty="0"/>
              <a:t>Supervised learning model</a:t>
            </a:r>
          </a:p>
          <a:p>
            <a:r>
              <a:rPr lang="en-US" sz="2400" dirty="0"/>
              <a:t>Creates a separating margin for classification</a:t>
            </a:r>
          </a:p>
          <a:p>
            <a:r>
              <a:rPr lang="en-US" sz="2400" dirty="0"/>
              <a:t>New data is classified based on whether it exceeds the determined threshold margin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1D55F-38EB-4A80-98E2-87298671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2E1E5-C0BC-430A-98EA-840FCDB67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658" y="1577698"/>
            <a:ext cx="4276127" cy="370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73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EBDA-AD78-4909-9669-C65C61C9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8315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C83D-1275-4F7F-A79A-74D1C05E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6759"/>
            <a:ext cx="7843962" cy="1985084"/>
          </a:xfrm>
        </p:spPr>
        <p:txBody>
          <a:bodyPr>
            <a:normAutofit/>
          </a:bodyPr>
          <a:lstStyle/>
          <a:p>
            <a:r>
              <a:rPr lang="en-US" sz="2400" dirty="0"/>
              <a:t>A type of Recurrent Neural Network</a:t>
            </a:r>
          </a:p>
          <a:p>
            <a:r>
              <a:rPr lang="en-US" sz="2400" dirty="0"/>
              <a:t>Short-term memory learns short chains of data recurrently</a:t>
            </a:r>
          </a:p>
          <a:p>
            <a:r>
              <a:rPr lang="en-US" sz="2400" dirty="0"/>
              <a:t>Uses Long memory to store learned relevant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1D55F-38EB-4A80-98E2-87298671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8613F-13F6-4C8C-BBE1-49E2350FE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25" y="3959659"/>
            <a:ext cx="6471150" cy="23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28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EBDA-AD78-4909-9669-C65C61C9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1394"/>
            <a:ext cx="9601200" cy="723682"/>
          </a:xfrm>
        </p:spPr>
        <p:txBody>
          <a:bodyPr/>
          <a:lstStyle/>
          <a:p>
            <a:r>
              <a:rPr lang="en-US" dirty="0"/>
              <a:t>Pre-Experiment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C83D-1275-4F7F-A79A-74D1C05E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2926"/>
            <a:ext cx="4345388" cy="1985084"/>
          </a:xfrm>
        </p:spPr>
        <p:txBody>
          <a:bodyPr>
            <a:normAutofit/>
          </a:bodyPr>
          <a:lstStyle/>
          <a:p>
            <a:r>
              <a:rPr lang="en-US" sz="2400" dirty="0"/>
              <a:t>Visualizations</a:t>
            </a:r>
          </a:p>
          <a:p>
            <a:r>
              <a:rPr lang="en-US" sz="2400" dirty="0" err="1"/>
              <a:t>Numericalization</a:t>
            </a:r>
            <a:r>
              <a:rPr lang="en-US" sz="2400" dirty="0"/>
              <a:t> (Label Encoding) of 3 categorical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1D55F-38EB-4A80-98E2-87298671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05192A-9A31-4A10-96D3-AE8E064D6E3F}"/>
              </a:ext>
            </a:extLst>
          </p:cNvPr>
          <p:cNvSpPr txBox="1">
            <a:spLocks/>
          </p:cNvSpPr>
          <p:nvPr/>
        </p:nvSpPr>
        <p:spPr>
          <a:xfrm>
            <a:off x="1371600" y="1926109"/>
            <a:ext cx="3849094" cy="4641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Pre-processing: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760C41-5194-442D-AB70-CA2FE6B60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049" y="79666"/>
            <a:ext cx="3386581" cy="24476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A8EE4E-9B03-424A-8440-1E701CB6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652" y="2592926"/>
            <a:ext cx="6268920" cy="20828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87C55F-1F2E-4916-B8C1-AE61FEBB9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3044" y="93948"/>
            <a:ext cx="2819527" cy="24476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DF4712-1CC1-4C3E-9822-B4268B137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3043" y="4727090"/>
            <a:ext cx="2819527" cy="208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36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EBDA-AD78-4909-9669-C65C61C9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1394"/>
            <a:ext cx="9601200" cy="723682"/>
          </a:xfrm>
        </p:spPr>
        <p:txBody>
          <a:bodyPr/>
          <a:lstStyle/>
          <a:p>
            <a:r>
              <a:rPr lang="en-US" dirty="0"/>
              <a:t>Pre-Experiment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C83D-1275-4F7F-A79A-74D1C05E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2926"/>
            <a:ext cx="5062024" cy="1985084"/>
          </a:xfrm>
        </p:spPr>
        <p:txBody>
          <a:bodyPr>
            <a:normAutofit/>
          </a:bodyPr>
          <a:lstStyle/>
          <a:p>
            <a:r>
              <a:rPr lang="en-US" sz="2400" dirty="0"/>
              <a:t>Used 0.33 Test-to-Train ratio</a:t>
            </a:r>
          </a:p>
          <a:p>
            <a:r>
              <a:rPr lang="en-US" sz="2400" dirty="0"/>
              <a:t>3 Nearest Neighbors</a:t>
            </a:r>
          </a:p>
          <a:p>
            <a:r>
              <a:rPr lang="en-US" sz="2400" dirty="0"/>
              <a:t>10% of KDD-99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1D55F-38EB-4A80-98E2-87298671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6D57D-3115-453C-8D5F-D3D42251DA26}"/>
              </a:ext>
            </a:extLst>
          </p:cNvPr>
          <p:cNvSpPr txBox="1"/>
          <p:nvPr/>
        </p:nvSpPr>
        <p:spPr>
          <a:xfrm>
            <a:off x="6783743" y="5331040"/>
            <a:ext cx="313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Time: 139 seconds</a:t>
            </a:r>
          </a:p>
          <a:p>
            <a:r>
              <a:rPr lang="en-US" dirty="0"/>
              <a:t>Testing Time: 281 seconds</a:t>
            </a:r>
          </a:p>
          <a:p>
            <a:r>
              <a:rPr lang="en-US" dirty="0"/>
              <a:t>Accuracy: 99.9%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D846A5-DA23-4B9A-AA53-96796EEE5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743" y="2158188"/>
            <a:ext cx="5062024" cy="2588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B41A24-1876-4922-88D6-63321AAC6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743" y="4796987"/>
            <a:ext cx="2815276" cy="48422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905192A-9A31-4A10-96D3-AE8E064D6E3F}"/>
              </a:ext>
            </a:extLst>
          </p:cNvPr>
          <p:cNvSpPr txBox="1">
            <a:spLocks/>
          </p:cNvSpPr>
          <p:nvPr/>
        </p:nvSpPr>
        <p:spPr>
          <a:xfrm>
            <a:off x="1371600" y="1926109"/>
            <a:ext cx="3849094" cy="4641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K-Nearest Neighbors:</a:t>
            </a:r>
          </a:p>
        </p:txBody>
      </p:sp>
    </p:spTree>
    <p:extLst>
      <p:ext uri="{BB962C8B-B14F-4D97-AF65-F5344CB8AC3E}">
        <p14:creationId xmlns:p14="http://schemas.microsoft.com/office/powerpoint/2010/main" val="2592701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2333-D57C-409C-9700-B3C0721E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9776"/>
          </a:xfrm>
        </p:spPr>
        <p:txBody>
          <a:bodyPr/>
          <a:lstStyle/>
          <a:p>
            <a:r>
              <a:rPr lang="en-US" dirty="0"/>
              <a:t>User Interface: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56A07-10D4-44C1-83F6-A54357759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5"/>
            <a:ext cx="9601200" cy="1997765"/>
          </a:xfrm>
        </p:spPr>
        <p:txBody>
          <a:bodyPr/>
          <a:lstStyle/>
          <a:p>
            <a:r>
              <a:rPr lang="en-US" dirty="0"/>
              <a:t>The users of the system can be multi-levels:</a:t>
            </a:r>
          </a:p>
          <a:p>
            <a:pPr lvl="1"/>
            <a:r>
              <a:rPr lang="en-US" dirty="0"/>
              <a:t>System Administrators</a:t>
            </a:r>
          </a:p>
          <a:p>
            <a:pPr lvl="1"/>
            <a:r>
              <a:rPr lang="en-US" dirty="0"/>
              <a:t>General Audience Individuals</a:t>
            </a:r>
          </a:p>
          <a:p>
            <a:pPr lvl="1"/>
            <a:r>
              <a:rPr lang="en-US" dirty="0"/>
              <a:t>Security Engineers testing attacks</a:t>
            </a:r>
          </a:p>
          <a:p>
            <a:pPr lvl="1"/>
            <a:r>
              <a:rPr lang="en-US" dirty="0"/>
              <a:t>Governmental Agencies taking security measures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83C04-466F-499D-A85C-A1B3EAC8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F0188F-A50A-4DDB-9D4A-4FAFF652CBD0}"/>
              </a:ext>
            </a:extLst>
          </p:cNvPr>
          <p:cNvSpPr txBox="1">
            <a:spLocks/>
          </p:cNvSpPr>
          <p:nvPr/>
        </p:nvSpPr>
        <p:spPr>
          <a:xfrm>
            <a:off x="1371600" y="3706633"/>
            <a:ext cx="9601200" cy="2746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Interface shall preview reports including:</a:t>
            </a:r>
          </a:p>
          <a:p>
            <a:pPr lvl="1"/>
            <a:r>
              <a:rPr lang="en-US" dirty="0"/>
              <a:t>Normal/Attack packets</a:t>
            </a:r>
          </a:p>
          <a:p>
            <a:pPr lvl="1"/>
            <a:r>
              <a:rPr lang="en-US" dirty="0"/>
              <a:t>Type of attack in packet</a:t>
            </a:r>
          </a:p>
          <a:p>
            <a:pPr lvl="1"/>
            <a:r>
              <a:rPr lang="en-US" dirty="0"/>
              <a:t>Time and frequency of attacks</a:t>
            </a:r>
          </a:p>
          <a:p>
            <a:pPr lvl="1"/>
            <a:r>
              <a:rPr lang="en-US" dirty="0"/>
              <a:t>Trends in attack frequency</a:t>
            </a:r>
          </a:p>
          <a:p>
            <a:pPr lvl="1"/>
            <a:r>
              <a:rPr lang="en-US" dirty="0"/>
              <a:t>Usual attack 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3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2C1F-2B72-4178-B477-DD64D9C30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467" y="664920"/>
            <a:ext cx="4567288" cy="1639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Cybersecurity -&gt; Defending Computers, mobile devices, etc. from malicious attacks.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FFFB1-C94A-4A3F-8C60-C3CA4D5744E3}"/>
              </a:ext>
            </a:extLst>
          </p:cNvPr>
          <p:cNvSpPr txBox="1"/>
          <p:nvPr/>
        </p:nvSpPr>
        <p:spPr>
          <a:xfrm>
            <a:off x="807467" y="3358012"/>
            <a:ext cx="32045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Potential Network &amp; Information Threats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33F15F8-6751-4CFD-803C-037C2A6A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CA1C3-3806-4716-A85A-F3F6FCFC2ED2}"/>
              </a:ext>
            </a:extLst>
          </p:cNvPr>
          <p:cNvSpPr txBox="1"/>
          <p:nvPr/>
        </p:nvSpPr>
        <p:spPr>
          <a:xfrm>
            <a:off x="667910" y="0"/>
            <a:ext cx="124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 (1/2)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9532EB-5652-40BC-B1D0-C973B0267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753" y="335251"/>
            <a:ext cx="6735646" cy="2241446"/>
          </a:xfrm>
          <a:prstGeom prst="rect">
            <a:avLst/>
          </a:prstGeom>
        </p:spPr>
      </p:pic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59B1CD4A-FF55-4A1B-BFC1-070737980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753" y="2818805"/>
            <a:ext cx="6735646" cy="36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74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6B9B-8E5E-4EB6-9FCA-DC581284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524045" cy="1264257"/>
          </a:xfrm>
        </p:spPr>
        <p:txBody>
          <a:bodyPr>
            <a:normAutofit fontScale="90000"/>
          </a:bodyPr>
          <a:lstStyle/>
          <a:p>
            <a:r>
              <a:rPr lang="en-US" dirty="0"/>
              <a:t>Draft slide (</a:t>
            </a:r>
            <a:r>
              <a:rPr lang="en-US" dirty="0">
                <a:solidFill>
                  <a:srgbClr val="FF0000"/>
                </a:solidFill>
              </a:rPr>
              <a:t>this slide is hidden in presentation view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63B98-F5FD-4E38-9831-04FA0892E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0057"/>
            <a:ext cx="6595607" cy="2957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Provide a system that uses:</a:t>
            </a:r>
          </a:p>
          <a:p>
            <a:r>
              <a:rPr lang="en-US" sz="2800" dirty="0"/>
              <a:t>Best accuracy ML method + 1 Dataset</a:t>
            </a:r>
          </a:p>
          <a:p>
            <a:r>
              <a:rPr lang="en-US" sz="2800" dirty="0"/>
              <a:t>Hybrid ML (2 methods) + 1 Dataset</a:t>
            </a:r>
          </a:p>
          <a:p>
            <a:r>
              <a:rPr lang="en-US" sz="2800" dirty="0"/>
              <a:t>Hybrid ML (2 methods) + 2 Datasets</a:t>
            </a:r>
          </a:p>
          <a:p>
            <a:r>
              <a:rPr lang="en-US" sz="2800" dirty="0"/>
              <a:t>Hybrid ML Solution on Mobile Devices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00015-F557-4277-AC97-F188E4B7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2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01D9-ED2A-4DF0-8F0B-7814E1F6C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894" y="385397"/>
            <a:ext cx="6396824" cy="926184"/>
          </a:xfrm>
        </p:spPr>
        <p:txBody>
          <a:bodyPr>
            <a:normAutofit/>
          </a:bodyPr>
          <a:lstStyle/>
          <a:p>
            <a:r>
              <a:rPr lang="en-US" sz="4000" dirty="0"/>
              <a:t>Intrusion Detection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5F510-0B5C-48B1-94ED-294CFC791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10" y="1177082"/>
            <a:ext cx="3967701" cy="15741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u="sng" dirty="0"/>
              <a:t>Intrusion Detection Systems (IDS):</a:t>
            </a:r>
          </a:p>
          <a:p>
            <a:pPr lvl="1"/>
            <a:r>
              <a:rPr lang="en-US" sz="2800" dirty="0"/>
              <a:t>Network IDS (NIDS)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Host IDS (HIDS)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23F7FA-E33D-42B6-BA7A-2AE9102D8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595" y="1102142"/>
            <a:ext cx="2718905" cy="1470423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154E4BE-8C57-4DCD-9BEE-6BBF4675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2D5C57-BAFC-45EA-9BFD-4836F1C73E1A}"/>
              </a:ext>
            </a:extLst>
          </p:cNvPr>
          <p:cNvSpPr txBox="1"/>
          <p:nvPr/>
        </p:nvSpPr>
        <p:spPr>
          <a:xfrm>
            <a:off x="667910" y="0"/>
            <a:ext cx="192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 (1/2) cont.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F95D98E-6857-47D8-A4C2-05896DADC929}"/>
              </a:ext>
            </a:extLst>
          </p:cNvPr>
          <p:cNvSpPr txBox="1">
            <a:spLocks/>
          </p:cNvSpPr>
          <p:nvPr/>
        </p:nvSpPr>
        <p:spPr>
          <a:xfrm>
            <a:off x="884209" y="4612013"/>
            <a:ext cx="3967701" cy="157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3000" dirty="0"/>
              <a:t>Two types:</a:t>
            </a:r>
            <a:endParaRPr lang="en-US" sz="3000" u="sng" dirty="0"/>
          </a:p>
          <a:p>
            <a:pPr lvl="1"/>
            <a:r>
              <a:rPr lang="en-US" sz="2800" dirty="0"/>
              <a:t>Signature-Based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Anomaly-Based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45460C-E86B-422D-8D61-68290CAF0D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5" t="25013" r="32125"/>
          <a:stretch/>
        </p:blipFill>
        <p:spPr>
          <a:xfrm>
            <a:off x="7455452" y="848489"/>
            <a:ext cx="4556553" cy="3072003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1BC2B270-82AF-4901-808B-E29E9E7C0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497" y="1415160"/>
            <a:ext cx="2083200" cy="1701294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C9A60A-0202-4224-B0CA-B9197A2D20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040" t="20235" r="5871"/>
          <a:stretch/>
        </p:blipFill>
        <p:spPr>
          <a:xfrm>
            <a:off x="5137612" y="4142338"/>
            <a:ext cx="1729884" cy="266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3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ACE5-70E1-46A0-BC44-7319A2E2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717" y="591440"/>
            <a:ext cx="4806563" cy="689776"/>
          </a:xfrm>
        </p:spPr>
        <p:txBody>
          <a:bodyPr/>
          <a:lstStyle/>
          <a:p>
            <a:r>
              <a:rPr lang="en-US" dirty="0"/>
              <a:t>Anomaly-Based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C7997-E91E-436A-9204-C76D5DE8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718" y="1332310"/>
            <a:ext cx="4114800" cy="962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IDS + Deep Learning = Anomaly-Based IDS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EB46C2B-4675-48BF-BDC8-481205A6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42123E-052C-4FB8-ADC8-BA9420524902}"/>
              </a:ext>
            </a:extLst>
          </p:cNvPr>
          <p:cNvSpPr txBox="1"/>
          <p:nvPr/>
        </p:nvSpPr>
        <p:spPr>
          <a:xfrm>
            <a:off x="667910" y="0"/>
            <a:ext cx="124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 (2/2)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AC3FE0-81E0-4AB5-829C-A8C2A89E707F}"/>
              </a:ext>
            </a:extLst>
          </p:cNvPr>
          <p:cNvSpPr txBox="1">
            <a:spLocks/>
          </p:cNvSpPr>
          <p:nvPr/>
        </p:nvSpPr>
        <p:spPr>
          <a:xfrm>
            <a:off x="1263892" y="2772599"/>
            <a:ext cx="2055413" cy="532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dirty="0"/>
              <a:t>Challenges: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1F9C7E-CBE1-4E85-BBE5-14A3238D466C}"/>
              </a:ext>
            </a:extLst>
          </p:cNvPr>
          <p:cNvSpPr txBox="1">
            <a:spLocks/>
          </p:cNvSpPr>
          <p:nvPr/>
        </p:nvSpPr>
        <p:spPr>
          <a:xfrm>
            <a:off x="1288111" y="3381087"/>
            <a:ext cx="5180275" cy="2809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Enhancing real-life datasets</a:t>
            </a:r>
          </a:p>
          <a:p>
            <a:r>
              <a:rPr lang="en-US" b="1" dirty="0">
                <a:solidFill>
                  <a:srgbClr val="FF0000"/>
                </a:solidFill>
              </a:rPr>
              <a:t>Applying more accurate Hybrid Deep Learning Methods</a:t>
            </a:r>
          </a:p>
          <a:p>
            <a:r>
              <a:rPr lang="en-US" dirty="0"/>
              <a:t>High Network Traffic</a:t>
            </a:r>
            <a:endParaRPr lang="en-US" b="1" dirty="0"/>
          </a:p>
          <a:p>
            <a:r>
              <a:rPr lang="en-US" dirty="0"/>
              <a:t>Client-Sided Machine Learning IDS for Mobile Devices</a:t>
            </a:r>
            <a:endParaRPr lang="en-US" b="1" dirty="0"/>
          </a:p>
          <a:p>
            <a:r>
              <a:rPr lang="en-US" dirty="0"/>
              <a:t>Malicious attacks are constantly changing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550D44-F336-4CF0-9A5D-2C430524F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815" y="2232564"/>
            <a:ext cx="1596293" cy="1829451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11F89A6A-BEA6-488A-AD2D-032B370E8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36" y="185510"/>
            <a:ext cx="2158492" cy="1930616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D83DBDB6-47BB-4979-AB54-E0FB7A860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739" y="4227478"/>
            <a:ext cx="2060444" cy="20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0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C3CF-96C9-45AD-9A9A-403A79F4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Machine Learning and Deep Learning Methods for Cybersecurity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D1F97-CABA-42AF-BBB1-27211C5CF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68737"/>
            <a:ext cx="3987579" cy="7380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comparative study of the used ML and DL methods in IDS.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70EB4-7256-455C-872D-169D98F8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35636-6894-4769-AA9C-DA746B1D8893}"/>
              </a:ext>
            </a:extLst>
          </p:cNvPr>
          <p:cNvSpPr txBox="1"/>
          <p:nvPr/>
        </p:nvSpPr>
        <p:spPr>
          <a:xfrm>
            <a:off x="667910" y="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Related Work (1/2)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4E6F3D6-8611-4170-A0C1-8F3FD78A7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546" y="1205639"/>
            <a:ext cx="6087419" cy="5022121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8CCDFC1-3922-45D6-BF8D-F098CF76C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840038"/>
              </p:ext>
            </p:extLst>
          </p:nvPr>
        </p:nvGraphicFramePr>
        <p:xfrm>
          <a:off x="970059" y="3087210"/>
          <a:ext cx="438912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391155419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77165871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473109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77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KDD - 99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70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NSL KDD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2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DARPA 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59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CTU-13 (CTU-UNB)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753848"/>
                  </a:ext>
                </a:extLst>
              </a:tr>
            </a:tbl>
          </a:graphicData>
        </a:graphic>
      </p:graphicFrame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4F54BB2-CBB3-4F03-933E-0D309EF5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471" y="6599582"/>
            <a:ext cx="9263270" cy="258417"/>
          </a:xfrm>
        </p:spPr>
        <p:txBody>
          <a:bodyPr/>
          <a:lstStyle/>
          <a:p>
            <a:r>
              <a:rPr lang="en-US" sz="1000" dirty="0"/>
              <a:t>Y. Xin et al., "Machine Learning and Deep Learning Methods for Cybersecurity," in </a:t>
            </a:r>
            <a:r>
              <a:rPr lang="en-US" sz="1000" b="1" dirty="0"/>
              <a:t>IEEE</a:t>
            </a:r>
            <a:r>
              <a:rPr lang="en-US" sz="1000" dirty="0"/>
              <a:t> Access, vol. 6, pp. 35365-35381, </a:t>
            </a:r>
            <a:r>
              <a:rPr lang="en-US" sz="1000" b="1" dirty="0"/>
              <a:t>2018</a:t>
            </a:r>
            <a:r>
              <a:rPr lang="en-US" sz="1000" dirty="0"/>
              <a:t>, </a:t>
            </a:r>
            <a:r>
              <a:rPr lang="en-US" sz="1000" dirty="0" err="1"/>
              <a:t>doi</a:t>
            </a:r>
            <a:r>
              <a:rPr lang="en-US" sz="1000" dirty="0"/>
              <a:t>: 10.1109/ACCESS.2018.2836950.</a:t>
            </a:r>
          </a:p>
        </p:txBody>
      </p:sp>
    </p:spTree>
    <p:extLst>
      <p:ext uri="{BB962C8B-B14F-4D97-AF65-F5344CB8AC3E}">
        <p14:creationId xmlns:p14="http://schemas.microsoft.com/office/powerpoint/2010/main" val="137001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C3CF-96C9-45AD-9A9A-403A79F4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941242" cy="1014214"/>
          </a:xfrm>
        </p:spPr>
        <p:txBody>
          <a:bodyPr>
            <a:normAutofit/>
          </a:bodyPr>
          <a:lstStyle/>
          <a:p>
            <a:r>
              <a:rPr lang="en-US" sz="3200" dirty="0"/>
              <a:t>A Deep Learning Approach for Intrusion Detection Using 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D1F97-CABA-42AF-BBB1-27211C5CF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014"/>
            <a:ext cx="9601200" cy="4167386"/>
          </a:xfrm>
        </p:spPr>
        <p:txBody>
          <a:bodyPr/>
          <a:lstStyle/>
          <a:p>
            <a:r>
              <a:rPr lang="en-US" u="sng" dirty="0"/>
              <a:t>Method used</a:t>
            </a:r>
            <a:r>
              <a:rPr lang="en-US" dirty="0"/>
              <a:t>: Recurrent Neural Networks (RNN)</a:t>
            </a:r>
          </a:p>
          <a:p>
            <a:r>
              <a:rPr lang="en-US" u="sng" dirty="0"/>
              <a:t>Dataset</a:t>
            </a:r>
            <a:r>
              <a:rPr lang="en-US" dirty="0"/>
              <a:t>: NSL-KDD</a:t>
            </a:r>
          </a:p>
          <a:p>
            <a:r>
              <a:rPr lang="en-US" u="sng" dirty="0"/>
              <a:t>Detection</a:t>
            </a:r>
            <a:r>
              <a:rPr lang="en-US" dirty="0"/>
              <a:t> of the 5 classes</a:t>
            </a:r>
          </a:p>
          <a:p>
            <a:r>
              <a:rPr lang="en-US" u="sng" dirty="0"/>
              <a:t>Accuracy</a:t>
            </a:r>
            <a:r>
              <a:rPr lang="en-US" dirty="0"/>
              <a:t>: 97.09%</a:t>
            </a:r>
          </a:p>
          <a:p>
            <a:r>
              <a:rPr lang="en-US" u="sng" dirty="0"/>
              <a:t>Offline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70EB4-7256-455C-872D-169D98F8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35636-6894-4769-AA9C-DA746B1D8893}"/>
              </a:ext>
            </a:extLst>
          </p:cNvPr>
          <p:cNvSpPr txBox="1"/>
          <p:nvPr/>
        </p:nvSpPr>
        <p:spPr>
          <a:xfrm>
            <a:off x="667910" y="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Related Work (2/2)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61CB4-3FB1-423E-96E7-9B705380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7911" y="6453386"/>
            <a:ext cx="10177668" cy="404614"/>
          </a:xfrm>
        </p:spPr>
        <p:txBody>
          <a:bodyPr/>
          <a:lstStyle/>
          <a:p>
            <a:r>
              <a:rPr lang="en-US" sz="1000" dirty="0"/>
              <a:t>C. Yin, Y. Zhu, J. Fei and X. He, "A Deep Learning Approach for Intrusion Detection Using Recurrent Neural Networks," in </a:t>
            </a:r>
            <a:r>
              <a:rPr lang="en-US" sz="1000" b="1" dirty="0"/>
              <a:t>IEEE</a:t>
            </a:r>
            <a:r>
              <a:rPr lang="en-US" sz="1000" dirty="0"/>
              <a:t> Access, vol. 5, pp. 21954-21961, </a:t>
            </a:r>
            <a:r>
              <a:rPr lang="en-US" sz="1000" b="1" dirty="0"/>
              <a:t>2017</a:t>
            </a:r>
            <a:r>
              <a:rPr lang="en-US" sz="1000" dirty="0"/>
              <a:t>, </a:t>
            </a:r>
            <a:r>
              <a:rPr lang="en-US" sz="1000" dirty="0" err="1"/>
              <a:t>doi</a:t>
            </a:r>
            <a:r>
              <a:rPr lang="en-US" sz="1000" dirty="0"/>
              <a:t>: 10.1109/ACCESS.2017.2762418.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CDA28-D0C6-4629-BE45-FF7566DF9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580" y="1409706"/>
            <a:ext cx="4039164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8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0DF0-CEBD-493A-9D06-0D427A16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343" y="442581"/>
            <a:ext cx="4345387" cy="1600200"/>
          </a:xfrm>
        </p:spPr>
        <p:txBody>
          <a:bodyPr>
            <a:normAutofit/>
          </a:bodyPr>
          <a:lstStyle/>
          <a:p>
            <a:r>
              <a:rPr lang="en-US" sz="48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AAFAF-1296-40EA-A6CF-FF480114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756" y="2790365"/>
            <a:ext cx="6738731" cy="2717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Lack of an enhanced </a:t>
            </a:r>
            <a:r>
              <a:rPr lang="en-US" sz="3600" dirty="0">
                <a:solidFill>
                  <a:srgbClr val="FF0000"/>
                </a:solidFill>
              </a:rPr>
              <a:t>Hybrid </a:t>
            </a:r>
            <a:r>
              <a:rPr lang="en-US" sz="3600" dirty="0">
                <a:solidFill>
                  <a:schemeClr val="tx1"/>
                </a:solidFill>
              </a:rPr>
              <a:t>Deep Learning </a:t>
            </a:r>
            <a:r>
              <a:rPr lang="en-US" sz="3600" dirty="0"/>
              <a:t>Intrusion Detection System with </a:t>
            </a:r>
            <a:r>
              <a:rPr lang="en-US" sz="3600" dirty="0">
                <a:solidFill>
                  <a:srgbClr val="FF0000"/>
                </a:solidFill>
              </a:rPr>
              <a:t>enhanced accuracy </a:t>
            </a:r>
            <a:r>
              <a:rPr lang="en-US" sz="3600" dirty="0"/>
              <a:t>and </a:t>
            </a:r>
            <a:r>
              <a:rPr lang="en-US" sz="3600" dirty="0">
                <a:solidFill>
                  <a:srgbClr val="FF0000"/>
                </a:solidFill>
              </a:rPr>
              <a:t>enhanced datasets.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D382F32-6735-4510-9CB9-ADEDE2B0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10990" y="6437910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D38EA3-34CC-4903-8101-71CA08B7B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360" y="5319188"/>
            <a:ext cx="997893" cy="99789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13445E9-13A0-499F-95B4-DC629FA4C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365" y="5342134"/>
            <a:ext cx="1199968" cy="10732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8B2413-1FFA-4E9F-AA87-32E5D762D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143" y="5552036"/>
            <a:ext cx="1922951" cy="76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1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968E-DD4A-4242-AA76-0543C86B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464" y="534725"/>
            <a:ext cx="4305631" cy="769289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A26D5-F0F9-417A-AA26-7E2874E3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F2C860B0-D41B-4080-8BB3-683A8D78D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64" y="1550505"/>
            <a:ext cx="10868613" cy="410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1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D41F-A7F4-48EC-85D5-401E7727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4948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B8E1-C5E4-41FF-95D3-251DCB713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855" y="1602017"/>
            <a:ext cx="997812" cy="405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Features: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128A7-D2D2-46A4-BD73-AC804BD5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B502F-4495-4E82-9F16-7288AF320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007" y="1602017"/>
            <a:ext cx="1521040" cy="519326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964DFD-F33B-4C4B-B5D5-BA582E02EDE0}"/>
              </a:ext>
            </a:extLst>
          </p:cNvPr>
          <p:cNvSpPr txBox="1">
            <a:spLocks/>
          </p:cNvSpPr>
          <p:nvPr/>
        </p:nvSpPr>
        <p:spPr>
          <a:xfrm>
            <a:off x="1524000" y="1506787"/>
            <a:ext cx="4479525" cy="21696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KDD-99 Dataset:</a:t>
            </a:r>
          </a:p>
          <a:p>
            <a:pPr lvl="1"/>
            <a:r>
              <a:rPr lang="en-US" sz="2400" dirty="0"/>
              <a:t>Real-life network packets</a:t>
            </a:r>
          </a:p>
          <a:p>
            <a:pPr lvl="1"/>
            <a:r>
              <a:rPr lang="en-US" sz="2400" dirty="0"/>
              <a:t>Most widely used dataset</a:t>
            </a:r>
          </a:p>
          <a:p>
            <a:pPr lvl="1"/>
            <a:r>
              <a:rPr lang="en-US" sz="2400" dirty="0"/>
              <a:t>41 features</a:t>
            </a:r>
          </a:p>
          <a:p>
            <a:pPr lvl="1"/>
            <a:r>
              <a:rPr lang="en-US" sz="2400" dirty="0"/>
              <a:t>4.9 million packets</a:t>
            </a:r>
          </a:p>
          <a:p>
            <a:pPr marL="530352" lvl="1" indent="0">
              <a:buNone/>
            </a:pPr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200398-C1C3-4EFD-B733-AC7D0532A07C}"/>
              </a:ext>
            </a:extLst>
          </p:cNvPr>
          <p:cNvSpPr txBox="1">
            <a:spLocks/>
          </p:cNvSpPr>
          <p:nvPr/>
        </p:nvSpPr>
        <p:spPr>
          <a:xfrm>
            <a:off x="9044387" y="1616427"/>
            <a:ext cx="1301747" cy="7402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1600" dirty="0"/>
              <a:t>Attack Types &amp; Frequency:</a:t>
            </a:r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7368E7-97C6-49AF-8F56-32C2366FC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134" y="1624517"/>
            <a:ext cx="1596293" cy="32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635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735</Words>
  <Application>Microsoft Office PowerPoint</Application>
  <PresentationFormat>Widescreen</PresentationFormat>
  <Paragraphs>147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Franklin Gothic Book</vt:lpstr>
      <vt:lpstr>Crop</vt:lpstr>
      <vt:lpstr>Enhanced intrusion detection system with deep learning</vt:lpstr>
      <vt:lpstr>PowerPoint Presentation</vt:lpstr>
      <vt:lpstr>Intrusion Detection Systems</vt:lpstr>
      <vt:lpstr>Anomaly-Based IDS</vt:lpstr>
      <vt:lpstr>Machine Learning and Deep Learning Methods for Cybersecurity </vt:lpstr>
      <vt:lpstr>A Deep Learning Approach for Intrusion Detection Using Recurrent Neural Networks</vt:lpstr>
      <vt:lpstr>Problem Statement</vt:lpstr>
      <vt:lpstr>System Overview</vt:lpstr>
      <vt:lpstr>Data Collection</vt:lpstr>
      <vt:lpstr>Data Collection</vt:lpstr>
      <vt:lpstr>Pre-processing</vt:lpstr>
      <vt:lpstr>Pre-processing (cont.):</vt:lpstr>
      <vt:lpstr>Classification</vt:lpstr>
      <vt:lpstr>K-Nearest Neighbor Classifier</vt:lpstr>
      <vt:lpstr>Support Vector Machines (SVM)</vt:lpstr>
      <vt:lpstr>Long Short-term Memory</vt:lpstr>
      <vt:lpstr>Pre-Experiment</vt:lpstr>
      <vt:lpstr>Pre-Experiment</vt:lpstr>
      <vt:lpstr>User Interface:</vt:lpstr>
      <vt:lpstr>Draft slide (this slide is hidden in presentation view)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Gap analysis</dc:title>
  <dc:creator>Mohab Sameh</dc:creator>
  <cp:lastModifiedBy>Mohab Sameh</cp:lastModifiedBy>
  <cp:revision>72</cp:revision>
  <dcterms:created xsi:type="dcterms:W3CDTF">2020-07-17T17:07:35Z</dcterms:created>
  <dcterms:modified xsi:type="dcterms:W3CDTF">2020-10-09T18:37:34Z</dcterms:modified>
</cp:coreProperties>
</file>