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5143500" cx="9144000"/>
  <p:notesSz cx="6858000" cy="9144000"/>
  <p:embeddedFontLst>
    <p:embeddedFont>
      <p:font typeface="Raleway"/>
      <p:regular r:id="rId44"/>
      <p:bold r:id="rId45"/>
      <p:italic r:id="rId46"/>
      <p:boldItalic r:id="rId47"/>
    </p:embeddedFont>
    <p:embeddedFont>
      <p:font typeface="Roboto"/>
      <p:regular r:id="rId48"/>
      <p:bold r:id="rId49"/>
      <p:italic r:id="rId50"/>
      <p:boldItalic r:id="rId51"/>
    </p:embeddedFont>
    <p:embeddedFont>
      <p:font typeface="Lato"/>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56" roundtripDataSignature="AMtx7mhw4NOxOr5ibKJMIkSV41T3pta2uA=="/>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MyComputer"/>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font" Target="fonts/Raleway-regular.fntdata"/><Relationship Id="rId43" Type="http://schemas.openxmlformats.org/officeDocument/2006/relationships/slide" Target="slides/slide37.xml"/><Relationship Id="rId46" Type="http://schemas.openxmlformats.org/officeDocument/2006/relationships/font" Target="fonts/Raleway-italic.fntdata"/><Relationship Id="rId45"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48" Type="http://schemas.openxmlformats.org/officeDocument/2006/relationships/font" Target="fonts/Roboto-regular.fntdata"/><Relationship Id="rId47" Type="http://schemas.openxmlformats.org/officeDocument/2006/relationships/font" Target="fonts/Raleway-boldItalic.fntdata"/><Relationship Id="rId49"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boldItalic.fntdata"/><Relationship Id="rId50" Type="http://schemas.openxmlformats.org/officeDocument/2006/relationships/font" Target="fonts/Roboto-italic.fntdata"/><Relationship Id="rId53" Type="http://schemas.openxmlformats.org/officeDocument/2006/relationships/font" Target="fonts/Lato-bold.fntdata"/><Relationship Id="rId52" Type="http://schemas.openxmlformats.org/officeDocument/2006/relationships/font" Target="fonts/Lato-regular.fntdata"/><Relationship Id="rId11" Type="http://schemas.openxmlformats.org/officeDocument/2006/relationships/slide" Target="slides/slide5.xml"/><Relationship Id="rId55" Type="http://schemas.openxmlformats.org/officeDocument/2006/relationships/font" Target="fonts/Lato-boldItalic.fntdata"/><Relationship Id="rId10" Type="http://schemas.openxmlformats.org/officeDocument/2006/relationships/slide" Target="slides/slide4.xml"/><Relationship Id="rId54" Type="http://schemas.openxmlformats.org/officeDocument/2006/relationships/font" Target="fonts/Lato-italic.fntdata"/><Relationship Id="rId13" Type="http://schemas.openxmlformats.org/officeDocument/2006/relationships/slide" Target="slides/slide7.xml"/><Relationship Id="rId12" Type="http://schemas.openxmlformats.org/officeDocument/2006/relationships/slide" Target="slides/slide6.xml"/><Relationship Id="rId56" Type="http://customschemas.google.com/relationships/presentationmetadata" Target="meta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07-18T09:16:39.462">
    <p:pos x="4884" y="489"/>
    <p:text/>
    <p:extLst>
      <p:ext uri="{C676402C-5697-4E1C-873F-D02D1690AC5C}">
        <p15:threadingInfo timeZoneBias="0"/>
      </p:ext>
      <p:ext uri="http://customooxmlschemas.google.com/">
        <go:slidesCustomData xmlns:go="http://customooxmlschemas.google.com/" commentPostId="AAAAcyvY_G4"/>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3d7455896b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3d7455896b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3d7455896b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3d7455896b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3d7455896b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3d7455896b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3d7455896b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3d7455896b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3d7455896b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3d7455896b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g13d7455896b_0_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g13d7455896b_0_4"/>
          <p:cNvGrpSpPr/>
          <p:nvPr/>
        </p:nvGrpSpPr>
        <p:grpSpPr>
          <a:xfrm>
            <a:off x="830392" y="1191256"/>
            <a:ext cx="745763" cy="45826"/>
            <a:chOff x="4580561" y="2589004"/>
            <a:chExt cx="1064464" cy="25200"/>
          </a:xfrm>
        </p:grpSpPr>
        <p:sp>
          <p:nvSpPr>
            <p:cNvPr id="12" name="Google Shape;12;g13d7455896b_0_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g13d7455896b_0_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g13d7455896b_0_4"/>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g13d7455896b_0_4"/>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g13d7455896b_0_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g13d7455896b_0_68"/>
          <p:cNvGrpSpPr/>
          <p:nvPr/>
        </p:nvGrpSpPr>
        <p:grpSpPr>
          <a:xfrm>
            <a:off x="830392" y="4169130"/>
            <a:ext cx="745763" cy="45826"/>
            <a:chOff x="4580561" y="2589004"/>
            <a:chExt cx="1064464" cy="25200"/>
          </a:xfrm>
        </p:grpSpPr>
        <p:sp>
          <p:nvSpPr>
            <p:cNvPr id="75" name="Google Shape;75;g13d7455896b_0_6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g13d7455896b_0_6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g13d7455896b_0_68"/>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g13d7455896b_0_68"/>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g13d7455896b_0_6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g13d7455896b_0_7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g13d7455896b_0_12"/>
          <p:cNvGrpSpPr/>
          <p:nvPr/>
        </p:nvGrpSpPr>
        <p:grpSpPr>
          <a:xfrm>
            <a:off x="830392" y="1191256"/>
            <a:ext cx="745763" cy="45826"/>
            <a:chOff x="4580561" y="2589004"/>
            <a:chExt cx="1064464" cy="25200"/>
          </a:xfrm>
        </p:grpSpPr>
        <p:sp>
          <p:nvSpPr>
            <p:cNvPr id="19" name="Google Shape;19;g13d7455896b_0_12"/>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g13d7455896b_0_12"/>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g13d7455896b_0_12"/>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g13d7455896b_0_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g13d7455896b_0_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g13d7455896b_0_18"/>
          <p:cNvGrpSpPr/>
          <p:nvPr/>
        </p:nvGrpSpPr>
        <p:grpSpPr>
          <a:xfrm>
            <a:off x="830392" y="1191256"/>
            <a:ext cx="745763" cy="45826"/>
            <a:chOff x="4580561" y="2589004"/>
            <a:chExt cx="1064464" cy="25200"/>
          </a:xfrm>
        </p:grpSpPr>
        <p:sp>
          <p:nvSpPr>
            <p:cNvPr id="26" name="Google Shape;26;g13d7455896b_0_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g13d7455896b_0_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g13d7455896b_0_18"/>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g13d7455896b_0_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g13d7455896b_0_1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g13d7455896b_0_2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g13d7455896b_0_26"/>
          <p:cNvGrpSpPr/>
          <p:nvPr/>
        </p:nvGrpSpPr>
        <p:grpSpPr>
          <a:xfrm>
            <a:off x="830392" y="1191256"/>
            <a:ext cx="745763" cy="45826"/>
            <a:chOff x="4580561" y="2589004"/>
            <a:chExt cx="1064464" cy="25200"/>
          </a:xfrm>
        </p:grpSpPr>
        <p:sp>
          <p:nvSpPr>
            <p:cNvPr id="34" name="Google Shape;34;g13d7455896b_0_2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g13d7455896b_0_2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g13d7455896b_0_2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g13d7455896b_0_26"/>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g13d7455896b_0_26"/>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g13d7455896b_0_2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g13d7455896b_0_3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g13d7455896b_0_35"/>
          <p:cNvGrpSpPr/>
          <p:nvPr/>
        </p:nvGrpSpPr>
        <p:grpSpPr>
          <a:xfrm>
            <a:off x="830392" y="1191256"/>
            <a:ext cx="745763" cy="45826"/>
            <a:chOff x="4580561" y="2589004"/>
            <a:chExt cx="1064464" cy="25200"/>
          </a:xfrm>
        </p:grpSpPr>
        <p:sp>
          <p:nvSpPr>
            <p:cNvPr id="43" name="Google Shape;43;g13d7455896b_0_3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g13d7455896b_0_3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g13d7455896b_0_3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g13d7455896b_0_3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g13d7455896b_0_4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g13d7455896b_0_42"/>
          <p:cNvGrpSpPr/>
          <p:nvPr/>
        </p:nvGrpSpPr>
        <p:grpSpPr>
          <a:xfrm>
            <a:off x="830392" y="1191256"/>
            <a:ext cx="745763" cy="45826"/>
            <a:chOff x="4580561" y="2589004"/>
            <a:chExt cx="1064464" cy="25200"/>
          </a:xfrm>
        </p:grpSpPr>
        <p:sp>
          <p:nvSpPr>
            <p:cNvPr id="50" name="Google Shape;50;g13d7455896b_0_4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g13d7455896b_0_4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g13d7455896b_0_42"/>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g13d7455896b_0_42"/>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g13d7455896b_0_4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g13d7455896b_0_50"/>
          <p:cNvGrpSpPr/>
          <p:nvPr/>
        </p:nvGrpSpPr>
        <p:grpSpPr>
          <a:xfrm>
            <a:off x="830392" y="4169130"/>
            <a:ext cx="745763" cy="45826"/>
            <a:chOff x="4580561" y="2589004"/>
            <a:chExt cx="1064464" cy="25200"/>
          </a:xfrm>
        </p:grpSpPr>
        <p:sp>
          <p:nvSpPr>
            <p:cNvPr id="57" name="Google Shape;57;g13d7455896b_0_5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g13d7455896b_0_5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g13d7455896b_0_50"/>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g13d7455896b_0_5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g13d7455896b_0_56"/>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g13d7455896b_0_56"/>
          <p:cNvGrpSpPr/>
          <p:nvPr/>
        </p:nvGrpSpPr>
        <p:grpSpPr>
          <a:xfrm>
            <a:off x="830392" y="1191256"/>
            <a:ext cx="745763" cy="45826"/>
            <a:chOff x="4580561" y="2589004"/>
            <a:chExt cx="1064464" cy="25200"/>
          </a:xfrm>
        </p:grpSpPr>
        <p:sp>
          <p:nvSpPr>
            <p:cNvPr id="64" name="Google Shape;64;g13d7455896b_0_5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g13d7455896b_0_5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g13d7455896b_0_56"/>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g13d7455896b_0_56"/>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g13d7455896b_0_56"/>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g13d7455896b_0_5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g13d7455896b_0_65"/>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g13d7455896b_0_6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g13d7455896b_0_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g13d7455896b_0_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g13d7455896b_0_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comments" Target="../comments/comment1.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7.png"/><Relationship Id="rId4" Type="http://schemas.openxmlformats.org/officeDocument/2006/relationships/image" Target="../media/image21.png"/><Relationship Id="rId5"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8.png"/><Relationship Id="rId4" Type="http://schemas.openxmlformats.org/officeDocument/2006/relationships/image" Target="../media/image12.png"/><Relationship Id="rId5"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2.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drive.google.com/file/d/1Zkg0AhZsUg7iJ6MGs3b-wGXb0csGQ8Kw/view" TargetMode="External"/><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circuitdigest.com/internet-of-things"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circuitdigest.com/tags/home-automatio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
          <p:cNvSpPr txBox="1"/>
          <p:nvPr>
            <p:ph type="ctrTitle"/>
          </p:nvPr>
        </p:nvSpPr>
        <p:spPr>
          <a:xfrm>
            <a:off x="2254175" y="1141375"/>
            <a:ext cx="4838700" cy="1642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200"/>
              <a:buNone/>
            </a:pPr>
            <a:r>
              <a:rPr lang="en-GB" sz="1600">
                <a:solidFill>
                  <a:srgbClr val="FF0000"/>
                </a:solidFill>
                <a:latin typeface="Roboto"/>
                <a:ea typeface="Roboto"/>
                <a:cs typeface="Roboto"/>
                <a:sym typeface="Roboto"/>
              </a:rPr>
              <a:t>PROJECT PRESENTATION </a:t>
            </a:r>
            <a:endParaRPr sz="1600">
              <a:solidFill>
                <a:srgbClr val="FF0000"/>
              </a:solidFill>
              <a:latin typeface="Roboto"/>
              <a:ea typeface="Roboto"/>
              <a:cs typeface="Roboto"/>
              <a:sym typeface="Roboto"/>
            </a:endParaRPr>
          </a:p>
          <a:p>
            <a:pPr indent="0" lvl="0" marL="0" rtl="0" algn="ctr">
              <a:lnSpc>
                <a:spcPct val="100000"/>
              </a:lnSpc>
              <a:spcBef>
                <a:spcPts val="0"/>
              </a:spcBef>
              <a:spcAft>
                <a:spcPts val="0"/>
              </a:spcAft>
              <a:buSzPts val="4200"/>
              <a:buNone/>
            </a:pPr>
            <a:r>
              <a:rPr lang="en-GB" sz="1600">
                <a:solidFill>
                  <a:srgbClr val="FF0000"/>
                </a:solidFill>
                <a:latin typeface="Roboto"/>
                <a:ea typeface="Roboto"/>
                <a:cs typeface="Roboto"/>
                <a:sym typeface="Roboto"/>
              </a:rPr>
              <a:t>ON</a:t>
            </a:r>
            <a:endParaRPr sz="1600">
              <a:solidFill>
                <a:srgbClr val="FF0000"/>
              </a:solidFill>
              <a:latin typeface="Roboto"/>
              <a:ea typeface="Roboto"/>
              <a:cs typeface="Roboto"/>
              <a:sym typeface="Roboto"/>
            </a:endParaRPr>
          </a:p>
          <a:p>
            <a:pPr indent="0" lvl="0" marL="0" rtl="0" algn="ctr">
              <a:lnSpc>
                <a:spcPct val="100000"/>
              </a:lnSpc>
              <a:spcBef>
                <a:spcPts val="0"/>
              </a:spcBef>
              <a:spcAft>
                <a:spcPts val="0"/>
              </a:spcAft>
              <a:buSzPts val="4200"/>
              <a:buNone/>
            </a:pPr>
            <a:r>
              <a:rPr lang="en-GB" sz="1600">
                <a:solidFill>
                  <a:srgbClr val="FF0000"/>
                </a:solidFill>
                <a:latin typeface="Roboto"/>
                <a:ea typeface="Roboto"/>
                <a:cs typeface="Roboto"/>
                <a:sym typeface="Roboto"/>
              </a:rPr>
              <a:t>POWERLINE COMMUNICATIONS </a:t>
            </a:r>
            <a:endParaRPr sz="1600">
              <a:solidFill>
                <a:srgbClr val="FF0000"/>
              </a:solidFill>
              <a:latin typeface="Roboto"/>
              <a:ea typeface="Roboto"/>
              <a:cs typeface="Roboto"/>
              <a:sym typeface="Roboto"/>
            </a:endParaRPr>
          </a:p>
          <a:p>
            <a:pPr indent="0" lvl="0" marL="0" rtl="0" algn="ctr">
              <a:lnSpc>
                <a:spcPct val="100000"/>
              </a:lnSpc>
              <a:spcBef>
                <a:spcPts val="0"/>
              </a:spcBef>
              <a:spcAft>
                <a:spcPts val="0"/>
              </a:spcAft>
              <a:buSzPts val="4200"/>
              <a:buNone/>
            </a:pPr>
            <a:r>
              <a:rPr i="1" lang="en-GB" sz="1300">
                <a:latin typeface="Roboto"/>
                <a:ea typeface="Roboto"/>
                <a:cs typeface="Roboto"/>
                <a:sym typeface="Roboto"/>
              </a:rPr>
              <a:t>In partial fulfillment of the requirements for the award of the degree of bachelor of engineering in electronics and communications engineering</a:t>
            </a:r>
            <a:r>
              <a:rPr lang="en-GB" sz="1300">
                <a:latin typeface="Roboto"/>
                <a:ea typeface="Roboto"/>
                <a:cs typeface="Roboto"/>
                <a:sym typeface="Roboto"/>
              </a:rPr>
              <a:t>	</a:t>
            </a:r>
            <a:endParaRPr sz="1300">
              <a:latin typeface="Roboto"/>
              <a:ea typeface="Roboto"/>
              <a:cs typeface="Roboto"/>
              <a:sym typeface="Roboto"/>
            </a:endParaRPr>
          </a:p>
          <a:p>
            <a:pPr indent="0" lvl="0" marL="0" rtl="0" algn="ctr">
              <a:lnSpc>
                <a:spcPct val="100000"/>
              </a:lnSpc>
              <a:spcBef>
                <a:spcPts val="0"/>
              </a:spcBef>
              <a:spcAft>
                <a:spcPts val="0"/>
              </a:spcAft>
              <a:buSzPts val="4200"/>
              <a:buNone/>
            </a:pPr>
            <a:r>
              <a:t/>
            </a:r>
            <a:endParaRPr sz="1300">
              <a:latin typeface="Roboto"/>
              <a:ea typeface="Roboto"/>
              <a:cs typeface="Roboto"/>
              <a:sym typeface="Roboto"/>
            </a:endParaRPr>
          </a:p>
          <a:p>
            <a:pPr indent="0" lvl="0" marL="0" rtl="0" algn="ctr">
              <a:lnSpc>
                <a:spcPct val="100000"/>
              </a:lnSpc>
              <a:spcBef>
                <a:spcPts val="0"/>
              </a:spcBef>
              <a:spcAft>
                <a:spcPts val="0"/>
              </a:spcAft>
              <a:buSzPts val="4200"/>
              <a:buNone/>
            </a:pPr>
            <a:r>
              <a:rPr lang="en-GB" sz="1300">
                <a:latin typeface="Roboto"/>
                <a:ea typeface="Roboto"/>
                <a:cs typeface="Roboto"/>
                <a:sym typeface="Roboto"/>
              </a:rPr>
              <a:t>Under the guidance of </a:t>
            </a:r>
            <a:endParaRPr sz="1300">
              <a:latin typeface="Roboto"/>
              <a:ea typeface="Roboto"/>
              <a:cs typeface="Roboto"/>
              <a:sym typeface="Roboto"/>
            </a:endParaRPr>
          </a:p>
          <a:p>
            <a:pPr indent="0" lvl="0" marL="0" rtl="0" algn="ctr">
              <a:lnSpc>
                <a:spcPct val="100000"/>
              </a:lnSpc>
              <a:spcBef>
                <a:spcPts val="0"/>
              </a:spcBef>
              <a:spcAft>
                <a:spcPts val="0"/>
              </a:spcAft>
              <a:buSzPts val="4200"/>
              <a:buNone/>
            </a:pPr>
            <a:r>
              <a:rPr lang="en-GB" sz="1300">
                <a:latin typeface="Roboto"/>
                <a:ea typeface="Roboto"/>
                <a:cs typeface="Roboto"/>
                <a:sym typeface="Roboto"/>
              </a:rPr>
              <a:t>Prof.Dr.Hossam El-Deen Mustafa</a:t>
            </a:r>
            <a:endParaRPr sz="1300">
              <a:latin typeface="Roboto"/>
              <a:ea typeface="Roboto"/>
              <a:cs typeface="Roboto"/>
              <a:sym typeface="Roboto"/>
            </a:endParaRPr>
          </a:p>
          <a:p>
            <a:pPr indent="0" lvl="0" marL="0" rtl="0" algn="ctr">
              <a:lnSpc>
                <a:spcPct val="100000"/>
              </a:lnSpc>
              <a:spcBef>
                <a:spcPts val="0"/>
              </a:spcBef>
              <a:spcAft>
                <a:spcPts val="0"/>
              </a:spcAft>
              <a:buSzPts val="4200"/>
              <a:buNone/>
            </a:pPr>
            <a:r>
              <a:t/>
            </a:r>
            <a:endParaRPr sz="1300">
              <a:latin typeface="Roboto"/>
              <a:ea typeface="Roboto"/>
              <a:cs typeface="Roboto"/>
              <a:sym typeface="Roboto"/>
            </a:endParaRPr>
          </a:p>
        </p:txBody>
      </p:sp>
      <p:pic>
        <p:nvPicPr>
          <p:cNvPr id="87" name="Google Shape;87;p1"/>
          <p:cNvPicPr preferRelativeResize="0"/>
          <p:nvPr/>
        </p:nvPicPr>
        <p:blipFill>
          <a:blip r:embed="rId3">
            <a:alphaModFix/>
          </a:blip>
          <a:stretch>
            <a:fillRect/>
          </a:stretch>
        </p:blipFill>
        <p:spPr>
          <a:xfrm>
            <a:off x="4163850" y="3163673"/>
            <a:ext cx="873300" cy="1131075"/>
          </a:xfrm>
          <a:prstGeom prst="rect">
            <a:avLst/>
          </a:prstGeom>
          <a:noFill/>
          <a:ln>
            <a:noFill/>
          </a:ln>
        </p:spPr>
      </p:pic>
      <p:sp>
        <p:nvSpPr>
          <p:cNvPr id="88" name="Google Shape;88;p1"/>
          <p:cNvSpPr txBox="1"/>
          <p:nvPr/>
        </p:nvSpPr>
        <p:spPr>
          <a:xfrm>
            <a:off x="2593950" y="4323450"/>
            <a:ext cx="40131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100">
                <a:latin typeface="Roboto"/>
                <a:ea typeface="Roboto"/>
                <a:cs typeface="Roboto"/>
                <a:sym typeface="Roboto"/>
              </a:rPr>
              <a:t>Alexandria University </a:t>
            </a:r>
            <a:endParaRPr b="1" sz="1100">
              <a:latin typeface="Roboto"/>
              <a:ea typeface="Roboto"/>
              <a:cs typeface="Roboto"/>
              <a:sym typeface="Roboto"/>
            </a:endParaRPr>
          </a:p>
          <a:p>
            <a:pPr indent="0" lvl="0" marL="0" rtl="0" algn="ctr">
              <a:spcBef>
                <a:spcPts val="0"/>
              </a:spcBef>
              <a:spcAft>
                <a:spcPts val="0"/>
              </a:spcAft>
              <a:buNone/>
            </a:pPr>
            <a:r>
              <a:rPr b="1" lang="en-GB" sz="1100">
                <a:latin typeface="Roboto"/>
                <a:ea typeface="Roboto"/>
                <a:cs typeface="Roboto"/>
                <a:sym typeface="Roboto"/>
              </a:rPr>
              <a:t>Faculty of Engineering </a:t>
            </a:r>
            <a:endParaRPr b="1" sz="1100">
              <a:latin typeface="Roboto"/>
              <a:ea typeface="Roboto"/>
              <a:cs typeface="Roboto"/>
              <a:sym typeface="Roboto"/>
            </a:endParaRPr>
          </a:p>
          <a:p>
            <a:pPr indent="0" lvl="0" marL="0" rtl="0" algn="ctr">
              <a:spcBef>
                <a:spcPts val="0"/>
              </a:spcBef>
              <a:spcAft>
                <a:spcPts val="0"/>
              </a:spcAft>
              <a:buNone/>
            </a:pPr>
            <a:r>
              <a:rPr b="1" lang="en-GB" sz="1100">
                <a:latin typeface="Roboto"/>
                <a:ea typeface="Roboto"/>
                <a:cs typeface="Roboto"/>
                <a:sym typeface="Roboto"/>
              </a:rPr>
              <a:t>Department of Communications &amp; Electronics Engineering</a:t>
            </a:r>
            <a:endParaRPr b="1" sz="1100">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600"/>
              <a:buNone/>
            </a:pPr>
            <a:r>
              <a:rPr lang="en-GB" sz="1340">
                <a:latin typeface="Roboto"/>
                <a:ea typeface="Roboto"/>
                <a:cs typeface="Roboto"/>
                <a:sym typeface="Roboto"/>
              </a:rPr>
              <a:t>APPLICATIONS FOR PLC SYSTEMS</a:t>
            </a:r>
            <a:endParaRPr sz="1340">
              <a:latin typeface="Roboto"/>
              <a:ea typeface="Roboto"/>
              <a:cs typeface="Roboto"/>
              <a:sym typeface="Roboto"/>
            </a:endParaRPr>
          </a:p>
        </p:txBody>
      </p:sp>
      <p:sp>
        <p:nvSpPr>
          <p:cNvPr id="142" name="Google Shape;142;p10"/>
          <p:cNvSpPr txBox="1"/>
          <p:nvPr>
            <p:ph idx="1" type="body"/>
          </p:nvPr>
        </p:nvSpPr>
        <p:spPr>
          <a:xfrm>
            <a:off x="729450" y="1812925"/>
            <a:ext cx="7688700" cy="282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GB" sz="1200">
                <a:solidFill>
                  <a:schemeClr val="dk2"/>
                </a:solidFill>
                <a:highlight>
                  <a:srgbClr val="FFFFFF"/>
                </a:highlight>
                <a:latin typeface="Roboto"/>
                <a:ea typeface="Roboto"/>
                <a:cs typeface="Roboto"/>
                <a:sym typeface="Roboto"/>
              </a:rPr>
              <a:t>PLC technology is widely used in the following systems to empower Smart Building, Smart Factory, Smart Grid, and Smart City, etc., as a solution to reduce network construction costs.</a:t>
            </a:r>
            <a:endParaRPr sz="1200">
              <a:solidFill>
                <a:schemeClr val="dk2"/>
              </a:solidFill>
              <a:highlight>
                <a:srgbClr val="FFFFFF"/>
              </a:highlight>
              <a:latin typeface="Roboto"/>
              <a:ea typeface="Roboto"/>
              <a:cs typeface="Roboto"/>
              <a:sym typeface="Roboto"/>
            </a:endParaRPr>
          </a:p>
          <a:p>
            <a:pPr indent="-304800" lvl="0" marL="457200" rtl="0" algn="l">
              <a:lnSpc>
                <a:spcPct val="115000"/>
              </a:lnSpc>
              <a:spcBef>
                <a:spcPts val="2300"/>
              </a:spcBef>
              <a:spcAft>
                <a:spcPts val="0"/>
              </a:spcAft>
              <a:buClr>
                <a:schemeClr val="dk2"/>
              </a:buClr>
              <a:buSzPts val="1200"/>
              <a:buFont typeface="Roboto"/>
              <a:buChar char="●"/>
            </a:pPr>
            <a:r>
              <a:rPr lang="en-GB" sz="1200">
                <a:solidFill>
                  <a:schemeClr val="dk2"/>
                </a:solidFill>
                <a:highlight>
                  <a:srgbClr val="FFFFFF"/>
                </a:highlight>
                <a:latin typeface="Roboto"/>
                <a:ea typeface="Roboto"/>
                <a:cs typeface="Roboto"/>
                <a:sym typeface="Roboto"/>
              </a:rPr>
              <a:t>Advanced Metering Infrastructure (AMI) systems</a:t>
            </a:r>
            <a:endParaRPr sz="1200">
              <a:solidFill>
                <a:schemeClr val="dk2"/>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chemeClr val="dk2"/>
              </a:buClr>
              <a:buSzPts val="1200"/>
              <a:buFont typeface="Roboto"/>
              <a:buChar char="●"/>
            </a:pPr>
            <a:r>
              <a:rPr lang="en-GB" sz="1200">
                <a:solidFill>
                  <a:schemeClr val="dk2"/>
                </a:solidFill>
                <a:highlight>
                  <a:srgbClr val="FFFFFF"/>
                </a:highlight>
                <a:latin typeface="Roboto"/>
                <a:ea typeface="Roboto"/>
                <a:cs typeface="Roboto"/>
                <a:sym typeface="Roboto"/>
              </a:rPr>
              <a:t>Elevators</a:t>
            </a:r>
            <a:endParaRPr sz="1200">
              <a:solidFill>
                <a:schemeClr val="dk2"/>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chemeClr val="dk2"/>
              </a:buClr>
              <a:buSzPts val="1200"/>
              <a:buFont typeface="Roboto"/>
              <a:buChar char="●"/>
            </a:pPr>
            <a:r>
              <a:rPr lang="en-GB" sz="1200">
                <a:solidFill>
                  <a:schemeClr val="dk2"/>
                </a:solidFill>
                <a:highlight>
                  <a:srgbClr val="FFFFFF"/>
                </a:highlight>
                <a:latin typeface="Roboto"/>
                <a:ea typeface="Roboto"/>
                <a:cs typeface="Roboto"/>
                <a:sym typeface="Roboto"/>
              </a:rPr>
              <a:t>Storage batteries</a:t>
            </a:r>
            <a:endParaRPr sz="1200">
              <a:solidFill>
                <a:schemeClr val="dk2"/>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chemeClr val="dk2"/>
              </a:buClr>
              <a:buSzPts val="1200"/>
              <a:buFont typeface="Roboto"/>
              <a:buChar char="●"/>
            </a:pPr>
            <a:r>
              <a:rPr lang="en-GB" sz="1200">
                <a:solidFill>
                  <a:schemeClr val="dk2"/>
                </a:solidFill>
                <a:highlight>
                  <a:srgbClr val="FFFFFF"/>
                </a:highlight>
                <a:latin typeface="Roboto"/>
                <a:ea typeface="Roboto"/>
                <a:cs typeface="Roboto"/>
                <a:sym typeface="Roboto"/>
              </a:rPr>
              <a:t>Smart street lights</a:t>
            </a:r>
            <a:endParaRPr sz="1200">
              <a:solidFill>
                <a:schemeClr val="dk2"/>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chemeClr val="dk2"/>
              </a:buClr>
              <a:buSzPts val="1200"/>
              <a:buFont typeface="Roboto"/>
              <a:buChar char="●"/>
            </a:pPr>
            <a:r>
              <a:rPr lang="en-GB" sz="1200">
                <a:solidFill>
                  <a:schemeClr val="dk2"/>
                </a:solidFill>
                <a:highlight>
                  <a:srgbClr val="FFFFFF"/>
                </a:highlight>
                <a:latin typeface="Roboto"/>
                <a:ea typeface="Roboto"/>
                <a:cs typeface="Roboto"/>
                <a:sym typeface="Roboto"/>
              </a:rPr>
              <a:t>Lighting control systems</a:t>
            </a:r>
            <a:endParaRPr sz="1200">
              <a:solidFill>
                <a:schemeClr val="dk2"/>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chemeClr val="dk2"/>
              </a:buClr>
              <a:buSzPts val="1200"/>
              <a:buFont typeface="Roboto"/>
              <a:buChar char="●"/>
            </a:pPr>
            <a:r>
              <a:rPr lang="en-GB" sz="1200">
                <a:solidFill>
                  <a:schemeClr val="dk2"/>
                </a:solidFill>
                <a:highlight>
                  <a:srgbClr val="FFFFFF"/>
                </a:highlight>
                <a:latin typeface="Roboto"/>
                <a:ea typeface="Roboto"/>
                <a:cs typeface="Roboto"/>
                <a:sym typeface="Roboto"/>
              </a:rPr>
              <a:t>Security camera systems</a:t>
            </a:r>
            <a:endParaRPr sz="1200">
              <a:solidFill>
                <a:schemeClr val="dk2"/>
              </a:solidFill>
              <a:highlight>
                <a:srgbClr val="FFFFFF"/>
              </a:highlight>
              <a:latin typeface="Roboto"/>
              <a:ea typeface="Roboto"/>
              <a:cs typeface="Roboto"/>
              <a:sym typeface="Roboto"/>
            </a:endParaRPr>
          </a:p>
          <a:p>
            <a:pPr indent="0" lvl="0" marL="0" rtl="0" algn="l">
              <a:lnSpc>
                <a:spcPct val="115000"/>
              </a:lnSpc>
              <a:spcBef>
                <a:spcPts val="5700"/>
              </a:spcBef>
              <a:spcAft>
                <a:spcPts val="1200"/>
              </a:spcAft>
              <a:buSzPts val="13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13d7455896b_0_8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CHANNEL CHARACTERISTICS</a:t>
            </a:r>
            <a:endParaRPr/>
          </a:p>
        </p:txBody>
      </p:sp>
      <p:sp>
        <p:nvSpPr>
          <p:cNvPr id="148" name="Google Shape;148;g13d7455896b_0_88"/>
          <p:cNvSpPr txBox="1"/>
          <p:nvPr>
            <p:ph idx="1" type="body"/>
          </p:nvPr>
        </p:nvSpPr>
        <p:spPr>
          <a:xfrm>
            <a:off x="703925" y="1853850"/>
            <a:ext cx="7688700" cy="18510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Clr>
                <a:srgbClr val="000000"/>
              </a:buClr>
              <a:buFont typeface="Arial"/>
              <a:buNone/>
            </a:pPr>
            <a:r>
              <a:rPr lang="en-GB" sz="1200">
                <a:solidFill>
                  <a:srgbClr val="000000"/>
                </a:solidFill>
                <a:latin typeface="Roboto"/>
                <a:ea typeface="Roboto"/>
                <a:cs typeface="Roboto"/>
                <a:sym typeface="Roboto"/>
              </a:rPr>
              <a:t>Multipath effect caused by impedance mismatches, causing :</a:t>
            </a:r>
            <a:endParaRPr sz="1200">
              <a:solidFill>
                <a:srgbClr val="000000"/>
              </a:solidFill>
              <a:latin typeface="Roboto"/>
              <a:ea typeface="Roboto"/>
              <a:cs typeface="Roboto"/>
              <a:sym typeface="Roboto"/>
            </a:endParaRPr>
          </a:p>
          <a:p>
            <a:pPr indent="-273050" lvl="0" marL="285750" rtl="0" algn="l">
              <a:lnSpc>
                <a:spcPct val="100000"/>
              </a:lnSpc>
              <a:spcBef>
                <a:spcPts val="0"/>
              </a:spcBef>
              <a:spcAft>
                <a:spcPts val="0"/>
              </a:spcAft>
              <a:buClr>
                <a:srgbClr val="000000"/>
              </a:buClr>
              <a:buSzPts val="1200"/>
              <a:buFont typeface="Roboto"/>
              <a:buChar char="•"/>
            </a:pPr>
            <a:r>
              <a:rPr lang="en-GB" sz="1200">
                <a:solidFill>
                  <a:srgbClr val="000000"/>
                </a:solidFill>
                <a:latin typeface="Roboto"/>
                <a:ea typeface="Roboto"/>
                <a:cs typeface="Roboto"/>
                <a:sym typeface="Roboto"/>
              </a:rPr>
              <a:t>intersymbol interference .</a:t>
            </a:r>
            <a:endParaRPr sz="1200">
              <a:solidFill>
                <a:srgbClr val="000000"/>
              </a:solidFill>
              <a:latin typeface="Roboto"/>
              <a:ea typeface="Roboto"/>
              <a:cs typeface="Roboto"/>
              <a:sym typeface="Roboto"/>
            </a:endParaRPr>
          </a:p>
          <a:p>
            <a:pPr indent="-273050" lvl="0" marL="285750" rtl="0" algn="l">
              <a:lnSpc>
                <a:spcPct val="100000"/>
              </a:lnSpc>
              <a:spcBef>
                <a:spcPts val="0"/>
              </a:spcBef>
              <a:spcAft>
                <a:spcPts val="0"/>
              </a:spcAft>
              <a:buClr>
                <a:srgbClr val="000000"/>
              </a:buClr>
              <a:buSzPts val="1200"/>
              <a:buFont typeface="Roboto"/>
              <a:buChar char="•"/>
            </a:pPr>
            <a:r>
              <a:rPr lang="en-GB" sz="1200">
                <a:solidFill>
                  <a:srgbClr val="000000"/>
                </a:solidFill>
                <a:latin typeface="Roboto"/>
                <a:ea typeface="Roboto"/>
                <a:cs typeface="Roboto"/>
                <a:sym typeface="Roboto"/>
              </a:rPr>
              <a:t> frequency selectivity.</a:t>
            </a:r>
            <a:endParaRPr sz="1200">
              <a:solidFill>
                <a:srgbClr val="000000"/>
              </a:solidFill>
              <a:latin typeface="Roboto"/>
              <a:ea typeface="Roboto"/>
              <a:cs typeface="Roboto"/>
              <a:sym typeface="Roboto"/>
            </a:endParaRPr>
          </a:p>
          <a:p>
            <a:pPr indent="0" lvl="0" marL="0" rtl="0" algn="l">
              <a:lnSpc>
                <a:spcPct val="100000"/>
              </a:lnSpc>
              <a:spcBef>
                <a:spcPts val="0"/>
              </a:spcBef>
              <a:spcAft>
                <a:spcPts val="0"/>
              </a:spcAft>
              <a:buClr>
                <a:srgbClr val="000000"/>
              </a:buClr>
              <a:buFont typeface="Arial"/>
              <a:buNone/>
            </a:pPr>
            <a:r>
              <a:rPr lang="en-GB" sz="1200">
                <a:solidFill>
                  <a:srgbClr val="000000"/>
                </a:solidFill>
                <a:latin typeface="Roboto"/>
                <a:ea typeface="Roboto"/>
                <a:cs typeface="Roboto"/>
                <a:sym typeface="Roboto"/>
              </a:rPr>
              <a:t> </a:t>
            </a:r>
            <a:endParaRPr sz="1200">
              <a:solidFill>
                <a:srgbClr val="000000"/>
              </a:solidFill>
              <a:latin typeface="Roboto"/>
              <a:ea typeface="Roboto"/>
              <a:cs typeface="Roboto"/>
              <a:sym typeface="Roboto"/>
            </a:endParaRPr>
          </a:p>
          <a:p>
            <a:pPr indent="0" lvl="0" marL="0" rtl="0" algn="l">
              <a:lnSpc>
                <a:spcPct val="100000"/>
              </a:lnSpc>
              <a:spcBef>
                <a:spcPts val="0"/>
              </a:spcBef>
              <a:spcAft>
                <a:spcPts val="0"/>
              </a:spcAft>
              <a:buClr>
                <a:srgbClr val="000000"/>
              </a:buClr>
              <a:buFont typeface="Arial"/>
              <a:buNone/>
            </a:pPr>
            <a:r>
              <a:rPr lang="en-GB" sz="1200">
                <a:solidFill>
                  <a:srgbClr val="000000"/>
                </a:solidFill>
                <a:latin typeface="Roboto"/>
                <a:ea typeface="Roboto"/>
                <a:cs typeface="Roboto"/>
                <a:sym typeface="Roboto"/>
              </a:rPr>
              <a:t>Attenuation, depends on :</a:t>
            </a:r>
            <a:endParaRPr sz="1200">
              <a:solidFill>
                <a:srgbClr val="000000"/>
              </a:solidFill>
              <a:latin typeface="Roboto"/>
              <a:ea typeface="Roboto"/>
              <a:cs typeface="Roboto"/>
              <a:sym typeface="Roboto"/>
            </a:endParaRPr>
          </a:p>
          <a:p>
            <a:pPr indent="-273050" lvl="0" marL="285750" rtl="0" algn="l">
              <a:lnSpc>
                <a:spcPct val="100000"/>
              </a:lnSpc>
              <a:spcBef>
                <a:spcPts val="0"/>
              </a:spcBef>
              <a:spcAft>
                <a:spcPts val="0"/>
              </a:spcAft>
              <a:buClr>
                <a:srgbClr val="000000"/>
              </a:buClr>
              <a:buSzPts val="1200"/>
              <a:buFont typeface="Roboto"/>
              <a:buChar char="•"/>
            </a:pPr>
            <a:r>
              <a:rPr lang="en-GB" sz="1200">
                <a:solidFill>
                  <a:srgbClr val="000000"/>
                </a:solidFill>
                <a:latin typeface="Roboto"/>
                <a:ea typeface="Roboto"/>
                <a:cs typeface="Roboto"/>
                <a:sym typeface="Roboto"/>
              </a:rPr>
              <a:t>distance between the TX and RX.</a:t>
            </a:r>
            <a:endParaRPr sz="1200">
              <a:solidFill>
                <a:srgbClr val="000000"/>
              </a:solidFill>
              <a:latin typeface="Roboto"/>
              <a:ea typeface="Roboto"/>
              <a:cs typeface="Roboto"/>
              <a:sym typeface="Roboto"/>
            </a:endParaRPr>
          </a:p>
          <a:p>
            <a:pPr indent="-273050" lvl="0" marL="285750" rtl="0" algn="l">
              <a:lnSpc>
                <a:spcPct val="100000"/>
              </a:lnSpc>
              <a:spcBef>
                <a:spcPts val="0"/>
              </a:spcBef>
              <a:spcAft>
                <a:spcPts val="0"/>
              </a:spcAft>
              <a:buClr>
                <a:srgbClr val="000000"/>
              </a:buClr>
              <a:buSzPts val="1200"/>
              <a:buFont typeface="Roboto"/>
              <a:buChar char="•"/>
            </a:pPr>
            <a:r>
              <a:rPr lang="en-GB" sz="1200">
                <a:solidFill>
                  <a:srgbClr val="000000"/>
                </a:solidFill>
                <a:latin typeface="Roboto"/>
                <a:ea typeface="Roboto"/>
                <a:cs typeface="Roboto"/>
                <a:sym typeface="Roboto"/>
              </a:rPr>
              <a:t>Number and position of reflection points( branches ).</a:t>
            </a:r>
            <a:endParaRPr sz="1200">
              <a:solidFill>
                <a:srgbClr val="000000"/>
              </a:solidFill>
              <a:latin typeface="Roboto"/>
              <a:ea typeface="Roboto"/>
              <a:cs typeface="Roboto"/>
              <a:sym typeface="Roboto"/>
            </a:endParaRPr>
          </a:p>
          <a:p>
            <a:pPr indent="-196850" lvl="0" marL="285750" rtl="0" algn="l">
              <a:lnSpc>
                <a:spcPct val="100000"/>
              </a:lnSpc>
              <a:spcBef>
                <a:spcPts val="0"/>
              </a:spcBef>
              <a:spcAft>
                <a:spcPts val="0"/>
              </a:spcAft>
              <a:buClr>
                <a:srgbClr val="000000"/>
              </a:buClr>
              <a:buSzPts val="1400"/>
              <a:buFont typeface="Arial"/>
              <a:buNone/>
            </a:pPr>
            <a:r>
              <a:t/>
            </a:r>
            <a:endParaRPr sz="1200">
              <a:solidFill>
                <a:srgbClr val="000000"/>
              </a:solidFill>
              <a:latin typeface="Roboto"/>
              <a:ea typeface="Roboto"/>
              <a:cs typeface="Roboto"/>
              <a:sym typeface="Roboto"/>
            </a:endParaRPr>
          </a:p>
          <a:p>
            <a:pPr indent="0" lvl="0" marL="0" rtl="0" algn="l">
              <a:lnSpc>
                <a:spcPct val="100000"/>
              </a:lnSpc>
              <a:spcBef>
                <a:spcPts val="0"/>
              </a:spcBef>
              <a:spcAft>
                <a:spcPts val="0"/>
              </a:spcAft>
              <a:buClr>
                <a:srgbClr val="000000"/>
              </a:buClr>
              <a:buFont typeface="Arial"/>
              <a:buNone/>
            </a:pPr>
            <a:r>
              <a:rPr lang="en-GB" sz="1200">
                <a:solidFill>
                  <a:srgbClr val="000000"/>
                </a:solidFill>
                <a:latin typeface="Roboto"/>
                <a:ea typeface="Roboto"/>
                <a:cs typeface="Roboto"/>
                <a:sym typeface="Roboto"/>
              </a:rPr>
              <a:t>Frequency dependent Signal to Noise Ratio (SNR).</a:t>
            </a:r>
            <a:endParaRPr sz="1200">
              <a:solidFill>
                <a:srgbClr val="000000"/>
              </a:solidFill>
              <a:latin typeface="Roboto"/>
              <a:ea typeface="Roboto"/>
              <a:cs typeface="Roboto"/>
              <a:sym typeface="Roboto"/>
            </a:endParaRPr>
          </a:p>
          <a:p>
            <a:pPr indent="0" lvl="0" marL="0" rtl="0" algn="l">
              <a:spcBef>
                <a:spcPts val="0"/>
              </a:spcBef>
              <a:spcAft>
                <a:spcPts val="1200"/>
              </a:spcAft>
              <a:buNone/>
            </a:pPr>
            <a:r>
              <a:t/>
            </a:r>
            <a:endParaRPr/>
          </a:p>
        </p:txBody>
      </p:sp>
      <p:sp>
        <p:nvSpPr>
          <p:cNvPr id="149" name="Google Shape;149;g13d7455896b_0_88"/>
          <p:cNvSpPr txBox="1"/>
          <p:nvPr/>
        </p:nvSpPr>
        <p:spPr>
          <a:xfrm>
            <a:off x="703925" y="3255300"/>
            <a:ext cx="64716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Font typeface="Arial"/>
              <a:buNone/>
            </a:pPr>
            <a:r>
              <a:rPr b="1" lang="en-GB" sz="1200">
                <a:latin typeface="Roboto"/>
                <a:ea typeface="Roboto"/>
                <a:cs typeface="Roboto"/>
                <a:sym typeface="Roboto"/>
              </a:rPr>
              <a:t>Types of Noise:</a:t>
            </a:r>
            <a:endParaRPr sz="1200">
              <a:latin typeface="Roboto"/>
              <a:ea typeface="Roboto"/>
              <a:cs typeface="Roboto"/>
              <a:sym typeface="Roboto"/>
            </a:endParaRPr>
          </a:p>
          <a:p>
            <a:pPr indent="0" lvl="0" marL="0" rtl="0" algn="l">
              <a:spcBef>
                <a:spcPts val="0"/>
              </a:spcBef>
              <a:spcAft>
                <a:spcPts val="0"/>
              </a:spcAft>
              <a:buClr>
                <a:srgbClr val="000000"/>
              </a:buClr>
              <a:buFont typeface="Arial"/>
              <a:buNone/>
            </a:pPr>
            <a:r>
              <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GB" sz="1200">
                <a:latin typeface="Roboto"/>
                <a:ea typeface="Roboto"/>
                <a:cs typeface="Roboto"/>
                <a:sym typeface="Roboto"/>
              </a:rPr>
              <a:t>Colored background, due to different low-power noise</a:t>
            </a:r>
            <a:r>
              <a:rPr lang="en-GB" sz="1200">
                <a:latin typeface="Roboto"/>
                <a:ea typeface="Roboto"/>
                <a:cs typeface="Roboto"/>
                <a:sym typeface="Roboto"/>
              </a:rPr>
              <a:t> </a:t>
            </a:r>
            <a:r>
              <a:rPr lang="en-GB" sz="1200">
                <a:latin typeface="Roboto"/>
                <a:ea typeface="Roboto"/>
                <a:cs typeface="Roboto"/>
                <a:sym typeface="Roboto"/>
              </a:rPr>
              <a:t>sources.</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GB" sz="1200">
                <a:latin typeface="Roboto"/>
                <a:ea typeface="Roboto"/>
                <a:cs typeface="Roboto"/>
                <a:sym typeface="Roboto"/>
              </a:rPr>
              <a:t>Narrowband</a:t>
            </a:r>
            <a:r>
              <a:rPr lang="en-GB" sz="1200">
                <a:latin typeface="Roboto"/>
                <a:ea typeface="Roboto"/>
                <a:cs typeface="Roboto"/>
                <a:sym typeface="Roboto"/>
              </a:rPr>
              <a:t> i</a:t>
            </a:r>
            <a:r>
              <a:rPr lang="en-GB" sz="1200">
                <a:latin typeface="Roboto"/>
                <a:ea typeface="Roboto"/>
                <a:cs typeface="Roboto"/>
                <a:sym typeface="Roboto"/>
              </a:rPr>
              <a:t>nterferences,caused by radio broadcasters.</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GB" sz="1200">
                <a:latin typeface="Roboto"/>
                <a:ea typeface="Roboto"/>
                <a:cs typeface="Roboto"/>
                <a:sym typeface="Roboto"/>
              </a:rPr>
              <a:t>Impulsive noise such as :-</a:t>
            </a:r>
            <a:endParaRPr sz="1200">
              <a:latin typeface="Roboto"/>
              <a:ea typeface="Roboto"/>
              <a:cs typeface="Roboto"/>
              <a:sym typeface="Roboto"/>
            </a:endParaRPr>
          </a:p>
          <a:p>
            <a:pPr indent="-304800" lvl="4" marL="2286000" rtl="0" algn="l">
              <a:spcBef>
                <a:spcPts val="0"/>
              </a:spcBef>
              <a:spcAft>
                <a:spcPts val="0"/>
              </a:spcAft>
              <a:buSzPts val="1200"/>
              <a:buFont typeface="Roboto"/>
              <a:buChar char="○"/>
            </a:pPr>
            <a:r>
              <a:rPr lang="en-GB" sz="1200">
                <a:latin typeface="Roboto"/>
                <a:ea typeface="Roboto"/>
                <a:cs typeface="Roboto"/>
                <a:sym typeface="Roboto"/>
              </a:rPr>
              <a:t>synchronous, generated by rectifier diodes used in electrical appliances.</a:t>
            </a:r>
            <a:endParaRPr sz="1200">
              <a:latin typeface="Roboto"/>
              <a:ea typeface="Roboto"/>
              <a:cs typeface="Roboto"/>
              <a:sym typeface="Roboto"/>
            </a:endParaRPr>
          </a:p>
          <a:p>
            <a:pPr indent="-304800" lvl="4" marL="2286000" rtl="0" algn="l">
              <a:spcBef>
                <a:spcPts val="0"/>
              </a:spcBef>
              <a:spcAft>
                <a:spcPts val="0"/>
              </a:spcAft>
              <a:buSzPts val="1200"/>
              <a:buFont typeface="Roboto"/>
              <a:buChar char="○"/>
            </a:pPr>
            <a:r>
              <a:rPr lang="en-GB" sz="1200">
                <a:latin typeface="Roboto"/>
                <a:ea typeface="Roboto"/>
                <a:cs typeface="Roboto"/>
                <a:sym typeface="Roboto"/>
              </a:rPr>
              <a:t>asynchronous, caused from switching transients (This is the most detrimental type of noise).</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1371600" rtl="0" algn="l">
              <a:spcBef>
                <a:spcPts val="0"/>
              </a:spcBef>
              <a:spcAft>
                <a:spcPts val="0"/>
              </a:spcAft>
              <a:buNone/>
            </a:pPr>
            <a:r>
              <a:rPr lang="en-GB" sz="1200">
                <a:latin typeface="Roboto"/>
                <a:ea typeface="Roboto"/>
                <a:cs typeface="Roboto"/>
                <a:sym typeface="Roboto"/>
              </a:rPr>
              <a:t>	</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g13d7455896b_0_94"/>
          <p:cNvPicPr preferRelativeResize="0"/>
          <p:nvPr/>
        </p:nvPicPr>
        <p:blipFill rotWithShape="1">
          <a:blip r:embed="rId3">
            <a:alphaModFix/>
          </a:blip>
          <a:srcRect b="0" l="0" r="0" t="0"/>
          <a:stretch/>
        </p:blipFill>
        <p:spPr>
          <a:xfrm>
            <a:off x="5349200" y="1412087"/>
            <a:ext cx="3086100" cy="2319338"/>
          </a:xfrm>
          <a:prstGeom prst="rect">
            <a:avLst/>
          </a:prstGeom>
          <a:noFill/>
          <a:ln>
            <a:noFill/>
          </a:ln>
        </p:spPr>
      </p:pic>
      <p:pic>
        <p:nvPicPr>
          <p:cNvPr id="155" name="Google Shape;155;g13d7455896b_0_94"/>
          <p:cNvPicPr preferRelativeResize="0"/>
          <p:nvPr/>
        </p:nvPicPr>
        <p:blipFill rotWithShape="1">
          <a:blip r:embed="rId4">
            <a:alphaModFix/>
          </a:blip>
          <a:srcRect b="0" l="0" r="0" t="0"/>
          <a:stretch/>
        </p:blipFill>
        <p:spPr>
          <a:xfrm>
            <a:off x="1036574" y="1340650"/>
            <a:ext cx="3381375" cy="2390775"/>
          </a:xfrm>
          <a:prstGeom prst="rect">
            <a:avLst/>
          </a:prstGeom>
          <a:noFill/>
          <a:ln>
            <a:noFill/>
          </a:ln>
        </p:spPr>
      </p:pic>
      <p:sp>
        <p:nvSpPr>
          <p:cNvPr id="156" name="Google Shape;156;g13d7455896b_0_94"/>
          <p:cNvSpPr txBox="1"/>
          <p:nvPr/>
        </p:nvSpPr>
        <p:spPr>
          <a:xfrm flipH="1">
            <a:off x="2337500" y="4052150"/>
            <a:ext cx="1471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latin typeface="Roboto"/>
                <a:ea typeface="Roboto"/>
                <a:cs typeface="Roboto"/>
                <a:sym typeface="Roboto"/>
              </a:rPr>
              <a:t>Fig . Channel model</a:t>
            </a:r>
            <a:endParaRPr sz="1000">
              <a:latin typeface="Roboto"/>
              <a:ea typeface="Roboto"/>
              <a:cs typeface="Roboto"/>
              <a:sym typeface="Roboto"/>
            </a:endParaRPr>
          </a:p>
        </p:txBody>
      </p:sp>
      <p:sp>
        <p:nvSpPr>
          <p:cNvPr id="157" name="Google Shape;157;g13d7455896b_0_94"/>
          <p:cNvSpPr txBox="1"/>
          <p:nvPr/>
        </p:nvSpPr>
        <p:spPr>
          <a:xfrm>
            <a:off x="5626000" y="4052150"/>
            <a:ext cx="2942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latin typeface="Roboto"/>
                <a:ea typeface="Roboto"/>
                <a:cs typeface="Roboto"/>
                <a:sym typeface="Roboto"/>
              </a:rPr>
              <a:t>Fig . Simulated power line channel</a:t>
            </a:r>
            <a:endParaRPr sz="100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13d7455896b_0_105"/>
          <p:cNvSpPr txBox="1"/>
          <p:nvPr>
            <p:ph idx="1" type="body"/>
          </p:nvPr>
        </p:nvSpPr>
        <p:spPr>
          <a:xfrm>
            <a:off x="729450" y="1314400"/>
            <a:ext cx="7688700" cy="3025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Font typeface="Arial"/>
              <a:buNone/>
            </a:pPr>
            <a:r>
              <a:rPr b="1" lang="en-GB" sz="1200">
                <a:solidFill>
                  <a:srgbClr val="000000"/>
                </a:solidFill>
                <a:latin typeface="Roboto"/>
                <a:ea typeface="Roboto"/>
                <a:cs typeface="Roboto"/>
                <a:sym typeface="Roboto"/>
              </a:rPr>
              <a:t>Communication Techniques</a:t>
            </a:r>
            <a:endParaRPr b="1" sz="1200">
              <a:solidFill>
                <a:srgbClr val="000000"/>
              </a:solidFill>
              <a:latin typeface="Roboto"/>
              <a:ea typeface="Roboto"/>
              <a:cs typeface="Roboto"/>
              <a:sym typeface="Roboto"/>
            </a:endParaRPr>
          </a:p>
          <a:p>
            <a:pPr indent="0" lvl="0" marL="0" rtl="0" algn="l">
              <a:lnSpc>
                <a:spcPct val="100000"/>
              </a:lnSpc>
              <a:spcBef>
                <a:spcPts val="0"/>
              </a:spcBef>
              <a:spcAft>
                <a:spcPts val="0"/>
              </a:spcAft>
              <a:buClr>
                <a:srgbClr val="000000"/>
              </a:buClr>
              <a:buFont typeface="Arial"/>
              <a:buNone/>
            </a:pPr>
            <a:r>
              <a:t/>
            </a:r>
            <a:endParaRPr sz="1200">
              <a:solidFill>
                <a:srgbClr val="000000"/>
              </a:solidFill>
              <a:latin typeface="Roboto"/>
              <a:ea typeface="Roboto"/>
              <a:cs typeface="Roboto"/>
              <a:sym typeface="Roboto"/>
            </a:endParaRPr>
          </a:p>
          <a:p>
            <a:pPr indent="0" lvl="0" marL="0" rtl="0" algn="l">
              <a:lnSpc>
                <a:spcPct val="100000"/>
              </a:lnSpc>
              <a:spcBef>
                <a:spcPts val="0"/>
              </a:spcBef>
              <a:spcAft>
                <a:spcPts val="0"/>
              </a:spcAft>
              <a:buClr>
                <a:srgbClr val="000000"/>
              </a:buClr>
              <a:buFont typeface="Arial"/>
              <a:buNone/>
            </a:pPr>
            <a:r>
              <a:t/>
            </a:r>
            <a:endParaRPr sz="1200">
              <a:solidFill>
                <a:srgbClr val="000000"/>
              </a:solidFill>
              <a:latin typeface="Roboto"/>
              <a:ea typeface="Roboto"/>
              <a:cs typeface="Roboto"/>
              <a:sym typeface="Roboto"/>
            </a:endParaRPr>
          </a:p>
          <a:p>
            <a:pPr indent="-273050" lvl="0" marL="285750" rtl="0" algn="l">
              <a:lnSpc>
                <a:spcPct val="100000"/>
              </a:lnSpc>
              <a:spcBef>
                <a:spcPts val="0"/>
              </a:spcBef>
              <a:spcAft>
                <a:spcPts val="0"/>
              </a:spcAft>
              <a:buClr>
                <a:srgbClr val="000000"/>
              </a:buClr>
              <a:buSzPts val="1200"/>
              <a:buFont typeface="Roboto"/>
              <a:buChar char="•"/>
            </a:pPr>
            <a:r>
              <a:rPr lang="en-GB" sz="1200">
                <a:solidFill>
                  <a:srgbClr val="000000"/>
                </a:solidFill>
                <a:latin typeface="Roboto"/>
                <a:ea typeface="Roboto"/>
                <a:cs typeface="Roboto"/>
                <a:sym typeface="Roboto"/>
              </a:rPr>
              <a:t>FSK, Low spectral efficiency (suitable for low data rate application such as power line protection and telemetering ).</a:t>
            </a:r>
            <a:endParaRPr sz="1200">
              <a:solidFill>
                <a:srgbClr val="000000"/>
              </a:solidFill>
              <a:latin typeface="Roboto"/>
              <a:ea typeface="Roboto"/>
              <a:cs typeface="Roboto"/>
              <a:sym typeface="Roboto"/>
            </a:endParaRPr>
          </a:p>
          <a:p>
            <a:pPr indent="-196850" lvl="0" marL="285750" rtl="0" algn="l">
              <a:lnSpc>
                <a:spcPct val="100000"/>
              </a:lnSpc>
              <a:spcBef>
                <a:spcPts val="0"/>
              </a:spcBef>
              <a:spcAft>
                <a:spcPts val="0"/>
              </a:spcAft>
              <a:buClr>
                <a:srgbClr val="000000"/>
              </a:buClr>
              <a:buSzPts val="1400"/>
              <a:buFont typeface="Arial"/>
              <a:buNone/>
            </a:pPr>
            <a:r>
              <a:t/>
            </a:r>
            <a:endParaRPr sz="1200">
              <a:solidFill>
                <a:srgbClr val="000000"/>
              </a:solidFill>
              <a:latin typeface="Roboto"/>
              <a:ea typeface="Roboto"/>
              <a:cs typeface="Roboto"/>
              <a:sym typeface="Roboto"/>
            </a:endParaRPr>
          </a:p>
          <a:p>
            <a:pPr indent="-273050" lvl="0" marL="285750" rtl="0" algn="l">
              <a:lnSpc>
                <a:spcPct val="100000"/>
              </a:lnSpc>
              <a:spcBef>
                <a:spcPts val="0"/>
              </a:spcBef>
              <a:spcAft>
                <a:spcPts val="0"/>
              </a:spcAft>
              <a:buClr>
                <a:srgbClr val="000000"/>
              </a:buClr>
              <a:buSzPts val="1200"/>
              <a:buFont typeface="Roboto"/>
              <a:buChar char="•"/>
            </a:pPr>
            <a:r>
              <a:rPr lang="en-GB" sz="1200">
                <a:solidFill>
                  <a:srgbClr val="000000"/>
                </a:solidFill>
                <a:latin typeface="Roboto"/>
                <a:ea typeface="Roboto"/>
                <a:cs typeface="Roboto"/>
                <a:sym typeface="Roboto"/>
              </a:rPr>
              <a:t>For data rates up to 1Mbps, the CDMA technique may provide an effective solution.</a:t>
            </a:r>
            <a:endParaRPr sz="1200">
              <a:solidFill>
                <a:srgbClr val="000000"/>
              </a:solidFill>
              <a:latin typeface="Roboto"/>
              <a:ea typeface="Roboto"/>
              <a:cs typeface="Roboto"/>
              <a:sym typeface="Roboto"/>
            </a:endParaRPr>
          </a:p>
          <a:p>
            <a:pPr indent="-196850" lvl="0" marL="285750" rtl="0" algn="l">
              <a:lnSpc>
                <a:spcPct val="100000"/>
              </a:lnSpc>
              <a:spcBef>
                <a:spcPts val="0"/>
              </a:spcBef>
              <a:spcAft>
                <a:spcPts val="0"/>
              </a:spcAft>
              <a:buClr>
                <a:srgbClr val="000000"/>
              </a:buClr>
              <a:buSzPts val="1400"/>
              <a:buFont typeface="Arial"/>
              <a:buNone/>
            </a:pPr>
            <a:r>
              <a:t/>
            </a:r>
            <a:endParaRPr sz="1200">
              <a:solidFill>
                <a:srgbClr val="000000"/>
              </a:solidFill>
              <a:latin typeface="Roboto"/>
              <a:ea typeface="Roboto"/>
              <a:cs typeface="Roboto"/>
              <a:sym typeface="Roboto"/>
            </a:endParaRPr>
          </a:p>
          <a:p>
            <a:pPr indent="-273050" lvl="0" marL="285750" rtl="0" algn="l">
              <a:lnSpc>
                <a:spcPct val="100000"/>
              </a:lnSpc>
              <a:spcBef>
                <a:spcPts val="0"/>
              </a:spcBef>
              <a:spcAft>
                <a:spcPts val="0"/>
              </a:spcAft>
              <a:buClr>
                <a:srgbClr val="000000"/>
              </a:buClr>
              <a:buSzPts val="1200"/>
              <a:buFont typeface="Roboto"/>
              <a:buChar char="•"/>
            </a:pPr>
            <a:r>
              <a:rPr lang="en-GB" sz="1200">
                <a:solidFill>
                  <a:srgbClr val="000000"/>
                </a:solidFill>
                <a:latin typeface="Roboto"/>
                <a:ea typeface="Roboto"/>
                <a:cs typeface="Roboto"/>
                <a:sym typeface="Roboto"/>
              </a:rPr>
              <a:t>The symbol duration is so small that delayed versions of one symbol - due to multi-paths - gets smeared over a large number of other symbols.</a:t>
            </a:r>
            <a:endParaRPr sz="1200">
              <a:solidFill>
                <a:srgbClr val="000000"/>
              </a:solidFill>
              <a:latin typeface="Roboto"/>
              <a:ea typeface="Roboto"/>
              <a:cs typeface="Roboto"/>
              <a:sym typeface="Roboto"/>
            </a:endParaRPr>
          </a:p>
          <a:p>
            <a:pPr indent="-196850" lvl="0" marL="285750" rtl="0" algn="l">
              <a:lnSpc>
                <a:spcPct val="100000"/>
              </a:lnSpc>
              <a:spcBef>
                <a:spcPts val="0"/>
              </a:spcBef>
              <a:spcAft>
                <a:spcPts val="0"/>
              </a:spcAft>
              <a:buClr>
                <a:srgbClr val="000000"/>
              </a:buClr>
              <a:buSzPts val="1400"/>
              <a:buFont typeface="Arial"/>
              <a:buNone/>
            </a:pPr>
            <a:r>
              <a:t/>
            </a:r>
            <a:endParaRPr sz="1200">
              <a:solidFill>
                <a:srgbClr val="000000"/>
              </a:solidFill>
              <a:latin typeface="Roboto"/>
              <a:ea typeface="Roboto"/>
              <a:cs typeface="Roboto"/>
              <a:sym typeface="Roboto"/>
            </a:endParaRPr>
          </a:p>
          <a:p>
            <a:pPr indent="-273050" lvl="0" marL="285750" rtl="0" algn="l">
              <a:lnSpc>
                <a:spcPct val="100000"/>
              </a:lnSpc>
              <a:spcBef>
                <a:spcPts val="0"/>
              </a:spcBef>
              <a:spcAft>
                <a:spcPts val="0"/>
              </a:spcAft>
              <a:buClr>
                <a:srgbClr val="000000"/>
              </a:buClr>
              <a:buSzPts val="1200"/>
              <a:buFont typeface="Roboto"/>
              <a:buChar char="•"/>
            </a:pPr>
            <a:r>
              <a:rPr lang="en-GB" sz="1200">
                <a:solidFill>
                  <a:srgbClr val="000000"/>
                </a:solidFill>
                <a:latin typeface="Roboto"/>
                <a:ea typeface="Roboto"/>
                <a:cs typeface="Roboto"/>
                <a:sym typeface="Roboto"/>
              </a:rPr>
              <a:t>With OFDM, since the data is split among N sub-carriers, the symbol duration for each sub-carrier increases N times, moreover a cyclic prefix is applied with length longer than longest delay path. This solves the intersymbol interference. </a:t>
            </a:r>
            <a:endParaRPr sz="1200">
              <a:solidFill>
                <a:srgbClr val="000000"/>
              </a:solidFill>
              <a:latin typeface="Roboto"/>
              <a:ea typeface="Roboto"/>
              <a:cs typeface="Roboto"/>
              <a:sym typeface="Roboto"/>
            </a:endParaRPr>
          </a:p>
          <a:p>
            <a:pPr indent="-196850" lvl="0" marL="285750" rtl="0" algn="l">
              <a:lnSpc>
                <a:spcPct val="100000"/>
              </a:lnSpc>
              <a:spcBef>
                <a:spcPts val="0"/>
              </a:spcBef>
              <a:spcAft>
                <a:spcPts val="0"/>
              </a:spcAft>
              <a:buClr>
                <a:srgbClr val="000000"/>
              </a:buClr>
              <a:buSzPts val="1400"/>
              <a:buFont typeface="Arial"/>
              <a:buNone/>
            </a:pPr>
            <a:r>
              <a:t/>
            </a:r>
            <a:endParaRPr sz="1200">
              <a:solidFill>
                <a:srgbClr val="000000"/>
              </a:solidFill>
              <a:latin typeface="Roboto"/>
              <a:ea typeface="Roboto"/>
              <a:cs typeface="Roboto"/>
              <a:sym typeface="Roboto"/>
            </a:endParaRPr>
          </a:p>
          <a:p>
            <a:pPr indent="-273050" lvl="0" marL="285750" rtl="0" algn="l">
              <a:lnSpc>
                <a:spcPct val="100000"/>
              </a:lnSpc>
              <a:spcBef>
                <a:spcPts val="0"/>
              </a:spcBef>
              <a:spcAft>
                <a:spcPts val="0"/>
              </a:spcAft>
              <a:buClr>
                <a:srgbClr val="000000"/>
              </a:buClr>
              <a:buSzPts val="1200"/>
              <a:buFont typeface="Roboto"/>
              <a:buChar char="•"/>
            </a:pPr>
            <a:r>
              <a:rPr lang="en-GB" sz="1200">
                <a:solidFill>
                  <a:srgbClr val="000000"/>
                </a:solidFill>
                <a:latin typeface="Roboto"/>
                <a:ea typeface="Roboto"/>
                <a:cs typeface="Roboto"/>
                <a:sym typeface="Roboto"/>
              </a:rPr>
              <a:t>OFDM, we can avoid transmitting at frequencies in deep fade.</a:t>
            </a:r>
            <a:endParaRPr sz="1200">
              <a:solidFill>
                <a:srgbClr val="000000"/>
              </a:solidFill>
              <a:latin typeface="Roboto"/>
              <a:ea typeface="Roboto"/>
              <a:cs typeface="Roboto"/>
              <a:sym typeface="Roboto"/>
            </a:endParaRPr>
          </a:p>
          <a:p>
            <a:pPr indent="0" lvl="0" marL="0" rtl="0" algn="l">
              <a:spcBef>
                <a:spcPts val="0"/>
              </a:spcBef>
              <a:spcAft>
                <a:spcPts val="1200"/>
              </a:spcAft>
              <a:buNone/>
            </a:pPr>
            <a:r>
              <a:t/>
            </a:r>
            <a:endParaRPr sz="120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6"/>
          <p:cNvSpPr txBox="1"/>
          <p:nvPr/>
        </p:nvSpPr>
        <p:spPr>
          <a:xfrm>
            <a:off x="813798" y="1405092"/>
            <a:ext cx="2280000" cy="1339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279400" lvl="0" marL="285750" marR="0" rtl="0" algn="l">
              <a:lnSpc>
                <a:spcPct val="100000"/>
              </a:lnSpc>
              <a:spcBef>
                <a:spcPts val="0"/>
              </a:spcBef>
              <a:spcAft>
                <a:spcPts val="0"/>
              </a:spcAft>
              <a:buClr>
                <a:srgbClr val="000000"/>
              </a:buClr>
              <a:buSzPts val="1300"/>
              <a:buFont typeface="Roboto"/>
              <a:buChar char="•"/>
            </a:pPr>
            <a:r>
              <a:rPr i="0" lang="en-GB" sz="1300" u="none" cap="none" strike="noStrike">
                <a:solidFill>
                  <a:srgbClr val="000000"/>
                </a:solidFill>
                <a:latin typeface="Roboto"/>
                <a:ea typeface="Roboto"/>
                <a:cs typeface="Roboto"/>
                <a:sym typeface="Roboto"/>
              </a:rPr>
              <a:t>Narrowband protocol</a:t>
            </a:r>
            <a:endParaRPr sz="1300">
              <a:latin typeface="Roboto"/>
              <a:ea typeface="Roboto"/>
              <a:cs typeface="Roboto"/>
              <a:sym typeface="Roboto"/>
            </a:endParaRPr>
          </a:p>
          <a:p>
            <a:pPr indent="-279400" lvl="0" marL="285750" marR="0" rtl="0" algn="l">
              <a:lnSpc>
                <a:spcPct val="100000"/>
              </a:lnSpc>
              <a:spcBef>
                <a:spcPts val="0"/>
              </a:spcBef>
              <a:spcAft>
                <a:spcPts val="0"/>
              </a:spcAft>
              <a:buClr>
                <a:srgbClr val="000000"/>
              </a:buClr>
              <a:buSzPts val="1300"/>
              <a:buFont typeface="Roboto"/>
              <a:buChar char="•"/>
            </a:pPr>
            <a:r>
              <a:rPr i="0" lang="en-GB" sz="1300" u="none" cap="none" strike="noStrike">
                <a:solidFill>
                  <a:srgbClr val="000000"/>
                </a:solidFill>
                <a:latin typeface="Roboto"/>
                <a:ea typeface="Roboto"/>
                <a:cs typeface="Roboto"/>
                <a:sym typeface="Roboto"/>
              </a:rPr>
              <a:t>Rate(bit/sec) = 60</a:t>
            </a:r>
            <a:endParaRPr sz="1300">
              <a:latin typeface="Roboto"/>
              <a:ea typeface="Roboto"/>
              <a:cs typeface="Roboto"/>
              <a:sym typeface="Roboto"/>
            </a:endParaRPr>
          </a:p>
          <a:p>
            <a:pPr indent="-279400" lvl="0" marL="285750" marR="0" rtl="0" algn="l">
              <a:lnSpc>
                <a:spcPct val="100000"/>
              </a:lnSpc>
              <a:spcBef>
                <a:spcPts val="0"/>
              </a:spcBef>
              <a:spcAft>
                <a:spcPts val="0"/>
              </a:spcAft>
              <a:buClr>
                <a:srgbClr val="000000"/>
              </a:buClr>
              <a:buSzPts val="1300"/>
              <a:buFont typeface="Roboto"/>
              <a:buChar char="•"/>
            </a:pPr>
            <a:r>
              <a:rPr i="0" lang="en-GB" sz="1300" u="none" cap="none" strike="noStrike">
                <a:solidFill>
                  <a:srgbClr val="000000"/>
                </a:solidFill>
                <a:latin typeface="Roboto"/>
                <a:ea typeface="Roboto"/>
                <a:cs typeface="Roboto"/>
                <a:sym typeface="Roboto"/>
              </a:rPr>
              <a:t>Most popular</a:t>
            </a:r>
            <a:endParaRPr sz="1300">
              <a:latin typeface="Roboto"/>
              <a:ea typeface="Roboto"/>
              <a:cs typeface="Roboto"/>
              <a:sym typeface="Roboto"/>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68" name="Google Shape;168;p16"/>
          <p:cNvPicPr preferRelativeResize="0"/>
          <p:nvPr/>
        </p:nvPicPr>
        <p:blipFill rotWithShape="1">
          <a:blip r:embed="rId3">
            <a:alphaModFix/>
          </a:blip>
          <a:srcRect b="0" l="0" r="0" t="0"/>
          <a:stretch/>
        </p:blipFill>
        <p:spPr>
          <a:xfrm>
            <a:off x="5560649" y="2851824"/>
            <a:ext cx="3187575" cy="1913900"/>
          </a:xfrm>
          <a:prstGeom prst="rect">
            <a:avLst/>
          </a:prstGeom>
          <a:noFill/>
          <a:ln>
            <a:noFill/>
          </a:ln>
        </p:spPr>
      </p:pic>
      <p:pic>
        <p:nvPicPr>
          <p:cNvPr id="169" name="Google Shape;169;p16"/>
          <p:cNvPicPr preferRelativeResize="0"/>
          <p:nvPr/>
        </p:nvPicPr>
        <p:blipFill rotWithShape="1">
          <a:blip r:embed="rId4">
            <a:alphaModFix/>
          </a:blip>
          <a:srcRect b="0" l="0" r="0" t="0"/>
          <a:stretch/>
        </p:blipFill>
        <p:spPr>
          <a:xfrm>
            <a:off x="5656481" y="979074"/>
            <a:ext cx="2914169" cy="1913900"/>
          </a:xfrm>
          <a:prstGeom prst="rect">
            <a:avLst/>
          </a:prstGeom>
          <a:noFill/>
          <a:ln>
            <a:noFill/>
          </a:ln>
        </p:spPr>
      </p:pic>
      <p:sp>
        <p:nvSpPr>
          <p:cNvPr id="170" name="Google Shape;170;p16"/>
          <p:cNvSpPr txBox="1"/>
          <p:nvPr/>
        </p:nvSpPr>
        <p:spPr>
          <a:xfrm>
            <a:off x="681823" y="2851823"/>
            <a:ext cx="4008600" cy="1092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GB" sz="1300" u="none" cap="none" strike="noStrike">
                <a:solidFill>
                  <a:srgbClr val="000000"/>
                </a:solidFill>
                <a:latin typeface="Roboto"/>
                <a:ea typeface="Roboto"/>
                <a:cs typeface="Roboto"/>
                <a:sym typeface="Roboto"/>
              </a:rPr>
              <a:t>X10 limitations</a:t>
            </a:r>
            <a:endParaRPr sz="1300">
              <a:latin typeface="Roboto"/>
              <a:ea typeface="Roboto"/>
              <a:cs typeface="Roboto"/>
              <a:sym typeface="Roboto"/>
            </a:endParaRPr>
          </a:p>
          <a:p>
            <a:pPr indent="0" lvl="0" marL="0" marR="0" rtl="0" algn="l">
              <a:lnSpc>
                <a:spcPct val="100000"/>
              </a:lnSpc>
              <a:spcBef>
                <a:spcPts val="0"/>
              </a:spcBef>
              <a:spcAft>
                <a:spcPts val="0"/>
              </a:spcAft>
              <a:buNone/>
            </a:pPr>
            <a:r>
              <a:t/>
            </a:r>
            <a:endParaRPr i="0" sz="1300" u="none" cap="none" strike="noStrike">
              <a:solidFill>
                <a:srgbClr val="000000"/>
              </a:solidFill>
              <a:latin typeface="Roboto"/>
              <a:ea typeface="Roboto"/>
              <a:cs typeface="Roboto"/>
              <a:sym typeface="Roboto"/>
            </a:endParaRPr>
          </a:p>
          <a:p>
            <a:pPr indent="-279400" lvl="0" marL="285750" marR="0" rtl="0" algn="l">
              <a:lnSpc>
                <a:spcPct val="100000"/>
              </a:lnSpc>
              <a:spcBef>
                <a:spcPts val="0"/>
              </a:spcBef>
              <a:spcAft>
                <a:spcPts val="0"/>
              </a:spcAft>
              <a:buClr>
                <a:srgbClr val="000000"/>
              </a:buClr>
              <a:buSzPts val="1300"/>
              <a:buFont typeface="Roboto"/>
              <a:buChar char="•"/>
            </a:pPr>
            <a:r>
              <a:rPr i="0" lang="en-GB" sz="1300" u="none" cap="none" strike="noStrike">
                <a:solidFill>
                  <a:srgbClr val="000000"/>
                </a:solidFill>
                <a:latin typeface="Roboto"/>
                <a:ea typeface="Roboto"/>
                <a:cs typeface="Roboto"/>
                <a:sym typeface="Roboto"/>
              </a:rPr>
              <a:t>The high attenuation in wires and transformer winding(especially, between different phases).</a:t>
            </a:r>
            <a:endParaRPr sz="1300">
              <a:latin typeface="Roboto"/>
              <a:ea typeface="Roboto"/>
              <a:cs typeface="Roboto"/>
              <a:sym typeface="Roboto"/>
            </a:endParaRPr>
          </a:p>
          <a:p>
            <a:pPr indent="-279400" lvl="0" marL="285750" marR="0" rtl="0" algn="l">
              <a:lnSpc>
                <a:spcPct val="100000"/>
              </a:lnSpc>
              <a:spcBef>
                <a:spcPts val="0"/>
              </a:spcBef>
              <a:spcAft>
                <a:spcPts val="0"/>
              </a:spcAft>
              <a:buClr>
                <a:srgbClr val="000000"/>
              </a:buClr>
              <a:buSzPts val="1300"/>
              <a:buFont typeface="Roboto"/>
              <a:buChar char="•"/>
            </a:pPr>
            <a:r>
              <a:rPr i="0" lang="en-GB" sz="1300" u="none" cap="none" strike="noStrike">
                <a:solidFill>
                  <a:srgbClr val="000000"/>
                </a:solidFill>
                <a:latin typeface="Roboto"/>
                <a:ea typeface="Roboto"/>
                <a:cs typeface="Roboto"/>
                <a:sym typeface="Roboto"/>
              </a:rPr>
              <a:t>Slow Rate.</a:t>
            </a:r>
            <a:endParaRPr sz="1300">
              <a:latin typeface="Roboto"/>
              <a:ea typeface="Roboto"/>
              <a:cs typeface="Roboto"/>
              <a:sym typeface="Roboto"/>
            </a:endParaRPr>
          </a:p>
        </p:txBody>
      </p:sp>
      <p:sp>
        <p:nvSpPr>
          <p:cNvPr id="171" name="Google Shape;171;p16"/>
          <p:cNvSpPr txBox="1"/>
          <p:nvPr>
            <p:ph type="title"/>
          </p:nvPr>
        </p:nvSpPr>
        <p:spPr>
          <a:xfrm>
            <a:off x="681825" y="127740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Roboto"/>
                <a:ea typeface="Roboto"/>
                <a:cs typeface="Roboto"/>
                <a:sym typeface="Roboto"/>
              </a:rPr>
              <a:t>X-10 PROTOCOL</a:t>
            </a:r>
            <a:endParaRPr>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7"/>
          <p:cNvSpPr txBox="1"/>
          <p:nvPr/>
        </p:nvSpPr>
        <p:spPr>
          <a:xfrm>
            <a:off x="674576" y="1278738"/>
            <a:ext cx="2650200" cy="1293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GB" sz="1200" u="none" cap="none" strike="noStrike">
                <a:solidFill>
                  <a:srgbClr val="000000"/>
                </a:solidFill>
                <a:latin typeface="Roboto"/>
                <a:ea typeface="Roboto"/>
                <a:cs typeface="Roboto"/>
                <a:sym typeface="Roboto"/>
              </a:rPr>
              <a:t>Hardware Description</a:t>
            </a:r>
            <a:endParaRPr b="1" sz="1200">
              <a:latin typeface="Roboto"/>
              <a:ea typeface="Roboto"/>
              <a:cs typeface="Roboto"/>
              <a:sym typeface="Roboto"/>
            </a:endParaRPr>
          </a:p>
          <a:p>
            <a:pPr indent="-273050" lvl="0" marL="285750" marR="0" rtl="0" algn="l">
              <a:lnSpc>
                <a:spcPct val="100000"/>
              </a:lnSpc>
              <a:spcBef>
                <a:spcPts val="0"/>
              </a:spcBef>
              <a:spcAft>
                <a:spcPts val="0"/>
              </a:spcAft>
              <a:buClr>
                <a:srgbClr val="000000"/>
              </a:buClr>
              <a:buSzPts val="1200"/>
              <a:buFont typeface="Roboto"/>
              <a:buChar char="•"/>
            </a:pPr>
            <a:r>
              <a:rPr i="0" lang="en-GB" sz="1200" u="none" cap="none" strike="noStrike">
                <a:solidFill>
                  <a:srgbClr val="000000"/>
                </a:solidFill>
                <a:latin typeface="Roboto"/>
                <a:ea typeface="Roboto"/>
                <a:cs typeface="Roboto"/>
                <a:sym typeface="Roboto"/>
              </a:rPr>
              <a:t>Zero-crossing detector.</a:t>
            </a:r>
            <a:endParaRPr sz="1200">
              <a:latin typeface="Roboto"/>
              <a:ea typeface="Roboto"/>
              <a:cs typeface="Roboto"/>
              <a:sym typeface="Roboto"/>
            </a:endParaRPr>
          </a:p>
          <a:p>
            <a:pPr indent="-273050" lvl="0" marL="285750" marR="0" rtl="0" algn="l">
              <a:lnSpc>
                <a:spcPct val="100000"/>
              </a:lnSpc>
              <a:spcBef>
                <a:spcPts val="0"/>
              </a:spcBef>
              <a:spcAft>
                <a:spcPts val="0"/>
              </a:spcAft>
              <a:buClr>
                <a:srgbClr val="000000"/>
              </a:buClr>
              <a:buSzPts val="1200"/>
              <a:buFont typeface="Roboto"/>
              <a:buChar char="•"/>
            </a:pPr>
            <a:r>
              <a:rPr i="0" lang="en-GB" sz="1200" u="none" cap="none" strike="noStrike">
                <a:solidFill>
                  <a:srgbClr val="000000"/>
                </a:solidFill>
                <a:latin typeface="Roboto"/>
                <a:ea typeface="Roboto"/>
                <a:cs typeface="Roboto"/>
                <a:sym typeface="Roboto"/>
              </a:rPr>
              <a:t>120 kHz carrier detector.</a:t>
            </a:r>
            <a:endParaRPr sz="1200">
              <a:latin typeface="Roboto"/>
              <a:ea typeface="Roboto"/>
              <a:cs typeface="Roboto"/>
              <a:sym typeface="Roboto"/>
            </a:endParaRPr>
          </a:p>
          <a:p>
            <a:pPr indent="-285750" lvl="0" marL="285750" marR="0" rtl="0" algn="l">
              <a:lnSpc>
                <a:spcPct val="100000"/>
              </a:lnSpc>
              <a:spcBef>
                <a:spcPts val="0"/>
              </a:spcBef>
              <a:spcAft>
                <a:spcPts val="0"/>
              </a:spcAft>
              <a:buClr>
                <a:srgbClr val="000000"/>
              </a:buClr>
              <a:buSzPts val="1400"/>
              <a:buFont typeface="Arial"/>
              <a:buChar char="•"/>
            </a:pPr>
            <a:r>
              <a:rPr i="0" lang="en-GB" sz="1200" u="none" cap="none" strike="noStrike">
                <a:solidFill>
                  <a:srgbClr val="000000"/>
                </a:solidFill>
                <a:latin typeface="Roboto"/>
                <a:ea typeface="Roboto"/>
                <a:cs typeface="Roboto"/>
                <a:sym typeface="Roboto"/>
              </a:rPr>
              <a:t>120 kHz signal generator.</a:t>
            </a:r>
            <a:br>
              <a:rPr b="0" i="0" lang="en-GB" sz="1400" u="none" cap="none" strike="noStrike">
                <a:solidFill>
                  <a:srgbClr val="000000"/>
                </a:solidFill>
                <a:latin typeface="Arial"/>
                <a:ea typeface="Arial"/>
                <a:cs typeface="Arial"/>
                <a:sym typeface="Arial"/>
              </a:rPr>
            </a:br>
            <a:br>
              <a:rPr b="0" i="0" lang="en-GB"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pic>
        <p:nvPicPr>
          <p:cNvPr id="177" name="Google Shape;177;p17"/>
          <p:cNvPicPr preferRelativeResize="0"/>
          <p:nvPr/>
        </p:nvPicPr>
        <p:blipFill rotWithShape="1">
          <a:blip r:embed="rId3">
            <a:alphaModFix/>
          </a:blip>
          <a:srcRect b="0" l="0" r="0" t="0"/>
          <a:stretch/>
        </p:blipFill>
        <p:spPr>
          <a:xfrm>
            <a:off x="807125" y="2249125"/>
            <a:ext cx="2068475" cy="2439725"/>
          </a:xfrm>
          <a:prstGeom prst="rect">
            <a:avLst/>
          </a:prstGeom>
          <a:noFill/>
          <a:ln>
            <a:noFill/>
          </a:ln>
        </p:spPr>
      </p:pic>
      <p:pic>
        <p:nvPicPr>
          <p:cNvPr id="178" name="Google Shape;178;p17"/>
          <p:cNvPicPr preferRelativeResize="0"/>
          <p:nvPr/>
        </p:nvPicPr>
        <p:blipFill rotWithShape="1">
          <a:blip r:embed="rId4">
            <a:alphaModFix/>
          </a:blip>
          <a:srcRect b="0" l="0" r="0" t="0"/>
          <a:stretch/>
        </p:blipFill>
        <p:spPr>
          <a:xfrm>
            <a:off x="3656158" y="2249124"/>
            <a:ext cx="4469729" cy="221378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18"/>
          <p:cNvPicPr preferRelativeResize="0"/>
          <p:nvPr/>
        </p:nvPicPr>
        <p:blipFill rotWithShape="1">
          <a:blip r:embed="rId3">
            <a:alphaModFix/>
          </a:blip>
          <a:srcRect b="0" l="0" r="0" t="0"/>
          <a:stretch/>
        </p:blipFill>
        <p:spPr>
          <a:xfrm>
            <a:off x="1550441" y="1518131"/>
            <a:ext cx="6543675" cy="2924175"/>
          </a:xfrm>
          <a:prstGeom prst="rect">
            <a:avLst/>
          </a:prstGeom>
          <a:noFill/>
          <a:ln>
            <a:noFill/>
          </a:ln>
        </p:spPr>
      </p:pic>
      <p:sp>
        <p:nvSpPr>
          <p:cNvPr id="184" name="Google Shape;184;p18"/>
          <p:cNvSpPr txBox="1"/>
          <p:nvPr/>
        </p:nvSpPr>
        <p:spPr>
          <a:xfrm>
            <a:off x="721975" y="1280531"/>
            <a:ext cx="7422300" cy="292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GB" sz="1300" u="none" cap="none" strike="noStrike">
                <a:solidFill>
                  <a:srgbClr val="000000"/>
                </a:solidFill>
                <a:latin typeface="Roboto"/>
                <a:ea typeface="Roboto"/>
                <a:cs typeface="Roboto"/>
                <a:sym typeface="Roboto"/>
              </a:rPr>
              <a:t>Test Circuits For PLC</a:t>
            </a:r>
            <a:endParaRPr b="1" i="0" sz="1300" u="none" cap="none" strike="noStrike">
              <a:solidFill>
                <a:srgbClr val="000000"/>
              </a:solidFill>
              <a:latin typeface="Roboto"/>
              <a:ea typeface="Roboto"/>
              <a:cs typeface="Roboto"/>
              <a:sym typeface="Roboto"/>
            </a:endParaRPr>
          </a:p>
        </p:txBody>
      </p:sp>
      <p:sp>
        <p:nvSpPr>
          <p:cNvPr id="185" name="Google Shape;185;p18"/>
          <p:cNvSpPr txBox="1"/>
          <p:nvPr/>
        </p:nvSpPr>
        <p:spPr>
          <a:xfrm>
            <a:off x="3145886" y="4381012"/>
            <a:ext cx="27021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Transmitter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19"/>
          <p:cNvPicPr preferRelativeResize="0"/>
          <p:nvPr/>
        </p:nvPicPr>
        <p:blipFill rotWithShape="1">
          <a:blip r:embed="rId3">
            <a:alphaModFix/>
          </a:blip>
          <a:srcRect b="0" l="0" r="0" t="0"/>
          <a:stretch/>
        </p:blipFill>
        <p:spPr>
          <a:xfrm>
            <a:off x="2020975" y="563400"/>
            <a:ext cx="4613124" cy="2323575"/>
          </a:xfrm>
          <a:prstGeom prst="rect">
            <a:avLst/>
          </a:prstGeom>
          <a:noFill/>
          <a:ln>
            <a:noFill/>
          </a:ln>
        </p:spPr>
      </p:pic>
      <p:pic>
        <p:nvPicPr>
          <p:cNvPr id="191" name="Google Shape;191;p19"/>
          <p:cNvPicPr preferRelativeResize="0"/>
          <p:nvPr/>
        </p:nvPicPr>
        <p:blipFill rotWithShape="1">
          <a:blip r:embed="rId4">
            <a:alphaModFix/>
          </a:blip>
          <a:srcRect b="0" l="0" r="0" t="0"/>
          <a:stretch/>
        </p:blipFill>
        <p:spPr>
          <a:xfrm>
            <a:off x="1811223" y="2886976"/>
            <a:ext cx="4985475" cy="191568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20"/>
          <p:cNvPicPr preferRelativeResize="0"/>
          <p:nvPr/>
        </p:nvPicPr>
        <p:blipFill rotWithShape="1">
          <a:blip r:embed="rId4">
            <a:alphaModFix/>
          </a:blip>
          <a:srcRect b="0" l="0" r="0" t="0"/>
          <a:stretch/>
        </p:blipFill>
        <p:spPr>
          <a:xfrm>
            <a:off x="1634700" y="914025"/>
            <a:ext cx="6118650" cy="3453175"/>
          </a:xfrm>
          <a:prstGeom prst="rect">
            <a:avLst/>
          </a:prstGeom>
          <a:noFill/>
          <a:ln>
            <a:noFill/>
          </a:ln>
        </p:spPr>
      </p:pic>
      <p:sp>
        <p:nvSpPr>
          <p:cNvPr id="197" name="Google Shape;197;p20"/>
          <p:cNvSpPr txBox="1"/>
          <p:nvPr/>
        </p:nvSpPr>
        <p:spPr>
          <a:xfrm>
            <a:off x="2870616" y="4504544"/>
            <a:ext cx="3252866"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Carrier Detector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latin typeface="Roboto"/>
                <a:ea typeface="Roboto"/>
                <a:cs typeface="Roboto"/>
                <a:sym typeface="Roboto"/>
              </a:rPr>
              <a:t>TDA5051AT POWER LINE MODEM</a:t>
            </a:r>
            <a:endParaRPr>
              <a:latin typeface="Roboto"/>
              <a:ea typeface="Roboto"/>
              <a:cs typeface="Roboto"/>
              <a:sym typeface="Roboto"/>
            </a:endParaRPr>
          </a:p>
        </p:txBody>
      </p:sp>
      <p:sp>
        <p:nvSpPr>
          <p:cNvPr id="203" name="Google Shape;203;p21"/>
          <p:cNvSpPr txBox="1"/>
          <p:nvPr>
            <p:ph idx="1" type="body"/>
          </p:nvPr>
        </p:nvSpPr>
        <p:spPr>
          <a:xfrm>
            <a:off x="729450" y="2078875"/>
            <a:ext cx="7688700" cy="5577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SzPct val="108333"/>
              <a:buNone/>
            </a:pPr>
            <a:r>
              <a:rPr lang="en-GB" sz="4800">
                <a:solidFill>
                  <a:schemeClr val="dk2"/>
                </a:solidFill>
                <a:latin typeface="Roboto"/>
                <a:ea typeface="Roboto"/>
                <a:cs typeface="Roboto"/>
                <a:sym typeface="Roboto"/>
              </a:rPr>
              <a:t>PLC Modem is device which is useful to send and receive serial data over the existing AC mains domestic power lines.The TDA5051A is a modem IC, specifically dedicated to ASK transmission by means of the home power It operates from a single 5 V supply.</a:t>
            </a:r>
            <a:endParaRPr sz="4800">
              <a:solidFill>
                <a:schemeClr val="dk2"/>
              </a:solidFill>
              <a:latin typeface="Roboto"/>
              <a:ea typeface="Roboto"/>
              <a:cs typeface="Roboto"/>
              <a:sym typeface="Roboto"/>
            </a:endParaRPr>
          </a:p>
          <a:p>
            <a:pPr indent="0" lvl="0" marL="0" rtl="0" algn="l">
              <a:lnSpc>
                <a:spcPct val="115000"/>
              </a:lnSpc>
              <a:spcBef>
                <a:spcPts val="1200"/>
              </a:spcBef>
              <a:spcAft>
                <a:spcPts val="1200"/>
              </a:spcAft>
              <a:buSzPts val="1300"/>
              <a:buNone/>
            </a:pPr>
            <a:r>
              <a:t/>
            </a:r>
            <a:endParaRPr>
              <a:solidFill>
                <a:schemeClr val="dk2"/>
              </a:solidFill>
              <a:latin typeface="Roboto"/>
              <a:ea typeface="Roboto"/>
              <a:cs typeface="Roboto"/>
              <a:sym typeface="Roboto"/>
            </a:endParaRPr>
          </a:p>
        </p:txBody>
      </p:sp>
      <p:sp>
        <p:nvSpPr>
          <p:cNvPr id="204" name="Google Shape;204;p21"/>
          <p:cNvSpPr txBox="1"/>
          <p:nvPr/>
        </p:nvSpPr>
        <p:spPr>
          <a:xfrm>
            <a:off x="823625" y="2861600"/>
            <a:ext cx="4176900" cy="2432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GB" sz="1200" u="none" cap="none" strike="noStrike">
                <a:solidFill>
                  <a:srgbClr val="000000"/>
                </a:solidFill>
                <a:latin typeface="Roboto"/>
                <a:ea typeface="Roboto"/>
                <a:cs typeface="Roboto"/>
                <a:sym typeface="Roboto"/>
              </a:rPr>
              <a:t>Device features</a:t>
            </a:r>
            <a:endParaRPr b="1" i="0" sz="1200" u="none" cap="none" strike="noStrike">
              <a:solidFill>
                <a:srgbClr val="000000"/>
              </a:solidFill>
              <a:latin typeface="Roboto"/>
              <a:ea typeface="Roboto"/>
              <a:cs typeface="Roboto"/>
              <a:sym typeface="Roboto"/>
            </a:endParaRPr>
          </a:p>
          <a:p>
            <a:pPr indent="-304800" lvl="0" marL="457200" marR="0" rtl="0" algn="l">
              <a:lnSpc>
                <a:spcPct val="100000"/>
              </a:lnSpc>
              <a:spcBef>
                <a:spcPts val="0"/>
              </a:spcBef>
              <a:spcAft>
                <a:spcPts val="0"/>
              </a:spcAft>
              <a:buClr>
                <a:srgbClr val="000000"/>
              </a:buClr>
              <a:buSzPts val="1200"/>
              <a:buFont typeface="Roboto"/>
              <a:buChar char="●"/>
            </a:pPr>
            <a:r>
              <a:rPr b="0" i="0" lang="en-GB" sz="1200" u="none" cap="none" strike="noStrike">
                <a:solidFill>
                  <a:srgbClr val="000000"/>
                </a:solidFill>
                <a:latin typeface="Roboto"/>
                <a:ea typeface="Roboto"/>
                <a:cs typeface="Roboto"/>
                <a:sym typeface="Roboto"/>
              </a:rPr>
              <a:t>Powered from 5V supply</a:t>
            </a:r>
            <a:endParaRPr b="0" i="0" sz="1200" u="none" cap="none" strike="noStrike">
              <a:solidFill>
                <a:srgbClr val="000000"/>
              </a:solidFill>
              <a:latin typeface="Roboto"/>
              <a:ea typeface="Roboto"/>
              <a:cs typeface="Roboto"/>
              <a:sym typeface="Roboto"/>
            </a:endParaRPr>
          </a:p>
          <a:p>
            <a:pPr indent="-304800" lvl="0" marL="457200" marR="0" rtl="0" algn="l">
              <a:lnSpc>
                <a:spcPct val="100000"/>
              </a:lnSpc>
              <a:spcBef>
                <a:spcPts val="0"/>
              </a:spcBef>
              <a:spcAft>
                <a:spcPts val="0"/>
              </a:spcAft>
              <a:buClr>
                <a:srgbClr val="000000"/>
              </a:buClr>
              <a:buSzPts val="1200"/>
              <a:buFont typeface="Roboto"/>
              <a:buChar char="●"/>
            </a:pPr>
            <a:r>
              <a:rPr b="0" i="0" lang="en-GB" sz="1200" u="none" cap="none" strike="noStrike">
                <a:solidFill>
                  <a:srgbClr val="000000"/>
                </a:solidFill>
                <a:latin typeface="Roboto"/>
                <a:ea typeface="Roboto"/>
                <a:cs typeface="Roboto"/>
                <a:sym typeface="Roboto"/>
              </a:rPr>
              <a:t>Transmit and receive data from 600 baud rate up to 1200 </a:t>
            </a:r>
            <a:endParaRPr b="0" i="0" sz="1200" u="none" cap="none" strike="noStrike">
              <a:solidFill>
                <a:srgbClr val="000000"/>
              </a:solidFill>
              <a:latin typeface="Roboto"/>
              <a:ea typeface="Roboto"/>
              <a:cs typeface="Roboto"/>
              <a:sym typeface="Roboto"/>
            </a:endParaRPr>
          </a:p>
          <a:p>
            <a:pPr indent="-304800" lvl="0" marL="457200" marR="0" rtl="0" algn="l">
              <a:lnSpc>
                <a:spcPct val="100000"/>
              </a:lnSpc>
              <a:spcBef>
                <a:spcPts val="0"/>
              </a:spcBef>
              <a:spcAft>
                <a:spcPts val="0"/>
              </a:spcAft>
              <a:buClr>
                <a:srgbClr val="000000"/>
              </a:buClr>
              <a:buSzPts val="1200"/>
              <a:buFont typeface="Roboto"/>
              <a:buChar char="●"/>
            </a:pPr>
            <a:r>
              <a:rPr b="0" i="0" lang="en-GB" sz="1200" u="none" cap="none" strike="noStrike">
                <a:solidFill>
                  <a:srgbClr val="000000"/>
                </a:solidFill>
                <a:latin typeface="Roboto"/>
                <a:ea typeface="Roboto"/>
                <a:cs typeface="Roboto"/>
                <a:sym typeface="Roboto"/>
              </a:rPr>
              <a:t>Full digital carrier generation and shaping</a:t>
            </a:r>
            <a:endParaRPr b="0" i="0" sz="1200" u="none" cap="none" strike="noStrike">
              <a:solidFill>
                <a:srgbClr val="000000"/>
              </a:solidFill>
              <a:latin typeface="Roboto"/>
              <a:ea typeface="Roboto"/>
              <a:cs typeface="Roboto"/>
              <a:sym typeface="Roboto"/>
            </a:endParaRPr>
          </a:p>
          <a:p>
            <a:pPr indent="-304800" lvl="0" marL="457200" marR="0" rtl="0" algn="l">
              <a:lnSpc>
                <a:spcPct val="100000"/>
              </a:lnSpc>
              <a:spcBef>
                <a:spcPts val="0"/>
              </a:spcBef>
              <a:spcAft>
                <a:spcPts val="0"/>
              </a:spcAft>
              <a:buClr>
                <a:srgbClr val="000000"/>
              </a:buClr>
              <a:buSzPts val="1200"/>
              <a:buFont typeface="Roboto"/>
              <a:buChar char="●"/>
            </a:pPr>
            <a:r>
              <a:rPr b="0" i="0" lang="en-GB" sz="1200" u="none" cap="none" strike="noStrike">
                <a:solidFill>
                  <a:srgbClr val="000000"/>
                </a:solidFill>
                <a:latin typeface="Roboto"/>
                <a:ea typeface="Roboto"/>
                <a:cs typeface="Roboto"/>
                <a:sym typeface="Roboto"/>
              </a:rPr>
              <a:t>Modulation/demodulation is performed inside the IC</a:t>
            </a:r>
            <a:endParaRPr b="0" i="0" sz="1200" u="none" cap="none" strike="noStrike">
              <a:solidFill>
                <a:srgbClr val="000000"/>
              </a:solidFill>
              <a:latin typeface="Roboto"/>
              <a:ea typeface="Roboto"/>
              <a:cs typeface="Roboto"/>
              <a:sym typeface="Roboto"/>
            </a:endParaRPr>
          </a:p>
          <a:p>
            <a:pPr indent="-304800" lvl="0" marL="457200" marR="0" rtl="0" algn="l">
              <a:lnSpc>
                <a:spcPct val="100000"/>
              </a:lnSpc>
              <a:spcBef>
                <a:spcPts val="0"/>
              </a:spcBef>
              <a:spcAft>
                <a:spcPts val="0"/>
              </a:spcAft>
              <a:buClr>
                <a:srgbClr val="000000"/>
              </a:buClr>
              <a:buSzPts val="1200"/>
              <a:buFont typeface="Roboto"/>
              <a:buChar char="●"/>
            </a:pPr>
            <a:r>
              <a:rPr b="0" i="0" lang="en-GB" sz="1200" u="none" cap="none" strike="noStrike">
                <a:solidFill>
                  <a:srgbClr val="000000"/>
                </a:solidFill>
                <a:latin typeface="Roboto"/>
                <a:ea typeface="Roboto"/>
                <a:cs typeface="Roboto"/>
                <a:sym typeface="Roboto"/>
              </a:rPr>
              <a:t>Built-in Digital filtering and rejection of aliasing components </a:t>
            </a:r>
            <a:endParaRPr b="0" i="0" sz="1200" u="none" cap="none" strike="noStrike">
              <a:solidFill>
                <a:srgbClr val="000000"/>
              </a:solidFill>
              <a:latin typeface="Roboto"/>
              <a:ea typeface="Roboto"/>
              <a:cs typeface="Roboto"/>
              <a:sym typeface="Roboto"/>
            </a:endParaRPr>
          </a:p>
          <a:p>
            <a:pPr indent="-304800" lvl="0" marL="457200" marR="0" rtl="0" algn="l">
              <a:lnSpc>
                <a:spcPct val="100000"/>
              </a:lnSpc>
              <a:spcBef>
                <a:spcPts val="0"/>
              </a:spcBef>
              <a:spcAft>
                <a:spcPts val="0"/>
              </a:spcAft>
              <a:buClr>
                <a:srgbClr val="000000"/>
              </a:buClr>
              <a:buSzPts val="1200"/>
              <a:buFont typeface="Roboto"/>
              <a:buChar char="●"/>
            </a:pPr>
            <a:r>
              <a:rPr b="0" i="0" lang="en-GB" sz="1200" u="none" cap="none" strike="noStrike">
                <a:solidFill>
                  <a:srgbClr val="000000"/>
                </a:solidFill>
                <a:latin typeface="Roboto"/>
                <a:ea typeface="Roboto"/>
                <a:cs typeface="Roboto"/>
                <a:sym typeface="Roboto"/>
              </a:rPr>
              <a:t>Requires few external components for low cost applications</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pic>
        <p:nvPicPr>
          <p:cNvPr id="205" name="Google Shape;205;p21"/>
          <p:cNvPicPr preferRelativeResize="0"/>
          <p:nvPr/>
        </p:nvPicPr>
        <p:blipFill rotWithShape="1">
          <a:blip r:embed="rId3">
            <a:alphaModFix/>
          </a:blip>
          <a:srcRect b="0" l="0" r="0" t="0"/>
          <a:stretch/>
        </p:blipFill>
        <p:spPr>
          <a:xfrm>
            <a:off x="5704575" y="2710150"/>
            <a:ext cx="2202125" cy="2202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txBox="1"/>
          <p:nvPr>
            <p:ph type="title"/>
          </p:nvPr>
        </p:nvSpPr>
        <p:spPr>
          <a:xfrm>
            <a:off x="727650" y="13288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latin typeface="Roboto"/>
                <a:ea typeface="Roboto"/>
                <a:cs typeface="Roboto"/>
                <a:sym typeface="Roboto"/>
              </a:rPr>
              <a:t>ABSTRACT</a:t>
            </a:r>
            <a:endParaRPr>
              <a:latin typeface="Roboto"/>
              <a:ea typeface="Roboto"/>
              <a:cs typeface="Roboto"/>
              <a:sym typeface="Roboto"/>
            </a:endParaRPr>
          </a:p>
        </p:txBody>
      </p:sp>
      <p:sp>
        <p:nvSpPr>
          <p:cNvPr id="94" name="Google Shape;94;p2"/>
          <p:cNvSpPr txBox="1"/>
          <p:nvPr>
            <p:ph idx="1" type="body"/>
          </p:nvPr>
        </p:nvSpPr>
        <p:spPr>
          <a:xfrm>
            <a:off x="729450" y="2094700"/>
            <a:ext cx="7942200" cy="2678700"/>
          </a:xfrm>
          <a:prstGeom prst="rect">
            <a:avLst/>
          </a:prstGeom>
          <a:noFill/>
          <a:ln>
            <a:noFill/>
          </a:ln>
        </p:spPr>
        <p:txBody>
          <a:bodyPr anchorCtr="0" anchor="t" bIns="91425" lIns="91425" spcFirstLastPara="1" rIns="91425" wrap="square" tIns="91425">
            <a:normAutofit fontScale="25000" lnSpcReduction="20000"/>
          </a:bodyPr>
          <a:lstStyle/>
          <a:p>
            <a:pPr indent="-298450" lvl="0" marL="457200" rtl="0" algn="l">
              <a:lnSpc>
                <a:spcPct val="115000"/>
              </a:lnSpc>
              <a:spcBef>
                <a:spcPts val="0"/>
              </a:spcBef>
              <a:spcAft>
                <a:spcPts val="0"/>
              </a:spcAft>
              <a:buClr>
                <a:schemeClr val="dk2"/>
              </a:buClr>
              <a:buSzPct val="100000"/>
              <a:buFont typeface="Roboto"/>
              <a:buChar char="●"/>
            </a:pPr>
            <a:r>
              <a:rPr lang="en-GB" sz="4400">
                <a:solidFill>
                  <a:schemeClr val="dk2"/>
                </a:solidFill>
                <a:latin typeface="Roboto"/>
                <a:ea typeface="Roboto"/>
                <a:cs typeface="Roboto"/>
                <a:sym typeface="Roboto"/>
              </a:rPr>
              <a:t>In the latest generation of home automation systems, appliances can exchange information by transmitting data over the domestic mains wiring. As a result there is no need to install extra control cables and appliances can be connected to the network simply by plugging them into the nearest wall socket.</a:t>
            </a:r>
            <a:endParaRPr sz="4400">
              <a:solidFill>
                <a:schemeClr val="dk2"/>
              </a:solidFill>
              <a:latin typeface="Roboto"/>
              <a:ea typeface="Roboto"/>
              <a:cs typeface="Roboto"/>
              <a:sym typeface="Roboto"/>
            </a:endParaRPr>
          </a:p>
          <a:p>
            <a:pPr indent="0" lvl="0" marL="457200" rtl="0" algn="l">
              <a:lnSpc>
                <a:spcPct val="115000"/>
              </a:lnSpc>
              <a:spcBef>
                <a:spcPts val="1200"/>
              </a:spcBef>
              <a:spcAft>
                <a:spcPts val="0"/>
              </a:spcAft>
              <a:buSzPct val="118181"/>
              <a:buNone/>
            </a:pPr>
            <a:r>
              <a:t/>
            </a:r>
            <a:endParaRPr sz="4400">
              <a:solidFill>
                <a:schemeClr val="dk2"/>
              </a:solidFill>
              <a:latin typeface="Roboto"/>
              <a:ea typeface="Roboto"/>
              <a:cs typeface="Roboto"/>
              <a:sym typeface="Roboto"/>
            </a:endParaRPr>
          </a:p>
          <a:p>
            <a:pPr indent="-298450" lvl="0" marL="457200" rtl="0" algn="l">
              <a:lnSpc>
                <a:spcPct val="115000"/>
              </a:lnSpc>
              <a:spcBef>
                <a:spcPts val="1200"/>
              </a:spcBef>
              <a:spcAft>
                <a:spcPts val="0"/>
              </a:spcAft>
              <a:buClr>
                <a:schemeClr val="dk2"/>
              </a:buClr>
              <a:buSzPct val="100000"/>
              <a:buFont typeface="Roboto"/>
              <a:buChar char="●"/>
            </a:pPr>
            <a:r>
              <a:rPr lang="en-GB" sz="4400">
                <a:solidFill>
                  <a:schemeClr val="dk2"/>
                </a:solidFill>
                <a:latin typeface="Roboto"/>
                <a:ea typeface="Roboto"/>
                <a:cs typeface="Roboto"/>
                <a:sym typeface="Roboto"/>
              </a:rPr>
              <a:t>Microcontroller can easily be used in conjunction with X- 10 technology to create home automation applications.A PIC uC or an AVR uC can be selected for this application because of its versatility as a general purpose microcontroller, its FLASH program memory(for ease of development), data EEPROM, and ample I/O ports.</a:t>
            </a:r>
            <a:endParaRPr sz="4400">
              <a:solidFill>
                <a:schemeClr val="dk2"/>
              </a:solidFill>
              <a:latin typeface="Roboto"/>
              <a:ea typeface="Roboto"/>
              <a:cs typeface="Roboto"/>
              <a:sym typeface="Roboto"/>
            </a:endParaRPr>
          </a:p>
          <a:p>
            <a:pPr indent="0" lvl="0" marL="457200" rtl="0" algn="l">
              <a:lnSpc>
                <a:spcPct val="115000"/>
              </a:lnSpc>
              <a:spcBef>
                <a:spcPts val="1200"/>
              </a:spcBef>
              <a:spcAft>
                <a:spcPts val="0"/>
              </a:spcAft>
              <a:buSzPct val="118181"/>
              <a:buNone/>
            </a:pPr>
            <a:r>
              <a:t/>
            </a:r>
            <a:endParaRPr sz="4400">
              <a:solidFill>
                <a:schemeClr val="dk2"/>
              </a:solidFill>
              <a:latin typeface="Roboto"/>
              <a:ea typeface="Roboto"/>
              <a:cs typeface="Roboto"/>
              <a:sym typeface="Roboto"/>
            </a:endParaRPr>
          </a:p>
          <a:p>
            <a:pPr indent="-298450" lvl="0" marL="457200" rtl="0" algn="l">
              <a:lnSpc>
                <a:spcPct val="115000"/>
              </a:lnSpc>
              <a:spcBef>
                <a:spcPts val="1200"/>
              </a:spcBef>
              <a:spcAft>
                <a:spcPts val="0"/>
              </a:spcAft>
              <a:buClr>
                <a:schemeClr val="dk2"/>
              </a:buClr>
              <a:buSzPct val="100000"/>
              <a:buFont typeface="Roboto"/>
              <a:buChar char="●"/>
            </a:pPr>
            <a:r>
              <a:rPr lang="en-GB" sz="4400">
                <a:solidFill>
                  <a:schemeClr val="dk2"/>
                </a:solidFill>
                <a:latin typeface="Roboto"/>
                <a:ea typeface="Roboto"/>
                <a:cs typeface="Roboto"/>
                <a:sym typeface="Roboto"/>
              </a:rPr>
              <a:t>Several ready to use powerline modem chips can also be used to implement a full power line communications systems like the TDA5051AT which will be discussed in a later section or the MAX20340 IC used in DC power line communications</a:t>
            </a:r>
            <a:endParaRPr sz="4400">
              <a:solidFill>
                <a:schemeClr val="dk2"/>
              </a:solidFill>
              <a:highlight>
                <a:srgbClr val="FFFFFF"/>
              </a:highlight>
              <a:latin typeface="Roboto"/>
              <a:ea typeface="Roboto"/>
              <a:cs typeface="Roboto"/>
              <a:sym typeface="Roboto"/>
            </a:endParaRPr>
          </a:p>
          <a:p>
            <a:pPr indent="0" lvl="0" marL="457200" rtl="0" algn="l">
              <a:lnSpc>
                <a:spcPct val="115000"/>
              </a:lnSpc>
              <a:spcBef>
                <a:spcPts val="1200"/>
              </a:spcBef>
              <a:spcAft>
                <a:spcPts val="0"/>
              </a:spcAft>
              <a:buSzPct val="115555"/>
              <a:buNone/>
            </a:pPr>
            <a:r>
              <a:t/>
            </a:r>
            <a:endParaRPr sz="4500"/>
          </a:p>
          <a:p>
            <a:pPr indent="0" lvl="0" marL="457200" rtl="0" algn="l">
              <a:lnSpc>
                <a:spcPct val="115000"/>
              </a:lnSpc>
              <a:spcBef>
                <a:spcPts val="1200"/>
              </a:spcBef>
              <a:spcAft>
                <a:spcPts val="0"/>
              </a:spcAft>
              <a:buSzPct val="115555"/>
              <a:buNone/>
            </a:pPr>
            <a:r>
              <a:t/>
            </a:r>
            <a:endParaRPr sz="4500"/>
          </a:p>
          <a:p>
            <a:pPr indent="0" lvl="0" marL="457200" rtl="0" algn="l">
              <a:lnSpc>
                <a:spcPct val="115000"/>
              </a:lnSpc>
              <a:spcBef>
                <a:spcPts val="1200"/>
              </a:spcBef>
              <a:spcAft>
                <a:spcPts val="0"/>
              </a:spcAft>
              <a:buSzPct val="115555"/>
              <a:buNone/>
            </a:pPr>
            <a:r>
              <a:t/>
            </a:r>
            <a:endParaRPr sz="4500"/>
          </a:p>
          <a:p>
            <a:pPr indent="0" lvl="0" marL="0" rtl="0" algn="l">
              <a:lnSpc>
                <a:spcPct val="115000"/>
              </a:lnSpc>
              <a:spcBef>
                <a:spcPts val="1200"/>
              </a:spcBef>
              <a:spcAft>
                <a:spcPts val="0"/>
              </a:spcAft>
              <a:buSzPts val="1300"/>
              <a:buNone/>
            </a:pPr>
            <a:r>
              <a:t/>
            </a:r>
            <a:endParaRPr/>
          </a:p>
          <a:p>
            <a:pPr indent="0" lvl="0" marL="0" rtl="0" algn="l">
              <a:lnSpc>
                <a:spcPct val="115000"/>
              </a:lnSpc>
              <a:spcBef>
                <a:spcPts val="1200"/>
              </a:spcBef>
              <a:spcAft>
                <a:spcPts val="1200"/>
              </a:spcAft>
              <a:buSzPts val="13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2"/>
          <p:cNvSpPr txBox="1"/>
          <p:nvPr>
            <p:ph idx="1" type="body"/>
          </p:nvPr>
        </p:nvSpPr>
        <p:spPr>
          <a:xfrm>
            <a:off x="727650" y="1452475"/>
            <a:ext cx="7688700" cy="211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en-GB" sz="1200">
                <a:solidFill>
                  <a:schemeClr val="dk2"/>
                </a:solidFill>
                <a:latin typeface="Roboto"/>
                <a:ea typeface="Roboto"/>
                <a:cs typeface="Roboto"/>
                <a:sym typeface="Roboto"/>
              </a:rPr>
              <a:t>PLC Modem</a:t>
            </a:r>
            <a:endParaRPr b="1" sz="1200">
              <a:solidFill>
                <a:schemeClr val="dk2"/>
              </a:solidFill>
              <a:latin typeface="Roboto"/>
              <a:ea typeface="Roboto"/>
              <a:cs typeface="Roboto"/>
              <a:sym typeface="Roboto"/>
            </a:endParaRPr>
          </a:p>
          <a:p>
            <a:pPr indent="0" lvl="0" marL="0" rtl="0" algn="l">
              <a:lnSpc>
                <a:spcPct val="115000"/>
              </a:lnSpc>
              <a:spcBef>
                <a:spcPts val="1200"/>
              </a:spcBef>
              <a:spcAft>
                <a:spcPts val="0"/>
              </a:spcAft>
              <a:buSzPts val="1300"/>
              <a:buNone/>
            </a:pPr>
            <a:r>
              <a:rPr lang="en-GB" sz="1200">
                <a:solidFill>
                  <a:schemeClr val="dk2"/>
                </a:solidFill>
                <a:latin typeface="Roboto"/>
                <a:ea typeface="Roboto"/>
                <a:cs typeface="Roboto"/>
                <a:sym typeface="Roboto"/>
              </a:rPr>
              <a:t>The module is designed to provide simplex (one way) communication over the mains of the 220V AC  and for a frequency of 50 Hz or 60 Hz</a:t>
            </a:r>
            <a:endParaRPr sz="1200">
              <a:solidFill>
                <a:schemeClr val="dk2"/>
              </a:solidFill>
              <a:latin typeface="Roboto"/>
              <a:ea typeface="Roboto"/>
              <a:cs typeface="Roboto"/>
              <a:sym typeface="Roboto"/>
            </a:endParaRPr>
          </a:p>
          <a:p>
            <a:pPr indent="0" lvl="0" marL="0" rtl="0" algn="l">
              <a:lnSpc>
                <a:spcPct val="115000"/>
              </a:lnSpc>
              <a:spcBef>
                <a:spcPts val="1200"/>
              </a:spcBef>
              <a:spcAft>
                <a:spcPts val="0"/>
              </a:spcAft>
              <a:buSzPts val="1300"/>
              <a:buNone/>
            </a:pPr>
            <a:r>
              <a:rPr lang="en-GB" sz="1200">
                <a:solidFill>
                  <a:schemeClr val="dk2"/>
                </a:solidFill>
                <a:latin typeface="Roboto"/>
                <a:ea typeface="Roboto"/>
                <a:cs typeface="Roboto"/>
                <a:sym typeface="Roboto"/>
              </a:rPr>
              <a:t>The module is divided into two sides , the transmitter side and the receiver side</a:t>
            </a:r>
            <a:endParaRPr sz="1200">
              <a:solidFill>
                <a:schemeClr val="dk2"/>
              </a:solidFill>
              <a:latin typeface="Roboto"/>
              <a:ea typeface="Roboto"/>
              <a:cs typeface="Roboto"/>
              <a:sym typeface="Roboto"/>
            </a:endParaRPr>
          </a:p>
          <a:p>
            <a:pPr indent="0" lvl="0" marL="0" rtl="0" algn="l">
              <a:lnSpc>
                <a:spcPct val="115000"/>
              </a:lnSpc>
              <a:spcBef>
                <a:spcPts val="1200"/>
              </a:spcBef>
              <a:spcAft>
                <a:spcPts val="0"/>
              </a:spcAft>
              <a:buSzPts val="1300"/>
              <a:buNone/>
            </a:pPr>
            <a:r>
              <a:rPr lang="en-GB" sz="1200">
                <a:solidFill>
                  <a:schemeClr val="dk2"/>
                </a:solidFill>
                <a:latin typeface="Roboto"/>
                <a:ea typeface="Roboto"/>
                <a:cs typeface="Roboto"/>
                <a:sym typeface="Roboto"/>
              </a:rPr>
              <a:t>A pair of decoder/encoder IC’s are used to parse the data for transmission to a specific address  and to encode the transmitted data at the transmitter side , while a decoder is used at the receiver side to decode the incoming data </a:t>
            </a:r>
            <a:endParaRPr sz="1200">
              <a:solidFill>
                <a:schemeClr val="dk2"/>
              </a:solidFill>
              <a:latin typeface="Roboto"/>
              <a:ea typeface="Roboto"/>
              <a:cs typeface="Roboto"/>
              <a:sym typeface="Roboto"/>
            </a:endParaRPr>
          </a:p>
          <a:p>
            <a:pPr indent="0" lvl="0" marL="0" rtl="0" algn="l">
              <a:lnSpc>
                <a:spcPct val="115000"/>
              </a:lnSpc>
              <a:spcBef>
                <a:spcPts val="1200"/>
              </a:spcBef>
              <a:spcAft>
                <a:spcPts val="0"/>
              </a:spcAft>
              <a:buSzPts val="1300"/>
              <a:buNone/>
            </a:pPr>
            <a:r>
              <a:t/>
            </a:r>
            <a:endParaRPr sz="1200">
              <a:latin typeface="Roboto"/>
              <a:ea typeface="Roboto"/>
              <a:cs typeface="Roboto"/>
              <a:sym typeface="Roboto"/>
            </a:endParaRPr>
          </a:p>
          <a:p>
            <a:pPr indent="0" lvl="0" marL="0" rtl="0" algn="l">
              <a:lnSpc>
                <a:spcPct val="115000"/>
              </a:lnSpc>
              <a:spcBef>
                <a:spcPts val="1200"/>
              </a:spcBef>
              <a:spcAft>
                <a:spcPts val="1200"/>
              </a:spcAft>
              <a:buSzPts val="1300"/>
              <a:buNone/>
            </a:pPr>
            <a:r>
              <a:t/>
            </a:r>
            <a:endParaRPr/>
          </a:p>
        </p:txBody>
      </p:sp>
      <p:pic>
        <p:nvPicPr>
          <p:cNvPr id="211" name="Google Shape;211;p22"/>
          <p:cNvPicPr preferRelativeResize="0"/>
          <p:nvPr/>
        </p:nvPicPr>
        <p:blipFill rotWithShape="1">
          <a:blip r:embed="rId3">
            <a:alphaModFix/>
          </a:blip>
          <a:srcRect b="0" l="0" r="0" t="0"/>
          <a:stretch/>
        </p:blipFill>
        <p:spPr>
          <a:xfrm>
            <a:off x="755875" y="3568975"/>
            <a:ext cx="7420954" cy="1269725"/>
          </a:xfrm>
          <a:prstGeom prst="rect">
            <a:avLst/>
          </a:prstGeom>
          <a:noFill/>
          <a:ln>
            <a:noFill/>
          </a:ln>
        </p:spPr>
      </p:pic>
      <p:sp>
        <p:nvSpPr>
          <p:cNvPr id="212" name="Google Shape;212;p22"/>
          <p:cNvSpPr txBox="1"/>
          <p:nvPr/>
        </p:nvSpPr>
        <p:spPr>
          <a:xfrm>
            <a:off x="3422125" y="4781550"/>
            <a:ext cx="1810500" cy="292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700"/>
              <a:buFont typeface="Arial"/>
              <a:buNone/>
            </a:pPr>
            <a:r>
              <a:rPr b="0" i="0" lang="en-GB" sz="700" u="none" cap="none" strike="noStrike">
                <a:solidFill>
                  <a:srgbClr val="000000"/>
                </a:solidFill>
                <a:latin typeface="Lato"/>
                <a:ea typeface="Lato"/>
                <a:cs typeface="Lato"/>
                <a:sym typeface="Lato"/>
              </a:rPr>
              <a:t>Fig : Application diagram of PLC modem</a:t>
            </a:r>
            <a:endParaRPr b="0" i="0" sz="700" u="none" cap="none" strike="noStrike">
              <a:solidFill>
                <a:srgbClr val="000000"/>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3"/>
          <p:cNvSpPr txBox="1"/>
          <p:nvPr>
            <p:ph idx="1" type="body"/>
          </p:nvPr>
        </p:nvSpPr>
        <p:spPr>
          <a:xfrm>
            <a:off x="699700" y="1312625"/>
            <a:ext cx="4800900" cy="3298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en-GB" sz="1200">
                <a:solidFill>
                  <a:srgbClr val="121212"/>
                </a:solidFill>
                <a:latin typeface="Roboto"/>
                <a:ea typeface="Roboto"/>
                <a:cs typeface="Roboto"/>
                <a:sym typeface="Roboto"/>
              </a:rPr>
              <a:t>Transfer of information through the PLC modem transmitter side</a:t>
            </a:r>
            <a:endParaRPr b="1" sz="1200">
              <a:solidFill>
                <a:srgbClr val="121212"/>
              </a:solidFill>
              <a:latin typeface="Roboto"/>
              <a:ea typeface="Roboto"/>
              <a:cs typeface="Roboto"/>
              <a:sym typeface="Roboto"/>
            </a:endParaRPr>
          </a:p>
          <a:p>
            <a:pPr indent="-304800" lvl="0" marL="457200" rtl="0" algn="l">
              <a:lnSpc>
                <a:spcPct val="115000"/>
              </a:lnSpc>
              <a:spcBef>
                <a:spcPts val="1200"/>
              </a:spcBef>
              <a:spcAft>
                <a:spcPts val="0"/>
              </a:spcAft>
              <a:buClr>
                <a:srgbClr val="121212"/>
              </a:buClr>
              <a:buSzPts val="1200"/>
              <a:buFont typeface="Roboto"/>
              <a:buChar char="●"/>
            </a:pPr>
            <a:r>
              <a:rPr lang="en-GB" sz="1200">
                <a:solidFill>
                  <a:srgbClr val="121212"/>
                </a:solidFill>
                <a:latin typeface="Roboto"/>
                <a:ea typeface="Roboto"/>
                <a:cs typeface="Roboto"/>
                <a:sym typeface="Roboto"/>
              </a:rPr>
              <a:t>In our application the user interfaces with the HT12E IC by selecting the address of the unit he wishes to communicates with using an 8 dip switch and then selecting the data he wants to send on a 4 DIP switch connected to pins AD8~AD11 .</a:t>
            </a:r>
            <a:endParaRPr sz="1200">
              <a:solidFill>
                <a:srgbClr val="121212"/>
              </a:solidFill>
              <a:latin typeface="Roboto"/>
              <a:ea typeface="Roboto"/>
              <a:cs typeface="Roboto"/>
              <a:sym typeface="Roboto"/>
            </a:endParaRPr>
          </a:p>
          <a:p>
            <a:pPr indent="-304800" lvl="0" marL="457200" rtl="0" algn="l">
              <a:lnSpc>
                <a:spcPct val="115000"/>
              </a:lnSpc>
              <a:spcBef>
                <a:spcPts val="0"/>
              </a:spcBef>
              <a:spcAft>
                <a:spcPts val="0"/>
              </a:spcAft>
              <a:buClr>
                <a:srgbClr val="121212"/>
              </a:buClr>
              <a:buSzPts val="1200"/>
              <a:buFont typeface="Roboto"/>
              <a:buChar char="●"/>
            </a:pPr>
            <a:r>
              <a:rPr lang="en-GB" sz="1200">
                <a:solidFill>
                  <a:srgbClr val="121212"/>
                </a:solidFill>
                <a:latin typeface="Roboto"/>
                <a:ea typeface="Roboto"/>
                <a:cs typeface="Roboto"/>
                <a:sym typeface="Roboto"/>
              </a:rPr>
              <a:t>The HT12E IC provides us with 8 bits for address and 4 bits for data .</a:t>
            </a:r>
            <a:endParaRPr sz="1200">
              <a:solidFill>
                <a:srgbClr val="121212"/>
              </a:solidFill>
              <a:latin typeface="Roboto"/>
              <a:ea typeface="Roboto"/>
              <a:cs typeface="Roboto"/>
              <a:sym typeface="Roboto"/>
            </a:endParaRPr>
          </a:p>
          <a:p>
            <a:pPr indent="-304800" lvl="0" marL="457200" rtl="0" algn="l">
              <a:lnSpc>
                <a:spcPct val="115000"/>
              </a:lnSpc>
              <a:spcBef>
                <a:spcPts val="0"/>
              </a:spcBef>
              <a:spcAft>
                <a:spcPts val="0"/>
              </a:spcAft>
              <a:buClr>
                <a:srgbClr val="121212"/>
              </a:buClr>
              <a:buSzPts val="1200"/>
              <a:buFont typeface="Roboto"/>
              <a:buChar char="●"/>
            </a:pPr>
            <a:r>
              <a:rPr lang="en-GB" sz="1200">
                <a:solidFill>
                  <a:srgbClr val="121212"/>
                </a:solidFill>
                <a:latin typeface="Roboto"/>
                <a:ea typeface="Roboto"/>
                <a:cs typeface="Roboto"/>
                <a:sym typeface="Roboto"/>
              </a:rPr>
              <a:t>We can connect up to 256 different receiver units .</a:t>
            </a:r>
            <a:endParaRPr sz="1200">
              <a:solidFill>
                <a:srgbClr val="121212"/>
              </a:solidFill>
              <a:latin typeface="Roboto"/>
              <a:ea typeface="Roboto"/>
              <a:cs typeface="Roboto"/>
              <a:sym typeface="Roboto"/>
            </a:endParaRPr>
          </a:p>
          <a:p>
            <a:pPr indent="-304800" lvl="0" marL="457200" rtl="0" algn="l">
              <a:lnSpc>
                <a:spcPct val="115000"/>
              </a:lnSpc>
              <a:spcBef>
                <a:spcPts val="0"/>
              </a:spcBef>
              <a:spcAft>
                <a:spcPts val="0"/>
              </a:spcAft>
              <a:buClr>
                <a:srgbClr val="121212"/>
              </a:buClr>
              <a:buSzPts val="1200"/>
              <a:buFont typeface="Roboto"/>
              <a:buChar char="●"/>
            </a:pPr>
            <a:r>
              <a:rPr lang="en-GB" sz="1200">
                <a:solidFill>
                  <a:srgbClr val="121212"/>
                </a:solidFill>
                <a:latin typeface="Roboto"/>
                <a:ea typeface="Roboto"/>
                <a:cs typeface="Roboto"/>
                <a:sym typeface="Roboto"/>
              </a:rPr>
              <a:t>We have up to 16 different commands.</a:t>
            </a:r>
            <a:endParaRPr sz="1200">
              <a:solidFill>
                <a:srgbClr val="121212"/>
              </a:solidFill>
              <a:latin typeface="Roboto"/>
              <a:ea typeface="Roboto"/>
              <a:cs typeface="Roboto"/>
              <a:sym typeface="Roboto"/>
            </a:endParaRPr>
          </a:p>
          <a:p>
            <a:pPr indent="-304800" lvl="0" marL="457200" rtl="0" algn="l">
              <a:lnSpc>
                <a:spcPct val="115000"/>
              </a:lnSpc>
              <a:spcBef>
                <a:spcPts val="0"/>
              </a:spcBef>
              <a:spcAft>
                <a:spcPts val="0"/>
              </a:spcAft>
              <a:buClr>
                <a:srgbClr val="121212"/>
              </a:buClr>
              <a:buSzPts val="1200"/>
              <a:buFont typeface="Roboto"/>
              <a:buChar char="●"/>
            </a:pPr>
            <a:r>
              <a:rPr lang="en-GB" sz="1200">
                <a:solidFill>
                  <a:srgbClr val="121212"/>
                </a:solidFill>
                <a:latin typeface="Roboto"/>
                <a:ea typeface="Roboto"/>
                <a:cs typeface="Roboto"/>
                <a:sym typeface="Roboto"/>
              </a:rPr>
              <a:t>When the TE pin is pulled low the HT12E begins transmission of a total of 13 bits to the transmitter circuit , a start bit , 8 address bits and 4 data bits .</a:t>
            </a:r>
            <a:endParaRPr sz="1200">
              <a:solidFill>
                <a:srgbClr val="121212"/>
              </a:solidFill>
              <a:latin typeface="Roboto"/>
              <a:ea typeface="Roboto"/>
              <a:cs typeface="Roboto"/>
              <a:sym typeface="Roboto"/>
            </a:endParaRPr>
          </a:p>
          <a:p>
            <a:pPr indent="0" lvl="0" marL="457200" rtl="0" algn="l">
              <a:lnSpc>
                <a:spcPct val="115000"/>
              </a:lnSpc>
              <a:spcBef>
                <a:spcPts val="1200"/>
              </a:spcBef>
              <a:spcAft>
                <a:spcPts val="0"/>
              </a:spcAft>
              <a:buSzPts val="1300"/>
              <a:buNone/>
            </a:pPr>
            <a:r>
              <a:t/>
            </a:r>
            <a:endParaRPr sz="1200">
              <a:solidFill>
                <a:srgbClr val="121212"/>
              </a:solidFill>
              <a:latin typeface="Roboto"/>
              <a:ea typeface="Roboto"/>
              <a:cs typeface="Roboto"/>
              <a:sym typeface="Roboto"/>
            </a:endParaRPr>
          </a:p>
          <a:p>
            <a:pPr indent="0" lvl="0" marL="0" rtl="0" algn="l">
              <a:lnSpc>
                <a:spcPct val="115000"/>
              </a:lnSpc>
              <a:spcBef>
                <a:spcPts val="1200"/>
              </a:spcBef>
              <a:spcAft>
                <a:spcPts val="1200"/>
              </a:spcAft>
              <a:buSzPts val="1300"/>
              <a:buNone/>
            </a:pPr>
            <a:r>
              <a:t/>
            </a:r>
            <a:endParaRPr/>
          </a:p>
        </p:txBody>
      </p:sp>
      <p:pic>
        <p:nvPicPr>
          <p:cNvPr id="218" name="Google Shape;218;p23"/>
          <p:cNvPicPr preferRelativeResize="0"/>
          <p:nvPr/>
        </p:nvPicPr>
        <p:blipFill rotWithShape="1">
          <a:blip r:embed="rId3">
            <a:alphaModFix/>
          </a:blip>
          <a:srcRect b="0" l="0" r="0" t="0"/>
          <a:stretch/>
        </p:blipFill>
        <p:spPr>
          <a:xfrm>
            <a:off x="6498775" y="1023200"/>
            <a:ext cx="1678875" cy="1748825"/>
          </a:xfrm>
          <a:prstGeom prst="rect">
            <a:avLst/>
          </a:prstGeom>
          <a:noFill/>
          <a:ln>
            <a:noFill/>
          </a:ln>
        </p:spPr>
      </p:pic>
      <p:pic>
        <p:nvPicPr>
          <p:cNvPr id="219" name="Google Shape;219;p23"/>
          <p:cNvPicPr preferRelativeResize="0"/>
          <p:nvPr/>
        </p:nvPicPr>
        <p:blipFill rotWithShape="1">
          <a:blip r:embed="rId4">
            <a:alphaModFix/>
          </a:blip>
          <a:srcRect b="0" l="0" r="0" t="0"/>
          <a:stretch/>
        </p:blipFill>
        <p:spPr>
          <a:xfrm>
            <a:off x="5839812" y="2846150"/>
            <a:ext cx="2901075" cy="1133475"/>
          </a:xfrm>
          <a:prstGeom prst="rect">
            <a:avLst/>
          </a:prstGeom>
          <a:noFill/>
          <a:ln>
            <a:noFill/>
          </a:ln>
        </p:spPr>
      </p:pic>
      <p:pic>
        <p:nvPicPr>
          <p:cNvPr id="220" name="Google Shape;220;p23"/>
          <p:cNvPicPr preferRelativeResize="0"/>
          <p:nvPr/>
        </p:nvPicPr>
        <p:blipFill rotWithShape="1">
          <a:blip r:embed="rId5">
            <a:alphaModFix/>
          </a:blip>
          <a:srcRect b="0" l="0" r="0" t="0"/>
          <a:stretch/>
        </p:blipFill>
        <p:spPr>
          <a:xfrm>
            <a:off x="5839822" y="4021225"/>
            <a:ext cx="2901075" cy="86690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4"/>
          <p:cNvSpPr txBox="1"/>
          <p:nvPr>
            <p:ph idx="1" type="body"/>
          </p:nvPr>
        </p:nvSpPr>
        <p:spPr>
          <a:xfrm>
            <a:off x="727650" y="1352875"/>
            <a:ext cx="4347300" cy="3511200"/>
          </a:xfrm>
          <a:prstGeom prst="rect">
            <a:avLst/>
          </a:prstGeom>
          <a:noFill/>
          <a:ln>
            <a:noFill/>
          </a:ln>
        </p:spPr>
        <p:txBody>
          <a:bodyPr anchorCtr="0" anchor="t" bIns="91425" lIns="91425" spcFirstLastPara="1" rIns="91425" wrap="square" tIns="91425">
            <a:normAutofit/>
          </a:bodyPr>
          <a:lstStyle/>
          <a:p>
            <a:pPr indent="-304800" lvl="0" marL="457200" rtl="0" algn="l">
              <a:lnSpc>
                <a:spcPct val="115000"/>
              </a:lnSpc>
              <a:spcBef>
                <a:spcPts val="0"/>
              </a:spcBef>
              <a:spcAft>
                <a:spcPts val="0"/>
              </a:spcAft>
              <a:buClr>
                <a:schemeClr val="dk2"/>
              </a:buClr>
              <a:buSzPts val="1200"/>
              <a:buFont typeface="Roboto"/>
              <a:buChar char="●"/>
            </a:pPr>
            <a:r>
              <a:rPr lang="en-GB" sz="1200">
                <a:solidFill>
                  <a:schemeClr val="dk2"/>
                </a:solidFill>
                <a:latin typeface="Roboto"/>
                <a:ea typeface="Roboto"/>
                <a:cs typeface="Roboto"/>
                <a:sym typeface="Roboto"/>
              </a:rPr>
              <a:t>The TDA5051AT receives the incoming bitstream that is to be transmitted on its DATA_IN pin</a:t>
            </a:r>
            <a:endParaRPr sz="1200">
              <a:solidFill>
                <a:schemeClr val="dk2"/>
              </a:solidFill>
              <a:latin typeface="Roboto"/>
              <a:ea typeface="Roboto"/>
              <a:cs typeface="Roboto"/>
              <a:sym typeface="Roboto"/>
            </a:endParaRPr>
          </a:p>
          <a:p>
            <a:pPr indent="-304800" lvl="0" marL="457200" rtl="0" algn="l">
              <a:lnSpc>
                <a:spcPct val="115000"/>
              </a:lnSpc>
              <a:spcBef>
                <a:spcPts val="0"/>
              </a:spcBef>
              <a:spcAft>
                <a:spcPts val="0"/>
              </a:spcAft>
              <a:buClr>
                <a:schemeClr val="dk2"/>
              </a:buClr>
              <a:buSzPts val="1200"/>
              <a:buFont typeface="Roboto"/>
              <a:buChar char="●"/>
            </a:pPr>
            <a:r>
              <a:rPr lang="en-GB" sz="1200">
                <a:solidFill>
                  <a:schemeClr val="dk2"/>
                </a:solidFill>
                <a:latin typeface="Roboto"/>
                <a:ea typeface="Roboto"/>
                <a:cs typeface="Roboto"/>
                <a:sym typeface="Roboto"/>
              </a:rPr>
              <a:t>Amplitude shift keying is then performed on the incoming bitstream , the modulated output is then generated on the TX_OUT pin to be coupled with the mains voltage </a:t>
            </a:r>
            <a:endParaRPr sz="1200">
              <a:solidFill>
                <a:schemeClr val="dk2"/>
              </a:solidFill>
              <a:latin typeface="Roboto"/>
              <a:ea typeface="Roboto"/>
              <a:cs typeface="Roboto"/>
              <a:sym typeface="Roboto"/>
            </a:endParaRPr>
          </a:p>
          <a:p>
            <a:pPr indent="-311150" lvl="0" marL="457200" rtl="0" algn="l">
              <a:lnSpc>
                <a:spcPct val="115000"/>
              </a:lnSpc>
              <a:spcBef>
                <a:spcPts val="0"/>
              </a:spcBef>
              <a:spcAft>
                <a:spcPts val="0"/>
              </a:spcAft>
              <a:buClr>
                <a:schemeClr val="dk2"/>
              </a:buClr>
              <a:buSzPts val="1300"/>
              <a:buFont typeface="Roboto"/>
              <a:buChar char="●"/>
            </a:pPr>
            <a:r>
              <a:rPr lang="en-GB" sz="1200">
                <a:solidFill>
                  <a:schemeClr val="dk2"/>
                </a:solidFill>
                <a:latin typeface="Roboto"/>
                <a:ea typeface="Roboto"/>
                <a:cs typeface="Roboto"/>
                <a:sym typeface="Roboto"/>
              </a:rPr>
              <a:t>The data input (DATA_IN) is active LOW: this means that a burst is generated on the line (pin TX_OUT) when DATA_IN pin is LOW. Pin TX_OUT is in a high-impedance state as long as the device is not transmitting. </a:t>
            </a:r>
            <a:endParaRPr sz="1200">
              <a:solidFill>
                <a:schemeClr val="dk2"/>
              </a:solidFill>
              <a:latin typeface="Roboto"/>
              <a:ea typeface="Roboto"/>
              <a:cs typeface="Roboto"/>
              <a:sym typeface="Roboto"/>
            </a:endParaRPr>
          </a:p>
          <a:p>
            <a:pPr indent="-311150" lvl="0" marL="457200" rtl="0" algn="l">
              <a:lnSpc>
                <a:spcPct val="115000"/>
              </a:lnSpc>
              <a:spcBef>
                <a:spcPts val="0"/>
              </a:spcBef>
              <a:spcAft>
                <a:spcPts val="0"/>
              </a:spcAft>
              <a:buClr>
                <a:schemeClr val="dk2"/>
              </a:buClr>
              <a:buSzPts val="1300"/>
              <a:buFont typeface="Roboto"/>
              <a:buChar char="●"/>
            </a:pPr>
            <a:r>
              <a:rPr lang="en-GB">
                <a:solidFill>
                  <a:schemeClr val="dk2"/>
                </a:solidFill>
                <a:latin typeface="Roboto"/>
                <a:ea typeface="Roboto"/>
                <a:cs typeface="Roboto"/>
                <a:sym typeface="Roboto"/>
              </a:rPr>
              <a:t>There is about 169.95 us input to output delay </a:t>
            </a:r>
            <a:endParaRPr>
              <a:solidFill>
                <a:schemeClr val="dk2"/>
              </a:solidFill>
              <a:latin typeface="Roboto"/>
              <a:ea typeface="Roboto"/>
              <a:cs typeface="Roboto"/>
              <a:sym typeface="Roboto"/>
            </a:endParaRPr>
          </a:p>
        </p:txBody>
      </p:sp>
      <p:pic>
        <p:nvPicPr>
          <p:cNvPr id="226" name="Google Shape;226;p24"/>
          <p:cNvPicPr preferRelativeResize="0"/>
          <p:nvPr/>
        </p:nvPicPr>
        <p:blipFill rotWithShape="1">
          <a:blip r:embed="rId3">
            <a:alphaModFix/>
          </a:blip>
          <a:srcRect b="0" l="0" r="0" t="0"/>
          <a:stretch/>
        </p:blipFill>
        <p:spPr>
          <a:xfrm>
            <a:off x="5620350" y="1103100"/>
            <a:ext cx="2710975" cy="1518875"/>
          </a:xfrm>
          <a:prstGeom prst="rect">
            <a:avLst/>
          </a:prstGeom>
          <a:noFill/>
          <a:ln>
            <a:noFill/>
          </a:ln>
        </p:spPr>
      </p:pic>
      <p:pic>
        <p:nvPicPr>
          <p:cNvPr id="227" name="Google Shape;227;p24"/>
          <p:cNvPicPr preferRelativeResize="0"/>
          <p:nvPr/>
        </p:nvPicPr>
        <p:blipFill rotWithShape="1">
          <a:blip r:embed="rId4">
            <a:alphaModFix/>
          </a:blip>
          <a:srcRect b="0" l="0" r="0" t="0"/>
          <a:stretch/>
        </p:blipFill>
        <p:spPr>
          <a:xfrm>
            <a:off x="5284690" y="2960674"/>
            <a:ext cx="3582326" cy="578850"/>
          </a:xfrm>
          <a:prstGeom prst="rect">
            <a:avLst/>
          </a:prstGeom>
          <a:noFill/>
          <a:ln>
            <a:noFill/>
          </a:ln>
        </p:spPr>
      </p:pic>
      <p:sp>
        <p:nvSpPr>
          <p:cNvPr id="228" name="Google Shape;228;p24"/>
          <p:cNvSpPr txBox="1"/>
          <p:nvPr/>
        </p:nvSpPr>
        <p:spPr>
          <a:xfrm>
            <a:off x="6238711" y="3539525"/>
            <a:ext cx="1674300" cy="338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0" i="0" lang="en-GB" sz="1000" u="none" cap="none" strike="noStrike">
                <a:solidFill>
                  <a:srgbClr val="000000"/>
                </a:solidFill>
                <a:latin typeface="Lato"/>
                <a:ea typeface="Lato"/>
                <a:cs typeface="Lato"/>
                <a:sym typeface="Lato"/>
              </a:rPr>
              <a:t>C1 DATA_IN, C2 TX_OUT</a:t>
            </a:r>
            <a:endParaRPr b="0" i="0" sz="1000" u="none" cap="none" strike="noStrike">
              <a:solidFill>
                <a:srgbClr val="000000"/>
              </a:solidFill>
              <a:latin typeface="Lato"/>
              <a:ea typeface="Lato"/>
              <a:cs typeface="Lato"/>
              <a:sym typeface="Lato"/>
            </a:endParaRPr>
          </a:p>
        </p:txBody>
      </p:sp>
      <p:sp>
        <p:nvSpPr>
          <p:cNvPr id="229" name="Google Shape;229;p24"/>
          <p:cNvSpPr txBox="1"/>
          <p:nvPr/>
        </p:nvSpPr>
        <p:spPr>
          <a:xfrm>
            <a:off x="6122338" y="2621975"/>
            <a:ext cx="1854900" cy="338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0" i="0" lang="en-GB" sz="1000" u="none" cap="none" strike="noStrike">
                <a:solidFill>
                  <a:srgbClr val="000000"/>
                </a:solidFill>
                <a:latin typeface="Lato"/>
                <a:ea typeface="Lato"/>
                <a:cs typeface="Lato"/>
                <a:sym typeface="Lato"/>
              </a:rPr>
              <a:t>TDA5051AT PINOUT</a:t>
            </a:r>
            <a:endParaRPr b="0" i="0" sz="1000" u="none" cap="none" strike="noStrike">
              <a:solidFill>
                <a:srgbClr val="000000"/>
              </a:solidFill>
              <a:latin typeface="Lato"/>
              <a:ea typeface="Lato"/>
              <a:cs typeface="Lato"/>
              <a:sym typeface="Lato"/>
            </a:endParaRPr>
          </a:p>
        </p:txBody>
      </p:sp>
      <p:pic>
        <p:nvPicPr>
          <p:cNvPr id="230" name="Google Shape;230;p24"/>
          <p:cNvPicPr preferRelativeResize="0"/>
          <p:nvPr/>
        </p:nvPicPr>
        <p:blipFill rotWithShape="1">
          <a:blip r:embed="rId5">
            <a:alphaModFix/>
          </a:blip>
          <a:srcRect b="0" l="0" r="0" t="0"/>
          <a:stretch/>
        </p:blipFill>
        <p:spPr>
          <a:xfrm>
            <a:off x="5526413" y="3794700"/>
            <a:ext cx="3046778" cy="954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id="235" name="Google Shape;235;p25"/>
          <p:cNvPicPr preferRelativeResize="0"/>
          <p:nvPr/>
        </p:nvPicPr>
        <p:blipFill rotWithShape="1">
          <a:blip r:embed="rId3">
            <a:alphaModFix/>
          </a:blip>
          <a:srcRect b="0" l="0" r="0" t="0"/>
          <a:stretch/>
        </p:blipFill>
        <p:spPr>
          <a:xfrm rot="5400000">
            <a:off x="2622025" y="399350"/>
            <a:ext cx="3694301" cy="4838701"/>
          </a:xfrm>
          <a:prstGeom prst="rect">
            <a:avLst/>
          </a:prstGeom>
          <a:noFill/>
          <a:ln>
            <a:noFill/>
          </a:ln>
        </p:spPr>
      </p:pic>
      <p:sp>
        <p:nvSpPr>
          <p:cNvPr id="236" name="Google Shape;236;p25"/>
          <p:cNvSpPr txBox="1"/>
          <p:nvPr/>
        </p:nvSpPr>
        <p:spPr>
          <a:xfrm>
            <a:off x="3318175" y="4565650"/>
            <a:ext cx="27357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GB" sz="900" u="none" cap="none" strike="noStrike">
                <a:solidFill>
                  <a:srgbClr val="000000"/>
                </a:solidFill>
                <a:latin typeface="Roboto"/>
                <a:ea typeface="Roboto"/>
                <a:cs typeface="Roboto"/>
                <a:sym typeface="Roboto"/>
              </a:rPr>
              <a:t>Circuit diagram of the transmitter side</a:t>
            </a:r>
            <a:endParaRPr b="0" i="0" sz="900" u="none" cap="none" strike="noStrike">
              <a:solidFill>
                <a:srgbClr val="000000"/>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6"/>
          <p:cNvSpPr txBox="1"/>
          <p:nvPr>
            <p:ph idx="1" type="body"/>
          </p:nvPr>
        </p:nvSpPr>
        <p:spPr>
          <a:xfrm>
            <a:off x="718150" y="1297225"/>
            <a:ext cx="5197500" cy="337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en-GB" sz="1200">
                <a:solidFill>
                  <a:srgbClr val="121212"/>
                </a:solidFill>
                <a:latin typeface="Roboto"/>
                <a:ea typeface="Roboto"/>
                <a:cs typeface="Roboto"/>
                <a:sym typeface="Roboto"/>
              </a:rPr>
              <a:t>Transfer of information at the receiver side</a:t>
            </a:r>
            <a:endParaRPr b="1" sz="1200">
              <a:solidFill>
                <a:srgbClr val="121212"/>
              </a:solidFill>
              <a:latin typeface="Roboto"/>
              <a:ea typeface="Roboto"/>
              <a:cs typeface="Roboto"/>
              <a:sym typeface="Roboto"/>
            </a:endParaRPr>
          </a:p>
          <a:p>
            <a:pPr indent="-304800" lvl="0" marL="457200" rtl="0" algn="l">
              <a:lnSpc>
                <a:spcPct val="115000"/>
              </a:lnSpc>
              <a:spcBef>
                <a:spcPts val="1200"/>
              </a:spcBef>
              <a:spcAft>
                <a:spcPts val="0"/>
              </a:spcAft>
              <a:buClr>
                <a:srgbClr val="121212"/>
              </a:buClr>
              <a:buSzPts val="1200"/>
              <a:buFont typeface="Roboto"/>
              <a:buChar char="●"/>
            </a:pPr>
            <a:r>
              <a:rPr lang="en-GB" sz="1200">
                <a:solidFill>
                  <a:srgbClr val="121212"/>
                </a:solidFill>
                <a:latin typeface="Roboto"/>
                <a:ea typeface="Roboto"/>
                <a:cs typeface="Roboto"/>
                <a:sym typeface="Roboto"/>
              </a:rPr>
              <a:t>The data is received on the RX_IN pin which is coupled to the mains voltage</a:t>
            </a:r>
            <a:endParaRPr sz="1200">
              <a:solidFill>
                <a:srgbClr val="121212"/>
              </a:solidFill>
              <a:latin typeface="Roboto"/>
              <a:ea typeface="Roboto"/>
              <a:cs typeface="Roboto"/>
              <a:sym typeface="Roboto"/>
            </a:endParaRPr>
          </a:p>
          <a:p>
            <a:pPr indent="-304800" lvl="0" marL="457200" rtl="0" algn="l">
              <a:lnSpc>
                <a:spcPct val="115000"/>
              </a:lnSpc>
              <a:spcBef>
                <a:spcPts val="0"/>
              </a:spcBef>
              <a:spcAft>
                <a:spcPts val="0"/>
              </a:spcAft>
              <a:buClr>
                <a:srgbClr val="121212"/>
              </a:buClr>
              <a:buSzPts val="1200"/>
              <a:buFont typeface="Roboto"/>
              <a:buChar char="●"/>
            </a:pPr>
            <a:r>
              <a:rPr lang="en-GB" sz="1200">
                <a:solidFill>
                  <a:srgbClr val="121212"/>
                </a:solidFill>
                <a:latin typeface="Roboto"/>
                <a:ea typeface="Roboto"/>
                <a:cs typeface="Roboto"/>
                <a:sym typeface="Roboto"/>
              </a:rPr>
              <a:t>The data is then filtered and demodulated on chip </a:t>
            </a:r>
            <a:endParaRPr sz="1200">
              <a:solidFill>
                <a:srgbClr val="121212"/>
              </a:solidFill>
              <a:latin typeface="Roboto"/>
              <a:ea typeface="Roboto"/>
              <a:cs typeface="Roboto"/>
              <a:sym typeface="Roboto"/>
            </a:endParaRPr>
          </a:p>
          <a:p>
            <a:pPr indent="-304800" lvl="0" marL="457200" rtl="0" algn="l">
              <a:lnSpc>
                <a:spcPct val="115000"/>
              </a:lnSpc>
              <a:spcBef>
                <a:spcPts val="0"/>
              </a:spcBef>
              <a:spcAft>
                <a:spcPts val="0"/>
              </a:spcAft>
              <a:buClr>
                <a:srgbClr val="121212"/>
              </a:buClr>
              <a:buSzPts val="1200"/>
              <a:buFont typeface="Roboto"/>
              <a:buChar char="●"/>
            </a:pPr>
            <a:r>
              <a:rPr lang="en-GB" sz="1200">
                <a:solidFill>
                  <a:srgbClr val="121212"/>
                </a:solidFill>
                <a:latin typeface="Roboto"/>
                <a:ea typeface="Roboto"/>
                <a:cs typeface="Roboto"/>
                <a:sym typeface="Roboto"/>
              </a:rPr>
              <a:t>The demodulated output is generated on the DATA_OUT pin , the demodulated data then needs to be decoded since it was encoded by the HT12E chip</a:t>
            </a:r>
            <a:endParaRPr sz="1200">
              <a:solidFill>
                <a:srgbClr val="121212"/>
              </a:solidFill>
              <a:latin typeface="Roboto"/>
              <a:ea typeface="Roboto"/>
              <a:cs typeface="Roboto"/>
              <a:sym typeface="Roboto"/>
            </a:endParaRPr>
          </a:p>
          <a:p>
            <a:pPr indent="-304800" lvl="0" marL="457200" rtl="0" algn="l">
              <a:lnSpc>
                <a:spcPct val="115000"/>
              </a:lnSpc>
              <a:spcBef>
                <a:spcPts val="0"/>
              </a:spcBef>
              <a:spcAft>
                <a:spcPts val="0"/>
              </a:spcAft>
              <a:buClr>
                <a:srgbClr val="121212"/>
              </a:buClr>
              <a:buSzPts val="1200"/>
              <a:buFont typeface="Roboto"/>
              <a:buChar char="●"/>
            </a:pPr>
            <a:r>
              <a:rPr lang="en-GB" sz="1200">
                <a:solidFill>
                  <a:srgbClr val="121212"/>
                </a:solidFill>
                <a:latin typeface="Roboto"/>
                <a:ea typeface="Roboto"/>
                <a:cs typeface="Roboto"/>
                <a:sym typeface="Roboto"/>
              </a:rPr>
              <a:t>An HT12D decoder IC is used to decode the received bitstream from the TDA5051AT</a:t>
            </a:r>
            <a:endParaRPr sz="1200">
              <a:solidFill>
                <a:srgbClr val="121212"/>
              </a:solidFill>
              <a:latin typeface="Roboto"/>
              <a:ea typeface="Roboto"/>
              <a:cs typeface="Roboto"/>
              <a:sym typeface="Roboto"/>
            </a:endParaRPr>
          </a:p>
          <a:p>
            <a:pPr indent="-304800" lvl="0" marL="457200" rtl="0" algn="l">
              <a:lnSpc>
                <a:spcPct val="115000"/>
              </a:lnSpc>
              <a:spcBef>
                <a:spcPts val="0"/>
              </a:spcBef>
              <a:spcAft>
                <a:spcPts val="0"/>
              </a:spcAft>
              <a:buClr>
                <a:srgbClr val="121212"/>
              </a:buClr>
              <a:buSzPts val="1200"/>
              <a:buFont typeface="Roboto"/>
              <a:buChar char="●"/>
            </a:pPr>
            <a:r>
              <a:rPr lang="en-GB" sz="1200">
                <a:solidFill>
                  <a:srgbClr val="121212"/>
                </a:solidFill>
                <a:latin typeface="Roboto"/>
                <a:ea typeface="Roboto"/>
                <a:cs typeface="Roboto"/>
                <a:sym typeface="Roboto"/>
              </a:rPr>
              <a:t>The HT12D first receives the address bits decodes them and compares the received address bits to the local address which is set by an 8 DIP switch</a:t>
            </a:r>
            <a:endParaRPr sz="1200">
              <a:solidFill>
                <a:srgbClr val="121212"/>
              </a:solidFill>
              <a:latin typeface="Roboto"/>
              <a:ea typeface="Roboto"/>
              <a:cs typeface="Roboto"/>
              <a:sym typeface="Roboto"/>
            </a:endParaRPr>
          </a:p>
          <a:p>
            <a:pPr indent="-304800" lvl="0" marL="457200" rtl="0" algn="l">
              <a:lnSpc>
                <a:spcPct val="115000"/>
              </a:lnSpc>
              <a:spcBef>
                <a:spcPts val="0"/>
              </a:spcBef>
              <a:spcAft>
                <a:spcPts val="0"/>
              </a:spcAft>
              <a:buClr>
                <a:srgbClr val="121212"/>
              </a:buClr>
              <a:buSzPts val="1200"/>
              <a:buFont typeface="Roboto"/>
              <a:buChar char="●"/>
            </a:pPr>
            <a:r>
              <a:rPr lang="en-GB" sz="1200">
                <a:solidFill>
                  <a:srgbClr val="121212"/>
                </a:solidFill>
                <a:latin typeface="Roboto"/>
                <a:ea typeface="Roboto"/>
                <a:cs typeface="Roboto"/>
                <a:sym typeface="Roboto"/>
              </a:rPr>
              <a:t>If the address received matches the local address the HT12D IC decodes the data bitstream and they are then latched to the output pins D8~D11</a:t>
            </a:r>
            <a:endParaRPr sz="1200">
              <a:solidFill>
                <a:srgbClr val="121212"/>
              </a:solidFill>
              <a:latin typeface="Roboto"/>
              <a:ea typeface="Roboto"/>
              <a:cs typeface="Roboto"/>
              <a:sym typeface="Roboto"/>
            </a:endParaRPr>
          </a:p>
          <a:p>
            <a:pPr indent="-304800" lvl="0" marL="457200" rtl="0" algn="l">
              <a:lnSpc>
                <a:spcPct val="115000"/>
              </a:lnSpc>
              <a:spcBef>
                <a:spcPts val="0"/>
              </a:spcBef>
              <a:spcAft>
                <a:spcPts val="0"/>
              </a:spcAft>
              <a:buClr>
                <a:srgbClr val="121212"/>
              </a:buClr>
              <a:buSzPts val="1200"/>
              <a:buFont typeface="Roboto"/>
              <a:buChar char="●"/>
            </a:pPr>
            <a:r>
              <a:rPr lang="en-GB" sz="1200">
                <a:solidFill>
                  <a:srgbClr val="121212"/>
                </a:solidFill>
                <a:latin typeface="Roboto"/>
                <a:ea typeface="Roboto"/>
                <a:cs typeface="Roboto"/>
                <a:sym typeface="Roboto"/>
              </a:rPr>
              <a:t>The VT (Valid transmission) pin is set HIGH when the data is received correctly </a:t>
            </a:r>
            <a:endParaRPr sz="1200">
              <a:solidFill>
                <a:srgbClr val="121212"/>
              </a:solidFill>
              <a:latin typeface="Roboto"/>
              <a:ea typeface="Roboto"/>
              <a:cs typeface="Roboto"/>
              <a:sym typeface="Roboto"/>
            </a:endParaRPr>
          </a:p>
          <a:p>
            <a:pPr indent="0" lvl="0" marL="0" rtl="0" algn="l">
              <a:lnSpc>
                <a:spcPct val="115000"/>
              </a:lnSpc>
              <a:spcBef>
                <a:spcPts val="1200"/>
              </a:spcBef>
              <a:spcAft>
                <a:spcPts val="0"/>
              </a:spcAft>
              <a:buSzPts val="1300"/>
              <a:buNone/>
            </a:pPr>
            <a:r>
              <a:t/>
            </a:r>
            <a:endParaRPr sz="1200">
              <a:latin typeface="Roboto"/>
              <a:ea typeface="Roboto"/>
              <a:cs typeface="Roboto"/>
              <a:sym typeface="Roboto"/>
            </a:endParaRPr>
          </a:p>
          <a:p>
            <a:pPr indent="0" lvl="0" marL="0" rtl="0" algn="l">
              <a:lnSpc>
                <a:spcPct val="115000"/>
              </a:lnSpc>
              <a:spcBef>
                <a:spcPts val="1200"/>
              </a:spcBef>
              <a:spcAft>
                <a:spcPts val="0"/>
              </a:spcAft>
              <a:buSzPts val="1300"/>
              <a:buNone/>
            </a:pPr>
            <a:r>
              <a:t/>
            </a:r>
            <a:endParaRPr b="1" sz="1200">
              <a:latin typeface="Roboto"/>
              <a:ea typeface="Roboto"/>
              <a:cs typeface="Roboto"/>
              <a:sym typeface="Roboto"/>
            </a:endParaRPr>
          </a:p>
          <a:p>
            <a:pPr indent="0" lvl="0" marL="0" rtl="0" algn="l">
              <a:lnSpc>
                <a:spcPct val="115000"/>
              </a:lnSpc>
              <a:spcBef>
                <a:spcPts val="1200"/>
              </a:spcBef>
              <a:spcAft>
                <a:spcPts val="1200"/>
              </a:spcAft>
              <a:buSzPts val="1300"/>
              <a:buNone/>
            </a:pPr>
            <a:r>
              <a:t/>
            </a:r>
            <a:endParaRPr sz="1200">
              <a:latin typeface="Roboto"/>
              <a:ea typeface="Roboto"/>
              <a:cs typeface="Roboto"/>
              <a:sym typeface="Roboto"/>
            </a:endParaRPr>
          </a:p>
        </p:txBody>
      </p:sp>
      <p:pic>
        <p:nvPicPr>
          <p:cNvPr id="242" name="Google Shape;242;p26"/>
          <p:cNvPicPr preferRelativeResize="0"/>
          <p:nvPr/>
        </p:nvPicPr>
        <p:blipFill rotWithShape="1">
          <a:blip r:embed="rId3">
            <a:alphaModFix/>
          </a:blip>
          <a:srcRect b="0" l="0" r="0" t="0"/>
          <a:stretch/>
        </p:blipFill>
        <p:spPr>
          <a:xfrm>
            <a:off x="6256050" y="924525"/>
            <a:ext cx="1606625" cy="1862150"/>
          </a:xfrm>
          <a:prstGeom prst="rect">
            <a:avLst/>
          </a:prstGeom>
          <a:noFill/>
          <a:ln>
            <a:noFill/>
          </a:ln>
        </p:spPr>
      </p:pic>
      <p:pic>
        <p:nvPicPr>
          <p:cNvPr id="243" name="Google Shape;243;p26"/>
          <p:cNvPicPr preferRelativeResize="0"/>
          <p:nvPr/>
        </p:nvPicPr>
        <p:blipFill rotWithShape="1">
          <a:blip r:embed="rId4">
            <a:alphaModFix/>
          </a:blip>
          <a:srcRect b="0" l="0" r="0" t="0"/>
          <a:stretch/>
        </p:blipFill>
        <p:spPr>
          <a:xfrm>
            <a:off x="5698975" y="2786675"/>
            <a:ext cx="3281551" cy="14266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pic>
        <p:nvPicPr>
          <p:cNvPr id="248" name="Google Shape;248;p27"/>
          <p:cNvPicPr preferRelativeResize="0"/>
          <p:nvPr/>
        </p:nvPicPr>
        <p:blipFill rotWithShape="1">
          <a:blip r:embed="rId3">
            <a:alphaModFix/>
          </a:blip>
          <a:srcRect b="0" l="0" r="0" t="0"/>
          <a:stretch/>
        </p:blipFill>
        <p:spPr>
          <a:xfrm>
            <a:off x="2183075" y="874175"/>
            <a:ext cx="4659076" cy="3926949"/>
          </a:xfrm>
          <a:prstGeom prst="rect">
            <a:avLst/>
          </a:prstGeom>
          <a:noFill/>
          <a:ln>
            <a:noFill/>
          </a:ln>
        </p:spPr>
      </p:pic>
      <p:sp>
        <p:nvSpPr>
          <p:cNvPr id="249" name="Google Shape;249;p27"/>
          <p:cNvSpPr txBox="1"/>
          <p:nvPr/>
        </p:nvSpPr>
        <p:spPr>
          <a:xfrm>
            <a:off x="3503375" y="4774625"/>
            <a:ext cx="27357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GB" sz="900" u="none" cap="none" strike="noStrike">
                <a:solidFill>
                  <a:srgbClr val="000000"/>
                </a:solidFill>
                <a:latin typeface="Roboto"/>
                <a:ea typeface="Roboto"/>
                <a:cs typeface="Roboto"/>
                <a:sym typeface="Roboto"/>
              </a:rPr>
              <a:t>Circuit diagram of the receiver side</a:t>
            </a:r>
            <a:endParaRPr b="0" i="0" sz="900" u="none" cap="none" strike="noStrike">
              <a:solidFill>
                <a:srgbClr val="000000"/>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8"/>
          <p:cNvSpPr txBox="1"/>
          <p:nvPr>
            <p:ph idx="1" type="body"/>
          </p:nvPr>
        </p:nvSpPr>
        <p:spPr>
          <a:xfrm>
            <a:off x="691400" y="1439863"/>
            <a:ext cx="4331700" cy="33141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300"/>
              <a:buNone/>
            </a:pPr>
            <a:r>
              <a:rPr b="1" lang="en-GB" sz="1200">
                <a:solidFill>
                  <a:schemeClr val="dk2"/>
                </a:solidFill>
                <a:latin typeface="Roboto"/>
                <a:ea typeface="Roboto"/>
                <a:cs typeface="Roboto"/>
                <a:sym typeface="Roboto"/>
              </a:rPr>
              <a:t>Interfacing TDA5051A with the power line</a:t>
            </a:r>
            <a:endParaRPr b="1" sz="1200">
              <a:solidFill>
                <a:schemeClr val="dk2"/>
              </a:solidFill>
              <a:latin typeface="Roboto"/>
              <a:ea typeface="Roboto"/>
              <a:cs typeface="Roboto"/>
              <a:sym typeface="Roboto"/>
            </a:endParaRPr>
          </a:p>
          <a:p>
            <a:pPr indent="-304800" lvl="0" marL="457200" rtl="0" algn="l">
              <a:lnSpc>
                <a:spcPct val="115000"/>
              </a:lnSpc>
              <a:spcBef>
                <a:spcPts val="1200"/>
              </a:spcBef>
              <a:spcAft>
                <a:spcPts val="0"/>
              </a:spcAft>
              <a:buClr>
                <a:schemeClr val="dk2"/>
              </a:buClr>
              <a:buSzPts val="1200"/>
              <a:buFont typeface="Roboto"/>
              <a:buChar char="●"/>
            </a:pPr>
            <a:r>
              <a:rPr lang="en-GB" sz="1200">
                <a:solidFill>
                  <a:schemeClr val="dk2"/>
                </a:solidFill>
                <a:latin typeface="Roboto"/>
                <a:ea typeface="Roboto"/>
                <a:cs typeface="Roboto"/>
                <a:sym typeface="Roboto"/>
              </a:rPr>
              <a:t>78250MC isolation transformer is used in conjunction with an LC network to couple the TX and RX pins of the TDA5051AT to the mains voltage</a:t>
            </a:r>
            <a:endParaRPr sz="1200">
              <a:solidFill>
                <a:schemeClr val="dk2"/>
              </a:solidFill>
              <a:latin typeface="Roboto"/>
              <a:ea typeface="Roboto"/>
              <a:cs typeface="Roboto"/>
              <a:sym typeface="Roboto"/>
            </a:endParaRPr>
          </a:p>
          <a:p>
            <a:pPr indent="-304800" lvl="0" marL="457200" rtl="0" algn="l">
              <a:lnSpc>
                <a:spcPct val="115000"/>
              </a:lnSpc>
              <a:spcBef>
                <a:spcPts val="0"/>
              </a:spcBef>
              <a:spcAft>
                <a:spcPts val="0"/>
              </a:spcAft>
              <a:buClr>
                <a:schemeClr val="dk2"/>
              </a:buClr>
              <a:buSzPts val="1200"/>
              <a:buFont typeface="Roboto"/>
              <a:buChar char="●"/>
            </a:pPr>
            <a:r>
              <a:rPr lang="en-GB" sz="1200">
                <a:solidFill>
                  <a:schemeClr val="dk2"/>
                </a:solidFill>
                <a:latin typeface="Roboto"/>
                <a:ea typeface="Roboto"/>
                <a:cs typeface="Roboto"/>
                <a:sym typeface="Roboto"/>
              </a:rPr>
              <a:t>The isolation transformer is used to isolate the IC from the AC power source </a:t>
            </a:r>
            <a:r>
              <a:rPr lang="en-GB" sz="1200">
                <a:solidFill>
                  <a:schemeClr val="dk2"/>
                </a:solidFill>
                <a:highlight>
                  <a:srgbClr val="FFFFFF"/>
                </a:highlight>
                <a:latin typeface="Roboto"/>
                <a:ea typeface="Roboto"/>
                <a:cs typeface="Roboto"/>
                <a:sym typeface="Roboto"/>
              </a:rPr>
              <a:t>for safety reasons or to reduce transients and harmonics and to suppress electrical noise in the device</a:t>
            </a:r>
            <a:endParaRPr sz="1200">
              <a:solidFill>
                <a:schemeClr val="dk2"/>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chemeClr val="dk2"/>
              </a:buClr>
              <a:buSzPts val="1200"/>
              <a:buFont typeface="Roboto"/>
              <a:buChar char="●"/>
            </a:pPr>
            <a:r>
              <a:rPr lang="en-GB" sz="1200">
                <a:solidFill>
                  <a:schemeClr val="dk2"/>
                </a:solidFill>
                <a:highlight>
                  <a:srgbClr val="FFFFFF"/>
                </a:highlight>
                <a:latin typeface="Roboto"/>
                <a:ea typeface="Roboto"/>
                <a:cs typeface="Roboto"/>
                <a:sym typeface="Roboto"/>
              </a:rPr>
              <a:t>An Optocoupler IL250SM is used in conjunction with a transistor PMBT3904 to generate a zero crossing detection signal that is reserved for future use</a:t>
            </a:r>
            <a:endParaRPr sz="1200">
              <a:solidFill>
                <a:schemeClr val="dk2"/>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chemeClr val="dk2"/>
              </a:buClr>
              <a:buSzPts val="1200"/>
              <a:buFont typeface="Roboto"/>
              <a:buChar char="●"/>
            </a:pPr>
            <a:r>
              <a:rPr lang="en-GB" sz="1200">
                <a:solidFill>
                  <a:schemeClr val="dk2"/>
                </a:solidFill>
                <a:highlight>
                  <a:srgbClr val="FFFFFF"/>
                </a:highlight>
                <a:latin typeface="Roboto"/>
                <a:ea typeface="Roboto"/>
                <a:cs typeface="Roboto"/>
                <a:sym typeface="Roboto"/>
              </a:rPr>
              <a:t>The Optocoupler provides isolation from the mains voltage </a:t>
            </a:r>
            <a:endParaRPr sz="1200">
              <a:solidFill>
                <a:schemeClr val="dk2"/>
              </a:solidFill>
              <a:highlight>
                <a:srgbClr val="FFFFFF"/>
              </a:highlight>
              <a:latin typeface="Roboto"/>
              <a:ea typeface="Roboto"/>
              <a:cs typeface="Roboto"/>
              <a:sym typeface="Roboto"/>
            </a:endParaRPr>
          </a:p>
          <a:p>
            <a:pPr indent="0" lvl="0" marL="0" rtl="0" algn="l">
              <a:lnSpc>
                <a:spcPct val="115000"/>
              </a:lnSpc>
              <a:spcBef>
                <a:spcPts val="1200"/>
              </a:spcBef>
              <a:spcAft>
                <a:spcPts val="1200"/>
              </a:spcAft>
              <a:buSzPts val="1300"/>
              <a:buNone/>
            </a:pPr>
            <a:r>
              <a:t/>
            </a:r>
            <a:endParaRPr/>
          </a:p>
        </p:txBody>
      </p:sp>
      <p:pic>
        <p:nvPicPr>
          <p:cNvPr id="255" name="Google Shape;255;p28"/>
          <p:cNvPicPr preferRelativeResize="0"/>
          <p:nvPr/>
        </p:nvPicPr>
        <p:blipFill rotWithShape="1">
          <a:blip r:embed="rId3">
            <a:alphaModFix/>
          </a:blip>
          <a:srcRect b="0" l="0" r="0" t="0"/>
          <a:stretch/>
        </p:blipFill>
        <p:spPr>
          <a:xfrm>
            <a:off x="5170300" y="1699238"/>
            <a:ext cx="3779851" cy="279533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pic>
        <p:nvPicPr>
          <p:cNvPr id="260" name="Google Shape;260;g13d7455896b_0_116" title="WhatsApp Video 2022-07-18 at 10.22.25 PM.mp4">
            <a:hlinkClick r:id="rId3"/>
          </p:cNvPr>
          <p:cNvPicPr preferRelativeResize="0"/>
          <p:nvPr/>
        </p:nvPicPr>
        <p:blipFill>
          <a:blip r:embed="rId4">
            <a:alphaModFix/>
          </a:blip>
          <a:stretch>
            <a:fillRect/>
          </a:stretch>
        </p:blipFill>
        <p:spPr>
          <a:xfrm>
            <a:off x="1695225" y="1272300"/>
            <a:ext cx="5868550" cy="3429000"/>
          </a:xfrm>
          <a:prstGeom prst="rect">
            <a:avLst/>
          </a:prstGeom>
          <a:noFill/>
          <a:ln>
            <a:noFill/>
          </a:ln>
        </p:spPr>
      </p:pic>
      <p:sp>
        <p:nvSpPr>
          <p:cNvPr id="261" name="Google Shape;261;g13d7455896b_0_116"/>
          <p:cNvSpPr txBox="1"/>
          <p:nvPr/>
        </p:nvSpPr>
        <p:spPr>
          <a:xfrm>
            <a:off x="3203075" y="4701300"/>
            <a:ext cx="30261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000">
                <a:latin typeface="Roboto"/>
                <a:ea typeface="Roboto"/>
                <a:cs typeface="Roboto"/>
                <a:sym typeface="Roboto"/>
              </a:rPr>
              <a:t>Testing of the TDA5051AT circuit </a:t>
            </a:r>
            <a:endParaRPr sz="10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000"/>
                                        <p:tgtEl>
                                          <p:spTgt spid="2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latin typeface="Roboto"/>
                <a:ea typeface="Roboto"/>
                <a:cs typeface="Roboto"/>
                <a:sym typeface="Roboto"/>
              </a:rPr>
              <a:t>POWER LINE MODEM WITH FEEDBACK</a:t>
            </a:r>
            <a:endParaRPr>
              <a:latin typeface="Roboto"/>
              <a:ea typeface="Roboto"/>
              <a:cs typeface="Roboto"/>
              <a:sym typeface="Roboto"/>
            </a:endParaRPr>
          </a:p>
        </p:txBody>
      </p:sp>
      <p:sp>
        <p:nvSpPr>
          <p:cNvPr id="267" name="Google Shape;267;p29"/>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GB" sz="1200">
                <a:solidFill>
                  <a:srgbClr val="000000"/>
                </a:solidFill>
                <a:latin typeface="Roboto"/>
                <a:ea typeface="Roboto"/>
                <a:cs typeface="Roboto"/>
                <a:sym typeface="Roboto"/>
              </a:rPr>
              <a:t>We can reconfigure the circuit design of the power line modem by adding a few extra components to make the power line modem a half duplex communication system instead of a simplex system.</a:t>
            </a:r>
            <a:endParaRPr sz="1200">
              <a:solidFill>
                <a:srgbClr val="000000"/>
              </a:solidFill>
              <a:latin typeface="Roboto"/>
              <a:ea typeface="Roboto"/>
              <a:cs typeface="Roboto"/>
              <a:sym typeface="Roboto"/>
            </a:endParaRPr>
          </a:p>
          <a:p>
            <a:pPr indent="0" lvl="0" marL="0" rtl="0" algn="l">
              <a:lnSpc>
                <a:spcPct val="115000"/>
              </a:lnSpc>
              <a:spcBef>
                <a:spcPts val="1200"/>
              </a:spcBef>
              <a:spcAft>
                <a:spcPts val="0"/>
              </a:spcAft>
              <a:buSzPts val="1300"/>
              <a:buNone/>
            </a:pPr>
            <a:r>
              <a:rPr lang="en-GB" sz="1200">
                <a:solidFill>
                  <a:srgbClr val="000000"/>
                </a:solidFill>
                <a:latin typeface="Roboto"/>
                <a:ea typeface="Roboto"/>
                <a:cs typeface="Roboto"/>
                <a:sym typeface="Roboto"/>
              </a:rPr>
              <a:t>Another pair of encoder/decoder ICs are used with a pair of inverters to generate a feedback signal from the receiver side.</a:t>
            </a:r>
            <a:endParaRPr sz="1200">
              <a:solidFill>
                <a:srgbClr val="000000"/>
              </a:solidFill>
              <a:latin typeface="Roboto"/>
              <a:ea typeface="Roboto"/>
              <a:cs typeface="Roboto"/>
              <a:sym typeface="Roboto"/>
            </a:endParaRPr>
          </a:p>
          <a:p>
            <a:pPr indent="0" lvl="0" marL="0" rtl="0" algn="l">
              <a:lnSpc>
                <a:spcPct val="115000"/>
              </a:lnSpc>
              <a:spcBef>
                <a:spcPts val="1200"/>
              </a:spcBef>
              <a:spcAft>
                <a:spcPts val="1200"/>
              </a:spcAft>
              <a:buSzPts val="1300"/>
              <a:buNone/>
            </a:pPr>
            <a:r>
              <a:rPr lang="en-GB" sz="1200">
                <a:solidFill>
                  <a:srgbClr val="000000"/>
                </a:solidFill>
                <a:latin typeface="Roboto"/>
                <a:ea typeface="Roboto"/>
                <a:cs typeface="Roboto"/>
                <a:sym typeface="Roboto"/>
              </a:rPr>
              <a:t>The modifications are made such that only one TDA5051AT is transmitting at a time and the other is listening </a:t>
            </a:r>
            <a:endParaRPr sz="1200">
              <a:solidFill>
                <a:srgbClr val="000000"/>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pic>
        <p:nvPicPr>
          <p:cNvPr id="272" name="Google Shape;272;p30"/>
          <p:cNvPicPr preferRelativeResize="0"/>
          <p:nvPr/>
        </p:nvPicPr>
        <p:blipFill rotWithShape="1">
          <a:blip r:embed="rId3">
            <a:alphaModFix/>
          </a:blip>
          <a:srcRect b="0" l="0" r="0" t="0"/>
          <a:stretch/>
        </p:blipFill>
        <p:spPr>
          <a:xfrm>
            <a:off x="249075" y="1452750"/>
            <a:ext cx="8839199" cy="2913107"/>
          </a:xfrm>
          <a:prstGeom prst="rect">
            <a:avLst/>
          </a:prstGeom>
          <a:noFill/>
          <a:ln>
            <a:noFill/>
          </a:ln>
        </p:spPr>
      </p:pic>
      <p:sp>
        <p:nvSpPr>
          <p:cNvPr id="273" name="Google Shape;273;p30"/>
          <p:cNvSpPr txBox="1"/>
          <p:nvPr/>
        </p:nvSpPr>
        <p:spPr>
          <a:xfrm>
            <a:off x="3372600" y="4453825"/>
            <a:ext cx="29199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GB" sz="800" u="none" cap="none" strike="noStrike">
                <a:solidFill>
                  <a:srgbClr val="000000"/>
                </a:solidFill>
                <a:latin typeface="Roboto"/>
                <a:ea typeface="Roboto"/>
                <a:cs typeface="Roboto"/>
                <a:sym typeface="Roboto"/>
              </a:rPr>
              <a:t>Fig shows basic block diagram of PLC module with feedback</a:t>
            </a:r>
            <a:endParaRPr b="0" i="0" sz="800" u="none" cap="none" strike="noStrike">
              <a:solidFill>
                <a:srgbClr val="000000"/>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latin typeface="Roboto"/>
                <a:ea typeface="Roboto"/>
                <a:cs typeface="Roboto"/>
                <a:sym typeface="Roboto"/>
              </a:rPr>
              <a:t>POWER LINE COMMUNCIATIONS</a:t>
            </a:r>
            <a:endParaRPr>
              <a:latin typeface="Roboto"/>
              <a:ea typeface="Roboto"/>
              <a:cs typeface="Roboto"/>
              <a:sym typeface="Roboto"/>
            </a:endParaRPr>
          </a:p>
        </p:txBody>
      </p:sp>
      <p:sp>
        <p:nvSpPr>
          <p:cNvPr id="100" name="Google Shape;100;p3"/>
          <p:cNvSpPr txBox="1"/>
          <p:nvPr>
            <p:ph idx="1" type="body"/>
          </p:nvPr>
        </p:nvSpPr>
        <p:spPr>
          <a:xfrm>
            <a:off x="729450" y="2078875"/>
            <a:ext cx="7688700" cy="25284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SzPct val="108333"/>
              <a:buNone/>
            </a:pPr>
            <a:r>
              <a:rPr lang="en-GB" sz="4800">
                <a:solidFill>
                  <a:schemeClr val="dk2"/>
                </a:solidFill>
                <a:highlight>
                  <a:srgbClr val="FFFFFF"/>
                </a:highlight>
                <a:latin typeface="Roboto"/>
                <a:ea typeface="Roboto"/>
                <a:cs typeface="Roboto"/>
                <a:sym typeface="Roboto"/>
              </a:rPr>
              <a:t>Power Line Communication (PLC) is a data transmission technology using existing cables such as power lines, coaxial cables, twisted pair cables, etc.</a:t>
            </a:r>
            <a:endParaRPr sz="4800">
              <a:solidFill>
                <a:schemeClr val="dk2"/>
              </a:solidFill>
              <a:highlight>
                <a:srgbClr val="FFFFFF"/>
              </a:highlight>
              <a:latin typeface="Roboto"/>
              <a:ea typeface="Roboto"/>
              <a:cs typeface="Roboto"/>
              <a:sym typeface="Roboto"/>
            </a:endParaRPr>
          </a:p>
          <a:p>
            <a:pPr indent="0" lvl="0" marL="0" rtl="0" algn="l">
              <a:lnSpc>
                <a:spcPct val="115000"/>
              </a:lnSpc>
              <a:spcBef>
                <a:spcPts val="2300"/>
              </a:spcBef>
              <a:spcAft>
                <a:spcPts val="0"/>
              </a:spcAft>
              <a:buSzPct val="108333"/>
              <a:buNone/>
            </a:pPr>
            <a:r>
              <a:rPr lang="en-GB" sz="4800">
                <a:solidFill>
                  <a:schemeClr val="dk2"/>
                </a:solidFill>
                <a:highlight>
                  <a:srgbClr val="FFFFFF"/>
                </a:highlight>
                <a:latin typeface="Roboto"/>
                <a:ea typeface="Roboto"/>
                <a:cs typeface="Roboto"/>
                <a:sym typeface="Roboto"/>
              </a:rPr>
              <a:t>By using existing cables as a transmission medium, it is possible to quickly build a network at a low cost.</a:t>
            </a:r>
            <a:endParaRPr sz="4800">
              <a:solidFill>
                <a:schemeClr val="dk2"/>
              </a:solidFill>
              <a:highlight>
                <a:srgbClr val="FFFFFF"/>
              </a:highlight>
              <a:latin typeface="Roboto"/>
              <a:ea typeface="Roboto"/>
              <a:cs typeface="Roboto"/>
              <a:sym typeface="Roboto"/>
            </a:endParaRPr>
          </a:p>
          <a:p>
            <a:pPr indent="0" lvl="0" marL="0" rtl="0" algn="l">
              <a:lnSpc>
                <a:spcPct val="115000"/>
              </a:lnSpc>
              <a:spcBef>
                <a:spcPts val="2300"/>
              </a:spcBef>
              <a:spcAft>
                <a:spcPts val="0"/>
              </a:spcAft>
              <a:buSzPct val="108333"/>
              <a:buNone/>
            </a:pPr>
            <a:r>
              <a:rPr lang="en-GB" sz="4800">
                <a:solidFill>
                  <a:schemeClr val="dk2"/>
                </a:solidFill>
                <a:highlight>
                  <a:srgbClr val="FFFFFF"/>
                </a:highlight>
                <a:latin typeface="Roboto"/>
                <a:ea typeface="Roboto"/>
                <a:cs typeface="Roboto"/>
                <a:sym typeface="Roboto"/>
              </a:rPr>
              <a:t>In the case of using power lines, power and data transmission can be done with a single cable, which can reduce the types of cables in a network.</a:t>
            </a:r>
            <a:endParaRPr sz="4800">
              <a:solidFill>
                <a:schemeClr val="dk2"/>
              </a:solidFill>
              <a:highlight>
                <a:srgbClr val="FFFFFF"/>
              </a:highlight>
              <a:latin typeface="Roboto"/>
              <a:ea typeface="Roboto"/>
              <a:cs typeface="Roboto"/>
              <a:sym typeface="Roboto"/>
            </a:endParaRPr>
          </a:p>
          <a:p>
            <a:pPr indent="0" lvl="0" marL="0" rtl="0" algn="l">
              <a:lnSpc>
                <a:spcPct val="115000"/>
              </a:lnSpc>
              <a:spcBef>
                <a:spcPts val="2300"/>
              </a:spcBef>
              <a:spcAft>
                <a:spcPts val="0"/>
              </a:spcAft>
              <a:buSzPct val="108333"/>
              <a:buNone/>
            </a:pPr>
            <a:r>
              <a:rPr lang="en-GB" sz="4800">
                <a:solidFill>
                  <a:schemeClr val="dk2"/>
                </a:solidFill>
                <a:highlight>
                  <a:srgbClr val="FFFFFF"/>
                </a:highlight>
              </a:rPr>
              <a:t>PLC is a technology which has been in use since years but came now in more demand after the launch of new communication technologies which are being supported by PLC i.e. PLC would be a reliable communication medium for applications like </a:t>
            </a:r>
            <a:r>
              <a:rPr lang="en-GB" sz="4800">
                <a:solidFill>
                  <a:schemeClr val="dk2"/>
                </a:solidFill>
                <a:highlight>
                  <a:srgbClr val="FFFFFF"/>
                </a:highlight>
                <a:uFill>
                  <a:noFill/>
                </a:uFill>
                <a:hlinkClick r:id="rId3">
                  <a:extLst>
                    <a:ext uri="{A12FA001-AC4F-418D-AE19-62706E023703}">
                      <ahyp:hlinkClr val="tx"/>
                    </a:ext>
                  </a:extLst>
                </a:hlinkClick>
              </a:rPr>
              <a:t>Internet-of-things (IoT)</a:t>
            </a:r>
            <a:endParaRPr sz="4800">
              <a:solidFill>
                <a:schemeClr val="dk2"/>
              </a:solidFill>
              <a:highlight>
                <a:srgbClr val="FFFFFF"/>
              </a:highlight>
              <a:latin typeface="Roboto"/>
              <a:ea typeface="Roboto"/>
              <a:cs typeface="Roboto"/>
              <a:sym typeface="Roboto"/>
            </a:endParaRPr>
          </a:p>
          <a:p>
            <a:pPr indent="0" lvl="0" marL="0" rtl="0" algn="l">
              <a:lnSpc>
                <a:spcPct val="115000"/>
              </a:lnSpc>
              <a:spcBef>
                <a:spcPts val="2300"/>
              </a:spcBef>
              <a:spcAft>
                <a:spcPts val="0"/>
              </a:spcAft>
              <a:buSzPts val="1300"/>
              <a:buNone/>
            </a:pPr>
            <a:r>
              <a:t/>
            </a:r>
            <a:endParaRPr>
              <a:solidFill>
                <a:srgbClr val="121212"/>
              </a:solidFill>
              <a:highlight>
                <a:srgbClr val="FFFFFF"/>
              </a:highlight>
            </a:endParaRPr>
          </a:p>
          <a:p>
            <a:pPr indent="0" lvl="0" marL="0" rtl="0" algn="l">
              <a:lnSpc>
                <a:spcPct val="115000"/>
              </a:lnSpc>
              <a:spcBef>
                <a:spcPts val="1200"/>
              </a:spcBef>
              <a:spcAft>
                <a:spcPts val="1200"/>
              </a:spcAft>
              <a:buSzPts val="1300"/>
              <a:buNone/>
            </a:pPr>
            <a:r>
              <a:t/>
            </a:r>
            <a:endParaRPr>
              <a:solidFill>
                <a:srgbClr val="121212"/>
              </a:solidFill>
              <a:highlight>
                <a:srgbClr val="FFFFFF"/>
              </a:high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pic>
        <p:nvPicPr>
          <p:cNvPr id="278" name="Google Shape;278;p31"/>
          <p:cNvPicPr preferRelativeResize="0"/>
          <p:nvPr/>
        </p:nvPicPr>
        <p:blipFill rotWithShape="1">
          <a:blip r:embed="rId3">
            <a:alphaModFix/>
          </a:blip>
          <a:srcRect b="0" l="0" r="0" t="0"/>
          <a:stretch/>
        </p:blipFill>
        <p:spPr>
          <a:xfrm>
            <a:off x="5172300" y="990325"/>
            <a:ext cx="3897450" cy="3349661"/>
          </a:xfrm>
          <a:prstGeom prst="rect">
            <a:avLst/>
          </a:prstGeom>
          <a:noFill/>
          <a:ln>
            <a:noFill/>
          </a:ln>
        </p:spPr>
      </p:pic>
      <p:sp>
        <p:nvSpPr>
          <p:cNvPr id="279" name="Google Shape;279;p31"/>
          <p:cNvSpPr txBox="1"/>
          <p:nvPr>
            <p:ph idx="1" type="body"/>
          </p:nvPr>
        </p:nvSpPr>
        <p:spPr>
          <a:xfrm>
            <a:off x="638250" y="1296050"/>
            <a:ext cx="4752600" cy="365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en-GB" sz="900">
                <a:solidFill>
                  <a:srgbClr val="121212"/>
                </a:solidFill>
                <a:latin typeface="Roboto"/>
                <a:ea typeface="Roboto"/>
                <a:cs typeface="Roboto"/>
                <a:sym typeface="Roboto"/>
              </a:rPr>
              <a:t>Reconfiguring receiver side to generate feedback signal</a:t>
            </a:r>
            <a:endParaRPr b="1" sz="900">
              <a:solidFill>
                <a:srgbClr val="121212"/>
              </a:solidFill>
              <a:latin typeface="Roboto"/>
              <a:ea typeface="Roboto"/>
              <a:cs typeface="Roboto"/>
              <a:sym typeface="Roboto"/>
            </a:endParaRPr>
          </a:p>
          <a:p>
            <a:pPr indent="-285750" lvl="0" marL="457200" rtl="0" algn="l">
              <a:lnSpc>
                <a:spcPct val="115000"/>
              </a:lnSpc>
              <a:spcBef>
                <a:spcPts val="1200"/>
              </a:spcBef>
              <a:spcAft>
                <a:spcPts val="0"/>
              </a:spcAft>
              <a:buClr>
                <a:srgbClr val="121212"/>
              </a:buClr>
              <a:buSzPts val="900"/>
              <a:buFont typeface="Roboto"/>
              <a:buChar char="●"/>
            </a:pPr>
            <a:r>
              <a:rPr lang="en-GB" sz="900">
                <a:solidFill>
                  <a:srgbClr val="121212"/>
                </a:solidFill>
                <a:latin typeface="Roboto"/>
                <a:ea typeface="Roboto"/>
                <a:cs typeface="Roboto"/>
                <a:sym typeface="Roboto"/>
              </a:rPr>
              <a:t>An HT12E encoder IC is installed at the receiver side to generate the feedback signal </a:t>
            </a:r>
            <a:endParaRPr sz="900">
              <a:solidFill>
                <a:srgbClr val="121212"/>
              </a:solidFill>
              <a:latin typeface="Roboto"/>
              <a:ea typeface="Roboto"/>
              <a:cs typeface="Roboto"/>
              <a:sym typeface="Roboto"/>
            </a:endParaRPr>
          </a:p>
          <a:p>
            <a:pPr indent="-285750" lvl="0" marL="457200" rtl="0" algn="l">
              <a:lnSpc>
                <a:spcPct val="115000"/>
              </a:lnSpc>
              <a:spcBef>
                <a:spcPts val="0"/>
              </a:spcBef>
              <a:spcAft>
                <a:spcPts val="0"/>
              </a:spcAft>
              <a:buClr>
                <a:srgbClr val="121212"/>
              </a:buClr>
              <a:buSzPts val="900"/>
              <a:buFont typeface="Roboto"/>
              <a:buChar char="●"/>
            </a:pPr>
            <a:r>
              <a:rPr lang="en-GB" sz="900">
                <a:solidFill>
                  <a:srgbClr val="121212"/>
                </a:solidFill>
                <a:latin typeface="Roboto"/>
                <a:ea typeface="Roboto"/>
                <a:cs typeface="Roboto"/>
                <a:sym typeface="Roboto"/>
              </a:rPr>
              <a:t>When the transmitter sends a packet the receiver responds with this feedback signal if the packet was received correctly</a:t>
            </a:r>
            <a:endParaRPr sz="900">
              <a:solidFill>
                <a:srgbClr val="121212"/>
              </a:solidFill>
              <a:latin typeface="Roboto"/>
              <a:ea typeface="Roboto"/>
              <a:cs typeface="Roboto"/>
              <a:sym typeface="Roboto"/>
            </a:endParaRPr>
          </a:p>
          <a:p>
            <a:pPr indent="-285750" lvl="0" marL="457200" rtl="0" algn="l">
              <a:lnSpc>
                <a:spcPct val="115000"/>
              </a:lnSpc>
              <a:spcBef>
                <a:spcPts val="0"/>
              </a:spcBef>
              <a:spcAft>
                <a:spcPts val="0"/>
              </a:spcAft>
              <a:buClr>
                <a:srgbClr val="121212"/>
              </a:buClr>
              <a:buSzPts val="900"/>
              <a:buFont typeface="Roboto"/>
              <a:buChar char="●"/>
            </a:pPr>
            <a:r>
              <a:rPr lang="en-GB" sz="900">
                <a:solidFill>
                  <a:srgbClr val="121212"/>
                </a:solidFill>
                <a:latin typeface="Roboto"/>
                <a:ea typeface="Roboto"/>
                <a:cs typeface="Roboto"/>
                <a:sym typeface="Roboto"/>
              </a:rPr>
              <a:t>After a packet is received at the receiver side the HT12D’s VT pin is set high for a short duration</a:t>
            </a:r>
            <a:endParaRPr sz="900">
              <a:solidFill>
                <a:srgbClr val="121212"/>
              </a:solidFill>
              <a:latin typeface="Roboto"/>
              <a:ea typeface="Roboto"/>
              <a:cs typeface="Roboto"/>
              <a:sym typeface="Roboto"/>
            </a:endParaRPr>
          </a:p>
          <a:p>
            <a:pPr indent="-285750" lvl="0" marL="457200" rtl="0" algn="l">
              <a:lnSpc>
                <a:spcPct val="115000"/>
              </a:lnSpc>
              <a:spcBef>
                <a:spcPts val="0"/>
              </a:spcBef>
              <a:spcAft>
                <a:spcPts val="0"/>
              </a:spcAft>
              <a:buClr>
                <a:srgbClr val="121212"/>
              </a:buClr>
              <a:buSzPts val="900"/>
              <a:buFont typeface="Roboto"/>
              <a:buChar char="●"/>
            </a:pPr>
            <a:r>
              <a:rPr lang="en-GB" sz="900">
                <a:solidFill>
                  <a:srgbClr val="121212"/>
                </a:solidFill>
                <a:latin typeface="Roboto"/>
                <a:ea typeface="Roboto"/>
                <a:cs typeface="Roboto"/>
                <a:sym typeface="Roboto"/>
              </a:rPr>
              <a:t>This short signal can be used to automatically send a confirmation or a feedback signal back to the transmitter side</a:t>
            </a:r>
            <a:endParaRPr sz="900">
              <a:solidFill>
                <a:srgbClr val="121212"/>
              </a:solidFill>
              <a:latin typeface="Roboto"/>
              <a:ea typeface="Roboto"/>
              <a:cs typeface="Roboto"/>
              <a:sym typeface="Roboto"/>
            </a:endParaRPr>
          </a:p>
          <a:p>
            <a:pPr indent="-285750" lvl="0" marL="457200" rtl="0" algn="l">
              <a:lnSpc>
                <a:spcPct val="115000"/>
              </a:lnSpc>
              <a:spcBef>
                <a:spcPts val="0"/>
              </a:spcBef>
              <a:spcAft>
                <a:spcPts val="0"/>
              </a:spcAft>
              <a:buClr>
                <a:srgbClr val="121212"/>
              </a:buClr>
              <a:buSzPts val="900"/>
              <a:buFont typeface="Roboto"/>
              <a:buChar char="●"/>
            </a:pPr>
            <a:r>
              <a:rPr lang="en-GB" sz="900">
                <a:solidFill>
                  <a:srgbClr val="121212"/>
                </a:solidFill>
                <a:latin typeface="Roboto"/>
                <a:ea typeface="Roboto"/>
                <a:cs typeface="Roboto"/>
                <a:sym typeface="Roboto"/>
              </a:rPr>
              <a:t>Since the HT12E’s TE(transmission enable) pin is active low an inverter is used to invert the VT output and feed it into the TE pin of the HT12E </a:t>
            </a:r>
            <a:endParaRPr sz="900">
              <a:solidFill>
                <a:srgbClr val="121212"/>
              </a:solidFill>
              <a:latin typeface="Roboto"/>
              <a:ea typeface="Roboto"/>
              <a:cs typeface="Roboto"/>
              <a:sym typeface="Roboto"/>
            </a:endParaRPr>
          </a:p>
          <a:p>
            <a:pPr indent="-285750" lvl="0" marL="457200" rtl="0" algn="l">
              <a:lnSpc>
                <a:spcPct val="115000"/>
              </a:lnSpc>
              <a:spcBef>
                <a:spcPts val="0"/>
              </a:spcBef>
              <a:spcAft>
                <a:spcPts val="0"/>
              </a:spcAft>
              <a:buClr>
                <a:srgbClr val="121212"/>
              </a:buClr>
              <a:buSzPts val="900"/>
              <a:buFont typeface="Roboto"/>
              <a:buChar char="●"/>
            </a:pPr>
            <a:r>
              <a:rPr lang="en-GB" sz="900">
                <a:solidFill>
                  <a:srgbClr val="121212"/>
                </a:solidFill>
                <a:latin typeface="Roboto"/>
                <a:ea typeface="Roboto"/>
                <a:cs typeface="Roboto"/>
                <a:sym typeface="Roboto"/>
              </a:rPr>
              <a:t>When the receiver receives data correctly the VT pin goes high in turn causing the HT12E to start transmitting </a:t>
            </a:r>
            <a:endParaRPr sz="900">
              <a:solidFill>
                <a:srgbClr val="121212"/>
              </a:solidFill>
              <a:latin typeface="Roboto"/>
              <a:ea typeface="Roboto"/>
              <a:cs typeface="Roboto"/>
              <a:sym typeface="Roboto"/>
            </a:endParaRPr>
          </a:p>
          <a:p>
            <a:pPr indent="-285750" lvl="0" marL="457200" rtl="0" algn="l">
              <a:lnSpc>
                <a:spcPct val="115000"/>
              </a:lnSpc>
              <a:spcBef>
                <a:spcPts val="0"/>
              </a:spcBef>
              <a:spcAft>
                <a:spcPts val="0"/>
              </a:spcAft>
              <a:buClr>
                <a:srgbClr val="121212"/>
              </a:buClr>
              <a:buSzPts val="900"/>
              <a:buFont typeface="Roboto"/>
              <a:buChar char="●"/>
            </a:pPr>
            <a:r>
              <a:rPr lang="en-GB" sz="900">
                <a:solidFill>
                  <a:srgbClr val="121212"/>
                </a:solidFill>
                <a:latin typeface="Roboto"/>
                <a:ea typeface="Roboto"/>
                <a:cs typeface="Roboto"/>
                <a:sym typeface="Roboto"/>
              </a:rPr>
              <a:t>The output pin of the HT12E is inverted and then fed into the DATA_IN pin of the TDA5051AT</a:t>
            </a:r>
            <a:endParaRPr sz="900">
              <a:solidFill>
                <a:srgbClr val="121212"/>
              </a:solidFill>
              <a:latin typeface="Roboto"/>
              <a:ea typeface="Roboto"/>
              <a:cs typeface="Roboto"/>
              <a:sym typeface="Roboto"/>
            </a:endParaRPr>
          </a:p>
          <a:p>
            <a:pPr indent="-285750" lvl="0" marL="457200" rtl="0" algn="l">
              <a:lnSpc>
                <a:spcPct val="115000"/>
              </a:lnSpc>
              <a:spcBef>
                <a:spcPts val="0"/>
              </a:spcBef>
              <a:spcAft>
                <a:spcPts val="0"/>
              </a:spcAft>
              <a:buClr>
                <a:srgbClr val="121212"/>
              </a:buClr>
              <a:buSzPts val="900"/>
              <a:buFont typeface="Roboto"/>
              <a:buChar char="●"/>
            </a:pPr>
            <a:r>
              <a:rPr lang="en-GB" sz="900">
                <a:solidFill>
                  <a:srgbClr val="121212"/>
                </a:solidFill>
                <a:latin typeface="Roboto"/>
                <a:ea typeface="Roboto"/>
                <a:cs typeface="Roboto"/>
                <a:sym typeface="Roboto"/>
              </a:rPr>
              <a:t>Its inverted since that the default level of HT12E’s output at standby mode is set to low and in order to disable transmission at the receiver side while the transmitter is sending we have to set the DATA_IN pin high</a:t>
            </a:r>
            <a:endParaRPr sz="900">
              <a:solidFill>
                <a:srgbClr val="121212"/>
              </a:solidFill>
              <a:latin typeface="Roboto"/>
              <a:ea typeface="Roboto"/>
              <a:cs typeface="Roboto"/>
              <a:sym typeface="Roboto"/>
            </a:endParaRPr>
          </a:p>
          <a:p>
            <a:pPr indent="-285750" lvl="0" marL="457200" rtl="0" algn="l">
              <a:lnSpc>
                <a:spcPct val="115000"/>
              </a:lnSpc>
              <a:spcBef>
                <a:spcPts val="0"/>
              </a:spcBef>
              <a:spcAft>
                <a:spcPts val="0"/>
              </a:spcAft>
              <a:buClr>
                <a:srgbClr val="121212"/>
              </a:buClr>
              <a:buSzPts val="900"/>
              <a:buFont typeface="Roboto"/>
              <a:buChar char="●"/>
            </a:pPr>
            <a:r>
              <a:rPr lang="en-GB" sz="900">
                <a:solidFill>
                  <a:srgbClr val="121212"/>
                </a:solidFill>
                <a:latin typeface="Roboto"/>
                <a:ea typeface="Roboto"/>
                <a:cs typeface="Roboto"/>
                <a:sym typeface="Roboto"/>
              </a:rPr>
              <a:t>The feedback signal could be any arbitrary bits we choose from the 4 data bits</a:t>
            </a:r>
            <a:endParaRPr sz="900">
              <a:solidFill>
                <a:srgbClr val="121212"/>
              </a:solidFill>
              <a:latin typeface="Roboto"/>
              <a:ea typeface="Roboto"/>
              <a:cs typeface="Roboto"/>
              <a:sym typeface="Roboto"/>
            </a:endParaRPr>
          </a:p>
          <a:p>
            <a:pPr indent="-285750" lvl="0" marL="457200" rtl="0" algn="l">
              <a:lnSpc>
                <a:spcPct val="115000"/>
              </a:lnSpc>
              <a:spcBef>
                <a:spcPts val="0"/>
              </a:spcBef>
              <a:spcAft>
                <a:spcPts val="0"/>
              </a:spcAft>
              <a:buClr>
                <a:srgbClr val="121212"/>
              </a:buClr>
              <a:buSzPts val="900"/>
              <a:buFont typeface="Roboto"/>
              <a:buChar char="●"/>
            </a:pPr>
            <a:r>
              <a:rPr lang="en-GB" sz="900">
                <a:solidFill>
                  <a:srgbClr val="121212"/>
                </a:solidFill>
                <a:latin typeface="Roboto"/>
                <a:ea typeface="Roboto"/>
                <a:cs typeface="Roboto"/>
                <a:sym typeface="Roboto"/>
              </a:rPr>
              <a:t>For our purposes we choose address 0xFF and data 0x0F to represent the feedback signal</a:t>
            </a:r>
            <a:endParaRPr sz="900">
              <a:solidFill>
                <a:srgbClr val="121212"/>
              </a:solidFill>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2"/>
          <p:cNvSpPr txBox="1"/>
          <p:nvPr>
            <p:ph idx="1" type="body"/>
          </p:nvPr>
        </p:nvSpPr>
        <p:spPr>
          <a:xfrm>
            <a:off x="729450" y="1269275"/>
            <a:ext cx="4121100" cy="353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en-GB" sz="900">
                <a:solidFill>
                  <a:srgbClr val="121212"/>
                </a:solidFill>
                <a:latin typeface="Roboto"/>
                <a:ea typeface="Roboto"/>
                <a:cs typeface="Roboto"/>
                <a:sym typeface="Roboto"/>
              </a:rPr>
              <a:t>Reconfiguring transmitter side to receive feedback signal </a:t>
            </a:r>
            <a:endParaRPr b="1" sz="900">
              <a:solidFill>
                <a:srgbClr val="121212"/>
              </a:solidFill>
              <a:latin typeface="Roboto"/>
              <a:ea typeface="Roboto"/>
              <a:cs typeface="Roboto"/>
              <a:sym typeface="Roboto"/>
            </a:endParaRPr>
          </a:p>
          <a:p>
            <a:pPr indent="-285750" lvl="0" marL="457200" rtl="0" algn="l">
              <a:lnSpc>
                <a:spcPct val="115000"/>
              </a:lnSpc>
              <a:spcBef>
                <a:spcPts val="1200"/>
              </a:spcBef>
              <a:spcAft>
                <a:spcPts val="0"/>
              </a:spcAft>
              <a:buClr>
                <a:srgbClr val="121212"/>
              </a:buClr>
              <a:buSzPts val="900"/>
              <a:buFont typeface="Roboto"/>
              <a:buChar char="●"/>
            </a:pPr>
            <a:r>
              <a:rPr lang="en-GB" sz="900">
                <a:solidFill>
                  <a:srgbClr val="121212"/>
                </a:solidFill>
                <a:latin typeface="Roboto"/>
                <a:ea typeface="Roboto"/>
                <a:cs typeface="Roboto"/>
                <a:sym typeface="Roboto"/>
              </a:rPr>
              <a:t>For the transmitter side to receive a feedback signal we have to add another HT12D decoder IC to decode the incoming feedback signal</a:t>
            </a:r>
            <a:endParaRPr sz="900">
              <a:solidFill>
                <a:srgbClr val="121212"/>
              </a:solidFill>
              <a:latin typeface="Roboto"/>
              <a:ea typeface="Roboto"/>
              <a:cs typeface="Roboto"/>
              <a:sym typeface="Roboto"/>
            </a:endParaRPr>
          </a:p>
          <a:p>
            <a:pPr indent="-285750" lvl="0" marL="457200" rtl="0" algn="l">
              <a:lnSpc>
                <a:spcPct val="115000"/>
              </a:lnSpc>
              <a:spcBef>
                <a:spcPts val="0"/>
              </a:spcBef>
              <a:spcAft>
                <a:spcPts val="0"/>
              </a:spcAft>
              <a:buClr>
                <a:srgbClr val="121212"/>
              </a:buClr>
              <a:buSzPts val="900"/>
              <a:buFont typeface="Roboto"/>
              <a:buChar char="●"/>
            </a:pPr>
            <a:r>
              <a:rPr lang="en-GB" sz="900">
                <a:solidFill>
                  <a:srgbClr val="121212"/>
                </a:solidFill>
                <a:latin typeface="Roboto"/>
                <a:ea typeface="Roboto"/>
                <a:cs typeface="Roboto"/>
                <a:sym typeface="Roboto"/>
              </a:rPr>
              <a:t>We also have to disable transmission while the feedback signal is being sent from the receiver</a:t>
            </a:r>
            <a:endParaRPr sz="900">
              <a:solidFill>
                <a:srgbClr val="121212"/>
              </a:solidFill>
              <a:latin typeface="Roboto"/>
              <a:ea typeface="Roboto"/>
              <a:cs typeface="Roboto"/>
              <a:sym typeface="Roboto"/>
            </a:endParaRPr>
          </a:p>
          <a:p>
            <a:pPr indent="-285750" lvl="0" marL="457200" rtl="0" algn="l">
              <a:lnSpc>
                <a:spcPct val="115000"/>
              </a:lnSpc>
              <a:spcBef>
                <a:spcPts val="0"/>
              </a:spcBef>
              <a:spcAft>
                <a:spcPts val="0"/>
              </a:spcAft>
              <a:buClr>
                <a:srgbClr val="121212"/>
              </a:buClr>
              <a:buSzPts val="900"/>
              <a:buFont typeface="Roboto"/>
              <a:buChar char="●"/>
            </a:pPr>
            <a:r>
              <a:rPr lang="en-GB" sz="900">
                <a:solidFill>
                  <a:srgbClr val="121212"/>
                </a:solidFill>
                <a:latin typeface="Roboto"/>
                <a:ea typeface="Roboto"/>
                <a:cs typeface="Roboto"/>
                <a:sym typeface="Roboto"/>
              </a:rPr>
              <a:t>To disable transmission an inverter is placed between the DOUT pin of the HT12E and DATA_IN pin of the TDA5051</a:t>
            </a:r>
            <a:endParaRPr sz="900">
              <a:solidFill>
                <a:srgbClr val="121212"/>
              </a:solidFill>
              <a:latin typeface="Roboto"/>
              <a:ea typeface="Roboto"/>
              <a:cs typeface="Roboto"/>
              <a:sym typeface="Roboto"/>
            </a:endParaRPr>
          </a:p>
          <a:p>
            <a:pPr indent="-285750" lvl="0" marL="457200" rtl="0" algn="l">
              <a:lnSpc>
                <a:spcPct val="115000"/>
              </a:lnSpc>
              <a:spcBef>
                <a:spcPts val="0"/>
              </a:spcBef>
              <a:spcAft>
                <a:spcPts val="0"/>
              </a:spcAft>
              <a:buClr>
                <a:srgbClr val="121212"/>
              </a:buClr>
              <a:buSzPts val="900"/>
              <a:buFont typeface="Roboto"/>
              <a:buChar char="●"/>
            </a:pPr>
            <a:r>
              <a:rPr lang="en-GB" sz="900">
                <a:solidFill>
                  <a:srgbClr val="121212"/>
                </a:solidFill>
                <a:latin typeface="Roboto"/>
                <a:ea typeface="Roboto"/>
                <a:cs typeface="Roboto"/>
                <a:sym typeface="Roboto"/>
              </a:rPr>
              <a:t>By doing so the DATA_IN pin is pulled high effectively disabling transmission and only enabling it when the HT12E begins transmission</a:t>
            </a:r>
            <a:endParaRPr sz="900">
              <a:solidFill>
                <a:srgbClr val="121212"/>
              </a:solidFill>
              <a:latin typeface="Roboto"/>
              <a:ea typeface="Roboto"/>
              <a:cs typeface="Roboto"/>
              <a:sym typeface="Roboto"/>
            </a:endParaRPr>
          </a:p>
          <a:p>
            <a:pPr indent="-285750" lvl="0" marL="457200" rtl="0" algn="l">
              <a:lnSpc>
                <a:spcPct val="115000"/>
              </a:lnSpc>
              <a:spcBef>
                <a:spcPts val="0"/>
              </a:spcBef>
              <a:spcAft>
                <a:spcPts val="0"/>
              </a:spcAft>
              <a:buClr>
                <a:srgbClr val="121212"/>
              </a:buClr>
              <a:buSzPts val="900"/>
              <a:buFont typeface="Roboto"/>
              <a:buChar char="●"/>
            </a:pPr>
            <a:r>
              <a:rPr lang="en-GB" sz="900">
                <a:solidFill>
                  <a:srgbClr val="121212"/>
                </a:solidFill>
                <a:latin typeface="Roboto"/>
                <a:ea typeface="Roboto"/>
                <a:cs typeface="Roboto"/>
                <a:sym typeface="Roboto"/>
              </a:rPr>
              <a:t>We have already established that after a message is sent from the transmitter the receiver side automatically generates a feedback signal</a:t>
            </a:r>
            <a:endParaRPr sz="900">
              <a:solidFill>
                <a:srgbClr val="121212"/>
              </a:solidFill>
              <a:latin typeface="Roboto"/>
              <a:ea typeface="Roboto"/>
              <a:cs typeface="Roboto"/>
              <a:sym typeface="Roboto"/>
            </a:endParaRPr>
          </a:p>
          <a:p>
            <a:pPr indent="-285750" lvl="0" marL="457200" rtl="0" algn="l">
              <a:lnSpc>
                <a:spcPct val="115000"/>
              </a:lnSpc>
              <a:spcBef>
                <a:spcPts val="0"/>
              </a:spcBef>
              <a:spcAft>
                <a:spcPts val="0"/>
              </a:spcAft>
              <a:buClr>
                <a:srgbClr val="121212"/>
              </a:buClr>
              <a:buSzPts val="900"/>
              <a:buFont typeface="Roboto"/>
              <a:buChar char="●"/>
            </a:pPr>
            <a:r>
              <a:rPr lang="en-GB" sz="900">
                <a:solidFill>
                  <a:srgbClr val="121212"/>
                </a:solidFill>
                <a:latin typeface="Roboto"/>
                <a:ea typeface="Roboto"/>
                <a:cs typeface="Roboto"/>
                <a:sym typeface="Roboto"/>
              </a:rPr>
              <a:t>This signal is then received at the transmitter side</a:t>
            </a:r>
            <a:endParaRPr sz="900">
              <a:solidFill>
                <a:srgbClr val="121212"/>
              </a:solidFill>
              <a:latin typeface="Roboto"/>
              <a:ea typeface="Roboto"/>
              <a:cs typeface="Roboto"/>
              <a:sym typeface="Roboto"/>
            </a:endParaRPr>
          </a:p>
          <a:p>
            <a:pPr indent="-285750" lvl="0" marL="457200" rtl="0" algn="l">
              <a:lnSpc>
                <a:spcPct val="115000"/>
              </a:lnSpc>
              <a:spcBef>
                <a:spcPts val="0"/>
              </a:spcBef>
              <a:spcAft>
                <a:spcPts val="0"/>
              </a:spcAft>
              <a:buClr>
                <a:srgbClr val="121212"/>
              </a:buClr>
              <a:buSzPts val="900"/>
              <a:buFont typeface="Roboto"/>
              <a:buChar char="●"/>
            </a:pPr>
            <a:r>
              <a:rPr lang="en-GB" sz="900">
                <a:solidFill>
                  <a:srgbClr val="121212"/>
                </a:solidFill>
                <a:latin typeface="Roboto"/>
                <a:ea typeface="Roboto"/>
                <a:cs typeface="Roboto"/>
                <a:sym typeface="Roboto"/>
              </a:rPr>
              <a:t>But since that it was already inverted we have to invert it again to receive correct encoded feedback signal</a:t>
            </a:r>
            <a:endParaRPr sz="900">
              <a:solidFill>
                <a:srgbClr val="121212"/>
              </a:solidFill>
              <a:latin typeface="Roboto"/>
              <a:ea typeface="Roboto"/>
              <a:cs typeface="Roboto"/>
              <a:sym typeface="Roboto"/>
            </a:endParaRPr>
          </a:p>
          <a:p>
            <a:pPr indent="-285750" lvl="0" marL="457200" rtl="0" algn="l">
              <a:lnSpc>
                <a:spcPct val="115000"/>
              </a:lnSpc>
              <a:spcBef>
                <a:spcPts val="0"/>
              </a:spcBef>
              <a:spcAft>
                <a:spcPts val="0"/>
              </a:spcAft>
              <a:buClr>
                <a:srgbClr val="121212"/>
              </a:buClr>
              <a:buSzPts val="900"/>
              <a:buFont typeface="Roboto"/>
              <a:buChar char="●"/>
            </a:pPr>
            <a:r>
              <a:rPr lang="en-GB" sz="900">
                <a:solidFill>
                  <a:srgbClr val="121212"/>
                </a:solidFill>
                <a:latin typeface="Roboto"/>
                <a:ea typeface="Roboto"/>
                <a:cs typeface="Roboto"/>
                <a:sym typeface="Roboto"/>
              </a:rPr>
              <a:t>The encoded feedback signal is then fed into an HT12D IC to decode it </a:t>
            </a:r>
            <a:endParaRPr sz="900">
              <a:solidFill>
                <a:srgbClr val="121212"/>
              </a:solidFill>
              <a:latin typeface="Roboto"/>
              <a:ea typeface="Roboto"/>
              <a:cs typeface="Roboto"/>
              <a:sym typeface="Roboto"/>
            </a:endParaRPr>
          </a:p>
          <a:p>
            <a:pPr indent="-285750" lvl="0" marL="457200" rtl="0" algn="l">
              <a:lnSpc>
                <a:spcPct val="115000"/>
              </a:lnSpc>
              <a:spcBef>
                <a:spcPts val="0"/>
              </a:spcBef>
              <a:spcAft>
                <a:spcPts val="0"/>
              </a:spcAft>
              <a:buClr>
                <a:srgbClr val="121212"/>
              </a:buClr>
              <a:buSzPts val="900"/>
              <a:buFont typeface="Roboto"/>
              <a:buChar char="●"/>
            </a:pPr>
            <a:r>
              <a:rPr lang="en-GB" sz="900">
                <a:solidFill>
                  <a:srgbClr val="121212"/>
                </a:solidFill>
                <a:latin typeface="Roboto"/>
                <a:ea typeface="Roboto"/>
                <a:cs typeface="Roboto"/>
                <a:sym typeface="Roboto"/>
              </a:rPr>
              <a:t>If the feedback signal is received correctly the VT pin goes high and the feedback signal is displayed on LEDs at the 4 output pins of the HT12D </a:t>
            </a:r>
            <a:endParaRPr sz="900">
              <a:solidFill>
                <a:srgbClr val="121212"/>
              </a:solidFill>
              <a:latin typeface="Roboto"/>
              <a:ea typeface="Roboto"/>
              <a:cs typeface="Roboto"/>
              <a:sym typeface="Roboto"/>
            </a:endParaRPr>
          </a:p>
          <a:p>
            <a:pPr indent="0" lvl="0" marL="0" rtl="0" algn="l">
              <a:lnSpc>
                <a:spcPct val="115000"/>
              </a:lnSpc>
              <a:spcBef>
                <a:spcPts val="1200"/>
              </a:spcBef>
              <a:spcAft>
                <a:spcPts val="1200"/>
              </a:spcAft>
              <a:buSzPts val="1300"/>
              <a:buNone/>
            </a:pPr>
            <a:r>
              <a:t/>
            </a:r>
            <a:endParaRPr/>
          </a:p>
        </p:txBody>
      </p:sp>
      <p:pic>
        <p:nvPicPr>
          <p:cNvPr id="285" name="Google Shape;285;p32"/>
          <p:cNvPicPr preferRelativeResize="0"/>
          <p:nvPr/>
        </p:nvPicPr>
        <p:blipFill rotWithShape="1">
          <a:blip r:embed="rId3">
            <a:alphaModFix/>
          </a:blip>
          <a:srcRect b="0" l="0" r="0" t="0"/>
          <a:stretch/>
        </p:blipFill>
        <p:spPr>
          <a:xfrm>
            <a:off x="4876650" y="1347200"/>
            <a:ext cx="4267349" cy="279784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latin typeface="Roboto"/>
                <a:ea typeface="Roboto"/>
                <a:cs typeface="Roboto"/>
                <a:sym typeface="Roboto"/>
              </a:rPr>
              <a:t>DC POWER LINE COMMUNICATIONS</a:t>
            </a:r>
            <a:endParaRPr>
              <a:latin typeface="Roboto"/>
              <a:ea typeface="Roboto"/>
              <a:cs typeface="Roboto"/>
              <a:sym typeface="Roboto"/>
            </a:endParaRPr>
          </a:p>
        </p:txBody>
      </p:sp>
      <p:sp>
        <p:nvSpPr>
          <p:cNvPr id="291" name="Google Shape;291;p11"/>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GB" sz="1200">
                <a:solidFill>
                  <a:srgbClr val="121212"/>
                </a:solidFill>
                <a:latin typeface="Roboto"/>
                <a:ea typeface="Roboto"/>
                <a:cs typeface="Roboto"/>
                <a:sym typeface="Roboto"/>
              </a:rPr>
              <a:t>The popularity of PLC adoption in smart grid applications has led to signiﬁcant focus on </a:t>
            </a:r>
            <a:endParaRPr sz="1200">
              <a:solidFill>
                <a:srgbClr val="121212"/>
              </a:solidFill>
              <a:latin typeface="Roboto"/>
              <a:ea typeface="Roboto"/>
              <a:cs typeface="Roboto"/>
              <a:sym typeface="Roboto"/>
            </a:endParaRPr>
          </a:p>
          <a:p>
            <a:pPr indent="0" lvl="0" marL="0" rtl="0" algn="l">
              <a:lnSpc>
                <a:spcPct val="115000"/>
              </a:lnSpc>
              <a:spcBef>
                <a:spcPts val="1200"/>
              </a:spcBef>
              <a:spcAft>
                <a:spcPts val="0"/>
              </a:spcAft>
              <a:buSzPts val="1300"/>
              <a:buNone/>
            </a:pPr>
            <a:r>
              <a:rPr lang="en-GB" sz="1200">
                <a:solidFill>
                  <a:srgbClr val="121212"/>
                </a:solidFill>
                <a:latin typeface="Roboto"/>
                <a:ea typeface="Roboto"/>
                <a:cs typeface="Roboto"/>
                <a:sym typeface="Roboto"/>
              </a:rPr>
              <a:t>PLC over AC power lines. However, narrowband PLC over DC lines is also gaining </a:t>
            </a:r>
            <a:endParaRPr sz="1200">
              <a:solidFill>
                <a:srgbClr val="121212"/>
              </a:solidFill>
              <a:latin typeface="Roboto"/>
              <a:ea typeface="Roboto"/>
              <a:cs typeface="Roboto"/>
              <a:sym typeface="Roboto"/>
            </a:endParaRPr>
          </a:p>
          <a:p>
            <a:pPr indent="0" lvl="0" marL="0" rtl="0" algn="l">
              <a:lnSpc>
                <a:spcPct val="115000"/>
              </a:lnSpc>
              <a:spcBef>
                <a:spcPts val="1200"/>
              </a:spcBef>
              <a:spcAft>
                <a:spcPts val="0"/>
              </a:spcAft>
              <a:buSzPts val="1300"/>
              <a:buNone/>
            </a:pPr>
            <a:r>
              <a:rPr lang="en-GB" sz="1200">
                <a:solidFill>
                  <a:srgbClr val="121212"/>
                </a:solidFill>
                <a:latin typeface="Roboto"/>
                <a:ea typeface="Roboto"/>
                <a:cs typeface="Roboto"/>
                <a:sym typeface="Roboto"/>
              </a:rPr>
              <a:t>ground in home networking, lighting and solar applications as well as in transportation </a:t>
            </a:r>
            <a:endParaRPr sz="1200">
              <a:solidFill>
                <a:srgbClr val="121212"/>
              </a:solidFill>
              <a:latin typeface="Roboto"/>
              <a:ea typeface="Roboto"/>
              <a:cs typeface="Roboto"/>
              <a:sym typeface="Roboto"/>
            </a:endParaRPr>
          </a:p>
          <a:p>
            <a:pPr indent="0" lvl="0" marL="0" rtl="0" algn="l">
              <a:lnSpc>
                <a:spcPct val="115000"/>
              </a:lnSpc>
              <a:spcBef>
                <a:spcPts val="1200"/>
              </a:spcBef>
              <a:spcAft>
                <a:spcPts val="0"/>
              </a:spcAft>
              <a:buSzPts val="1300"/>
              <a:buNone/>
            </a:pPr>
            <a:r>
              <a:rPr lang="en-GB" sz="1200">
                <a:solidFill>
                  <a:srgbClr val="121212"/>
                </a:solidFill>
                <a:latin typeface="Roboto"/>
                <a:ea typeface="Roboto"/>
                <a:cs typeface="Roboto"/>
                <a:sym typeface="Roboto"/>
              </a:rPr>
              <a:t>vehicles (electronic controls in airplanes, automobiles and trains). The use of PLC in </a:t>
            </a:r>
            <a:endParaRPr sz="1200">
              <a:solidFill>
                <a:srgbClr val="121212"/>
              </a:solidFill>
              <a:latin typeface="Roboto"/>
              <a:ea typeface="Roboto"/>
              <a:cs typeface="Roboto"/>
              <a:sym typeface="Roboto"/>
            </a:endParaRPr>
          </a:p>
          <a:p>
            <a:pPr indent="0" lvl="0" marL="0" rtl="0" algn="l">
              <a:lnSpc>
                <a:spcPct val="115000"/>
              </a:lnSpc>
              <a:spcBef>
                <a:spcPts val="1200"/>
              </a:spcBef>
              <a:spcAft>
                <a:spcPts val="0"/>
              </a:spcAft>
              <a:buSzPts val="1300"/>
              <a:buNone/>
            </a:pPr>
            <a:r>
              <a:rPr lang="en-GB" sz="1200">
                <a:solidFill>
                  <a:srgbClr val="121212"/>
                </a:solidFill>
                <a:latin typeface="Roboto"/>
                <a:ea typeface="Roboto"/>
                <a:cs typeface="Roboto"/>
                <a:sym typeface="Roboto"/>
              </a:rPr>
              <a:t>these applications reduces wiring complexity, weight, and ultimately cost of </a:t>
            </a:r>
            <a:endParaRPr sz="1200">
              <a:solidFill>
                <a:srgbClr val="121212"/>
              </a:solidFill>
              <a:latin typeface="Roboto"/>
              <a:ea typeface="Roboto"/>
              <a:cs typeface="Roboto"/>
              <a:sym typeface="Roboto"/>
            </a:endParaRPr>
          </a:p>
          <a:p>
            <a:pPr indent="0" lvl="0" marL="0" rtl="0" algn="l">
              <a:lnSpc>
                <a:spcPct val="115000"/>
              </a:lnSpc>
              <a:spcBef>
                <a:spcPts val="1200"/>
              </a:spcBef>
              <a:spcAft>
                <a:spcPts val="0"/>
              </a:spcAft>
              <a:buSzPts val="1300"/>
              <a:buNone/>
            </a:pPr>
            <a:r>
              <a:rPr lang="en-GB" sz="1200">
                <a:solidFill>
                  <a:srgbClr val="121212"/>
                </a:solidFill>
                <a:latin typeface="Roboto"/>
                <a:ea typeface="Roboto"/>
                <a:cs typeface="Roboto"/>
                <a:sym typeface="Roboto"/>
              </a:rPr>
              <a:t>communications</a:t>
            </a:r>
            <a:endParaRPr sz="1200">
              <a:solidFill>
                <a:srgbClr val="121212"/>
              </a:solidFill>
              <a:latin typeface="Roboto"/>
              <a:ea typeface="Roboto"/>
              <a:cs typeface="Roboto"/>
              <a:sym typeface="Roboto"/>
            </a:endParaRPr>
          </a:p>
          <a:p>
            <a:pPr indent="0" lvl="0" marL="0" rtl="0" algn="l">
              <a:lnSpc>
                <a:spcPct val="115000"/>
              </a:lnSpc>
              <a:spcBef>
                <a:spcPts val="1200"/>
              </a:spcBef>
              <a:spcAft>
                <a:spcPts val="1200"/>
              </a:spcAft>
              <a:buSzPts val="1300"/>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latin typeface="Roboto"/>
                <a:ea typeface="Roboto"/>
                <a:cs typeface="Roboto"/>
                <a:sym typeface="Roboto"/>
              </a:rPr>
              <a:t>CONTROLLING 16x2 LCD OVER POWER LINE</a:t>
            </a:r>
            <a:endParaRPr>
              <a:latin typeface="Roboto"/>
              <a:ea typeface="Roboto"/>
              <a:cs typeface="Roboto"/>
              <a:sym typeface="Roboto"/>
            </a:endParaRPr>
          </a:p>
        </p:txBody>
      </p:sp>
      <p:sp>
        <p:nvSpPr>
          <p:cNvPr id="297" name="Google Shape;297;p12"/>
          <p:cNvSpPr txBox="1"/>
          <p:nvPr>
            <p:ph idx="1" type="body"/>
          </p:nvPr>
        </p:nvSpPr>
        <p:spPr>
          <a:xfrm>
            <a:off x="729450" y="2078875"/>
            <a:ext cx="7688700" cy="25473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SzPct val="108333"/>
              <a:buNone/>
            </a:pPr>
            <a:r>
              <a:rPr lang="en-GB" sz="4800">
                <a:solidFill>
                  <a:srgbClr val="121212"/>
                </a:solidFill>
                <a:latin typeface="Roboto"/>
                <a:ea typeface="Roboto"/>
                <a:cs typeface="Roboto"/>
                <a:sym typeface="Roboto"/>
              </a:rPr>
              <a:t>16x2 LCD is too traditional and still very much popular in the world of electronics and embedded system </a:t>
            </a:r>
            <a:endParaRPr sz="4800">
              <a:solidFill>
                <a:srgbClr val="121212"/>
              </a:solidFill>
              <a:latin typeface="Roboto"/>
              <a:ea typeface="Roboto"/>
              <a:cs typeface="Roboto"/>
              <a:sym typeface="Roboto"/>
            </a:endParaRPr>
          </a:p>
          <a:p>
            <a:pPr indent="0" lvl="0" marL="0" rtl="0" algn="l">
              <a:lnSpc>
                <a:spcPct val="115000"/>
              </a:lnSpc>
              <a:spcBef>
                <a:spcPts val="1200"/>
              </a:spcBef>
              <a:spcAft>
                <a:spcPts val="0"/>
              </a:spcAft>
              <a:buSzPct val="108333"/>
              <a:buNone/>
            </a:pPr>
            <a:r>
              <a:rPr lang="en-GB" sz="4800">
                <a:solidFill>
                  <a:srgbClr val="121212"/>
                </a:solidFill>
                <a:latin typeface="Roboto"/>
                <a:ea typeface="Roboto"/>
                <a:cs typeface="Roboto"/>
                <a:sym typeface="Roboto"/>
              </a:rPr>
              <a:t>It requires 4 bit data lines plus additional 2 control pins, a total of 6 minimum signal pins and obviously additional 2 mandatory power wires +5v and GND, so a total of 8 wires</a:t>
            </a:r>
            <a:endParaRPr sz="4800">
              <a:solidFill>
                <a:srgbClr val="121212"/>
              </a:solidFill>
              <a:latin typeface="Roboto"/>
              <a:ea typeface="Roboto"/>
              <a:cs typeface="Roboto"/>
              <a:sym typeface="Roboto"/>
            </a:endParaRPr>
          </a:p>
          <a:p>
            <a:pPr indent="0" lvl="0" marL="0" rtl="0" algn="l">
              <a:lnSpc>
                <a:spcPct val="115000"/>
              </a:lnSpc>
              <a:spcBef>
                <a:spcPts val="1200"/>
              </a:spcBef>
              <a:spcAft>
                <a:spcPts val="0"/>
              </a:spcAft>
              <a:buSzPct val="108333"/>
              <a:buNone/>
            </a:pPr>
            <a:r>
              <a:rPr lang="en-GB" sz="4800">
                <a:solidFill>
                  <a:srgbClr val="121212"/>
                </a:solidFill>
                <a:latin typeface="Roboto"/>
                <a:ea typeface="Roboto"/>
                <a:cs typeface="Roboto"/>
                <a:sym typeface="Roboto"/>
              </a:rPr>
              <a:t> If this display is designed in 2019, for sure it will have only Vcc, GND and a single wire data pin or in worst case the 2 wire i2c or TWI.</a:t>
            </a:r>
            <a:endParaRPr sz="4800">
              <a:solidFill>
                <a:srgbClr val="121212"/>
              </a:solidFill>
              <a:latin typeface="Roboto"/>
              <a:ea typeface="Roboto"/>
              <a:cs typeface="Roboto"/>
              <a:sym typeface="Roboto"/>
            </a:endParaRPr>
          </a:p>
          <a:p>
            <a:pPr indent="0" lvl="0" marL="0" rtl="0" algn="l">
              <a:lnSpc>
                <a:spcPct val="115000"/>
              </a:lnSpc>
              <a:spcBef>
                <a:spcPts val="1200"/>
              </a:spcBef>
              <a:spcAft>
                <a:spcPts val="0"/>
              </a:spcAft>
              <a:buSzPct val="108333"/>
              <a:buNone/>
            </a:pPr>
            <a:r>
              <a:rPr lang="en-GB" sz="4800">
                <a:solidFill>
                  <a:srgbClr val="121212"/>
                </a:solidFill>
                <a:latin typeface="Roboto"/>
                <a:ea typeface="Roboto"/>
                <a:cs typeface="Roboto"/>
                <a:sym typeface="Roboto"/>
              </a:rPr>
              <a:t>Then we thought why even 1 wire for data? Because we can easily multiplex the 1 wire data line with the Vcc line by keeping a diode plus capacitor combination towards the LCD power supply pin.</a:t>
            </a:r>
            <a:endParaRPr sz="4800">
              <a:solidFill>
                <a:srgbClr val="121212"/>
              </a:solidFill>
              <a:latin typeface="Roboto"/>
              <a:ea typeface="Roboto"/>
              <a:cs typeface="Roboto"/>
              <a:sym typeface="Roboto"/>
            </a:endParaRPr>
          </a:p>
          <a:p>
            <a:pPr indent="0" lvl="0" marL="0" rtl="0" algn="l">
              <a:lnSpc>
                <a:spcPct val="115000"/>
              </a:lnSpc>
              <a:spcBef>
                <a:spcPts val="1200"/>
              </a:spcBef>
              <a:spcAft>
                <a:spcPts val="0"/>
              </a:spcAft>
              <a:buSzPts val="1300"/>
              <a:buNone/>
            </a:pPr>
            <a:r>
              <a:t/>
            </a:r>
            <a:endParaRPr/>
          </a:p>
          <a:p>
            <a:pPr indent="0" lvl="0" marL="0" rtl="0" algn="l">
              <a:lnSpc>
                <a:spcPct val="115000"/>
              </a:lnSpc>
              <a:spcBef>
                <a:spcPts val="1200"/>
              </a:spcBef>
              <a:spcAft>
                <a:spcPts val="0"/>
              </a:spcAft>
              <a:buSzPts val="1300"/>
              <a:buNone/>
            </a:pPr>
            <a:r>
              <a:t/>
            </a:r>
            <a:endParaRPr/>
          </a:p>
          <a:p>
            <a:pPr indent="0" lvl="0" marL="0" rtl="0" algn="l">
              <a:lnSpc>
                <a:spcPct val="115000"/>
              </a:lnSpc>
              <a:spcBef>
                <a:spcPts val="1200"/>
              </a:spcBef>
              <a:spcAft>
                <a:spcPts val="1200"/>
              </a:spcAft>
              <a:buSzPts val="1300"/>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3"/>
          <p:cNvSpPr txBox="1"/>
          <p:nvPr>
            <p:ph idx="1" type="body"/>
          </p:nvPr>
        </p:nvSpPr>
        <p:spPr>
          <a:xfrm>
            <a:off x="727650" y="1386775"/>
            <a:ext cx="3844500" cy="3320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GB" sz="1200">
                <a:solidFill>
                  <a:schemeClr val="dk2"/>
                </a:solidFill>
                <a:latin typeface="Roboto"/>
                <a:ea typeface="Roboto"/>
                <a:cs typeface="Roboto"/>
                <a:sym typeface="Roboto"/>
              </a:rPr>
              <a:t>First we have a modulator that is connected to the TX pin of the UART which is transmitting data from a PC using a USB to UART converter </a:t>
            </a:r>
            <a:endParaRPr sz="1200">
              <a:solidFill>
                <a:schemeClr val="dk2"/>
              </a:solidFill>
              <a:latin typeface="Roboto"/>
              <a:ea typeface="Roboto"/>
              <a:cs typeface="Roboto"/>
              <a:sym typeface="Roboto"/>
            </a:endParaRPr>
          </a:p>
          <a:p>
            <a:pPr indent="0" lvl="0" marL="0" rtl="0" algn="l">
              <a:lnSpc>
                <a:spcPct val="115000"/>
              </a:lnSpc>
              <a:spcBef>
                <a:spcPts val="1200"/>
              </a:spcBef>
              <a:spcAft>
                <a:spcPts val="0"/>
              </a:spcAft>
              <a:buSzPts val="1300"/>
              <a:buNone/>
            </a:pPr>
            <a:r>
              <a:rPr lang="en-GB" sz="1200">
                <a:solidFill>
                  <a:schemeClr val="dk2"/>
                </a:solidFill>
                <a:latin typeface="Roboto"/>
                <a:ea typeface="Roboto"/>
                <a:cs typeface="Roboto"/>
                <a:sym typeface="Roboto"/>
              </a:rPr>
              <a:t>The modulator modulates the incoming data from the UART and superimposes it on the +5V supply line </a:t>
            </a:r>
            <a:endParaRPr sz="1200">
              <a:solidFill>
                <a:schemeClr val="dk2"/>
              </a:solidFill>
              <a:latin typeface="Roboto"/>
              <a:ea typeface="Roboto"/>
              <a:cs typeface="Roboto"/>
              <a:sym typeface="Roboto"/>
            </a:endParaRPr>
          </a:p>
          <a:p>
            <a:pPr indent="0" lvl="0" marL="0" rtl="0" algn="l">
              <a:lnSpc>
                <a:spcPct val="115000"/>
              </a:lnSpc>
              <a:spcBef>
                <a:spcPts val="1200"/>
              </a:spcBef>
              <a:spcAft>
                <a:spcPts val="0"/>
              </a:spcAft>
              <a:buSzPts val="1300"/>
              <a:buNone/>
            </a:pPr>
            <a:r>
              <a:rPr lang="en-GB" sz="1200">
                <a:solidFill>
                  <a:schemeClr val="dk2"/>
                </a:solidFill>
                <a:latin typeface="Roboto"/>
                <a:ea typeface="Roboto"/>
                <a:cs typeface="Roboto"/>
                <a:sym typeface="Roboto"/>
              </a:rPr>
              <a:t>The data we are sending from the PC are LCD initialization commands and the data to be displayed</a:t>
            </a:r>
            <a:endParaRPr sz="1200">
              <a:solidFill>
                <a:schemeClr val="dk2"/>
              </a:solidFill>
              <a:latin typeface="Roboto"/>
              <a:ea typeface="Roboto"/>
              <a:cs typeface="Roboto"/>
              <a:sym typeface="Roboto"/>
            </a:endParaRPr>
          </a:p>
          <a:p>
            <a:pPr indent="0" lvl="0" marL="0" rtl="0" algn="l">
              <a:lnSpc>
                <a:spcPct val="115000"/>
              </a:lnSpc>
              <a:spcBef>
                <a:spcPts val="1200"/>
              </a:spcBef>
              <a:spcAft>
                <a:spcPts val="0"/>
              </a:spcAft>
              <a:buSzPts val="1300"/>
              <a:buNone/>
            </a:pPr>
            <a:r>
              <a:t/>
            </a:r>
            <a:endParaRPr>
              <a:latin typeface="Roboto"/>
              <a:ea typeface="Roboto"/>
              <a:cs typeface="Roboto"/>
              <a:sym typeface="Roboto"/>
            </a:endParaRPr>
          </a:p>
          <a:p>
            <a:pPr indent="0" lvl="0" marL="0" rtl="0" algn="l">
              <a:lnSpc>
                <a:spcPct val="115000"/>
              </a:lnSpc>
              <a:spcBef>
                <a:spcPts val="1200"/>
              </a:spcBef>
              <a:spcAft>
                <a:spcPts val="0"/>
              </a:spcAft>
              <a:buSzPts val="1300"/>
              <a:buNone/>
            </a:pPr>
            <a:r>
              <a:t/>
            </a:r>
            <a:endParaRPr/>
          </a:p>
          <a:p>
            <a:pPr indent="0" lvl="0" marL="0" rtl="0" algn="l">
              <a:lnSpc>
                <a:spcPct val="115000"/>
              </a:lnSpc>
              <a:spcBef>
                <a:spcPts val="1200"/>
              </a:spcBef>
              <a:spcAft>
                <a:spcPts val="1200"/>
              </a:spcAft>
              <a:buSzPts val="1300"/>
              <a:buNone/>
            </a:pPr>
            <a:r>
              <a:t/>
            </a:r>
            <a:endParaRPr/>
          </a:p>
        </p:txBody>
      </p:sp>
      <p:pic>
        <p:nvPicPr>
          <p:cNvPr id="303" name="Google Shape;303;p13"/>
          <p:cNvPicPr preferRelativeResize="0"/>
          <p:nvPr/>
        </p:nvPicPr>
        <p:blipFill rotWithShape="1">
          <a:blip r:embed="rId3">
            <a:alphaModFix/>
          </a:blip>
          <a:srcRect b="0" l="0" r="0" t="0"/>
          <a:stretch/>
        </p:blipFill>
        <p:spPr>
          <a:xfrm>
            <a:off x="4609675" y="1337750"/>
            <a:ext cx="4267051" cy="3040713"/>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4"/>
          <p:cNvSpPr txBox="1"/>
          <p:nvPr>
            <p:ph idx="1" type="body"/>
          </p:nvPr>
        </p:nvSpPr>
        <p:spPr>
          <a:xfrm>
            <a:off x="729450" y="1329300"/>
            <a:ext cx="3343800" cy="34098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SzPct val="108333"/>
              <a:buNone/>
            </a:pPr>
            <a:r>
              <a:rPr lang="en-GB" sz="4800">
                <a:solidFill>
                  <a:schemeClr val="dk2"/>
                </a:solidFill>
                <a:latin typeface="Roboto"/>
                <a:ea typeface="Roboto"/>
                <a:cs typeface="Roboto"/>
                <a:sym typeface="Roboto"/>
              </a:rPr>
              <a:t>Second we have an arduino mini , its RX pin is connected to the output of the modulator </a:t>
            </a:r>
            <a:endParaRPr sz="4800">
              <a:solidFill>
                <a:schemeClr val="dk2"/>
              </a:solidFill>
              <a:latin typeface="Roboto"/>
              <a:ea typeface="Roboto"/>
              <a:cs typeface="Roboto"/>
              <a:sym typeface="Roboto"/>
            </a:endParaRPr>
          </a:p>
          <a:p>
            <a:pPr indent="0" lvl="0" marL="0" rtl="0" algn="l">
              <a:lnSpc>
                <a:spcPct val="115000"/>
              </a:lnSpc>
              <a:spcBef>
                <a:spcPts val="1200"/>
              </a:spcBef>
              <a:spcAft>
                <a:spcPts val="0"/>
              </a:spcAft>
              <a:buSzPct val="108333"/>
              <a:buNone/>
            </a:pPr>
            <a:r>
              <a:rPr lang="en-GB" sz="4800">
                <a:solidFill>
                  <a:schemeClr val="dk2"/>
                </a:solidFill>
                <a:latin typeface="Roboto"/>
                <a:ea typeface="Roboto"/>
                <a:cs typeface="Roboto"/>
                <a:sym typeface="Roboto"/>
              </a:rPr>
              <a:t>The arduino receives the incoming data on the +5V and converts the incoming serial data into parallel data to be fed to the LCD </a:t>
            </a:r>
            <a:endParaRPr sz="4800">
              <a:solidFill>
                <a:schemeClr val="dk2"/>
              </a:solidFill>
              <a:latin typeface="Roboto"/>
              <a:ea typeface="Roboto"/>
              <a:cs typeface="Roboto"/>
              <a:sym typeface="Roboto"/>
            </a:endParaRPr>
          </a:p>
          <a:p>
            <a:pPr indent="0" lvl="0" marL="0" rtl="0" algn="l">
              <a:lnSpc>
                <a:spcPct val="115000"/>
              </a:lnSpc>
              <a:spcBef>
                <a:spcPts val="1200"/>
              </a:spcBef>
              <a:spcAft>
                <a:spcPts val="0"/>
              </a:spcAft>
              <a:buSzPct val="108333"/>
              <a:buNone/>
            </a:pPr>
            <a:r>
              <a:rPr lang="en-GB" sz="4800">
                <a:solidFill>
                  <a:schemeClr val="dk2"/>
                </a:solidFill>
                <a:latin typeface="Roboto"/>
                <a:ea typeface="Roboto"/>
                <a:cs typeface="Roboto"/>
                <a:sym typeface="Roboto"/>
              </a:rPr>
              <a:t>we haven't written any LCD related initialization in the arduino,we just used it for serial to parallel conversion plus backlight LED contrast control. So the entire display initialization could be sent from current-buffered UART port</a:t>
            </a:r>
            <a:endParaRPr sz="4800">
              <a:solidFill>
                <a:schemeClr val="dk2"/>
              </a:solidFill>
              <a:latin typeface="Roboto"/>
              <a:ea typeface="Roboto"/>
              <a:cs typeface="Roboto"/>
              <a:sym typeface="Roboto"/>
            </a:endParaRPr>
          </a:p>
          <a:p>
            <a:pPr indent="0" lvl="0" marL="0" rtl="0" algn="l">
              <a:lnSpc>
                <a:spcPct val="115000"/>
              </a:lnSpc>
              <a:spcBef>
                <a:spcPts val="1200"/>
              </a:spcBef>
              <a:spcAft>
                <a:spcPts val="0"/>
              </a:spcAft>
              <a:buSzPct val="108333"/>
              <a:buNone/>
            </a:pPr>
            <a:r>
              <a:rPr lang="en-GB" sz="4800">
                <a:solidFill>
                  <a:schemeClr val="dk2"/>
                </a:solidFill>
                <a:latin typeface="Roboto"/>
                <a:ea typeface="Roboto"/>
                <a:cs typeface="Roboto"/>
                <a:sym typeface="Roboto"/>
              </a:rPr>
              <a:t>we are using a USB to UART converter to connect the device to a PC. A python script is doing the LCD initialization and data streaming over the UART</a:t>
            </a:r>
            <a:endParaRPr sz="4800">
              <a:solidFill>
                <a:schemeClr val="dk2"/>
              </a:solidFill>
              <a:latin typeface="Roboto"/>
              <a:ea typeface="Roboto"/>
              <a:cs typeface="Roboto"/>
              <a:sym typeface="Roboto"/>
            </a:endParaRPr>
          </a:p>
          <a:p>
            <a:pPr indent="0" lvl="0" marL="0" rtl="0" algn="l">
              <a:lnSpc>
                <a:spcPct val="115000"/>
              </a:lnSpc>
              <a:spcBef>
                <a:spcPts val="1200"/>
              </a:spcBef>
              <a:spcAft>
                <a:spcPts val="0"/>
              </a:spcAft>
              <a:buSzPts val="1300"/>
              <a:buNone/>
            </a:pPr>
            <a:r>
              <a:t/>
            </a:r>
            <a:endParaRPr/>
          </a:p>
          <a:p>
            <a:pPr indent="0" lvl="0" marL="0" rtl="0" algn="l">
              <a:lnSpc>
                <a:spcPct val="115000"/>
              </a:lnSpc>
              <a:spcBef>
                <a:spcPts val="1200"/>
              </a:spcBef>
              <a:spcAft>
                <a:spcPts val="0"/>
              </a:spcAft>
              <a:buSzPts val="1300"/>
              <a:buNone/>
            </a:pPr>
            <a:r>
              <a:t/>
            </a:r>
            <a:endParaRPr/>
          </a:p>
          <a:p>
            <a:pPr indent="0" lvl="0" marL="0" rtl="0" algn="l">
              <a:lnSpc>
                <a:spcPct val="115000"/>
              </a:lnSpc>
              <a:spcBef>
                <a:spcPts val="1200"/>
              </a:spcBef>
              <a:spcAft>
                <a:spcPts val="1200"/>
              </a:spcAft>
              <a:buSzPts val="1300"/>
              <a:buNone/>
            </a:pPr>
            <a:r>
              <a:t/>
            </a:r>
            <a:endParaRPr/>
          </a:p>
        </p:txBody>
      </p:sp>
      <p:pic>
        <p:nvPicPr>
          <p:cNvPr id="309" name="Google Shape;309;p14"/>
          <p:cNvPicPr preferRelativeResize="0"/>
          <p:nvPr/>
        </p:nvPicPr>
        <p:blipFill rotWithShape="1">
          <a:blip r:embed="rId3">
            <a:alphaModFix/>
          </a:blip>
          <a:srcRect b="0" l="0" r="0" t="0"/>
          <a:stretch/>
        </p:blipFill>
        <p:spPr>
          <a:xfrm>
            <a:off x="4013394" y="1329300"/>
            <a:ext cx="5051331" cy="3536924"/>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5"/>
          <p:cNvSpPr txBox="1"/>
          <p:nvPr>
            <p:ph idx="1" type="body"/>
          </p:nvPr>
        </p:nvSpPr>
        <p:spPr>
          <a:xfrm>
            <a:off x="727650" y="1441200"/>
            <a:ext cx="8022900" cy="3317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GB" sz="1200">
                <a:solidFill>
                  <a:schemeClr val="dk2"/>
                </a:solidFill>
                <a:latin typeface="Roboto"/>
                <a:ea typeface="Roboto"/>
                <a:cs typeface="Roboto"/>
                <a:sym typeface="Roboto"/>
              </a:rPr>
              <a:t>Default level of UART TX is high. So the left mosfet will be ON by default which turns ON the right side P-channel mosfet. This provides 5V power to the output, when uart TX sends any bytes, it starts lowering the TX pin and that will cut the 5V power and the 2.2K output resistor will pull the power rail to zero. </a:t>
            </a:r>
            <a:endParaRPr sz="1200">
              <a:solidFill>
                <a:schemeClr val="dk2"/>
              </a:solidFill>
              <a:latin typeface="Roboto"/>
              <a:ea typeface="Roboto"/>
              <a:cs typeface="Roboto"/>
              <a:sym typeface="Roboto"/>
            </a:endParaRPr>
          </a:p>
          <a:p>
            <a:pPr indent="0" lvl="0" marL="0" rtl="0" algn="l">
              <a:lnSpc>
                <a:spcPct val="115000"/>
              </a:lnSpc>
              <a:spcBef>
                <a:spcPts val="1200"/>
              </a:spcBef>
              <a:spcAft>
                <a:spcPts val="0"/>
              </a:spcAft>
              <a:buSzPts val="1300"/>
              <a:buNone/>
            </a:pPr>
            <a:r>
              <a:rPr lang="en-GB" sz="1200">
                <a:solidFill>
                  <a:schemeClr val="dk2"/>
                </a:solidFill>
                <a:latin typeface="Roboto"/>
                <a:ea typeface="Roboto"/>
                <a:cs typeface="Roboto"/>
                <a:sym typeface="Roboto"/>
              </a:rPr>
              <a:t>This zero is reﬂected to the arduino RX pin, but since there is a diode and a capacitor, the capacitor holds enough power to maintain the display circuitry to work when the power input is modulated to zero by the UART. </a:t>
            </a:r>
            <a:endParaRPr sz="1200">
              <a:solidFill>
                <a:schemeClr val="dk2"/>
              </a:solidFill>
              <a:latin typeface="Roboto"/>
              <a:ea typeface="Roboto"/>
              <a:cs typeface="Roboto"/>
              <a:sym typeface="Roboto"/>
            </a:endParaRPr>
          </a:p>
          <a:p>
            <a:pPr indent="0" lvl="0" marL="0" rtl="0" algn="l">
              <a:lnSpc>
                <a:spcPct val="115000"/>
              </a:lnSpc>
              <a:spcBef>
                <a:spcPts val="1200"/>
              </a:spcBef>
              <a:spcAft>
                <a:spcPts val="0"/>
              </a:spcAft>
              <a:buSzPts val="1300"/>
              <a:buNone/>
            </a:pPr>
            <a:r>
              <a:rPr lang="en-GB" sz="1200">
                <a:solidFill>
                  <a:schemeClr val="dk2"/>
                </a:solidFill>
                <a:latin typeface="Roboto"/>
                <a:ea typeface="Roboto"/>
                <a:cs typeface="Roboto"/>
                <a:sym typeface="Roboto"/>
              </a:rPr>
              <a:t>The role of diode is to prevent reverse discharge of the capacitor and there by allowing the diode front-end voltage to follow the UART TX by not corrupting it.</a:t>
            </a:r>
            <a:endParaRPr sz="1200">
              <a:solidFill>
                <a:schemeClr val="dk2"/>
              </a:solidFill>
              <a:latin typeface="Roboto"/>
              <a:ea typeface="Roboto"/>
              <a:cs typeface="Roboto"/>
              <a:sym typeface="Roboto"/>
            </a:endParaRPr>
          </a:p>
          <a:p>
            <a:pPr indent="0" lvl="0" marL="0" rtl="0" algn="l">
              <a:lnSpc>
                <a:spcPct val="115000"/>
              </a:lnSpc>
              <a:spcBef>
                <a:spcPts val="1200"/>
              </a:spcBef>
              <a:spcAft>
                <a:spcPts val="0"/>
              </a:spcAft>
              <a:buSzPts val="1300"/>
              <a:buNone/>
            </a:pPr>
            <a:r>
              <a:rPr lang="en-GB" sz="1200">
                <a:solidFill>
                  <a:schemeClr val="dk2"/>
                </a:solidFill>
                <a:latin typeface="Roboto"/>
                <a:ea typeface="Roboto"/>
                <a:cs typeface="Roboto"/>
                <a:sym typeface="Roboto"/>
              </a:rPr>
              <a:t>the RX pin sees the signal as pure incoming UART bytes the arduino receives the data and decodes it and then outputs that data to the LCD</a:t>
            </a:r>
            <a:endParaRPr sz="1200">
              <a:solidFill>
                <a:schemeClr val="dk2"/>
              </a:solidFill>
              <a:latin typeface="Roboto"/>
              <a:ea typeface="Roboto"/>
              <a:cs typeface="Roboto"/>
              <a:sym typeface="Roboto"/>
            </a:endParaRPr>
          </a:p>
          <a:p>
            <a:pPr indent="0" lvl="0" marL="0" rtl="0" algn="l">
              <a:lnSpc>
                <a:spcPct val="115000"/>
              </a:lnSpc>
              <a:spcBef>
                <a:spcPts val="1200"/>
              </a:spcBef>
              <a:spcAft>
                <a:spcPts val="0"/>
              </a:spcAft>
              <a:buSzPts val="1300"/>
              <a:buNone/>
            </a:pPr>
            <a:r>
              <a:rPr lang="en-GB" sz="1200">
                <a:solidFill>
                  <a:schemeClr val="dk2"/>
                </a:solidFill>
                <a:latin typeface="Roboto"/>
                <a:ea typeface="Roboto"/>
                <a:cs typeface="Roboto"/>
                <a:sym typeface="Roboto"/>
              </a:rPr>
              <a:t>a simple python script from PC side can imitate the LCD command and data along with the EN and RS control</a:t>
            </a:r>
            <a:endParaRPr sz="1200">
              <a:solidFill>
                <a:schemeClr val="dk2"/>
              </a:solidFill>
              <a:latin typeface="Roboto"/>
              <a:ea typeface="Roboto"/>
              <a:cs typeface="Roboto"/>
              <a:sym typeface="Roboto"/>
            </a:endParaRPr>
          </a:p>
          <a:p>
            <a:pPr indent="0" lvl="0" marL="0" rtl="0" algn="l">
              <a:lnSpc>
                <a:spcPct val="115000"/>
              </a:lnSpc>
              <a:spcBef>
                <a:spcPts val="1200"/>
              </a:spcBef>
              <a:spcAft>
                <a:spcPts val="0"/>
              </a:spcAft>
              <a:buSzPts val="1300"/>
              <a:buNone/>
            </a:pPr>
            <a:r>
              <a:t/>
            </a:r>
            <a:endParaRPr sz="1200"/>
          </a:p>
          <a:p>
            <a:pPr indent="0" lvl="0" marL="0" rtl="0" algn="l">
              <a:lnSpc>
                <a:spcPct val="115000"/>
              </a:lnSpc>
              <a:spcBef>
                <a:spcPts val="1200"/>
              </a:spcBef>
              <a:spcAft>
                <a:spcPts val="0"/>
              </a:spcAft>
              <a:buSzPts val="1300"/>
              <a:buNone/>
            </a:pPr>
            <a:r>
              <a:t/>
            </a:r>
            <a:endParaRPr sz="1200"/>
          </a:p>
          <a:p>
            <a:pPr indent="0" lvl="0" marL="0" rtl="0" algn="l">
              <a:lnSpc>
                <a:spcPct val="115000"/>
              </a:lnSpc>
              <a:spcBef>
                <a:spcPts val="1200"/>
              </a:spcBef>
              <a:spcAft>
                <a:spcPts val="1200"/>
              </a:spcAft>
              <a:buSzPts val="1300"/>
              <a:buNone/>
            </a:pPr>
            <a:r>
              <a:t/>
            </a:r>
            <a:endParaRPr sz="12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g13d7455896b_0_110"/>
          <p:cNvSpPr txBox="1"/>
          <p:nvPr>
            <p:ph type="ctrTitle"/>
          </p:nvPr>
        </p:nvSpPr>
        <p:spPr>
          <a:xfrm>
            <a:off x="727950" y="2190775"/>
            <a:ext cx="7688100" cy="1664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solidFill>
                  <a:srgbClr val="FF0000"/>
                </a:solidFill>
              </a:rPr>
              <a:t>Thank You</a:t>
            </a:r>
            <a:endParaRPr>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latin typeface="Roboto"/>
                <a:ea typeface="Roboto"/>
                <a:cs typeface="Roboto"/>
                <a:sym typeface="Roboto"/>
              </a:rPr>
              <a:t>TYPES OF POWERLINE COMMUNICATION</a:t>
            </a:r>
            <a:endParaRPr>
              <a:latin typeface="Roboto"/>
              <a:ea typeface="Roboto"/>
              <a:cs typeface="Roboto"/>
              <a:sym typeface="Roboto"/>
            </a:endParaRPr>
          </a:p>
        </p:txBody>
      </p:sp>
      <p:sp>
        <p:nvSpPr>
          <p:cNvPr id="106" name="Google Shape;106;p4"/>
          <p:cNvSpPr txBox="1"/>
          <p:nvPr>
            <p:ph idx="1" type="body"/>
          </p:nvPr>
        </p:nvSpPr>
        <p:spPr>
          <a:xfrm>
            <a:off x="729450" y="2078875"/>
            <a:ext cx="7688700" cy="2672400"/>
          </a:xfrm>
          <a:prstGeom prst="rect">
            <a:avLst/>
          </a:prstGeom>
          <a:noFill/>
          <a:ln>
            <a:noFill/>
          </a:ln>
        </p:spPr>
        <p:txBody>
          <a:bodyPr anchorCtr="0" anchor="t" bIns="91425" lIns="91425" spcFirstLastPara="1" rIns="91425" wrap="square" tIns="91425">
            <a:noAutofit/>
          </a:bodyPr>
          <a:lstStyle/>
          <a:p>
            <a:pPr indent="0" lvl="0" marL="0" rtl="0" algn="just">
              <a:lnSpc>
                <a:spcPct val="95000"/>
              </a:lnSpc>
              <a:spcBef>
                <a:spcPts val="0"/>
              </a:spcBef>
              <a:spcAft>
                <a:spcPts val="0"/>
              </a:spcAft>
              <a:buSzPts val="852"/>
              <a:buNone/>
            </a:pPr>
            <a:r>
              <a:rPr lang="en-GB" sz="1207">
                <a:solidFill>
                  <a:schemeClr val="dk2"/>
                </a:solidFill>
                <a:highlight>
                  <a:srgbClr val="FFFFFF"/>
                </a:highlight>
                <a:latin typeface="Roboto"/>
                <a:ea typeface="Roboto"/>
                <a:cs typeface="Roboto"/>
                <a:sym typeface="Roboto"/>
              </a:rPr>
              <a:t>Basically, there are four types of PLC:</a:t>
            </a:r>
            <a:endParaRPr sz="1207">
              <a:solidFill>
                <a:schemeClr val="dk2"/>
              </a:solidFill>
              <a:highlight>
                <a:srgbClr val="FFFFFF"/>
              </a:highlight>
              <a:latin typeface="Roboto"/>
              <a:ea typeface="Roboto"/>
              <a:cs typeface="Roboto"/>
              <a:sym typeface="Roboto"/>
            </a:endParaRPr>
          </a:p>
          <a:p>
            <a:pPr indent="-305276" lvl="0" marL="457200" rtl="0" algn="just">
              <a:lnSpc>
                <a:spcPct val="95000"/>
              </a:lnSpc>
              <a:spcBef>
                <a:spcPts val="1500"/>
              </a:spcBef>
              <a:spcAft>
                <a:spcPts val="0"/>
              </a:spcAft>
              <a:buClr>
                <a:schemeClr val="dk2"/>
              </a:buClr>
              <a:buSzPts val="1208"/>
              <a:buChar char="●"/>
            </a:pPr>
            <a:r>
              <a:rPr b="1" lang="en-GB" sz="1207">
                <a:solidFill>
                  <a:schemeClr val="dk2"/>
                </a:solidFill>
                <a:highlight>
                  <a:srgbClr val="FFFFFF"/>
                </a:highlight>
                <a:latin typeface="Roboto"/>
                <a:ea typeface="Roboto"/>
                <a:cs typeface="Roboto"/>
                <a:sym typeface="Roboto"/>
              </a:rPr>
              <a:t>In-house networking</a:t>
            </a:r>
            <a:r>
              <a:rPr lang="en-GB" sz="1207">
                <a:solidFill>
                  <a:schemeClr val="dk2"/>
                </a:solidFill>
                <a:highlight>
                  <a:srgbClr val="FFFFFF"/>
                </a:highlight>
                <a:latin typeface="Roboto"/>
                <a:ea typeface="Roboto"/>
                <a:cs typeface="Roboto"/>
                <a:sym typeface="Roboto"/>
              </a:rPr>
              <a:t>: High-speed data transmission can be provided for home networking using the In-House mains power wiring.</a:t>
            </a:r>
            <a:endParaRPr sz="1207">
              <a:solidFill>
                <a:schemeClr val="dk2"/>
              </a:solidFill>
              <a:highlight>
                <a:srgbClr val="FFFFFF"/>
              </a:highlight>
              <a:latin typeface="Roboto"/>
              <a:ea typeface="Roboto"/>
              <a:cs typeface="Roboto"/>
              <a:sym typeface="Roboto"/>
            </a:endParaRPr>
          </a:p>
          <a:p>
            <a:pPr indent="-305276" lvl="0" marL="457200" rtl="0" algn="just">
              <a:lnSpc>
                <a:spcPct val="95000"/>
              </a:lnSpc>
              <a:spcBef>
                <a:spcPts val="0"/>
              </a:spcBef>
              <a:spcAft>
                <a:spcPts val="0"/>
              </a:spcAft>
              <a:buClr>
                <a:schemeClr val="dk2"/>
              </a:buClr>
              <a:buSzPts val="1208"/>
              <a:buChar char="●"/>
            </a:pPr>
            <a:r>
              <a:rPr b="1" lang="en-GB" sz="1207">
                <a:solidFill>
                  <a:schemeClr val="dk2"/>
                </a:solidFill>
                <a:highlight>
                  <a:srgbClr val="FFFFFF"/>
                </a:highlight>
                <a:latin typeface="Roboto"/>
                <a:ea typeface="Roboto"/>
                <a:cs typeface="Roboto"/>
                <a:sym typeface="Roboto"/>
              </a:rPr>
              <a:t>Broadband over Power Line</a:t>
            </a:r>
            <a:r>
              <a:rPr lang="en-GB" sz="1207">
                <a:solidFill>
                  <a:schemeClr val="dk2"/>
                </a:solidFill>
                <a:highlight>
                  <a:srgbClr val="FFFFFF"/>
                </a:highlight>
                <a:latin typeface="Roboto"/>
                <a:ea typeface="Roboto"/>
                <a:cs typeface="Roboto"/>
                <a:sym typeface="Roboto"/>
              </a:rPr>
              <a:t>: Broadband internet access can be offered through the outdoor mains power wiring.</a:t>
            </a:r>
            <a:endParaRPr sz="1207">
              <a:solidFill>
                <a:schemeClr val="dk2"/>
              </a:solidFill>
              <a:highlight>
                <a:srgbClr val="FFFFFF"/>
              </a:highlight>
              <a:latin typeface="Roboto"/>
              <a:ea typeface="Roboto"/>
              <a:cs typeface="Roboto"/>
              <a:sym typeface="Roboto"/>
            </a:endParaRPr>
          </a:p>
          <a:p>
            <a:pPr indent="-305276" lvl="0" marL="457200" rtl="0" algn="l">
              <a:lnSpc>
                <a:spcPct val="164615"/>
              </a:lnSpc>
              <a:spcBef>
                <a:spcPts val="0"/>
              </a:spcBef>
              <a:spcAft>
                <a:spcPts val="0"/>
              </a:spcAft>
              <a:buClr>
                <a:schemeClr val="dk2"/>
              </a:buClr>
              <a:buSzPts val="1208"/>
              <a:buChar char="●"/>
            </a:pPr>
            <a:r>
              <a:rPr b="1" lang="en-GB" sz="1207">
                <a:solidFill>
                  <a:schemeClr val="dk2"/>
                </a:solidFill>
                <a:highlight>
                  <a:srgbClr val="FFFFFF"/>
                </a:highlight>
                <a:latin typeface="Roboto"/>
                <a:ea typeface="Roboto"/>
                <a:cs typeface="Roboto"/>
                <a:sym typeface="Roboto"/>
              </a:rPr>
              <a:t>Narrowband in-house applications</a:t>
            </a:r>
            <a:r>
              <a:rPr lang="en-GB" sz="1207">
                <a:solidFill>
                  <a:schemeClr val="dk2"/>
                </a:solidFill>
                <a:highlight>
                  <a:srgbClr val="FFFFFF"/>
                </a:highlight>
                <a:latin typeface="Roboto"/>
                <a:ea typeface="Roboto"/>
                <a:cs typeface="Roboto"/>
                <a:sym typeface="Roboto"/>
              </a:rPr>
              <a:t>: Low bit rate data services like </a:t>
            </a:r>
            <a:r>
              <a:rPr lang="en-GB" sz="1207">
                <a:solidFill>
                  <a:schemeClr val="dk2"/>
                </a:solidFill>
                <a:highlight>
                  <a:srgbClr val="FFFFFF"/>
                </a:highlight>
                <a:uFill>
                  <a:noFill/>
                </a:uFill>
                <a:latin typeface="Roboto"/>
                <a:ea typeface="Roboto"/>
                <a:cs typeface="Roboto"/>
                <a:sym typeface="Roboto"/>
                <a:hlinkClick r:id="rId3">
                  <a:extLst>
                    <a:ext uri="{A12FA001-AC4F-418D-AE19-62706E023703}">
                      <ahyp:hlinkClr val="tx"/>
                    </a:ext>
                  </a:extLst>
                </a:hlinkClick>
              </a:rPr>
              <a:t>home automation</a:t>
            </a:r>
            <a:r>
              <a:rPr lang="en-GB" sz="1207">
                <a:solidFill>
                  <a:schemeClr val="dk2"/>
                </a:solidFill>
                <a:highlight>
                  <a:srgbClr val="FFFFFF"/>
                </a:highlight>
                <a:latin typeface="Roboto"/>
                <a:ea typeface="Roboto"/>
                <a:cs typeface="Roboto"/>
                <a:sym typeface="Roboto"/>
              </a:rPr>
              <a:t> and intercoms can be controlled and used for communication through the In-house power mains which is the main focus of our project</a:t>
            </a:r>
            <a:endParaRPr sz="1207">
              <a:solidFill>
                <a:schemeClr val="dk2"/>
              </a:solidFill>
              <a:highlight>
                <a:srgbClr val="FFFFFF"/>
              </a:highlight>
              <a:latin typeface="Roboto"/>
              <a:ea typeface="Roboto"/>
              <a:cs typeface="Roboto"/>
              <a:sym typeface="Roboto"/>
            </a:endParaRPr>
          </a:p>
          <a:p>
            <a:pPr indent="-305276" lvl="0" marL="457200" rtl="0" algn="just">
              <a:lnSpc>
                <a:spcPct val="164615"/>
              </a:lnSpc>
              <a:spcBef>
                <a:spcPts val="0"/>
              </a:spcBef>
              <a:spcAft>
                <a:spcPts val="0"/>
              </a:spcAft>
              <a:buClr>
                <a:schemeClr val="dk2"/>
              </a:buClr>
              <a:buSzPts val="1208"/>
              <a:buChar char="●"/>
            </a:pPr>
            <a:r>
              <a:rPr b="1" lang="en-GB" sz="1207">
                <a:solidFill>
                  <a:schemeClr val="dk2"/>
                </a:solidFill>
                <a:highlight>
                  <a:srgbClr val="FFFFFF"/>
                </a:highlight>
                <a:latin typeface="Roboto"/>
                <a:ea typeface="Roboto"/>
                <a:cs typeface="Roboto"/>
                <a:sym typeface="Roboto"/>
              </a:rPr>
              <a:t>Narrowband outdoor applications</a:t>
            </a:r>
            <a:r>
              <a:rPr lang="en-GB" sz="1207">
                <a:solidFill>
                  <a:schemeClr val="dk2"/>
                </a:solidFill>
                <a:highlight>
                  <a:srgbClr val="FFFFFF"/>
                </a:highlight>
                <a:latin typeface="Roboto"/>
                <a:ea typeface="Roboto"/>
                <a:cs typeface="Roboto"/>
                <a:sym typeface="Roboto"/>
              </a:rPr>
              <a:t>: Narrowband outdoor applications can be used for automatic meter reading and remote surveillance or control.</a:t>
            </a:r>
            <a:endParaRPr sz="1207">
              <a:solidFill>
                <a:schemeClr val="dk2"/>
              </a:solidFill>
              <a:highlight>
                <a:srgbClr val="FFFFFF"/>
              </a:highlight>
              <a:latin typeface="Roboto"/>
              <a:ea typeface="Roboto"/>
              <a:cs typeface="Roboto"/>
              <a:sym typeface="Roboto"/>
            </a:endParaRPr>
          </a:p>
          <a:p>
            <a:pPr indent="0" lvl="0" marL="0" rtl="0" algn="l">
              <a:lnSpc>
                <a:spcPct val="95000"/>
              </a:lnSpc>
              <a:spcBef>
                <a:spcPts val="800"/>
              </a:spcBef>
              <a:spcAft>
                <a:spcPts val="1200"/>
              </a:spcAft>
              <a:buSzPts val="852"/>
              <a:buNone/>
            </a:pPr>
            <a:r>
              <a:t/>
            </a:r>
            <a:endParaRPr sz="1007"/>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latin typeface="Roboto"/>
                <a:ea typeface="Roboto"/>
                <a:cs typeface="Roboto"/>
                <a:sym typeface="Roboto"/>
              </a:rPr>
              <a:t>HOW DOES PLC WORK</a:t>
            </a:r>
            <a:endParaRPr>
              <a:latin typeface="Roboto"/>
              <a:ea typeface="Roboto"/>
              <a:cs typeface="Roboto"/>
              <a:sym typeface="Roboto"/>
            </a:endParaRPr>
          </a:p>
        </p:txBody>
      </p:sp>
      <p:sp>
        <p:nvSpPr>
          <p:cNvPr id="112" name="Google Shape;112;p5"/>
          <p:cNvSpPr txBox="1"/>
          <p:nvPr>
            <p:ph idx="1" type="body"/>
          </p:nvPr>
        </p:nvSpPr>
        <p:spPr>
          <a:xfrm>
            <a:off x="729450" y="2078875"/>
            <a:ext cx="7688700" cy="247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GB" sz="1200">
                <a:solidFill>
                  <a:schemeClr val="dk2"/>
                </a:solidFill>
                <a:highlight>
                  <a:srgbClr val="FFFFFF"/>
                </a:highlight>
                <a:latin typeface="Roboto"/>
                <a:ea typeface="Roboto"/>
                <a:cs typeface="Roboto"/>
                <a:sym typeface="Roboto"/>
              </a:rPr>
              <a:t>The basic principle of Power Line Communication is the following.</a:t>
            </a:r>
            <a:endParaRPr sz="1200">
              <a:solidFill>
                <a:schemeClr val="dk2"/>
              </a:solidFill>
              <a:highlight>
                <a:srgbClr val="FFFFFF"/>
              </a:highlight>
              <a:latin typeface="Roboto"/>
              <a:ea typeface="Roboto"/>
              <a:cs typeface="Roboto"/>
              <a:sym typeface="Roboto"/>
            </a:endParaRPr>
          </a:p>
          <a:p>
            <a:pPr indent="0" lvl="0" marL="0" rtl="0" algn="l">
              <a:lnSpc>
                <a:spcPct val="115000"/>
              </a:lnSpc>
              <a:spcBef>
                <a:spcPts val="2300"/>
              </a:spcBef>
              <a:spcAft>
                <a:spcPts val="0"/>
              </a:spcAft>
              <a:buSzPts val="1300"/>
              <a:buNone/>
            </a:pPr>
            <a:r>
              <a:rPr lang="en-GB" sz="1200">
                <a:solidFill>
                  <a:schemeClr val="dk2"/>
                </a:solidFill>
                <a:highlight>
                  <a:srgbClr val="FFFFFF"/>
                </a:highlight>
                <a:latin typeface="Roboto"/>
                <a:ea typeface="Roboto"/>
                <a:cs typeface="Roboto"/>
                <a:sym typeface="Roboto"/>
              </a:rPr>
              <a:t>When transmitting and receiving data between two devices, the data is modulated on the transmitter, and the modulated signal is superimposed on the AC or DC power supply voltage.</a:t>
            </a:r>
            <a:endParaRPr sz="1200">
              <a:solidFill>
                <a:schemeClr val="dk2"/>
              </a:solidFill>
              <a:highlight>
                <a:srgbClr val="FFFFFF"/>
              </a:highlight>
              <a:latin typeface="Roboto"/>
              <a:ea typeface="Roboto"/>
              <a:cs typeface="Roboto"/>
              <a:sym typeface="Roboto"/>
            </a:endParaRPr>
          </a:p>
          <a:p>
            <a:pPr indent="0" lvl="0" marL="0" rtl="0" algn="l">
              <a:lnSpc>
                <a:spcPct val="115000"/>
              </a:lnSpc>
              <a:spcBef>
                <a:spcPts val="2300"/>
              </a:spcBef>
              <a:spcAft>
                <a:spcPts val="0"/>
              </a:spcAft>
              <a:buSzPts val="1300"/>
              <a:buNone/>
            </a:pPr>
            <a:r>
              <a:rPr lang="en-GB" sz="1200">
                <a:solidFill>
                  <a:schemeClr val="dk2"/>
                </a:solidFill>
                <a:highlight>
                  <a:srgbClr val="FFFFFF"/>
                </a:highlight>
                <a:latin typeface="Roboto"/>
                <a:ea typeface="Roboto"/>
                <a:cs typeface="Roboto"/>
                <a:sym typeface="Roboto"/>
              </a:rPr>
              <a:t>In the receiver, the data is extracted by separating the power supply voltage and the modulated signal with a filter and demodulating the modulated signal.</a:t>
            </a:r>
            <a:endParaRPr sz="1200">
              <a:solidFill>
                <a:schemeClr val="dk2"/>
              </a:solidFill>
              <a:highlight>
                <a:srgbClr val="FFFFFF"/>
              </a:highlight>
              <a:latin typeface="Roboto"/>
              <a:ea typeface="Roboto"/>
              <a:cs typeface="Roboto"/>
              <a:sym typeface="Roboto"/>
            </a:endParaRPr>
          </a:p>
          <a:p>
            <a:pPr indent="0" lvl="0" marL="0" rtl="0" algn="l">
              <a:lnSpc>
                <a:spcPct val="115000"/>
              </a:lnSpc>
              <a:spcBef>
                <a:spcPts val="2300"/>
              </a:spcBef>
              <a:spcAft>
                <a:spcPts val="0"/>
              </a:spcAft>
              <a:buSzPts val="1300"/>
              <a:buNone/>
            </a:pPr>
            <a:r>
              <a:rPr lang="en-GB" sz="1200">
                <a:solidFill>
                  <a:schemeClr val="dk2"/>
                </a:solidFill>
                <a:highlight>
                  <a:srgbClr val="FFFFFF"/>
                </a:highlight>
                <a:latin typeface="Roboto"/>
                <a:ea typeface="Roboto"/>
                <a:cs typeface="Roboto"/>
                <a:sym typeface="Roboto"/>
              </a:rPr>
              <a:t>PLC can be used on AC power lines, but keep in mind that it can also be used on DC power lines. For example, it can be used for storage batteries, lighting, EV charging, etc.</a:t>
            </a:r>
            <a:endParaRPr sz="1200">
              <a:solidFill>
                <a:schemeClr val="dk2"/>
              </a:solidFill>
              <a:highlight>
                <a:srgbClr val="FFFFFF"/>
              </a:highlight>
              <a:latin typeface="Roboto"/>
              <a:ea typeface="Roboto"/>
              <a:cs typeface="Roboto"/>
              <a:sym typeface="Roboto"/>
            </a:endParaRPr>
          </a:p>
          <a:p>
            <a:pPr indent="0" lvl="0" marL="0" rtl="0" algn="l">
              <a:lnSpc>
                <a:spcPct val="115000"/>
              </a:lnSpc>
              <a:spcBef>
                <a:spcPts val="2300"/>
              </a:spcBef>
              <a:spcAft>
                <a:spcPts val="1200"/>
              </a:spcAft>
              <a:buSzPts val="1300"/>
              <a:buNone/>
            </a:pPr>
            <a:r>
              <a:t/>
            </a:r>
            <a:endParaRPr>
              <a:solidFill>
                <a:srgbClr val="121212"/>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6"/>
          <p:cNvPicPr preferRelativeResize="0"/>
          <p:nvPr/>
        </p:nvPicPr>
        <p:blipFill rotWithShape="1">
          <a:blip r:embed="rId3">
            <a:alphaModFix/>
          </a:blip>
          <a:srcRect b="0" l="0" r="0" t="0"/>
          <a:stretch/>
        </p:blipFill>
        <p:spPr>
          <a:xfrm>
            <a:off x="1368600" y="1428750"/>
            <a:ext cx="6406799" cy="2802975"/>
          </a:xfrm>
          <a:prstGeom prst="rect">
            <a:avLst/>
          </a:prstGeom>
          <a:noFill/>
          <a:ln>
            <a:noFill/>
          </a:ln>
        </p:spPr>
      </p:pic>
      <p:sp>
        <p:nvSpPr>
          <p:cNvPr id="118" name="Google Shape;118;p6"/>
          <p:cNvSpPr txBox="1"/>
          <p:nvPr/>
        </p:nvSpPr>
        <p:spPr>
          <a:xfrm>
            <a:off x="3228500" y="4365425"/>
            <a:ext cx="2962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Lato"/>
                <a:ea typeface="Lato"/>
                <a:cs typeface="Lato"/>
                <a:sym typeface="Lato"/>
              </a:rPr>
              <a:t>Illustration of a basic PLC system</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latin typeface="Roboto"/>
                <a:ea typeface="Roboto"/>
                <a:cs typeface="Roboto"/>
                <a:sym typeface="Roboto"/>
              </a:rPr>
              <a:t>ADVANTAGES AND DISADVANTAGES OF PLC</a:t>
            </a:r>
            <a:endParaRPr>
              <a:latin typeface="Roboto"/>
              <a:ea typeface="Roboto"/>
              <a:cs typeface="Roboto"/>
              <a:sym typeface="Roboto"/>
            </a:endParaRPr>
          </a:p>
        </p:txBody>
      </p:sp>
      <p:sp>
        <p:nvSpPr>
          <p:cNvPr id="124" name="Google Shape;124;p7"/>
          <p:cNvSpPr txBox="1"/>
          <p:nvPr>
            <p:ph idx="1" type="body"/>
          </p:nvPr>
        </p:nvSpPr>
        <p:spPr>
          <a:xfrm>
            <a:off x="729450" y="2078875"/>
            <a:ext cx="7688700" cy="2466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GB" sz="1200">
                <a:solidFill>
                  <a:schemeClr val="dk2"/>
                </a:solidFill>
                <a:highlight>
                  <a:srgbClr val="FFFFFF"/>
                </a:highlight>
                <a:latin typeface="Roboto"/>
                <a:ea typeface="Roboto"/>
                <a:cs typeface="Roboto"/>
                <a:sym typeface="Roboto"/>
              </a:rPr>
              <a:t>You can compare PLC to Wi-Fi and Ethernet from several viewpoints.</a:t>
            </a:r>
            <a:endParaRPr sz="1200">
              <a:solidFill>
                <a:schemeClr val="dk2"/>
              </a:solidFill>
              <a:highlight>
                <a:srgbClr val="FFFFFF"/>
              </a:highlight>
              <a:latin typeface="Roboto"/>
              <a:ea typeface="Roboto"/>
              <a:cs typeface="Roboto"/>
              <a:sym typeface="Roboto"/>
            </a:endParaRPr>
          </a:p>
          <a:p>
            <a:pPr indent="0" lvl="0" marL="0" rtl="0" algn="l">
              <a:lnSpc>
                <a:spcPct val="115000"/>
              </a:lnSpc>
              <a:spcBef>
                <a:spcPts val="2300"/>
              </a:spcBef>
              <a:spcAft>
                <a:spcPts val="0"/>
              </a:spcAft>
              <a:buSzPts val="1300"/>
              <a:buNone/>
            </a:pPr>
            <a:r>
              <a:rPr lang="en-GB" sz="1200">
                <a:solidFill>
                  <a:schemeClr val="dk2"/>
                </a:solidFill>
                <a:highlight>
                  <a:srgbClr val="FFFFFF"/>
                </a:highlight>
                <a:latin typeface="Roboto"/>
                <a:ea typeface="Roboto"/>
                <a:cs typeface="Roboto"/>
                <a:sym typeface="Roboto"/>
              </a:rPr>
              <a:t>PLC has advantages and disadvantages compared to them, and it enables you to build a network with a moderate performance at a low cost.</a:t>
            </a:r>
            <a:endParaRPr sz="1200">
              <a:solidFill>
                <a:schemeClr val="dk2"/>
              </a:solidFill>
              <a:highlight>
                <a:srgbClr val="FFFFFF"/>
              </a:highlight>
              <a:latin typeface="Roboto"/>
              <a:ea typeface="Roboto"/>
              <a:cs typeface="Roboto"/>
              <a:sym typeface="Roboto"/>
            </a:endParaRPr>
          </a:p>
          <a:p>
            <a:pPr indent="0" lvl="0" marL="0" rtl="0" algn="l">
              <a:lnSpc>
                <a:spcPct val="115000"/>
              </a:lnSpc>
              <a:spcBef>
                <a:spcPts val="2300"/>
              </a:spcBef>
              <a:spcAft>
                <a:spcPts val="0"/>
              </a:spcAft>
              <a:buSzPts val="1300"/>
              <a:buNone/>
            </a:pPr>
            <a:r>
              <a:rPr lang="en-GB" sz="1200">
                <a:solidFill>
                  <a:schemeClr val="dk2"/>
                </a:solidFill>
                <a:highlight>
                  <a:srgbClr val="FFFFFF"/>
                </a:highlight>
                <a:latin typeface="Roboto"/>
                <a:ea typeface="Roboto"/>
                <a:cs typeface="Roboto"/>
                <a:sym typeface="Roboto"/>
              </a:rPr>
              <a:t>note that the advantages and disadvantages of PLC are not fixed and depend on what you are comparing.</a:t>
            </a:r>
            <a:endParaRPr sz="1200">
              <a:solidFill>
                <a:schemeClr val="dk2"/>
              </a:solidFill>
              <a:highlight>
                <a:srgbClr val="FFFFFF"/>
              </a:highlight>
              <a:latin typeface="Roboto"/>
              <a:ea typeface="Roboto"/>
              <a:cs typeface="Roboto"/>
              <a:sym typeface="Roboto"/>
            </a:endParaRPr>
          </a:p>
          <a:p>
            <a:pPr indent="0" lvl="0" marL="0" rtl="0" algn="l">
              <a:lnSpc>
                <a:spcPct val="115000"/>
              </a:lnSpc>
              <a:spcBef>
                <a:spcPts val="2300"/>
              </a:spcBef>
              <a:spcAft>
                <a:spcPts val="0"/>
              </a:spcAft>
              <a:buSzPts val="1300"/>
              <a:buNone/>
            </a:pPr>
            <a:r>
              <a:rPr lang="en-GB" sz="1200">
                <a:solidFill>
                  <a:schemeClr val="dk2"/>
                </a:solidFill>
                <a:highlight>
                  <a:srgbClr val="FFFFFF"/>
                </a:highlight>
                <a:latin typeface="Roboto"/>
                <a:ea typeface="Roboto"/>
                <a:cs typeface="Roboto"/>
                <a:sym typeface="Roboto"/>
              </a:rPr>
              <a:t>An advantage compared to Wi-Fi can be a disadvantage compared to Ethernet (and vice versa, of course).</a:t>
            </a:r>
            <a:endParaRPr sz="1200">
              <a:solidFill>
                <a:schemeClr val="dk2"/>
              </a:solidFill>
              <a:highlight>
                <a:srgbClr val="FFFFFF"/>
              </a:highlight>
              <a:latin typeface="Roboto"/>
              <a:ea typeface="Roboto"/>
              <a:cs typeface="Roboto"/>
              <a:sym typeface="Roboto"/>
            </a:endParaRPr>
          </a:p>
          <a:p>
            <a:pPr indent="0" lvl="0" marL="0" rtl="0" algn="l">
              <a:lnSpc>
                <a:spcPct val="115000"/>
              </a:lnSpc>
              <a:spcBef>
                <a:spcPts val="2300"/>
              </a:spcBef>
              <a:spcAft>
                <a:spcPts val="0"/>
              </a:spcAft>
              <a:buSzPts val="1300"/>
              <a:buNone/>
            </a:pPr>
            <a:r>
              <a:t/>
            </a:r>
            <a:endParaRPr sz="1200">
              <a:solidFill>
                <a:srgbClr val="474847"/>
              </a:solidFill>
              <a:highlight>
                <a:srgbClr val="FFFFFF"/>
              </a:highlight>
              <a:latin typeface="Verdana"/>
              <a:ea typeface="Verdana"/>
              <a:cs typeface="Verdana"/>
              <a:sym typeface="Verdana"/>
            </a:endParaRPr>
          </a:p>
          <a:p>
            <a:pPr indent="0" lvl="0" marL="0" rtl="0" algn="l">
              <a:lnSpc>
                <a:spcPct val="115000"/>
              </a:lnSpc>
              <a:spcBef>
                <a:spcPts val="2300"/>
              </a:spcBef>
              <a:spcAft>
                <a:spcPts val="1200"/>
              </a:spcAft>
              <a:buSzPts val="1300"/>
              <a:buNone/>
            </a:pPr>
            <a:r>
              <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8"/>
          <p:cNvSpPr txBox="1"/>
          <p:nvPr>
            <p:ph idx="1" type="body"/>
          </p:nvPr>
        </p:nvSpPr>
        <p:spPr>
          <a:xfrm>
            <a:off x="775725" y="1441200"/>
            <a:ext cx="7688700" cy="19317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SzPct val="108333"/>
              <a:buNone/>
            </a:pPr>
            <a:r>
              <a:rPr b="1" lang="en-GB" sz="4800">
                <a:solidFill>
                  <a:schemeClr val="dk2"/>
                </a:solidFill>
                <a:latin typeface="Roboto"/>
                <a:ea typeface="Roboto"/>
                <a:cs typeface="Roboto"/>
                <a:sym typeface="Roboto"/>
              </a:rPr>
              <a:t>Advantages :</a:t>
            </a:r>
            <a:endParaRPr b="1" sz="4800">
              <a:solidFill>
                <a:schemeClr val="dk2"/>
              </a:solidFill>
              <a:latin typeface="Roboto"/>
              <a:ea typeface="Roboto"/>
              <a:cs typeface="Roboto"/>
              <a:sym typeface="Roboto"/>
            </a:endParaRPr>
          </a:p>
          <a:p>
            <a:pPr indent="0" lvl="0" marL="381000" rtl="0" algn="l">
              <a:lnSpc>
                <a:spcPct val="115000"/>
              </a:lnSpc>
              <a:spcBef>
                <a:spcPts val="1200"/>
              </a:spcBef>
              <a:spcAft>
                <a:spcPts val="0"/>
              </a:spcAft>
              <a:buSzPct val="108333"/>
              <a:buNone/>
            </a:pPr>
            <a:r>
              <a:rPr i="1" lang="en-GB" sz="4800">
                <a:solidFill>
                  <a:schemeClr val="dk2"/>
                </a:solidFill>
                <a:highlight>
                  <a:srgbClr val="FFFFFF"/>
                </a:highlight>
                <a:latin typeface="Roboto"/>
                <a:ea typeface="Roboto"/>
                <a:cs typeface="Roboto"/>
                <a:sym typeface="Roboto"/>
              </a:rPr>
              <a:t>Vs. Wi-Fi</a:t>
            </a:r>
            <a:endParaRPr i="1" sz="4800">
              <a:solidFill>
                <a:schemeClr val="dk2"/>
              </a:solidFill>
              <a:highlight>
                <a:srgbClr val="FFFFFF"/>
              </a:highlight>
              <a:latin typeface="Roboto"/>
              <a:ea typeface="Roboto"/>
              <a:cs typeface="Roboto"/>
              <a:sym typeface="Roboto"/>
            </a:endParaRPr>
          </a:p>
          <a:p>
            <a:pPr indent="-304800" lvl="0" marL="457200" rtl="0" algn="l">
              <a:lnSpc>
                <a:spcPct val="115000"/>
              </a:lnSpc>
              <a:spcBef>
                <a:spcPts val="2300"/>
              </a:spcBef>
              <a:spcAft>
                <a:spcPts val="0"/>
              </a:spcAft>
              <a:buClr>
                <a:schemeClr val="dk2"/>
              </a:buClr>
              <a:buSzPct val="100000"/>
              <a:buFont typeface="Roboto"/>
              <a:buChar char="●"/>
            </a:pPr>
            <a:r>
              <a:rPr lang="en-GB" sz="4800">
                <a:solidFill>
                  <a:schemeClr val="dk2"/>
                </a:solidFill>
                <a:highlight>
                  <a:srgbClr val="FFFFFF"/>
                </a:highlight>
                <a:latin typeface="Roboto"/>
                <a:ea typeface="Roboto"/>
                <a:cs typeface="Roboto"/>
                <a:sym typeface="Roboto"/>
              </a:rPr>
              <a:t>Higher security – There is little risk of data eavesdropping and falsification.</a:t>
            </a:r>
            <a:endParaRPr sz="4800">
              <a:solidFill>
                <a:schemeClr val="dk2"/>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chemeClr val="dk2"/>
              </a:buClr>
              <a:buSzPct val="100000"/>
              <a:buFont typeface="Roboto"/>
              <a:buChar char="●"/>
            </a:pPr>
            <a:r>
              <a:rPr lang="en-GB" sz="4800">
                <a:solidFill>
                  <a:schemeClr val="dk2"/>
                </a:solidFill>
                <a:highlight>
                  <a:srgbClr val="FFFFFF"/>
                </a:highlight>
                <a:latin typeface="Roboto"/>
                <a:ea typeface="Roboto"/>
                <a:cs typeface="Roboto"/>
                <a:sym typeface="Roboto"/>
              </a:rPr>
              <a:t>Stability – The change of transmission characteristics due to the surrounding environment is small, so a constant performance is maintained.</a:t>
            </a:r>
            <a:endParaRPr sz="4800">
              <a:solidFill>
                <a:schemeClr val="dk2"/>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chemeClr val="dk2"/>
              </a:buClr>
              <a:buSzPct val="100000"/>
              <a:buFont typeface="Roboto"/>
              <a:buChar char="●"/>
            </a:pPr>
            <a:r>
              <a:rPr lang="en-GB" sz="4800">
                <a:solidFill>
                  <a:schemeClr val="dk2"/>
                </a:solidFill>
                <a:highlight>
                  <a:srgbClr val="FFFFFF"/>
                </a:highlight>
                <a:latin typeface="Roboto"/>
                <a:ea typeface="Roboto"/>
                <a:cs typeface="Roboto"/>
                <a:sym typeface="Roboto"/>
              </a:rPr>
              <a:t>Complementary to Wireless – Data transmission using existing cables installed there is possible even in areas where radio waves are hard to reach (e.g., underground, elevator, steel ship, etc.).</a:t>
            </a:r>
            <a:endParaRPr sz="4800">
              <a:solidFill>
                <a:schemeClr val="dk2"/>
              </a:solidFill>
              <a:highlight>
                <a:srgbClr val="FFFFFF"/>
              </a:highlight>
              <a:latin typeface="Roboto"/>
              <a:ea typeface="Roboto"/>
              <a:cs typeface="Roboto"/>
              <a:sym typeface="Roboto"/>
            </a:endParaRPr>
          </a:p>
          <a:p>
            <a:pPr indent="0" lvl="0" marL="457200" rtl="0" algn="l">
              <a:lnSpc>
                <a:spcPct val="115000"/>
              </a:lnSpc>
              <a:spcBef>
                <a:spcPts val="5700"/>
              </a:spcBef>
              <a:spcAft>
                <a:spcPts val="5700"/>
              </a:spcAft>
              <a:buSzPct val="108333"/>
              <a:buNone/>
            </a:pPr>
            <a:r>
              <a:t/>
            </a:r>
            <a:endParaRPr sz="4800">
              <a:solidFill>
                <a:schemeClr val="dk2"/>
              </a:solidFill>
              <a:highlight>
                <a:srgbClr val="FFFFFF"/>
              </a:highlight>
              <a:latin typeface="Roboto"/>
              <a:ea typeface="Roboto"/>
              <a:cs typeface="Roboto"/>
              <a:sym typeface="Roboto"/>
            </a:endParaRPr>
          </a:p>
        </p:txBody>
      </p:sp>
      <p:sp>
        <p:nvSpPr>
          <p:cNvPr id="130" name="Google Shape;130;p8"/>
          <p:cNvSpPr txBox="1"/>
          <p:nvPr/>
        </p:nvSpPr>
        <p:spPr>
          <a:xfrm>
            <a:off x="775725" y="3372900"/>
            <a:ext cx="7611000" cy="1851300"/>
          </a:xfrm>
          <a:prstGeom prst="rect">
            <a:avLst/>
          </a:prstGeom>
          <a:noFill/>
          <a:ln>
            <a:noFill/>
          </a:ln>
        </p:spPr>
        <p:txBody>
          <a:bodyPr anchorCtr="0" anchor="t" bIns="91425" lIns="91425" spcFirstLastPara="1" rIns="91425" wrap="square" tIns="91425">
            <a:spAutoFit/>
          </a:bodyPr>
          <a:lstStyle/>
          <a:p>
            <a:pPr indent="0" lvl="0" marL="381000" marR="0" rtl="0" algn="l">
              <a:lnSpc>
                <a:spcPct val="115000"/>
              </a:lnSpc>
              <a:spcBef>
                <a:spcPts val="0"/>
              </a:spcBef>
              <a:spcAft>
                <a:spcPts val="0"/>
              </a:spcAft>
              <a:buClr>
                <a:srgbClr val="000000"/>
              </a:buClr>
              <a:buSzPts val="1200"/>
              <a:buFont typeface="Arial"/>
              <a:buNone/>
            </a:pPr>
            <a:r>
              <a:rPr b="0" i="1" lang="en-GB" sz="1200" u="none" cap="none" strike="noStrike">
                <a:solidFill>
                  <a:srgbClr val="121212"/>
                </a:solidFill>
                <a:highlight>
                  <a:srgbClr val="FFFFFF"/>
                </a:highlight>
                <a:latin typeface="Roboto"/>
                <a:ea typeface="Roboto"/>
                <a:cs typeface="Roboto"/>
                <a:sym typeface="Roboto"/>
              </a:rPr>
              <a:t>Vs. Ethernet</a:t>
            </a:r>
            <a:endParaRPr b="0" i="1" sz="1200" u="none" cap="none" strike="noStrike">
              <a:solidFill>
                <a:srgbClr val="121212"/>
              </a:solidFill>
              <a:highlight>
                <a:srgbClr val="FFFFFF"/>
              </a:highlight>
              <a:latin typeface="Roboto"/>
              <a:ea typeface="Roboto"/>
              <a:cs typeface="Roboto"/>
              <a:sym typeface="Roboto"/>
            </a:endParaRPr>
          </a:p>
          <a:p>
            <a:pPr indent="-304800" lvl="0" marL="457200" marR="0" rtl="0" algn="l">
              <a:lnSpc>
                <a:spcPct val="115000"/>
              </a:lnSpc>
              <a:spcBef>
                <a:spcPts val="2300"/>
              </a:spcBef>
              <a:spcAft>
                <a:spcPts val="0"/>
              </a:spcAft>
              <a:buClr>
                <a:srgbClr val="474847"/>
              </a:buClr>
              <a:buSzPts val="1200"/>
              <a:buFont typeface="Verdana"/>
              <a:buChar char="●"/>
            </a:pPr>
            <a:r>
              <a:rPr b="0" i="0" lang="en-GB" sz="1200" u="none" cap="none" strike="noStrike">
                <a:solidFill>
                  <a:srgbClr val="121212"/>
                </a:solidFill>
                <a:highlight>
                  <a:srgbClr val="FFFFFF"/>
                </a:highlight>
                <a:latin typeface="Roboto"/>
                <a:ea typeface="Roboto"/>
                <a:cs typeface="Roboto"/>
                <a:sym typeface="Roboto"/>
              </a:rPr>
              <a:t>Lower installation cost – Installing new cables and HUBs for relaying is not needed</a:t>
            </a:r>
            <a:r>
              <a:rPr b="0" i="0" lang="en-GB" sz="1200" u="none" cap="none" strike="noStrike">
                <a:solidFill>
                  <a:srgbClr val="474847"/>
                </a:solidFill>
                <a:highlight>
                  <a:srgbClr val="FFFFFF"/>
                </a:highlight>
                <a:latin typeface="Verdana"/>
                <a:ea typeface="Verdana"/>
                <a:cs typeface="Verdana"/>
                <a:sym typeface="Verdana"/>
              </a:rPr>
              <a:t>.</a:t>
            </a:r>
            <a:endParaRPr b="0" i="0" sz="1200" u="none" cap="none" strike="noStrike">
              <a:solidFill>
                <a:srgbClr val="474847"/>
              </a:solidFill>
              <a:highlight>
                <a:srgbClr val="FFFFFF"/>
              </a:highlight>
              <a:latin typeface="Verdana"/>
              <a:ea typeface="Verdana"/>
              <a:cs typeface="Verdana"/>
              <a:sym typeface="Verdana"/>
            </a:endParaRPr>
          </a:p>
          <a:p>
            <a:pPr indent="0" lvl="0" marL="0" marR="0" rtl="0" algn="l">
              <a:lnSpc>
                <a:spcPct val="100000"/>
              </a:lnSpc>
              <a:spcBef>
                <a:spcPts val="570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9"/>
          <p:cNvSpPr txBox="1"/>
          <p:nvPr>
            <p:ph idx="1" type="body"/>
          </p:nvPr>
        </p:nvSpPr>
        <p:spPr>
          <a:xfrm>
            <a:off x="727650" y="1379425"/>
            <a:ext cx="7688700" cy="147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en-GB" sz="1200">
                <a:solidFill>
                  <a:schemeClr val="dk2"/>
                </a:solidFill>
                <a:latin typeface="Roboto"/>
                <a:ea typeface="Roboto"/>
                <a:cs typeface="Roboto"/>
                <a:sym typeface="Roboto"/>
              </a:rPr>
              <a:t>Disadvantages</a:t>
            </a:r>
            <a:endParaRPr b="1" sz="1200">
              <a:solidFill>
                <a:schemeClr val="dk2"/>
              </a:solidFill>
              <a:latin typeface="Roboto"/>
              <a:ea typeface="Roboto"/>
              <a:cs typeface="Roboto"/>
              <a:sym typeface="Roboto"/>
            </a:endParaRPr>
          </a:p>
          <a:p>
            <a:pPr indent="0" lvl="0" marL="381000" rtl="0" algn="l">
              <a:lnSpc>
                <a:spcPct val="115000"/>
              </a:lnSpc>
              <a:spcBef>
                <a:spcPts val="1200"/>
              </a:spcBef>
              <a:spcAft>
                <a:spcPts val="0"/>
              </a:spcAft>
              <a:buSzPts val="1300"/>
              <a:buNone/>
            </a:pPr>
            <a:r>
              <a:rPr i="1" lang="en-GB" sz="1200">
                <a:solidFill>
                  <a:schemeClr val="dk2"/>
                </a:solidFill>
                <a:highlight>
                  <a:srgbClr val="FFFFFF"/>
                </a:highlight>
                <a:latin typeface="Roboto"/>
                <a:ea typeface="Roboto"/>
                <a:cs typeface="Roboto"/>
                <a:sym typeface="Roboto"/>
              </a:rPr>
              <a:t>Vs. Wi-Fi</a:t>
            </a:r>
            <a:endParaRPr i="1" sz="1200">
              <a:solidFill>
                <a:schemeClr val="dk2"/>
              </a:solidFill>
              <a:highlight>
                <a:srgbClr val="FFFFFF"/>
              </a:highlight>
              <a:latin typeface="Roboto"/>
              <a:ea typeface="Roboto"/>
              <a:cs typeface="Roboto"/>
              <a:sym typeface="Roboto"/>
            </a:endParaRPr>
          </a:p>
          <a:p>
            <a:pPr indent="-304800" lvl="0" marL="457200" rtl="0" algn="l">
              <a:lnSpc>
                <a:spcPct val="115000"/>
              </a:lnSpc>
              <a:spcBef>
                <a:spcPts val="2300"/>
              </a:spcBef>
              <a:spcAft>
                <a:spcPts val="0"/>
              </a:spcAft>
              <a:buClr>
                <a:schemeClr val="dk2"/>
              </a:buClr>
              <a:buSzPts val="1200"/>
              <a:buFont typeface="Roboto"/>
              <a:buChar char="●"/>
            </a:pPr>
            <a:r>
              <a:rPr lang="en-GB" sz="1200">
                <a:solidFill>
                  <a:schemeClr val="dk2"/>
                </a:solidFill>
                <a:highlight>
                  <a:srgbClr val="FFFFFF"/>
                </a:highlight>
                <a:latin typeface="Roboto"/>
                <a:ea typeface="Roboto"/>
                <a:cs typeface="Roboto"/>
                <a:sym typeface="Roboto"/>
              </a:rPr>
              <a:t>Lower speed – Maximum speed in the standard is lower than Wi-Fi (9.6 Gbps).</a:t>
            </a:r>
            <a:endParaRPr sz="1200">
              <a:solidFill>
                <a:schemeClr val="dk2"/>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chemeClr val="dk2"/>
              </a:buClr>
              <a:buSzPts val="1200"/>
              <a:buFont typeface="Roboto"/>
              <a:buChar char="●"/>
            </a:pPr>
            <a:r>
              <a:rPr lang="en-GB" sz="1200">
                <a:solidFill>
                  <a:schemeClr val="dk2"/>
                </a:solidFill>
                <a:highlight>
                  <a:srgbClr val="FFFFFF"/>
                </a:highlight>
                <a:latin typeface="Roboto"/>
                <a:ea typeface="Roboto"/>
                <a:cs typeface="Roboto"/>
                <a:sym typeface="Roboto"/>
              </a:rPr>
              <a:t>Mobility – The place of the communication equipment is fixed.</a:t>
            </a:r>
            <a:endParaRPr sz="1200">
              <a:solidFill>
                <a:schemeClr val="dk2"/>
              </a:solidFill>
              <a:highlight>
                <a:srgbClr val="FFFFFF"/>
              </a:highlight>
              <a:latin typeface="Roboto"/>
              <a:ea typeface="Roboto"/>
              <a:cs typeface="Roboto"/>
              <a:sym typeface="Roboto"/>
            </a:endParaRPr>
          </a:p>
          <a:p>
            <a:pPr indent="0" lvl="0" marL="0" rtl="0" algn="l">
              <a:lnSpc>
                <a:spcPct val="115000"/>
              </a:lnSpc>
              <a:spcBef>
                <a:spcPts val="5700"/>
              </a:spcBef>
              <a:spcAft>
                <a:spcPts val="1200"/>
              </a:spcAft>
              <a:buSzPts val="1300"/>
              <a:buNone/>
            </a:pPr>
            <a:r>
              <a:t/>
            </a:r>
            <a:endParaRPr b="1">
              <a:solidFill>
                <a:schemeClr val="dk2"/>
              </a:solidFill>
            </a:endParaRPr>
          </a:p>
        </p:txBody>
      </p:sp>
      <p:sp>
        <p:nvSpPr>
          <p:cNvPr id="136" name="Google Shape;136;p9"/>
          <p:cNvSpPr txBox="1"/>
          <p:nvPr/>
        </p:nvSpPr>
        <p:spPr>
          <a:xfrm>
            <a:off x="727650" y="2853325"/>
            <a:ext cx="7268400" cy="2276100"/>
          </a:xfrm>
          <a:prstGeom prst="rect">
            <a:avLst/>
          </a:prstGeom>
          <a:noFill/>
          <a:ln>
            <a:noFill/>
          </a:ln>
        </p:spPr>
        <p:txBody>
          <a:bodyPr anchorCtr="0" anchor="t" bIns="91425" lIns="91425" spcFirstLastPara="1" rIns="91425" wrap="square" tIns="91425">
            <a:spAutoFit/>
          </a:bodyPr>
          <a:lstStyle/>
          <a:p>
            <a:pPr indent="0" lvl="0" marL="381000" marR="0" rtl="0" algn="l">
              <a:lnSpc>
                <a:spcPct val="115000"/>
              </a:lnSpc>
              <a:spcBef>
                <a:spcPts val="0"/>
              </a:spcBef>
              <a:spcAft>
                <a:spcPts val="0"/>
              </a:spcAft>
              <a:buClr>
                <a:srgbClr val="000000"/>
              </a:buClr>
              <a:buSzPts val="1200"/>
              <a:buFont typeface="Arial"/>
              <a:buNone/>
            </a:pPr>
            <a:r>
              <a:rPr b="0" i="1" lang="en-GB" sz="1200" u="none" cap="none" strike="noStrike">
                <a:solidFill>
                  <a:schemeClr val="dk2"/>
                </a:solidFill>
                <a:highlight>
                  <a:srgbClr val="FFFFFF"/>
                </a:highlight>
                <a:latin typeface="Roboto"/>
                <a:ea typeface="Roboto"/>
                <a:cs typeface="Roboto"/>
                <a:sym typeface="Roboto"/>
              </a:rPr>
              <a:t>Vs. Ethernet</a:t>
            </a:r>
            <a:endParaRPr b="0" i="1" sz="1200" u="none" cap="none" strike="noStrike">
              <a:solidFill>
                <a:schemeClr val="dk2"/>
              </a:solidFill>
              <a:highlight>
                <a:srgbClr val="FFFFFF"/>
              </a:highlight>
              <a:latin typeface="Roboto"/>
              <a:ea typeface="Roboto"/>
              <a:cs typeface="Roboto"/>
              <a:sym typeface="Roboto"/>
            </a:endParaRPr>
          </a:p>
          <a:p>
            <a:pPr indent="-304800" lvl="0" marL="457200" marR="0" rtl="0" algn="l">
              <a:lnSpc>
                <a:spcPct val="115000"/>
              </a:lnSpc>
              <a:spcBef>
                <a:spcPts val="2300"/>
              </a:spcBef>
              <a:spcAft>
                <a:spcPts val="0"/>
              </a:spcAft>
              <a:buClr>
                <a:schemeClr val="dk2"/>
              </a:buClr>
              <a:buSzPts val="1200"/>
              <a:buFont typeface="Roboto"/>
              <a:buChar char="●"/>
            </a:pPr>
            <a:r>
              <a:rPr b="0" i="0" lang="en-GB" sz="1200" u="none" cap="none" strike="noStrike">
                <a:solidFill>
                  <a:schemeClr val="dk2"/>
                </a:solidFill>
                <a:highlight>
                  <a:srgbClr val="FFFFFF"/>
                </a:highlight>
                <a:latin typeface="Roboto"/>
                <a:ea typeface="Roboto"/>
                <a:cs typeface="Roboto"/>
                <a:sym typeface="Roboto"/>
              </a:rPr>
              <a:t>Lower speed – Maximum speed in the standard is lower than Ethernet (10 Gbps).</a:t>
            </a:r>
            <a:endParaRPr b="0" i="0" sz="1200" u="none" cap="none" strike="noStrike">
              <a:solidFill>
                <a:schemeClr val="dk2"/>
              </a:solidFill>
              <a:highlight>
                <a:srgbClr val="FFFFFF"/>
              </a:highlight>
              <a:latin typeface="Roboto"/>
              <a:ea typeface="Roboto"/>
              <a:cs typeface="Roboto"/>
              <a:sym typeface="Roboto"/>
            </a:endParaRPr>
          </a:p>
          <a:p>
            <a:pPr indent="-304800" lvl="0" marL="457200" marR="0" rtl="0" algn="l">
              <a:lnSpc>
                <a:spcPct val="115000"/>
              </a:lnSpc>
              <a:spcBef>
                <a:spcPts val="0"/>
              </a:spcBef>
              <a:spcAft>
                <a:spcPts val="0"/>
              </a:spcAft>
              <a:buClr>
                <a:schemeClr val="dk2"/>
              </a:buClr>
              <a:buSzPts val="1200"/>
              <a:buFont typeface="Roboto"/>
              <a:buChar char="●"/>
            </a:pPr>
            <a:r>
              <a:rPr b="0" i="0" lang="en-GB" sz="1200" u="none" cap="none" strike="noStrike">
                <a:solidFill>
                  <a:schemeClr val="dk2"/>
                </a:solidFill>
                <a:highlight>
                  <a:srgbClr val="FFFFFF"/>
                </a:highlight>
                <a:latin typeface="Roboto"/>
                <a:ea typeface="Roboto"/>
                <a:cs typeface="Roboto"/>
                <a:sym typeface="Roboto"/>
              </a:rPr>
              <a:t>Unstable environment – The influence of noise from connected devices exists in the case of using power lines.</a:t>
            </a:r>
            <a:endParaRPr b="0" i="0" sz="1200" u="none" cap="none" strike="noStrike">
              <a:solidFill>
                <a:schemeClr val="dk2"/>
              </a:solidFill>
              <a:highlight>
                <a:srgbClr val="FFFFFF"/>
              </a:highlight>
              <a:latin typeface="Roboto"/>
              <a:ea typeface="Roboto"/>
              <a:cs typeface="Roboto"/>
              <a:sym typeface="Roboto"/>
            </a:endParaRPr>
          </a:p>
          <a:p>
            <a:pPr indent="0" lvl="0" marL="0" marR="0" rtl="0" algn="l">
              <a:lnSpc>
                <a:spcPct val="100000"/>
              </a:lnSpc>
              <a:spcBef>
                <a:spcPts val="5700"/>
              </a:spcBef>
              <a:spcAft>
                <a:spcPts val="0"/>
              </a:spcAft>
              <a:buClr>
                <a:srgbClr val="000000"/>
              </a:buClr>
              <a:buSzPts val="1400"/>
              <a:buFont typeface="Arial"/>
              <a:buNone/>
            </a:pPr>
            <a:r>
              <a:t/>
            </a:r>
            <a:endParaRPr b="0" i="0" sz="1400" u="none" cap="none" strike="noStrike">
              <a:solidFill>
                <a:schemeClr val="dk2"/>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