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232" r:id="rId1"/>
  </p:sldMasterIdLst>
  <p:sldIdLst>
    <p:sldId id="256" r:id="rId2"/>
    <p:sldId id="258" r:id="rId3"/>
    <p:sldId id="259" r:id="rId4"/>
    <p:sldId id="260" r:id="rId5"/>
    <p:sldId id="261" r:id="rId6"/>
    <p:sldId id="265" r:id="rId7"/>
    <p:sldId id="266" r:id="rId8"/>
    <p:sldId id="267" r:id="rId9"/>
    <p:sldId id="263" r:id="rId10"/>
    <p:sldId id="264" r:id="rId11"/>
    <p:sldId id="268" r:id="rId12"/>
    <p:sldId id="269" r:id="rId13"/>
    <p:sldId id="270" r:id="rId14"/>
    <p:sldId id="271" r:id="rId15"/>
    <p:sldId id="272" r:id="rId16"/>
    <p:sldId id="273"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0" d="100"/>
          <a:sy n="80" d="100"/>
        </p:scale>
        <p:origin x="58" y="9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B02B5F0-A6BD-469A-ABB3-4D5118251695}" type="datetimeFigureOut">
              <a:rPr lang="en-US" smtClean="0"/>
              <a:t>07/14/2020</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5757B46F-41AB-42AC-BEF5-F5F52FC52CC6}" type="slidenum">
              <a:rPr lang="en-US" smtClean="0"/>
              <a:t>‹#›</a:t>
            </a:fld>
            <a:endParaRPr lang="en-US"/>
          </a:p>
        </p:txBody>
      </p:sp>
    </p:spTree>
    <p:extLst>
      <p:ext uri="{BB962C8B-B14F-4D97-AF65-F5344CB8AC3E}">
        <p14:creationId xmlns:p14="http://schemas.microsoft.com/office/powerpoint/2010/main" val="407950068"/>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02B5F0-A6BD-469A-ABB3-4D5118251695}" type="datetimeFigureOut">
              <a:rPr lang="en-US" smtClean="0"/>
              <a:t>07/14/2020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57B46F-41AB-42AC-BEF5-F5F52FC52CC6}" type="slidenum">
              <a:rPr lang="en-US" smtClean="0"/>
              <a:t>‹#›</a:t>
            </a:fld>
            <a:endParaRPr lang="en-US"/>
          </a:p>
        </p:txBody>
      </p:sp>
    </p:spTree>
    <p:extLst>
      <p:ext uri="{BB962C8B-B14F-4D97-AF65-F5344CB8AC3E}">
        <p14:creationId xmlns:p14="http://schemas.microsoft.com/office/powerpoint/2010/main" val="1013661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02B5F0-A6BD-469A-ABB3-4D5118251695}" type="datetimeFigureOut">
              <a:rPr lang="en-US" smtClean="0"/>
              <a:t>07/14/2020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57B46F-41AB-42AC-BEF5-F5F52FC52CC6}" type="slidenum">
              <a:rPr lang="en-US" smtClean="0"/>
              <a:t>‹#›</a:t>
            </a:fld>
            <a:endParaRPr lang="en-US"/>
          </a:p>
        </p:txBody>
      </p:sp>
    </p:spTree>
    <p:extLst>
      <p:ext uri="{BB962C8B-B14F-4D97-AF65-F5344CB8AC3E}">
        <p14:creationId xmlns:p14="http://schemas.microsoft.com/office/powerpoint/2010/main" val="29983107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02B5F0-A6BD-469A-ABB3-4D5118251695}" type="datetimeFigureOut">
              <a:rPr lang="en-US" smtClean="0"/>
              <a:t>07/14/2020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57B46F-41AB-42AC-BEF5-F5F52FC52CC6}" type="slidenum">
              <a:rPr lang="en-US" smtClean="0"/>
              <a:t>‹#›</a:t>
            </a:fld>
            <a:endParaRPr lang="en-US"/>
          </a:p>
        </p:txBody>
      </p:sp>
    </p:spTree>
    <p:extLst>
      <p:ext uri="{BB962C8B-B14F-4D97-AF65-F5344CB8AC3E}">
        <p14:creationId xmlns:p14="http://schemas.microsoft.com/office/powerpoint/2010/main" val="23926306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02B5F0-A6BD-469A-ABB3-4D5118251695}" type="datetimeFigureOut">
              <a:rPr lang="en-US" smtClean="0"/>
              <a:t>07/14/2020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57B46F-41AB-42AC-BEF5-F5F52FC52CC6}" type="slidenum">
              <a:rPr lang="en-US" smtClean="0"/>
              <a:t>‹#›</a:t>
            </a:fld>
            <a:endParaRPr lang="en-US"/>
          </a:p>
        </p:txBody>
      </p:sp>
    </p:spTree>
    <p:extLst>
      <p:ext uri="{BB962C8B-B14F-4D97-AF65-F5344CB8AC3E}">
        <p14:creationId xmlns:p14="http://schemas.microsoft.com/office/powerpoint/2010/main" val="14682738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02B5F0-A6BD-469A-ABB3-4D5118251695}" type="datetimeFigureOut">
              <a:rPr lang="en-US" smtClean="0"/>
              <a:t>07/14/2020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57B46F-41AB-42AC-BEF5-F5F52FC52CC6}" type="slidenum">
              <a:rPr lang="en-US" smtClean="0"/>
              <a:t>‹#›</a:t>
            </a:fld>
            <a:endParaRPr lang="en-US"/>
          </a:p>
        </p:txBody>
      </p:sp>
    </p:spTree>
    <p:extLst>
      <p:ext uri="{BB962C8B-B14F-4D97-AF65-F5344CB8AC3E}">
        <p14:creationId xmlns:p14="http://schemas.microsoft.com/office/powerpoint/2010/main" val="4672800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02B5F0-A6BD-469A-ABB3-4D5118251695}" type="datetimeFigureOut">
              <a:rPr lang="en-US" smtClean="0"/>
              <a:t>07/14/2020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57B46F-41AB-42AC-BEF5-F5F52FC52CC6}" type="slidenum">
              <a:rPr lang="en-US" smtClean="0"/>
              <a:t>‹#›</a:t>
            </a:fld>
            <a:endParaRPr lang="en-US"/>
          </a:p>
        </p:txBody>
      </p:sp>
    </p:spTree>
    <p:extLst>
      <p:ext uri="{BB962C8B-B14F-4D97-AF65-F5344CB8AC3E}">
        <p14:creationId xmlns:p14="http://schemas.microsoft.com/office/powerpoint/2010/main" val="30311667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02B5F0-A6BD-469A-ABB3-4D5118251695}" type="datetimeFigureOut">
              <a:rPr lang="en-US" smtClean="0"/>
              <a:t>07/14/2020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57B46F-41AB-42AC-BEF5-F5F52FC52CC6}" type="slidenum">
              <a:rPr lang="en-US" smtClean="0"/>
              <a:t>‹#›</a:t>
            </a:fld>
            <a:endParaRPr lang="en-US"/>
          </a:p>
        </p:txBody>
      </p:sp>
    </p:spTree>
    <p:extLst>
      <p:ext uri="{BB962C8B-B14F-4D97-AF65-F5344CB8AC3E}">
        <p14:creationId xmlns:p14="http://schemas.microsoft.com/office/powerpoint/2010/main" val="256056959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02B5F0-A6BD-469A-ABB3-4D5118251695}" type="datetimeFigureOut">
              <a:rPr lang="en-US" smtClean="0"/>
              <a:t>07/14/2020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57B46F-41AB-42AC-BEF5-F5F52FC52CC6}" type="slidenum">
              <a:rPr lang="en-US" smtClean="0"/>
              <a:t>‹#›</a:t>
            </a:fld>
            <a:endParaRPr lang="en-US"/>
          </a:p>
        </p:txBody>
      </p:sp>
    </p:spTree>
    <p:extLst>
      <p:ext uri="{BB962C8B-B14F-4D97-AF65-F5344CB8AC3E}">
        <p14:creationId xmlns:p14="http://schemas.microsoft.com/office/powerpoint/2010/main" val="1257252375"/>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02B5F0-A6BD-469A-ABB3-4D5118251695}" type="datetimeFigureOut">
              <a:rPr lang="en-US" smtClean="0"/>
              <a:t>07/14/2020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5757B46F-41AB-42AC-BEF5-F5F52FC52CC6}" type="slidenum">
              <a:rPr lang="en-US" smtClean="0"/>
              <a:t>‹#›</a:t>
            </a:fld>
            <a:endParaRPr lang="en-US"/>
          </a:p>
        </p:txBody>
      </p:sp>
    </p:spTree>
    <p:extLst>
      <p:ext uri="{BB962C8B-B14F-4D97-AF65-F5344CB8AC3E}">
        <p14:creationId xmlns:p14="http://schemas.microsoft.com/office/powerpoint/2010/main" val="263834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02B5F0-A6BD-469A-ABB3-4D5118251695}" type="datetimeFigureOut">
              <a:rPr lang="en-US" smtClean="0"/>
              <a:t>07/14/2020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57B46F-41AB-42AC-BEF5-F5F52FC52CC6}" type="slidenum">
              <a:rPr lang="en-US" smtClean="0"/>
              <a:t>‹#›</a:t>
            </a:fld>
            <a:endParaRPr lang="en-US"/>
          </a:p>
        </p:txBody>
      </p:sp>
    </p:spTree>
    <p:extLst>
      <p:ext uri="{BB962C8B-B14F-4D97-AF65-F5344CB8AC3E}">
        <p14:creationId xmlns:p14="http://schemas.microsoft.com/office/powerpoint/2010/main" val="964084673"/>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B02B5F0-A6BD-469A-ABB3-4D5118251695}" type="datetimeFigureOut">
              <a:rPr lang="en-US" smtClean="0"/>
              <a:t>07/14/2020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57B46F-41AB-42AC-BEF5-F5F52FC52CC6}" type="slidenum">
              <a:rPr lang="en-US" smtClean="0"/>
              <a:t>‹#›</a:t>
            </a:fld>
            <a:endParaRPr lang="en-US"/>
          </a:p>
        </p:txBody>
      </p:sp>
    </p:spTree>
    <p:extLst>
      <p:ext uri="{BB962C8B-B14F-4D97-AF65-F5344CB8AC3E}">
        <p14:creationId xmlns:p14="http://schemas.microsoft.com/office/powerpoint/2010/main" val="32104054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02B5F0-A6BD-469A-ABB3-4D5118251695}" type="datetimeFigureOut">
              <a:rPr lang="en-US" smtClean="0"/>
              <a:t>07/14/2020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757B46F-41AB-42AC-BEF5-F5F52FC52CC6}" type="slidenum">
              <a:rPr lang="en-US" smtClean="0"/>
              <a:t>‹#›</a:t>
            </a:fld>
            <a:endParaRPr lang="en-US"/>
          </a:p>
        </p:txBody>
      </p:sp>
    </p:spTree>
    <p:extLst>
      <p:ext uri="{BB962C8B-B14F-4D97-AF65-F5344CB8AC3E}">
        <p14:creationId xmlns:p14="http://schemas.microsoft.com/office/powerpoint/2010/main" val="2881945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B02B5F0-A6BD-469A-ABB3-4D5118251695}" type="datetimeFigureOut">
              <a:rPr lang="en-US" smtClean="0"/>
              <a:t>07/14/2020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757B46F-41AB-42AC-BEF5-F5F52FC52CC6}" type="slidenum">
              <a:rPr lang="en-US" smtClean="0"/>
              <a:t>‹#›</a:t>
            </a:fld>
            <a:endParaRPr lang="en-US"/>
          </a:p>
        </p:txBody>
      </p:sp>
    </p:spTree>
    <p:extLst>
      <p:ext uri="{BB962C8B-B14F-4D97-AF65-F5344CB8AC3E}">
        <p14:creationId xmlns:p14="http://schemas.microsoft.com/office/powerpoint/2010/main" val="15480878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02B5F0-A6BD-469A-ABB3-4D5118251695}" type="datetimeFigureOut">
              <a:rPr lang="en-US" smtClean="0"/>
              <a:t>07/14/2020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757B46F-41AB-42AC-BEF5-F5F52FC52CC6}" type="slidenum">
              <a:rPr lang="en-US" smtClean="0"/>
              <a:t>‹#›</a:t>
            </a:fld>
            <a:endParaRPr lang="en-US"/>
          </a:p>
        </p:txBody>
      </p:sp>
    </p:spTree>
    <p:extLst>
      <p:ext uri="{BB962C8B-B14F-4D97-AF65-F5344CB8AC3E}">
        <p14:creationId xmlns:p14="http://schemas.microsoft.com/office/powerpoint/2010/main" val="2162530556"/>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02B5F0-A6BD-469A-ABB3-4D5118251695}" type="datetimeFigureOut">
              <a:rPr lang="en-US" smtClean="0"/>
              <a:t>07/14/2020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57B46F-41AB-42AC-BEF5-F5F52FC52CC6}" type="slidenum">
              <a:rPr lang="en-US" smtClean="0"/>
              <a:t>‹#›</a:t>
            </a:fld>
            <a:endParaRPr lang="en-US"/>
          </a:p>
        </p:txBody>
      </p:sp>
    </p:spTree>
    <p:extLst>
      <p:ext uri="{BB962C8B-B14F-4D97-AF65-F5344CB8AC3E}">
        <p14:creationId xmlns:p14="http://schemas.microsoft.com/office/powerpoint/2010/main" val="42337177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02B5F0-A6BD-469A-ABB3-4D5118251695}" type="datetimeFigureOut">
              <a:rPr lang="en-US" smtClean="0"/>
              <a:t>07/14/2020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57B46F-41AB-42AC-BEF5-F5F52FC52CC6}" type="slidenum">
              <a:rPr lang="en-US" smtClean="0"/>
              <a:t>‹#›</a:t>
            </a:fld>
            <a:endParaRPr lang="en-US"/>
          </a:p>
        </p:txBody>
      </p:sp>
    </p:spTree>
    <p:extLst>
      <p:ext uri="{BB962C8B-B14F-4D97-AF65-F5344CB8AC3E}">
        <p14:creationId xmlns:p14="http://schemas.microsoft.com/office/powerpoint/2010/main" val="24419004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B02B5F0-A6BD-469A-ABB3-4D5118251695}" type="datetimeFigureOut">
              <a:rPr lang="en-US" smtClean="0"/>
              <a:t>07/14/2020</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757B46F-41AB-42AC-BEF5-F5F52FC52CC6}" type="slidenum">
              <a:rPr lang="en-US" smtClean="0"/>
              <a:t>‹#›</a:t>
            </a:fld>
            <a:endParaRPr lang="en-US"/>
          </a:p>
        </p:txBody>
      </p:sp>
    </p:spTree>
    <p:extLst>
      <p:ext uri="{BB962C8B-B14F-4D97-AF65-F5344CB8AC3E}">
        <p14:creationId xmlns:p14="http://schemas.microsoft.com/office/powerpoint/2010/main" val="3730458489"/>
      </p:ext>
    </p:extLst>
  </p:cSld>
  <p:clrMap bg1="lt1" tx1="dk1" bg2="lt2" tx2="dk2" accent1="accent1" accent2="accent2" accent3="accent3" accent4="accent4" accent5="accent5" accent6="accent6" hlink="hlink" folHlink="folHlink"/>
  <p:sldLayoutIdLst>
    <p:sldLayoutId id="2147484233" r:id="rId1"/>
    <p:sldLayoutId id="2147484234" r:id="rId2"/>
    <p:sldLayoutId id="2147484235" r:id="rId3"/>
    <p:sldLayoutId id="2147484236" r:id="rId4"/>
    <p:sldLayoutId id="2147484237" r:id="rId5"/>
    <p:sldLayoutId id="2147484238" r:id="rId6"/>
    <p:sldLayoutId id="2147484239" r:id="rId7"/>
    <p:sldLayoutId id="2147484240" r:id="rId8"/>
    <p:sldLayoutId id="2147484241" r:id="rId9"/>
    <p:sldLayoutId id="2147484242" r:id="rId10"/>
    <p:sldLayoutId id="2147484243" r:id="rId11"/>
    <p:sldLayoutId id="2147484244" r:id="rId12"/>
    <p:sldLayoutId id="2147484245" r:id="rId13"/>
    <p:sldLayoutId id="2147484246" r:id="rId14"/>
    <p:sldLayoutId id="2147484247" r:id="rId15"/>
    <p:sldLayoutId id="2147484248" r:id="rId16"/>
    <p:sldLayoutId id="2147484249"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15655827-B42D-4180-88D3-D83F25E4BD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a:effectLst/>
        </p:spPr>
        <p:txBody>
          <a:bodyPr rtlCol="0" anchor="ctr"/>
          <a:lstStyle/>
          <a:p>
            <a:pPr algn="ctr"/>
            <a:endParaRPr lang="en-US"/>
          </a:p>
        </p:txBody>
      </p:sp>
      <p:sp>
        <p:nvSpPr>
          <p:cNvPr id="40" name="Freeform: Shape 39">
            <a:extLst>
              <a:ext uri="{FF2B5EF4-FFF2-40B4-BE49-F238E27FC236}">
                <a16:creationId xmlns:a16="http://schemas.microsoft.com/office/drawing/2014/main" id="{24ACCB06-563C-4ADE-B4D6-1FE9F723C7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955594"/>
            <a:ext cx="1828958" cy="2902407"/>
          </a:xfrm>
          <a:custGeom>
            <a:avLst/>
            <a:gdLst>
              <a:gd name="connsiteX0" fmla="*/ 0 w 1828958"/>
              <a:gd name="connsiteY0" fmla="*/ 0 h 2902407"/>
              <a:gd name="connsiteX1" fmla="*/ 1828958 w 1828958"/>
              <a:gd name="connsiteY1" fmla="*/ 2902407 h 2902407"/>
              <a:gd name="connsiteX2" fmla="*/ 1709896 w 1828958"/>
              <a:gd name="connsiteY2" fmla="*/ 2902407 h 2902407"/>
              <a:gd name="connsiteX3" fmla="*/ 0 w 1828958"/>
              <a:gd name="connsiteY3" fmla="*/ 63474 h 2902407"/>
            </a:gdLst>
            <a:ahLst/>
            <a:cxnLst>
              <a:cxn ang="0">
                <a:pos x="connsiteX0" y="connsiteY0"/>
              </a:cxn>
              <a:cxn ang="0">
                <a:pos x="connsiteX1" y="connsiteY1"/>
              </a:cxn>
              <a:cxn ang="0">
                <a:pos x="connsiteX2" y="connsiteY2"/>
              </a:cxn>
              <a:cxn ang="0">
                <a:pos x="connsiteX3" y="connsiteY3"/>
              </a:cxn>
            </a:cxnLst>
            <a:rect l="l" t="t" r="r" b="b"/>
            <a:pathLst>
              <a:path w="1828958" h="2902407">
                <a:moveTo>
                  <a:pt x="0" y="0"/>
                </a:moveTo>
                <a:lnTo>
                  <a:pt x="1828958" y="2902407"/>
                </a:lnTo>
                <a:lnTo>
                  <a:pt x="1709896" y="2902407"/>
                </a:lnTo>
                <a:lnTo>
                  <a:pt x="0" y="63474"/>
                </a:lnTo>
                <a:close/>
              </a:path>
            </a:pathLst>
          </a:custGeom>
          <a:solidFill>
            <a:srgbClr val="262626"/>
          </a:solidFill>
          <a:ln>
            <a:noFill/>
          </a:ln>
        </p:spPr>
      </p:sp>
      <p:sp>
        <p:nvSpPr>
          <p:cNvPr id="42" name="Freeform: Shape 41">
            <a:extLst>
              <a:ext uri="{FF2B5EF4-FFF2-40B4-BE49-F238E27FC236}">
                <a16:creationId xmlns:a16="http://schemas.microsoft.com/office/drawing/2014/main" id="{40761ECD-D92B-46AE-82CA-640023D282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 y="3220098"/>
            <a:ext cx="2910045" cy="3637903"/>
          </a:xfrm>
          <a:custGeom>
            <a:avLst/>
            <a:gdLst>
              <a:gd name="connsiteX0" fmla="*/ 0 w 2910045"/>
              <a:gd name="connsiteY0" fmla="*/ 0 h 3637903"/>
              <a:gd name="connsiteX1" fmla="*/ 2910045 w 2910045"/>
              <a:gd name="connsiteY1" fmla="*/ 3637903 h 3637903"/>
              <a:gd name="connsiteX2" fmla="*/ 2786220 w 2910045"/>
              <a:gd name="connsiteY2" fmla="*/ 3637903 h 3637903"/>
              <a:gd name="connsiteX3" fmla="*/ 0 w 2910045"/>
              <a:gd name="connsiteY3" fmla="*/ 20366 h 3637903"/>
            </a:gdLst>
            <a:ahLst/>
            <a:cxnLst>
              <a:cxn ang="0">
                <a:pos x="connsiteX0" y="connsiteY0"/>
              </a:cxn>
              <a:cxn ang="0">
                <a:pos x="connsiteX1" y="connsiteY1"/>
              </a:cxn>
              <a:cxn ang="0">
                <a:pos x="connsiteX2" y="connsiteY2"/>
              </a:cxn>
              <a:cxn ang="0">
                <a:pos x="connsiteX3" y="connsiteY3"/>
              </a:cxn>
            </a:cxnLst>
            <a:rect l="l" t="t" r="r" b="b"/>
            <a:pathLst>
              <a:path w="2910045" h="3637903">
                <a:moveTo>
                  <a:pt x="0" y="0"/>
                </a:moveTo>
                <a:lnTo>
                  <a:pt x="2910045" y="3637903"/>
                </a:lnTo>
                <a:lnTo>
                  <a:pt x="2786220" y="3637903"/>
                </a:lnTo>
                <a:lnTo>
                  <a:pt x="0" y="20366"/>
                </a:lnTo>
                <a:close/>
              </a:path>
            </a:pathLst>
          </a:custGeom>
          <a:solidFill>
            <a:schemeClr val="accent1">
              <a:lumMod val="50000"/>
            </a:schemeClr>
          </a:solidFill>
          <a:ln>
            <a:noFill/>
          </a:ln>
        </p:spPr>
      </p:sp>
      <p:sp>
        <p:nvSpPr>
          <p:cNvPr id="44" name="Freeform: Shape 43">
            <a:extLst>
              <a:ext uri="{FF2B5EF4-FFF2-40B4-BE49-F238E27FC236}">
                <a16:creationId xmlns:a16="http://schemas.microsoft.com/office/drawing/2014/main" id="{9A928607-C55C-40FD-B2DF-6CD6A7226A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 y="2845509"/>
            <a:ext cx="4149883" cy="4012491"/>
          </a:xfrm>
          <a:custGeom>
            <a:avLst/>
            <a:gdLst>
              <a:gd name="connsiteX0" fmla="*/ 0 w 4149883"/>
              <a:gd name="connsiteY0" fmla="*/ 0 h 4012491"/>
              <a:gd name="connsiteX1" fmla="*/ 4149883 w 4149883"/>
              <a:gd name="connsiteY1" fmla="*/ 4012491 h 4012491"/>
              <a:gd name="connsiteX2" fmla="*/ 2910046 w 4149883"/>
              <a:gd name="connsiteY2" fmla="*/ 4012491 h 4012491"/>
              <a:gd name="connsiteX3" fmla="*/ 0 w 4149883"/>
              <a:gd name="connsiteY3" fmla="*/ 374587 h 4012491"/>
            </a:gdLst>
            <a:ahLst/>
            <a:cxnLst>
              <a:cxn ang="0">
                <a:pos x="connsiteX0" y="connsiteY0"/>
              </a:cxn>
              <a:cxn ang="0">
                <a:pos x="connsiteX1" y="connsiteY1"/>
              </a:cxn>
              <a:cxn ang="0">
                <a:pos x="connsiteX2" y="connsiteY2"/>
              </a:cxn>
              <a:cxn ang="0">
                <a:pos x="connsiteX3" y="connsiteY3"/>
              </a:cxn>
            </a:cxnLst>
            <a:rect l="l" t="t" r="r" b="b"/>
            <a:pathLst>
              <a:path w="4149883" h="4012491">
                <a:moveTo>
                  <a:pt x="0" y="0"/>
                </a:moveTo>
                <a:lnTo>
                  <a:pt x="4149883" y="4012491"/>
                </a:lnTo>
                <a:lnTo>
                  <a:pt x="2910046" y="4012491"/>
                </a:lnTo>
                <a:lnTo>
                  <a:pt x="0" y="374587"/>
                </a:lnTo>
                <a:close/>
              </a:path>
            </a:pathLst>
          </a:custGeom>
          <a:solidFill>
            <a:schemeClr val="accent1">
              <a:lumMod val="75000"/>
            </a:schemeClr>
          </a:solidFill>
          <a:ln>
            <a:noFill/>
          </a:ln>
        </p:spPr>
      </p:sp>
      <p:sp>
        <p:nvSpPr>
          <p:cNvPr id="46" name="Freeform: Shape 45">
            <a:extLst>
              <a:ext uri="{FF2B5EF4-FFF2-40B4-BE49-F238E27FC236}">
                <a16:creationId xmlns:a16="http://schemas.microsoft.com/office/drawing/2014/main" id="{400A20C1-29A4-43E0-AB15-7931F76F8C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332410"/>
            <a:ext cx="2719546" cy="3525590"/>
          </a:xfrm>
          <a:custGeom>
            <a:avLst/>
            <a:gdLst>
              <a:gd name="connsiteX0" fmla="*/ 0 w 2719546"/>
              <a:gd name="connsiteY0" fmla="*/ 0 h 3525590"/>
              <a:gd name="connsiteX1" fmla="*/ 2719546 w 2719546"/>
              <a:gd name="connsiteY1" fmla="*/ 3525590 h 3525590"/>
              <a:gd name="connsiteX2" fmla="*/ 1828959 w 2719546"/>
              <a:gd name="connsiteY2" fmla="*/ 3525590 h 3525590"/>
              <a:gd name="connsiteX3" fmla="*/ 0 w 2719546"/>
              <a:gd name="connsiteY3" fmla="*/ 623183 h 3525590"/>
            </a:gdLst>
            <a:ahLst/>
            <a:cxnLst>
              <a:cxn ang="0">
                <a:pos x="connsiteX0" y="connsiteY0"/>
              </a:cxn>
              <a:cxn ang="0">
                <a:pos x="connsiteX1" y="connsiteY1"/>
              </a:cxn>
              <a:cxn ang="0">
                <a:pos x="connsiteX2" y="connsiteY2"/>
              </a:cxn>
              <a:cxn ang="0">
                <a:pos x="connsiteX3" y="connsiteY3"/>
              </a:cxn>
            </a:cxnLst>
            <a:rect l="l" t="t" r="r" b="b"/>
            <a:pathLst>
              <a:path w="2719546" h="3525590">
                <a:moveTo>
                  <a:pt x="0" y="0"/>
                </a:moveTo>
                <a:lnTo>
                  <a:pt x="2719546" y="3525590"/>
                </a:lnTo>
                <a:lnTo>
                  <a:pt x="1828959" y="3525590"/>
                </a:lnTo>
                <a:lnTo>
                  <a:pt x="0" y="623183"/>
                </a:lnTo>
                <a:close/>
              </a:path>
            </a:pathLst>
          </a:custGeom>
          <a:solidFill>
            <a:srgbClr val="404040"/>
          </a:solidFill>
          <a:ln>
            <a:noFill/>
          </a:ln>
        </p:spPr>
      </p:sp>
      <p:sp>
        <p:nvSpPr>
          <p:cNvPr id="2" name="Title 1">
            <a:extLst>
              <a:ext uri="{FF2B5EF4-FFF2-40B4-BE49-F238E27FC236}">
                <a16:creationId xmlns:a16="http://schemas.microsoft.com/office/drawing/2014/main" id="{6259C380-6683-4A3F-BC2B-81469383A9D6}"/>
              </a:ext>
            </a:extLst>
          </p:cNvPr>
          <p:cNvSpPr>
            <a:spLocks noGrp="1"/>
          </p:cNvSpPr>
          <p:nvPr>
            <p:ph type="ctrTitle"/>
          </p:nvPr>
        </p:nvSpPr>
        <p:spPr>
          <a:xfrm>
            <a:off x="1524000" y="643468"/>
            <a:ext cx="9144000" cy="3618898"/>
          </a:xfrm>
        </p:spPr>
        <p:txBody>
          <a:bodyPr anchor="b">
            <a:normAutofit/>
          </a:bodyPr>
          <a:lstStyle/>
          <a:p>
            <a:pPr algn="ctr"/>
            <a:r>
              <a:rPr lang="en-US" sz="7200"/>
              <a:t>Exploring Toronto Neighborhoods To Decide Where To Live</a:t>
            </a:r>
          </a:p>
        </p:txBody>
      </p:sp>
      <p:sp>
        <p:nvSpPr>
          <p:cNvPr id="4" name="Subtitle 3">
            <a:extLst>
              <a:ext uri="{FF2B5EF4-FFF2-40B4-BE49-F238E27FC236}">
                <a16:creationId xmlns:a16="http://schemas.microsoft.com/office/drawing/2014/main" id="{09A6AD01-E238-4E3B-90B4-36C68E734B77}"/>
              </a:ext>
            </a:extLst>
          </p:cNvPr>
          <p:cNvSpPr>
            <a:spLocks noGrp="1"/>
          </p:cNvSpPr>
          <p:nvPr>
            <p:ph type="subTitle" idx="1"/>
          </p:nvPr>
        </p:nvSpPr>
        <p:spPr>
          <a:xfrm>
            <a:off x="2719546" y="4552335"/>
            <a:ext cx="6752908" cy="1091381"/>
          </a:xfrm>
        </p:spPr>
        <p:txBody>
          <a:bodyPr>
            <a:normAutofit/>
          </a:bodyPr>
          <a:lstStyle/>
          <a:p>
            <a:pPr algn="ctr"/>
            <a:r>
              <a:rPr lang="en-US" sz="2400"/>
              <a:t>IBM Coursera Capstone Project</a:t>
            </a:r>
          </a:p>
        </p:txBody>
      </p:sp>
    </p:spTree>
    <p:extLst>
      <p:ext uri="{BB962C8B-B14F-4D97-AF65-F5344CB8AC3E}">
        <p14:creationId xmlns:p14="http://schemas.microsoft.com/office/powerpoint/2010/main" val="31867112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D80480-835A-45D1-9BD5-BD189AFF9253}"/>
              </a:ext>
            </a:extLst>
          </p:cNvPr>
          <p:cNvSpPr>
            <a:spLocks noGrp="1"/>
          </p:cNvSpPr>
          <p:nvPr>
            <p:ph type="title"/>
          </p:nvPr>
        </p:nvSpPr>
        <p:spPr>
          <a:xfrm>
            <a:off x="1484311" y="685800"/>
            <a:ext cx="10018713" cy="724711"/>
          </a:xfrm>
        </p:spPr>
        <p:txBody>
          <a:bodyPr/>
          <a:lstStyle/>
          <a:p>
            <a:r>
              <a:rPr lang="en-US" dirty="0"/>
              <a:t>Clustering Neighborhoods of Toronto</a:t>
            </a:r>
          </a:p>
        </p:txBody>
      </p:sp>
      <p:pic>
        <p:nvPicPr>
          <p:cNvPr id="4" name="Content Placeholder 3">
            <a:extLst>
              <a:ext uri="{FF2B5EF4-FFF2-40B4-BE49-F238E27FC236}">
                <a16:creationId xmlns:a16="http://schemas.microsoft.com/office/drawing/2014/main" id="{7E3B3718-65A0-4F88-98B4-F17C40A25A93}"/>
              </a:ext>
            </a:extLst>
          </p:cNvPr>
          <p:cNvPicPr>
            <a:picLocks noGrp="1" noChangeAspect="1"/>
          </p:cNvPicPr>
          <p:nvPr>
            <p:ph idx="1"/>
          </p:nvPr>
        </p:nvPicPr>
        <p:blipFill>
          <a:blip r:embed="rId2"/>
          <a:stretch>
            <a:fillRect/>
          </a:stretch>
        </p:blipFill>
        <p:spPr>
          <a:xfrm>
            <a:off x="1484312" y="1566153"/>
            <a:ext cx="10018712" cy="4717915"/>
          </a:xfrm>
          <a:prstGeom prst="rect">
            <a:avLst/>
          </a:prstGeom>
        </p:spPr>
      </p:pic>
    </p:spTree>
    <p:extLst>
      <p:ext uri="{BB962C8B-B14F-4D97-AF65-F5344CB8AC3E}">
        <p14:creationId xmlns:p14="http://schemas.microsoft.com/office/powerpoint/2010/main" val="1601085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C1A2B5-997B-47FD-B77D-0B30AC522E39}"/>
              </a:ext>
            </a:extLst>
          </p:cNvPr>
          <p:cNvSpPr>
            <a:spLocks noGrp="1"/>
          </p:cNvSpPr>
          <p:nvPr>
            <p:ph type="title"/>
          </p:nvPr>
        </p:nvSpPr>
        <p:spPr>
          <a:xfrm>
            <a:off x="1484311" y="685801"/>
            <a:ext cx="10018713" cy="533400"/>
          </a:xfrm>
        </p:spPr>
        <p:txBody>
          <a:bodyPr>
            <a:normAutofit fontScale="90000"/>
          </a:bodyPr>
          <a:lstStyle/>
          <a:p>
            <a:r>
              <a:rPr lang="en-US" dirty="0"/>
              <a:t>Results</a:t>
            </a:r>
          </a:p>
        </p:txBody>
      </p:sp>
      <p:pic>
        <p:nvPicPr>
          <p:cNvPr id="4" name="Content Placeholder 3">
            <a:extLst>
              <a:ext uri="{FF2B5EF4-FFF2-40B4-BE49-F238E27FC236}">
                <a16:creationId xmlns:a16="http://schemas.microsoft.com/office/drawing/2014/main" id="{4DC45C5B-8327-4EF0-92B6-F6971CF8CA6A}"/>
              </a:ext>
            </a:extLst>
          </p:cNvPr>
          <p:cNvPicPr>
            <a:picLocks noGrp="1" noChangeAspect="1"/>
          </p:cNvPicPr>
          <p:nvPr>
            <p:ph idx="1"/>
          </p:nvPr>
        </p:nvPicPr>
        <p:blipFill>
          <a:blip r:embed="rId2"/>
          <a:stretch>
            <a:fillRect/>
          </a:stretch>
        </p:blipFill>
        <p:spPr>
          <a:xfrm>
            <a:off x="1484311" y="1381125"/>
            <a:ext cx="10018713" cy="4791074"/>
          </a:xfrm>
          <a:prstGeom prst="rect">
            <a:avLst/>
          </a:prstGeom>
        </p:spPr>
      </p:pic>
    </p:spTree>
    <p:extLst>
      <p:ext uri="{BB962C8B-B14F-4D97-AF65-F5344CB8AC3E}">
        <p14:creationId xmlns:p14="http://schemas.microsoft.com/office/powerpoint/2010/main" val="16141298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8976F188-FD23-4BD2-9612-C5B709EB2D2E}"/>
              </a:ext>
            </a:extLst>
          </p:cNvPr>
          <p:cNvPicPr>
            <a:picLocks noGrp="1" noChangeAspect="1"/>
          </p:cNvPicPr>
          <p:nvPr>
            <p:ph idx="1"/>
          </p:nvPr>
        </p:nvPicPr>
        <p:blipFill>
          <a:blip r:embed="rId2"/>
          <a:stretch>
            <a:fillRect/>
          </a:stretch>
        </p:blipFill>
        <p:spPr>
          <a:xfrm>
            <a:off x="1484311" y="542926"/>
            <a:ext cx="10018713" cy="5457824"/>
          </a:xfrm>
          <a:prstGeom prst="rect">
            <a:avLst/>
          </a:prstGeom>
        </p:spPr>
      </p:pic>
    </p:spTree>
    <p:extLst>
      <p:ext uri="{BB962C8B-B14F-4D97-AF65-F5344CB8AC3E}">
        <p14:creationId xmlns:p14="http://schemas.microsoft.com/office/powerpoint/2010/main" val="14706836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EBA74A06-4636-4753-93AF-EC98600658E6}"/>
              </a:ext>
            </a:extLst>
          </p:cNvPr>
          <p:cNvPicPr>
            <a:picLocks noGrp="1" noChangeAspect="1"/>
          </p:cNvPicPr>
          <p:nvPr>
            <p:ph idx="1"/>
          </p:nvPr>
        </p:nvPicPr>
        <p:blipFill>
          <a:blip r:embed="rId2"/>
          <a:stretch>
            <a:fillRect/>
          </a:stretch>
        </p:blipFill>
        <p:spPr>
          <a:xfrm>
            <a:off x="1484311" y="704850"/>
            <a:ext cx="10018713" cy="5305425"/>
          </a:xfrm>
          <a:prstGeom prst="rect">
            <a:avLst/>
          </a:prstGeom>
        </p:spPr>
      </p:pic>
    </p:spTree>
    <p:extLst>
      <p:ext uri="{BB962C8B-B14F-4D97-AF65-F5344CB8AC3E}">
        <p14:creationId xmlns:p14="http://schemas.microsoft.com/office/powerpoint/2010/main" val="10204586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7794F110-459B-465A-96D3-A550C9C9686C}"/>
              </a:ext>
            </a:extLst>
          </p:cNvPr>
          <p:cNvPicPr>
            <a:picLocks noGrp="1" noChangeAspect="1"/>
          </p:cNvPicPr>
          <p:nvPr>
            <p:ph idx="1"/>
          </p:nvPr>
        </p:nvPicPr>
        <p:blipFill>
          <a:blip r:embed="rId2"/>
          <a:stretch>
            <a:fillRect/>
          </a:stretch>
        </p:blipFill>
        <p:spPr>
          <a:xfrm>
            <a:off x="1484311" y="657225"/>
            <a:ext cx="10018712" cy="5391149"/>
          </a:xfrm>
          <a:prstGeom prst="rect">
            <a:avLst/>
          </a:prstGeom>
        </p:spPr>
      </p:pic>
    </p:spTree>
    <p:extLst>
      <p:ext uri="{BB962C8B-B14F-4D97-AF65-F5344CB8AC3E}">
        <p14:creationId xmlns:p14="http://schemas.microsoft.com/office/powerpoint/2010/main" val="8079289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64CEFA-BE0F-468F-865E-C67D0E708847}"/>
              </a:ext>
            </a:extLst>
          </p:cNvPr>
          <p:cNvSpPr>
            <a:spLocks noGrp="1"/>
          </p:cNvSpPr>
          <p:nvPr>
            <p:ph type="title"/>
          </p:nvPr>
        </p:nvSpPr>
        <p:spPr>
          <a:xfrm>
            <a:off x="1484311" y="685800"/>
            <a:ext cx="10018713" cy="665873"/>
          </a:xfrm>
        </p:spPr>
        <p:txBody>
          <a:bodyPr>
            <a:normAutofit fontScale="90000"/>
          </a:bodyPr>
          <a:lstStyle/>
          <a:p>
            <a:r>
              <a:rPr lang="en-US" dirty="0"/>
              <a:t>Discussion</a:t>
            </a:r>
          </a:p>
        </p:txBody>
      </p:sp>
      <p:sp>
        <p:nvSpPr>
          <p:cNvPr id="3" name="Content Placeholder 2">
            <a:extLst>
              <a:ext uri="{FF2B5EF4-FFF2-40B4-BE49-F238E27FC236}">
                <a16:creationId xmlns:a16="http://schemas.microsoft.com/office/drawing/2014/main" id="{695278A6-B648-4556-977D-E12C61F81512}"/>
              </a:ext>
            </a:extLst>
          </p:cNvPr>
          <p:cNvSpPr>
            <a:spLocks noGrp="1"/>
          </p:cNvSpPr>
          <p:nvPr>
            <p:ph idx="1"/>
          </p:nvPr>
        </p:nvSpPr>
        <p:spPr>
          <a:xfrm>
            <a:off x="1484310" y="1447801"/>
            <a:ext cx="10018713" cy="4600574"/>
          </a:xfrm>
        </p:spPr>
        <p:txBody>
          <a:bodyPr>
            <a:normAutofit/>
          </a:bodyPr>
          <a:lstStyle/>
          <a:p>
            <a:pPr marL="0" indent="0">
              <a:buNone/>
            </a:pPr>
            <a:r>
              <a:rPr lang="en-US" dirty="0"/>
              <a:t>Deciding where to live in Toronto is not an easy task. Mainly, due to the factors to take into consideration and the number of neighborhoods to consider. </a:t>
            </a:r>
          </a:p>
          <a:p>
            <a:pPr marL="0" indent="0">
              <a:buNone/>
            </a:pPr>
            <a:r>
              <a:rPr lang="en-US" dirty="0"/>
              <a:t>In our study, we decided to use only three factors to make the decision. These factors are crime rates in the neighborhoods, the average rent and venues close to the neighborhoods. </a:t>
            </a:r>
          </a:p>
          <a:p>
            <a:pPr marL="0" indent="0">
              <a:buNone/>
            </a:pPr>
            <a:r>
              <a:rPr lang="en-US" dirty="0"/>
              <a:t>We selected 45 neighborhoods with the least crime rates and from that we selected 10 that were more affordable. Then we searched for venues that were close the selected neighborhoods. </a:t>
            </a:r>
          </a:p>
          <a:p>
            <a:pPr marL="0" indent="0">
              <a:buNone/>
            </a:pPr>
            <a:r>
              <a:rPr lang="en-US" dirty="0"/>
              <a:t>The neighborhoods were split into 6 clusters and analyzed based on their unique venues. Now one has only to choose one of the six clusters and choose a neighborhood if the cluster has more than one neighborhood. </a:t>
            </a:r>
          </a:p>
        </p:txBody>
      </p:sp>
    </p:spTree>
    <p:extLst>
      <p:ext uri="{BB962C8B-B14F-4D97-AF65-F5344CB8AC3E}">
        <p14:creationId xmlns:p14="http://schemas.microsoft.com/office/powerpoint/2010/main" val="39165406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8082D5-1A55-4231-BD46-E618D7E13563}"/>
              </a:ext>
            </a:extLst>
          </p:cNvPr>
          <p:cNvSpPr>
            <a:spLocks noGrp="1"/>
          </p:cNvSpPr>
          <p:nvPr>
            <p:ph type="title"/>
          </p:nvPr>
        </p:nvSpPr>
        <p:spPr>
          <a:xfrm>
            <a:off x="1484311" y="685801"/>
            <a:ext cx="10018713" cy="628650"/>
          </a:xfrm>
        </p:spPr>
        <p:txBody>
          <a:bodyPr>
            <a:normAutofit fontScale="90000"/>
          </a:bodyPr>
          <a:lstStyle/>
          <a:p>
            <a:r>
              <a:rPr lang="en-US" dirty="0"/>
              <a:t>Conclusion</a:t>
            </a:r>
          </a:p>
        </p:txBody>
      </p:sp>
      <p:sp>
        <p:nvSpPr>
          <p:cNvPr id="3" name="Content Placeholder 2">
            <a:extLst>
              <a:ext uri="{FF2B5EF4-FFF2-40B4-BE49-F238E27FC236}">
                <a16:creationId xmlns:a16="http://schemas.microsoft.com/office/drawing/2014/main" id="{E0642348-132D-42C8-94D9-AF01292D8493}"/>
              </a:ext>
            </a:extLst>
          </p:cNvPr>
          <p:cNvSpPr>
            <a:spLocks noGrp="1"/>
          </p:cNvSpPr>
          <p:nvPr>
            <p:ph idx="1"/>
          </p:nvPr>
        </p:nvSpPr>
        <p:spPr>
          <a:xfrm>
            <a:off x="1484310" y="1485901"/>
            <a:ext cx="10018713" cy="4305300"/>
          </a:xfrm>
        </p:spPr>
        <p:txBody>
          <a:bodyPr/>
          <a:lstStyle/>
          <a:p>
            <a:pPr marL="0" indent="0">
              <a:buNone/>
            </a:pPr>
            <a:r>
              <a:rPr lang="en-US" dirty="0"/>
              <a:t>Data science and machine learning techniques are very useful for analyzing data and extracting insights that can be used to make informed decisions. In our case, to choose the neighborhood to reside. </a:t>
            </a:r>
          </a:p>
          <a:p>
            <a:pPr marL="0" indent="0">
              <a:buNone/>
            </a:pPr>
            <a:r>
              <a:rPr lang="en-US" dirty="0"/>
              <a:t>The analysis can be improved by using other factors such proximity to schools, hospitals, average income, population density, etc. </a:t>
            </a:r>
          </a:p>
        </p:txBody>
      </p:sp>
    </p:spTree>
    <p:extLst>
      <p:ext uri="{BB962C8B-B14F-4D97-AF65-F5344CB8AC3E}">
        <p14:creationId xmlns:p14="http://schemas.microsoft.com/office/powerpoint/2010/main" val="1312563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BA8D17-5E9E-459C-886F-3F68E4DB4107}"/>
              </a:ext>
            </a:extLst>
          </p:cNvPr>
          <p:cNvSpPr>
            <a:spLocks noGrp="1"/>
          </p:cNvSpPr>
          <p:nvPr>
            <p:ph type="title"/>
          </p:nvPr>
        </p:nvSpPr>
        <p:spPr>
          <a:xfrm>
            <a:off x="1484311" y="685801"/>
            <a:ext cx="10018713" cy="857250"/>
          </a:xfrm>
        </p:spPr>
        <p:txBody>
          <a:bodyPr>
            <a:normAutofit/>
          </a:bodyPr>
          <a:lstStyle/>
          <a:p>
            <a:r>
              <a:rPr lang="en-US" dirty="0"/>
              <a:t> Background and Description of the Problem </a:t>
            </a:r>
          </a:p>
        </p:txBody>
      </p:sp>
      <p:sp>
        <p:nvSpPr>
          <p:cNvPr id="3" name="Content Placeholder 2">
            <a:extLst>
              <a:ext uri="{FF2B5EF4-FFF2-40B4-BE49-F238E27FC236}">
                <a16:creationId xmlns:a16="http://schemas.microsoft.com/office/drawing/2014/main" id="{773F9ECC-F8F9-44FC-8BF2-8FC3CCD1391B}"/>
              </a:ext>
            </a:extLst>
          </p:cNvPr>
          <p:cNvSpPr>
            <a:spLocks noGrp="1"/>
          </p:cNvSpPr>
          <p:nvPr>
            <p:ph idx="1"/>
          </p:nvPr>
        </p:nvSpPr>
        <p:spPr>
          <a:xfrm>
            <a:off x="1484310" y="1714501"/>
            <a:ext cx="10018713" cy="4076700"/>
          </a:xfrm>
        </p:spPr>
        <p:txBody>
          <a:bodyPr>
            <a:normAutofit fontScale="92500" lnSpcReduction="20000"/>
          </a:bodyPr>
          <a:lstStyle/>
          <a:p>
            <a:r>
              <a:rPr lang="en-US" dirty="0"/>
              <a:t> Toronto is the most populous city in Canada and the fourth most populous city in North America with a population of about 3 million. It is one of the most multicultural cities in the world and the center of many of Canada’s industries. It also has 140 neighborhoods. </a:t>
            </a:r>
          </a:p>
          <a:p>
            <a:r>
              <a:rPr lang="en-US" dirty="0"/>
              <a:t>Living in Toronto can be expensive, and rents are among the highest in Canada. Hence determining where to live in Toronto is one of the most important decision a newcomer must make. There are lot of factors to consider and few resources on the internet to assist in decision making. The purpose of the project is to analyze available datasets for the neighborhoods to extract insights that will be useful in decision-making. </a:t>
            </a:r>
          </a:p>
          <a:p>
            <a:r>
              <a:rPr lang="en-US" dirty="0"/>
              <a:t>In this project we will go through step by step process to decide which neighborhoods are ideal to live in. We will analyze the neighborhoods in Toronto to identify the most safe, affordable and closest to the venues we want. </a:t>
            </a:r>
          </a:p>
        </p:txBody>
      </p:sp>
    </p:spTree>
    <p:extLst>
      <p:ext uri="{BB962C8B-B14F-4D97-AF65-F5344CB8AC3E}">
        <p14:creationId xmlns:p14="http://schemas.microsoft.com/office/powerpoint/2010/main" val="19999840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A1FBB-B16D-4F34-B4A2-5F1AED1B9414}"/>
              </a:ext>
            </a:extLst>
          </p:cNvPr>
          <p:cNvSpPr>
            <a:spLocks noGrp="1"/>
          </p:cNvSpPr>
          <p:nvPr>
            <p:ph type="title"/>
          </p:nvPr>
        </p:nvSpPr>
        <p:spPr>
          <a:xfrm>
            <a:off x="1484311" y="685800"/>
            <a:ext cx="10018713" cy="752475"/>
          </a:xfrm>
        </p:spPr>
        <p:txBody>
          <a:bodyPr/>
          <a:lstStyle/>
          <a:p>
            <a:r>
              <a:rPr lang="en-US" dirty="0"/>
              <a:t> Target Audience</a:t>
            </a:r>
          </a:p>
        </p:txBody>
      </p:sp>
      <p:sp>
        <p:nvSpPr>
          <p:cNvPr id="3" name="Content Placeholder 2">
            <a:extLst>
              <a:ext uri="{FF2B5EF4-FFF2-40B4-BE49-F238E27FC236}">
                <a16:creationId xmlns:a16="http://schemas.microsoft.com/office/drawing/2014/main" id="{95E20118-7A4F-464C-B7F7-484913419A14}"/>
              </a:ext>
            </a:extLst>
          </p:cNvPr>
          <p:cNvSpPr>
            <a:spLocks noGrp="1"/>
          </p:cNvSpPr>
          <p:nvPr>
            <p:ph idx="1"/>
          </p:nvPr>
        </p:nvSpPr>
        <p:spPr>
          <a:xfrm>
            <a:off x="1484310" y="1628775"/>
            <a:ext cx="10018713" cy="4162425"/>
          </a:xfrm>
        </p:spPr>
        <p:txBody>
          <a:bodyPr/>
          <a:lstStyle/>
          <a:p>
            <a:endParaRPr lang="en-US" dirty="0"/>
          </a:p>
          <a:p>
            <a:pPr marL="0" indent="0">
              <a:buNone/>
            </a:pPr>
            <a:r>
              <a:rPr lang="en-US" dirty="0"/>
              <a:t>Who will be more interested in this project? What type of clients or a group of people would be benefitted? </a:t>
            </a:r>
          </a:p>
          <a:p>
            <a:pPr marL="0" indent="0">
              <a:buNone/>
            </a:pPr>
            <a:r>
              <a:rPr lang="en-US" dirty="0"/>
              <a:t>1. Immigrants or Toronto residents who want to relocate to better neighborhoods in Toronto. </a:t>
            </a:r>
          </a:p>
          <a:p>
            <a:pPr marL="0" indent="0">
              <a:buNone/>
            </a:pPr>
            <a:r>
              <a:rPr lang="en-US" dirty="0"/>
              <a:t>2. Businesspeople who want to invest in or open businesses in Toronto. </a:t>
            </a:r>
          </a:p>
          <a:p>
            <a:pPr marL="0" indent="0">
              <a:buNone/>
            </a:pPr>
            <a:r>
              <a:rPr lang="en-US" dirty="0"/>
              <a:t>3. Real estate agents who will use the research to advise their clients. </a:t>
            </a:r>
          </a:p>
          <a:p>
            <a:pPr marL="0" indent="0">
              <a:buNone/>
            </a:pPr>
            <a:endParaRPr lang="en-US" dirty="0"/>
          </a:p>
        </p:txBody>
      </p:sp>
    </p:spTree>
    <p:extLst>
      <p:ext uri="{BB962C8B-B14F-4D97-AF65-F5344CB8AC3E}">
        <p14:creationId xmlns:p14="http://schemas.microsoft.com/office/powerpoint/2010/main" val="6766457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C543D4-D808-4839-A128-A8DCD98960CF}"/>
              </a:ext>
            </a:extLst>
          </p:cNvPr>
          <p:cNvSpPr>
            <a:spLocks noGrp="1"/>
          </p:cNvSpPr>
          <p:nvPr>
            <p:ph type="title"/>
          </p:nvPr>
        </p:nvSpPr>
        <p:spPr>
          <a:xfrm>
            <a:off x="1484311" y="685801"/>
            <a:ext cx="10018713" cy="628650"/>
          </a:xfrm>
        </p:spPr>
        <p:txBody>
          <a:bodyPr>
            <a:normAutofit fontScale="90000"/>
          </a:bodyPr>
          <a:lstStyle/>
          <a:p>
            <a:r>
              <a:rPr lang="en-US" dirty="0"/>
              <a:t>Data Sources</a:t>
            </a:r>
          </a:p>
        </p:txBody>
      </p:sp>
      <p:sp>
        <p:nvSpPr>
          <p:cNvPr id="3" name="Content Placeholder 2">
            <a:extLst>
              <a:ext uri="{FF2B5EF4-FFF2-40B4-BE49-F238E27FC236}">
                <a16:creationId xmlns:a16="http://schemas.microsoft.com/office/drawing/2014/main" id="{806C27D3-D193-48E2-8BFA-48ADFCC53F8B}"/>
              </a:ext>
            </a:extLst>
          </p:cNvPr>
          <p:cNvSpPr>
            <a:spLocks noGrp="1"/>
          </p:cNvSpPr>
          <p:nvPr>
            <p:ph idx="1"/>
          </p:nvPr>
        </p:nvSpPr>
        <p:spPr>
          <a:xfrm>
            <a:off x="1484310" y="1590675"/>
            <a:ext cx="10018713" cy="4200526"/>
          </a:xfrm>
        </p:spPr>
        <p:txBody>
          <a:bodyPr>
            <a:normAutofit fontScale="85000" lnSpcReduction="10000"/>
          </a:bodyPr>
          <a:lstStyle/>
          <a:p>
            <a:endParaRPr lang="en-US" dirty="0"/>
          </a:p>
          <a:p>
            <a:pPr marL="0" indent="0">
              <a:buNone/>
            </a:pPr>
            <a:r>
              <a:rPr lang="en-US" dirty="0"/>
              <a:t>Datasets that will be used for the analysis: </a:t>
            </a:r>
          </a:p>
          <a:p>
            <a:endParaRPr lang="en-US" dirty="0"/>
          </a:p>
          <a:p>
            <a:pPr marL="0" indent="0">
              <a:buNone/>
            </a:pPr>
            <a:r>
              <a:rPr lang="en-US" dirty="0"/>
              <a:t>1. Toronto </a:t>
            </a:r>
            <a:r>
              <a:rPr lang="en-US" dirty="0" err="1"/>
              <a:t>geojson</a:t>
            </a:r>
            <a:r>
              <a:rPr lang="en-US" dirty="0"/>
              <a:t> and csv files from Toronto’s City Government Open Data Portal. They contain the latitudes and longitudes for the neighborhood boundaries and will be used for creating choropleth maps. </a:t>
            </a:r>
          </a:p>
          <a:p>
            <a:pPr marL="0" indent="0">
              <a:buNone/>
            </a:pPr>
            <a:r>
              <a:rPr lang="en-US" dirty="0"/>
              <a:t>2. Toronto Wellbeing data from Toronto’s City Government Open Data Portal for 2014. It contains the number and types of crimes committed and average rents in each neighborhood. It will be used for analyzing the average rent and crime rates in different neighborhoods. </a:t>
            </a:r>
          </a:p>
          <a:p>
            <a:pPr marL="0" indent="0">
              <a:buNone/>
            </a:pPr>
            <a:r>
              <a:rPr lang="en-US" dirty="0"/>
              <a:t>3. Foursquare API will be for fetching details about the venues in Toronto and collecting their names, categories and locations (latitude and longitude). It will be used to get the most common venues in Toronto neighborhoods. </a:t>
            </a:r>
          </a:p>
          <a:p>
            <a:pPr marL="0" indent="0">
              <a:buNone/>
            </a:pPr>
            <a:endParaRPr lang="en-US" dirty="0"/>
          </a:p>
        </p:txBody>
      </p:sp>
    </p:spTree>
    <p:extLst>
      <p:ext uri="{BB962C8B-B14F-4D97-AF65-F5344CB8AC3E}">
        <p14:creationId xmlns:p14="http://schemas.microsoft.com/office/powerpoint/2010/main" val="33764311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349C78-6688-4B2B-9849-5A2F5AB008AB}"/>
              </a:ext>
            </a:extLst>
          </p:cNvPr>
          <p:cNvSpPr>
            <a:spLocks noGrp="1"/>
          </p:cNvSpPr>
          <p:nvPr>
            <p:ph type="title"/>
          </p:nvPr>
        </p:nvSpPr>
        <p:spPr>
          <a:xfrm>
            <a:off x="1484311" y="685801"/>
            <a:ext cx="10018713" cy="761999"/>
          </a:xfrm>
        </p:spPr>
        <p:txBody>
          <a:bodyPr/>
          <a:lstStyle/>
          <a:p>
            <a:r>
              <a:rPr lang="en-US" dirty="0"/>
              <a:t>Crime Rates Descriptive Statistics</a:t>
            </a:r>
          </a:p>
        </p:txBody>
      </p:sp>
      <p:pic>
        <p:nvPicPr>
          <p:cNvPr id="4" name="Content Placeholder 3">
            <a:extLst>
              <a:ext uri="{FF2B5EF4-FFF2-40B4-BE49-F238E27FC236}">
                <a16:creationId xmlns:a16="http://schemas.microsoft.com/office/drawing/2014/main" id="{0CD455AC-BE25-447B-B788-424D307757CA}"/>
              </a:ext>
            </a:extLst>
          </p:cNvPr>
          <p:cNvPicPr>
            <a:picLocks noGrp="1" noChangeAspect="1"/>
          </p:cNvPicPr>
          <p:nvPr>
            <p:ph idx="1"/>
          </p:nvPr>
        </p:nvPicPr>
        <p:blipFill>
          <a:blip r:embed="rId2"/>
          <a:stretch>
            <a:fillRect/>
          </a:stretch>
        </p:blipFill>
        <p:spPr>
          <a:xfrm>
            <a:off x="1484313" y="1704975"/>
            <a:ext cx="10018712" cy="3592486"/>
          </a:xfrm>
          <a:prstGeom prst="rect">
            <a:avLst/>
          </a:prstGeom>
        </p:spPr>
      </p:pic>
    </p:spTree>
    <p:extLst>
      <p:ext uri="{BB962C8B-B14F-4D97-AF65-F5344CB8AC3E}">
        <p14:creationId xmlns:p14="http://schemas.microsoft.com/office/powerpoint/2010/main" val="27148429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349C78-6688-4B2B-9849-5A2F5AB008AB}"/>
              </a:ext>
            </a:extLst>
          </p:cNvPr>
          <p:cNvSpPr>
            <a:spLocks noGrp="1"/>
          </p:cNvSpPr>
          <p:nvPr>
            <p:ph type="title"/>
          </p:nvPr>
        </p:nvSpPr>
        <p:spPr>
          <a:xfrm>
            <a:off x="1484311" y="685801"/>
            <a:ext cx="10018713" cy="761999"/>
          </a:xfrm>
        </p:spPr>
        <p:txBody>
          <a:bodyPr/>
          <a:lstStyle/>
          <a:p>
            <a:r>
              <a:rPr lang="en-US" dirty="0"/>
              <a:t>Average Rent Descriptive Statistics</a:t>
            </a:r>
          </a:p>
        </p:txBody>
      </p:sp>
      <p:pic>
        <p:nvPicPr>
          <p:cNvPr id="6" name="Content Placeholder 5">
            <a:extLst>
              <a:ext uri="{FF2B5EF4-FFF2-40B4-BE49-F238E27FC236}">
                <a16:creationId xmlns:a16="http://schemas.microsoft.com/office/drawing/2014/main" id="{8A724B0A-AAC5-4E31-9E81-1D13B7E2C52D}"/>
              </a:ext>
            </a:extLst>
          </p:cNvPr>
          <p:cNvPicPr>
            <a:picLocks noGrp="1" noChangeAspect="1"/>
          </p:cNvPicPr>
          <p:nvPr>
            <p:ph idx="1"/>
          </p:nvPr>
        </p:nvPicPr>
        <p:blipFill>
          <a:blip r:embed="rId2"/>
          <a:stretch>
            <a:fillRect/>
          </a:stretch>
        </p:blipFill>
        <p:spPr>
          <a:xfrm>
            <a:off x="1484310" y="1724025"/>
            <a:ext cx="9926639" cy="3957637"/>
          </a:xfrm>
          <a:prstGeom prst="rect">
            <a:avLst/>
          </a:prstGeom>
        </p:spPr>
      </p:pic>
    </p:spTree>
    <p:extLst>
      <p:ext uri="{BB962C8B-B14F-4D97-AF65-F5344CB8AC3E}">
        <p14:creationId xmlns:p14="http://schemas.microsoft.com/office/powerpoint/2010/main" val="37106307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349C78-6688-4B2B-9849-5A2F5AB008AB}"/>
              </a:ext>
            </a:extLst>
          </p:cNvPr>
          <p:cNvSpPr>
            <a:spLocks noGrp="1"/>
          </p:cNvSpPr>
          <p:nvPr>
            <p:ph type="title"/>
          </p:nvPr>
        </p:nvSpPr>
        <p:spPr>
          <a:xfrm>
            <a:off x="1484311" y="685801"/>
            <a:ext cx="10018713" cy="761999"/>
          </a:xfrm>
        </p:spPr>
        <p:txBody>
          <a:bodyPr>
            <a:normAutofit/>
          </a:bodyPr>
          <a:lstStyle/>
          <a:p>
            <a:r>
              <a:rPr lang="en-US" dirty="0"/>
              <a:t>Crime Rates Choropleth Map</a:t>
            </a:r>
          </a:p>
        </p:txBody>
      </p:sp>
      <p:pic>
        <p:nvPicPr>
          <p:cNvPr id="10" name="Content Placeholder 9">
            <a:extLst>
              <a:ext uri="{FF2B5EF4-FFF2-40B4-BE49-F238E27FC236}">
                <a16:creationId xmlns:a16="http://schemas.microsoft.com/office/drawing/2014/main" id="{26106D39-8EF5-4AB7-BEA1-8D769A8F6CDA}"/>
              </a:ext>
            </a:extLst>
          </p:cNvPr>
          <p:cNvPicPr>
            <a:picLocks noGrp="1" noChangeAspect="1"/>
          </p:cNvPicPr>
          <p:nvPr>
            <p:ph idx="1"/>
          </p:nvPr>
        </p:nvPicPr>
        <p:blipFill>
          <a:blip r:embed="rId2"/>
          <a:stretch>
            <a:fillRect/>
          </a:stretch>
        </p:blipFill>
        <p:spPr>
          <a:xfrm>
            <a:off x="1484312" y="1791093"/>
            <a:ext cx="10018712" cy="4247757"/>
          </a:xfrm>
          <a:prstGeom prst="rect">
            <a:avLst/>
          </a:prstGeom>
        </p:spPr>
      </p:pic>
    </p:spTree>
    <p:extLst>
      <p:ext uri="{BB962C8B-B14F-4D97-AF65-F5344CB8AC3E}">
        <p14:creationId xmlns:p14="http://schemas.microsoft.com/office/powerpoint/2010/main" val="15062895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22C56A6A-70C4-4EA4-8328-9B11E07138A9}"/>
              </a:ext>
            </a:extLst>
          </p:cNvPr>
          <p:cNvSpPr>
            <a:spLocks noGrp="1"/>
          </p:cNvSpPr>
          <p:nvPr>
            <p:ph type="title"/>
          </p:nvPr>
        </p:nvSpPr>
        <p:spPr>
          <a:xfrm>
            <a:off x="1484311" y="685801"/>
            <a:ext cx="10018713" cy="800100"/>
          </a:xfrm>
        </p:spPr>
        <p:txBody>
          <a:bodyPr/>
          <a:lstStyle/>
          <a:p>
            <a:r>
              <a:rPr lang="en-US" dirty="0"/>
              <a:t>Average Rents Choropleth Map</a:t>
            </a:r>
          </a:p>
        </p:txBody>
      </p:sp>
      <p:pic>
        <p:nvPicPr>
          <p:cNvPr id="11" name="Picture 10">
            <a:extLst>
              <a:ext uri="{FF2B5EF4-FFF2-40B4-BE49-F238E27FC236}">
                <a16:creationId xmlns:a16="http://schemas.microsoft.com/office/drawing/2014/main" id="{EF7D291F-A3A2-4442-B394-91A48258C91C}"/>
              </a:ext>
            </a:extLst>
          </p:cNvPr>
          <p:cNvPicPr>
            <a:picLocks noChangeAspect="1"/>
          </p:cNvPicPr>
          <p:nvPr/>
        </p:nvPicPr>
        <p:blipFill>
          <a:blip r:embed="rId2"/>
          <a:stretch>
            <a:fillRect/>
          </a:stretch>
        </p:blipFill>
        <p:spPr>
          <a:xfrm>
            <a:off x="1484312" y="1657350"/>
            <a:ext cx="10018712" cy="4324350"/>
          </a:xfrm>
          <a:prstGeom prst="rect">
            <a:avLst/>
          </a:prstGeom>
        </p:spPr>
      </p:pic>
    </p:spTree>
    <p:extLst>
      <p:ext uri="{BB962C8B-B14F-4D97-AF65-F5344CB8AC3E}">
        <p14:creationId xmlns:p14="http://schemas.microsoft.com/office/powerpoint/2010/main" val="4280710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490160-17CD-45C6-9FCD-19641E658AC4}"/>
              </a:ext>
            </a:extLst>
          </p:cNvPr>
          <p:cNvSpPr>
            <a:spLocks noGrp="1"/>
          </p:cNvSpPr>
          <p:nvPr>
            <p:ph type="title"/>
          </p:nvPr>
        </p:nvSpPr>
        <p:spPr>
          <a:xfrm>
            <a:off x="1484311" y="685800"/>
            <a:ext cx="10018713" cy="657225"/>
          </a:xfrm>
        </p:spPr>
        <p:txBody>
          <a:bodyPr>
            <a:normAutofit fontScale="90000"/>
          </a:bodyPr>
          <a:lstStyle/>
          <a:p>
            <a:r>
              <a:rPr lang="en-US" dirty="0"/>
              <a:t>Fetching Venues Data From Foursquare</a:t>
            </a:r>
          </a:p>
        </p:txBody>
      </p:sp>
      <p:pic>
        <p:nvPicPr>
          <p:cNvPr id="5" name="Content Placeholder 4">
            <a:extLst>
              <a:ext uri="{FF2B5EF4-FFF2-40B4-BE49-F238E27FC236}">
                <a16:creationId xmlns:a16="http://schemas.microsoft.com/office/drawing/2014/main" id="{F55B951D-48AD-466B-B613-F746B10F3FF9}"/>
              </a:ext>
            </a:extLst>
          </p:cNvPr>
          <p:cNvPicPr>
            <a:picLocks noGrp="1" noChangeAspect="1"/>
          </p:cNvPicPr>
          <p:nvPr>
            <p:ph idx="1"/>
          </p:nvPr>
        </p:nvPicPr>
        <p:blipFill>
          <a:blip r:embed="rId2"/>
          <a:stretch>
            <a:fillRect/>
          </a:stretch>
        </p:blipFill>
        <p:spPr>
          <a:xfrm>
            <a:off x="1484312" y="1653702"/>
            <a:ext cx="10018712" cy="4241260"/>
          </a:xfrm>
          <a:prstGeom prst="rect">
            <a:avLst/>
          </a:prstGeom>
        </p:spPr>
      </p:pic>
    </p:spTree>
    <p:extLst>
      <p:ext uri="{BB962C8B-B14F-4D97-AF65-F5344CB8AC3E}">
        <p14:creationId xmlns:p14="http://schemas.microsoft.com/office/powerpoint/2010/main" val="397359564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otalTime>33</TotalTime>
  <Words>617</Words>
  <Application>Microsoft Office PowerPoint</Application>
  <PresentationFormat>Widescreen</PresentationFormat>
  <Paragraphs>34</Paragraphs>
  <Slides>16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16</vt:i4>
      </vt:variant>
    </vt:vector>
  </HeadingPairs>
  <TitlesOfParts>
    <vt:vector size="19" baseType="lpstr">
      <vt:lpstr>Arial</vt:lpstr>
      <vt:lpstr>Corbel</vt:lpstr>
      <vt:lpstr>Parallax</vt:lpstr>
      <vt:lpstr>Exploring Toronto Neighborhoods To Decide Where To Live</vt:lpstr>
      <vt:lpstr> Background and Description of the Problem </vt:lpstr>
      <vt:lpstr> Target Audience</vt:lpstr>
      <vt:lpstr>Data Sources</vt:lpstr>
      <vt:lpstr>Crime Rates Descriptive Statistics</vt:lpstr>
      <vt:lpstr>Average Rent Descriptive Statistics</vt:lpstr>
      <vt:lpstr>Crime Rates Choropleth Map</vt:lpstr>
      <vt:lpstr>Average Rents Choropleth Map</vt:lpstr>
      <vt:lpstr>Fetching Venues Data From Foursquare</vt:lpstr>
      <vt:lpstr>Clustering Neighborhoods of Toronto</vt:lpstr>
      <vt:lpstr>Results</vt:lpstr>
      <vt:lpstr>PowerPoint Presentation</vt:lpstr>
      <vt:lpstr>PowerPoint Presentation</vt:lpstr>
      <vt:lpstr>PowerPoint Presentation</vt:lpstr>
      <vt:lpstr>Discussion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Exploring Toronto Neighborhoods To Decide Where To Live</dc:title>
  <dc:creator>Muhamed, Abdow (Nokia - KE/Nairobi)</dc:creator>
  <cp:lastModifiedBy>Muhamed, Abdow (Nokia - KE/Nairobi)</cp:lastModifiedBy>
  <cp:revision>7</cp:revision>
  <dcterms:created xsi:type="dcterms:W3CDTF">2020-07-14T07:50:45Z</dcterms:created>
  <dcterms:modified xsi:type="dcterms:W3CDTF">2020-07-14T08:24:09Z</dcterms:modified>
</cp:coreProperties>
</file>