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479442-CD52-47F3-80BB-8311FD5516F3}" type="datetimeFigureOut">
              <a:rPr lang="en-US" smtClean="0"/>
              <a:t>2022-07-10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3283303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79442-CD52-47F3-80BB-8311FD5516F3}" type="datetimeFigureOut">
              <a:rPr lang="en-US" smtClean="0"/>
              <a:t>2022-07-10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354033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79442-CD52-47F3-80BB-8311FD5516F3}" type="datetimeFigureOut">
              <a:rPr lang="en-US" smtClean="0"/>
              <a:t>2022-07-10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308918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79442-CD52-47F3-80BB-8311FD5516F3}" type="datetimeFigureOut">
              <a:rPr lang="en-US" smtClean="0"/>
              <a:t>2022-07-10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6A274-F65C-4113-BB3A-3EEB99DFBA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185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79442-CD52-47F3-80BB-8311FD5516F3}" type="datetimeFigureOut">
              <a:rPr lang="en-US" smtClean="0"/>
              <a:t>2022-07-10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276817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479442-CD52-47F3-80BB-8311FD5516F3}" type="datetimeFigureOut">
              <a:rPr lang="en-US" smtClean="0"/>
              <a:t>2022-07-10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4198841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479442-CD52-47F3-80BB-8311FD5516F3}" type="datetimeFigureOut">
              <a:rPr lang="en-US" smtClean="0"/>
              <a:t>2022-07-10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2300791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79442-CD52-47F3-80BB-8311FD5516F3}" type="datetimeFigureOut">
              <a:rPr lang="en-US" smtClean="0"/>
              <a:t>2022-07-10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2138804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79442-CD52-47F3-80BB-8311FD5516F3}" type="datetimeFigureOut">
              <a:rPr lang="en-US" smtClean="0"/>
              <a:t>2022-07-10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6192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79442-CD52-47F3-80BB-8311FD5516F3}" type="datetimeFigureOut">
              <a:rPr lang="en-US" smtClean="0"/>
              <a:t>2022-07-10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91888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79442-CD52-47F3-80BB-8311FD5516F3}" type="datetimeFigureOut">
              <a:rPr lang="en-US" smtClean="0"/>
              <a:t>2022-07-10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85801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79442-CD52-47F3-80BB-8311FD5516F3}" type="datetimeFigureOut">
              <a:rPr lang="en-US" smtClean="0"/>
              <a:t>2022-07-10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88729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79442-CD52-47F3-80BB-8311FD5516F3}" type="datetimeFigureOut">
              <a:rPr lang="en-US" smtClean="0"/>
              <a:t>2022-07-10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420713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79442-CD52-47F3-80BB-8311FD5516F3}" type="datetimeFigureOut">
              <a:rPr lang="en-US" smtClean="0"/>
              <a:t>2022-07-10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99967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79442-CD52-47F3-80BB-8311FD5516F3}" type="datetimeFigureOut">
              <a:rPr lang="en-US" smtClean="0"/>
              <a:t>2022-07-10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281459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79442-CD52-47F3-80BB-8311FD5516F3}" type="datetimeFigureOut">
              <a:rPr lang="en-US" smtClean="0"/>
              <a:t>2022-07-10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418471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79442-CD52-47F3-80BB-8311FD5516F3}" type="datetimeFigureOut">
              <a:rPr lang="en-US" smtClean="0"/>
              <a:t>2022-07-10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6A274-F65C-4113-BB3A-3EEB99DFBAEF}" type="slidenum">
              <a:rPr lang="en-US" smtClean="0"/>
              <a:t>‹#›</a:t>
            </a:fld>
            <a:endParaRPr lang="en-US"/>
          </a:p>
        </p:txBody>
      </p:sp>
    </p:spTree>
    <p:extLst>
      <p:ext uri="{BB962C8B-B14F-4D97-AF65-F5344CB8AC3E}">
        <p14:creationId xmlns:p14="http://schemas.microsoft.com/office/powerpoint/2010/main" val="9750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479442-CD52-47F3-80BB-8311FD5516F3}" type="datetimeFigureOut">
              <a:rPr lang="en-US" smtClean="0"/>
              <a:t>2022-07-10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B6A274-F65C-4113-BB3A-3EEB99DFBAEF}" type="slidenum">
              <a:rPr lang="en-US" smtClean="0"/>
              <a:t>‹#›</a:t>
            </a:fld>
            <a:endParaRPr lang="en-US"/>
          </a:p>
        </p:txBody>
      </p:sp>
    </p:spTree>
    <p:extLst>
      <p:ext uri="{BB962C8B-B14F-4D97-AF65-F5344CB8AC3E}">
        <p14:creationId xmlns:p14="http://schemas.microsoft.com/office/powerpoint/2010/main" val="12555468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D7E9-C726-31F9-D76B-06AD7D73645B}"/>
              </a:ext>
            </a:extLst>
          </p:cNvPr>
          <p:cNvSpPr>
            <a:spLocks noGrp="1"/>
          </p:cNvSpPr>
          <p:nvPr>
            <p:ph type="ctrTitle"/>
          </p:nvPr>
        </p:nvSpPr>
        <p:spPr>
          <a:xfrm>
            <a:off x="1876424" y="1377244"/>
            <a:ext cx="8791575" cy="2132718"/>
          </a:xfrm>
        </p:spPr>
        <p:txBody>
          <a:bodyPr>
            <a:noAutofit/>
          </a:bodyPr>
          <a:lstStyle/>
          <a:p>
            <a:r>
              <a:rPr lang="en-US" sz="4000" b="1" dirty="0">
                <a:solidFill>
                  <a:srgbClr val="FFFF00"/>
                </a:solidFill>
              </a:rPr>
              <a:t>CI/CD — A better way to build</a:t>
            </a:r>
            <a:br>
              <a:rPr lang="en-US" sz="4000" b="1" dirty="0">
                <a:solidFill>
                  <a:srgbClr val="FFFF00"/>
                </a:solidFill>
              </a:rPr>
            </a:br>
            <a:r>
              <a:rPr lang="en-US" sz="4000" b="1" dirty="0">
                <a:solidFill>
                  <a:srgbClr val="FFFF00"/>
                </a:solidFill>
              </a:rPr>
              <a:t>and ship our products.</a:t>
            </a:r>
          </a:p>
        </p:txBody>
      </p:sp>
      <p:sp>
        <p:nvSpPr>
          <p:cNvPr id="3" name="Subtitle 2">
            <a:extLst>
              <a:ext uri="{FF2B5EF4-FFF2-40B4-BE49-F238E27FC236}">
                <a16:creationId xmlns:a16="http://schemas.microsoft.com/office/drawing/2014/main" id="{43D8C568-58D1-C858-7E5E-A61AF3A81C63}"/>
              </a:ext>
            </a:extLst>
          </p:cNvPr>
          <p:cNvSpPr>
            <a:spLocks noGrp="1"/>
          </p:cNvSpPr>
          <p:nvPr>
            <p:ph type="subTitle" idx="1"/>
          </p:nvPr>
        </p:nvSpPr>
        <p:spPr/>
        <p:txBody>
          <a:bodyPr>
            <a:normAutofit/>
          </a:bodyPr>
          <a:lstStyle/>
          <a:p>
            <a:r>
              <a:rPr lang="en-US" sz="2400" dirty="0"/>
              <a:t>Fundamentals and Benefits of CI/CD to Achieve, Build, and Deploy Automation for Our Products.</a:t>
            </a:r>
          </a:p>
        </p:txBody>
      </p:sp>
    </p:spTree>
    <p:extLst>
      <p:ext uri="{BB962C8B-B14F-4D97-AF65-F5344CB8AC3E}">
        <p14:creationId xmlns:p14="http://schemas.microsoft.com/office/powerpoint/2010/main" val="493202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C7C9-2227-678B-5202-0854273B71DD}"/>
              </a:ext>
            </a:extLst>
          </p:cNvPr>
          <p:cNvSpPr>
            <a:spLocks noGrp="1"/>
          </p:cNvSpPr>
          <p:nvPr>
            <p:ph type="title"/>
          </p:nvPr>
        </p:nvSpPr>
        <p:spPr/>
        <p:txBody>
          <a:bodyPr>
            <a:normAutofit/>
          </a:bodyPr>
          <a:lstStyle/>
          <a:p>
            <a:r>
              <a:rPr lang="en-US" sz="4000" b="1" dirty="0">
                <a:solidFill>
                  <a:srgbClr val="FFFF00"/>
                </a:solidFill>
              </a:rPr>
              <a:t>Continuous Integration</a:t>
            </a:r>
          </a:p>
        </p:txBody>
      </p:sp>
      <p:sp>
        <p:nvSpPr>
          <p:cNvPr id="3" name="Content Placeholder 2">
            <a:extLst>
              <a:ext uri="{FF2B5EF4-FFF2-40B4-BE49-F238E27FC236}">
                <a16:creationId xmlns:a16="http://schemas.microsoft.com/office/drawing/2014/main" id="{BD8227FB-FBF2-4868-0C0F-3124A5D7CD30}"/>
              </a:ext>
            </a:extLst>
          </p:cNvPr>
          <p:cNvSpPr>
            <a:spLocks noGrp="1"/>
          </p:cNvSpPr>
          <p:nvPr>
            <p:ph idx="1"/>
          </p:nvPr>
        </p:nvSpPr>
        <p:spPr/>
        <p:txBody>
          <a:bodyPr/>
          <a:lstStyle/>
          <a:p>
            <a:r>
              <a:rPr lang="en-US" dirty="0"/>
              <a:t>The practice of merging all developers' working copies to a shared mainline several times a day to avoid conflicts in the code in the future. It's the first step towards ensuring that we have a high quality, deployable artifact. Some of the steps in this stage include: compiling, testing, running static analysis, checking for vulnerabilities in the our dependencies and storing the code artifacts.</a:t>
            </a:r>
          </a:p>
        </p:txBody>
      </p:sp>
    </p:spTree>
    <p:extLst>
      <p:ext uri="{BB962C8B-B14F-4D97-AF65-F5344CB8AC3E}">
        <p14:creationId xmlns:p14="http://schemas.microsoft.com/office/powerpoint/2010/main" val="2851495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C168-B4FB-6A23-D89A-86470A5001E4}"/>
              </a:ext>
            </a:extLst>
          </p:cNvPr>
          <p:cNvSpPr>
            <a:spLocks noGrp="1"/>
          </p:cNvSpPr>
          <p:nvPr>
            <p:ph type="title"/>
          </p:nvPr>
        </p:nvSpPr>
        <p:spPr/>
        <p:txBody>
          <a:bodyPr>
            <a:normAutofit/>
          </a:bodyPr>
          <a:lstStyle/>
          <a:p>
            <a:r>
              <a:rPr lang="en-US" sz="4400" b="1" dirty="0">
                <a:solidFill>
                  <a:srgbClr val="FFFF00"/>
                </a:solidFill>
              </a:rPr>
              <a:t>Continuous Deployment </a:t>
            </a:r>
          </a:p>
        </p:txBody>
      </p:sp>
      <p:sp>
        <p:nvSpPr>
          <p:cNvPr id="3" name="Content Placeholder 2">
            <a:extLst>
              <a:ext uri="{FF2B5EF4-FFF2-40B4-BE49-F238E27FC236}">
                <a16:creationId xmlns:a16="http://schemas.microsoft.com/office/drawing/2014/main" id="{782A4894-8D87-FDE5-165B-33F45C64EF55}"/>
              </a:ext>
            </a:extLst>
          </p:cNvPr>
          <p:cNvSpPr>
            <a:spLocks noGrp="1"/>
          </p:cNvSpPr>
          <p:nvPr>
            <p:ph idx="1"/>
          </p:nvPr>
        </p:nvSpPr>
        <p:spPr/>
        <p:txBody>
          <a:bodyPr/>
          <a:lstStyle/>
          <a:p>
            <a:r>
              <a:rPr lang="en-US" dirty="0"/>
              <a:t>This is the process by which verified changes in codebase or system architecture are deployed to production as soon as they are ready and without human input. Some steps in this stage include: setting up infrastructure, provisioning servers, copying files, smoke testing, promoting to production and even rolling back a change if something did not look right.</a:t>
            </a:r>
          </a:p>
        </p:txBody>
      </p:sp>
    </p:spTree>
    <p:extLst>
      <p:ext uri="{BB962C8B-B14F-4D97-AF65-F5344CB8AC3E}">
        <p14:creationId xmlns:p14="http://schemas.microsoft.com/office/powerpoint/2010/main" val="3981528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A4F4-98A0-A62D-B004-2A8A1280B14C}"/>
              </a:ext>
            </a:extLst>
          </p:cNvPr>
          <p:cNvSpPr>
            <a:spLocks noGrp="1"/>
          </p:cNvSpPr>
          <p:nvPr>
            <p:ph type="title"/>
          </p:nvPr>
        </p:nvSpPr>
        <p:spPr>
          <a:xfrm>
            <a:off x="1141413" y="618518"/>
            <a:ext cx="10553876" cy="1478570"/>
          </a:xfrm>
        </p:spPr>
        <p:txBody>
          <a:bodyPr>
            <a:normAutofit/>
          </a:bodyPr>
          <a:lstStyle/>
          <a:p>
            <a:r>
              <a:rPr lang="en-US" sz="4400" dirty="0">
                <a:solidFill>
                  <a:srgbClr val="FFFF00"/>
                </a:solidFill>
              </a:rPr>
              <a:t>Benefits of CI/CD to our business </a:t>
            </a:r>
          </a:p>
        </p:txBody>
      </p:sp>
      <p:sp>
        <p:nvSpPr>
          <p:cNvPr id="3" name="Content Placeholder 2">
            <a:extLst>
              <a:ext uri="{FF2B5EF4-FFF2-40B4-BE49-F238E27FC236}">
                <a16:creationId xmlns:a16="http://schemas.microsoft.com/office/drawing/2014/main" id="{14DC00E4-9DE9-9D90-6F43-2FBD25978F97}"/>
              </a:ext>
            </a:extLst>
          </p:cNvPr>
          <p:cNvSpPr>
            <a:spLocks noGrp="1"/>
          </p:cNvSpPr>
          <p:nvPr>
            <p:ph idx="1"/>
          </p:nvPr>
        </p:nvSpPr>
        <p:spPr>
          <a:xfrm>
            <a:off x="1264356" y="1659467"/>
            <a:ext cx="9783056" cy="4752622"/>
          </a:xfrm>
        </p:spPr>
        <p:txBody>
          <a:bodyPr>
            <a:normAutofit/>
          </a:bodyPr>
          <a:lstStyle/>
          <a:p>
            <a:pPr marL="0" indent="0">
              <a:buNone/>
            </a:pPr>
            <a:r>
              <a:rPr lang="en-US" dirty="0"/>
              <a:t>We would have these benefits when we set up our CI/CD pipeline:</a:t>
            </a:r>
          </a:p>
          <a:p>
            <a:pPr marL="0" indent="0">
              <a:buNone/>
            </a:pPr>
            <a:r>
              <a:rPr lang="en-US" dirty="0"/>
              <a:t>- Automated Smoke Tests: This would protect our revenue by reducing</a:t>
            </a:r>
          </a:p>
          <a:p>
            <a:pPr marL="0" indent="0">
              <a:buNone/>
            </a:pPr>
            <a:r>
              <a:rPr lang="en-US" dirty="0"/>
              <a:t>downtime caused by deploy-related crash or bugs.</a:t>
            </a:r>
          </a:p>
          <a:p>
            <a:pPr marL="0" indent="0">
              <a:buNone/>
            </a:pPr>
            <a:r>
              <a:rPr lang="en-US" dirty="0"/>
              <a:t>- Catch Unit Test Failures: Having less bug in our live app and spending less</a:t>
            </a:r>
          </a:p>
          <a:p>
            <a:pPr marL="0" indent="0">
              <a:buNone/>
            </a:pPr>
            <a:r>
              <a:rPr lang="en-US" dirty="0"/>
              <a:t>time doing manual testing would help us to avoid cost.</a:t>
            </a:r>
          </a:p>
          <a:p>
            <a:pPr marL="0" indent="0">
              <a:buNone/>
            </a:pPr>
            <a:r>
              <a:rPr lang="en-US" dirty="0"/>
              <a:t>- Faster and More Frequent Production Deployment: We would get more</a:t>
            </a:r>
          </a:p>
          <a:p>
            <a:pPr marL="0" indent="0">
              <a:buNone/>
            </a:pPr>
            <a:r>
              <a:rPr lang="en-US" dirty="0"/>
              <a:t>revenue by shipping value generating features more frequently to the</a:t>
            </a:r>
          </a:p>
          <a:p>
            <a:pPr marL="0" indent="0">
              <a:buNone/>
            </a:pPr>
            <a:r>
              <a:rPr lang="en-US" dirty="0"/>
              <a:t>customers, this would also help us to get feedback early and stay ahead.</a:t>
            </a:r>
          </a:p>
        </p:txBody>
      </p:sp>
    </p:spTree>
    <p:extLst>
      <p:ext uri="{BB962C8B-B14F-4D97-AF65-F5344CB8AC3E}">
        <p14:creationId xmlns:p14="http://schemas.microsoft.com/office/powerpoint/2010/main" val="1385246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1A46-C7C9-CCC9-C76A-D3317DADADE0}"/>
              </a:ext>
            </a:extLst>
          </p:cNvPr>
          <p:cNvSpPr>
            <a:spLocks noGrp="1"/>
          </p:cNvSpPr>
          <p:nvPr>
            <p:ph type="title"/>
          </p:nvPr>
        </p:nvSpPr>
        <p:spPr/>
        <p:txBody>
          <a:bodyPr>
            <a:normAutofit fontScale="90000"/>
          </a:bodyPr>
          <a:lstStyle/>
          <a:p>
            <a:r>
              <a:rPr lang="en-US" sz="4000" dirty="0">
                <a:solidFill>
                  <a:srgbClr val="FFFF00"/>
                </a:solidFill>
              </a:rPr>
              <a:t>Benefits of CI/CD to our business contd.</a:t>
            </a:r>
            <a:br>
              <a:rPr lang="en-US" sz="4000" dirty="0">
                <a:solidFill>
                  <a:srgbClr val="FFFF00"/>
                </a:solidFill>
              </a:rPr>
            </a:br>
            <a:endParaRPr lang="en-US" sz="4000" dirty="0">
              <a:solidFill>
                <a:srgbClr val="FFFF00"/>
              </a:solidFill>
            </a:endParaRPr>
          </a:p>
        </p:txBody>
      </p:sp>
      <p:sp>
        <p:nvSpPr>
          <p:cNvPr id="3" name="Content Placeholder 2">
            <a:extLst>
              <a:ext uri="{FF2B5EF4-FFF2-40B4-BE49-F238E27FC236}">
                <a16:creationId xmlns:a16="http://schemas.microsoft.com/office/drawing/2014/main" id="{D5AE9F1D-433C-297F-8CEF-AF443A9784A5}"/>
              </a:ext>
            </a:extLst>
          </p:cNvPr>
          <p:cNvSpPr>
            <a:spLocks noGrp="1"/>
          </p:cNvSpPr>
          <p:nvPr>
            <p:ph idx="1"/>
          </p:nvPr>
        </p:nvSpPr>
        <p:spPr>
          <a:xfrm>
            <a:off x="1141412" y="2249487"/>
            <a:ext cx="9905999" cy="4083580"/>
          </a:xfrm>
        </p:spPr>
        <p:txBody>
          <a:bodyPr/>
          <a:lstStyle/>
          <a:p>
            <a:pPr marL="0" indent="0">
              <a:buNone/>
            </a:pPr>
            <a:r>
              <a:rPr lang="en-US" dirty="0"/>
              <a:t>- Detect Security Vulnerabilities: This would enable us to easily detect</a:t>
            </a:r>
          </a:p>
          <a:p>
            <a:pPr marL="0" indent="0">
              <a:buNone/>
            </a:pPr>
            <a:r>
              <a:rPr lang="en-US" dirty="0"/>
              <a:t>serious security flaws that would be embarrassing if it had made it to the</a:t>
            </a:r>
          </a:p>
          <a:p>
            <a:pPr marL="0" indent="0">
              <a:buNone/>
            </a:pPr>
            <a:r>
              <a:rPr lang="en-US" dirty="0"/>
              <a:t>public. This would save us money trying to win back the customers’ trust</a:t>
            </a:r>
          </a:p>
          <a:p>
            <a:pPr marL="0" indent="0">
              <a:buNone/>
            </a:pPr>
            <a:r>
              <a:rPr lang="en-US" dirty="0"/>
              <a:t>and rebuilding our image.</a:t>
            </a:r>
          </a:p>
          <a:p>
            <a:pPr marL="0" indent="0">
              <a:buNone/>
            </a:pPr>
            <a:r>
              <a:rPr lang="en-US" dirty="0"/>
              <a:t>- Deploy to Production Without Manual Checks: Less time to market would</a:t>
            </a:r>
          </a:p>
          <a:p>
            <a:pPr marL="0" indent="0">
              <a:buNone/>
            </a:pPr>
            <a:r>
              <a:rPr lang="en-US" dirty="0"/>
              <a:t>help us to increase our revenue.</a:t>
            </a:r>
          </a:p>
          <a:p>
            <a:endParaRPr lang="en-US" dirty="0"/>
          </a:p>
        </p:txBody>
      </p:sp>
    </p:spTree>
    <p:extLst>
      <p:ext uri="{BB962C8B-B14F-4D97-AF65-F5344CB8AC3E}">
        <p14:creationId xmlns:p14="http://schemas.microsoft.com/office/powerpoint/2010/main" val="3679345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6A68-43C6-9B9A-5370-26ACAF769FB2}"/>
              </a:ext>
            </a:extLst>
          </p:cNvPr>
          <p:cNvSpPr>
            <a:spLocks noGrp="1"/>
          </p:cNvSpPr>
          <p:nvPr>
            <p:ph type="title"/>
          </p:nvPr>
        </p:nvSpPr>
        <p:spPr>
          <a:xfrm>
            <a:off x="2439811" y="2689715"/>
            <a:ext cx="7312377" cy="1478570"/>
          </a:xfrm>
        </p:spPr>
        <p:txBody>
          <a:bodyPr>
            <a:normAutofit fontScale="90000"/>
          </a:bodyPr>
          <a:lstStyle/>
          <a:p>
            <a:r>
              <a:rPr lang="en-US" sz="11500" dirty="0">
                <a:solidFill>
                  <a:srgbClr val="FFFF00"/>
                </a:solidFill>
              </a:rPr>
              <a:t>Thanks  </a:t>
            </a:r>
            <a:r>
              <a:rPr lang="en-US" sz="11500" dirty="0">
                <a:solidFill>
                  <a:srgbClr val="FFFF00"/>
                </a:solidFill>
                <a:sym typeface="Wingdings" panose="05000000000000000000" pitchFamily="2" charset="2"/>
              </a:rPr>
              <a:t></a:t>
            </a:r>
            <a:endParaRPr lang="en-US" dirty="0">
              <a:solidFill>
                <a:srgbClr val="FFFF00"/>
              </a:solidFill>
            </a:endParaRPr>
          </a:p>
        </p:txBody>
      </p:sp>
    </p:spTree>
    <p:extLst>
      <p:ext uri="{BB962C8B-B14F-4D97-AF65-F5344CB8AC3E}">
        <p14:creationId xmlns:p14="http://schemas.microsoft.com/office/powerpoint/2010/main" val="2500574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TotalTime>
  <Words>361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CI/CD — A better way to build and ship our products.</vt:lpstr>
      <vt:lpstr>Continuous Integration</vt:lpstr>
      <vt:lpstr>Continuous Deployment </vt:lpstr>
      <vt:lpstr>Benefits of CI/CD to our business </vt:lpstr>
      <vt:lpstr>Benefits of CI/CD to our business contd. </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 A better way to build and ship our products.</dc:title>
  <dc:creator>basel mohamed</dc:creator>
  <cp:lastModifiedBy>basel mohamed</cp:lastModifiedBy>
  <cp:revision>4</cp:revision>
  <dcterms:created xsi:type="dcterms:W3CDTF">2022-07-10T09:37:57Z</dcterms:created>
  <dcterms:modified xsi:type="dcterms:W3CDTF">2022-07-10T09:49:53Z</dcterms:modified>
</cp:coreProperties>
</file>