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61" r:id="rId6"/>
    <p:sldId id="262" r:id="rId7"/>
    <p:sldId id="263" r:id="rId8"/>
    <p:sldId id="264" r:id="rId9"/>
    <p:sldId id="265" r:id="rId10"/>
    <p:sldId id="266" r:id="rId11"/>
    <p:sldId id="268" r:id="rId12"/>
    <p:sldId id="267" r:id="rId13"/>
    <p:sldId id="259" r:id="rId14"/>
    <p:sldId id="270" r:id="rId15"/>
    <p:sldId id="269" r:id="rId16"/>
    <p:sldId id="271" r:id="rId17"/>
    <p:sldId id="280" r:id="rId18"/>
    <p:sldId id="281" r:id="rId19"/>
    <p:sldId id="282" r:id="rId20"/>
    <p:sldId id="283" r:id="rId21"/>
    <p:sldId id="284" r:id="rId22"/>
    <p:sldId id="285" r:id="rId23"/>
    <p:sldId id="273" r:id="rId24"/>
    <p:sldId id="274" r:id="rId25"/>
    <p:sldId id="276" r:id="rId26"/>
    <p:sldId id="275" r:id="rId27"/>
    <p:sldId id="278" r:id="rId28"/>
    <p:sldId id="279" r:id="rId29"/>
    <p:sldId id="286" r:id="rId30"/>
    <p:sldId id="287" r:id="rId31"/>
    <p:sldId id="288" r:id="rId32"/>
    <p:sldId id="290" r:id="rId33"/>
    <p:sldId id="289" r:id="rId34"/>
    <p:sldId id="291" r:id="rId35"/>
    <p:sldId id="292" r:id="rId36"/>
    <p:sldId id="27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660"/>
  </p:normalViewPr>
  <p:slideViewPr>
    <p:cSldViewPr snapToGrid="0">
      <p:cViewPr varScale="1">
        <p:scale>
          <a:sx n="86" d="100"/>
          <a:sy n="86"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AA6D-19CB-4E40-8ADF-B612079E1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299B4E-D1A2-4929-9996-94DC3B1538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3130F9-E305-40DC-9831-7694ABC3D13C}"/>
              </a:ext>
            </a:extLst>
          </p:cNvPr>
          <p:cNvSpPr>
            <a:spLocks noGrp="1"/>
          </p:cNvSpPr>
          <p:nvPr>
            <p:ph type="dt" sz="half" idx="10"/>
          </p:nvPr>
        </p:nvSpPr>
        <p:spPr/>
        <p:txBody>
          <a:bodyPr/>
          <a:lstStyle/>
          <a:p>
            <a:fld id="{EC781CFF-FF57-4478-A789-AD716EF18DFD}" type="datetimeFigureOut">
              <a:rPr lang="en-US" smtClean="0"/>
              <a:t>11/28/2021</a:t>
            </a:fld>
            <a:endParaRPr lang="en-US"/>
          </a:p>
        </p:txBody>
      </p:sp>
      <p:sp>
        <p:nvSpPr>
          <p:cNvPr id="5" name="Footer Placeholder 4">
            <a:extLst>
              <a:ext uri="{FF2B5EF4-FFF2-40B4-BE49-F238E27FC236}">
                <a16:creationId xmlns:a16="http://schemas.microsoft.com/office/drawing/2014/main" id="{0F87F47E-0B24-45FE-A241-038CBC5BB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1FA65-92EA-4835-A503-0EAF52841B66}"/>
              </a:ext>
            </a:extLst>
          </p:cNvPr>
          <p:cNvSpPr>
            <a:spLocks noGrp="1"/>
          </p:cNvSpPr>
          <p:nvPr>
            <p:ph type="sldNum" sz="quarter" idx="12"/>
          </p:nvPr>
        </p:nvSpPr>
        <p:spPr/>
        <p:txBody>
          <a:bodyPr/>
          <a:lstStyle/>
          <a:p>
            <a:fld id="{0B16B6DF-B4D4-4A1E-B381-36534D4D3409}" type="slidenum">
              <a:rPr lang="en-US" smtClean="0"/>
              <a:t>‹#›</a:t>
            </a:fld>
            <a:endParaRPr lang="en-US"/>
          </a:p>
        </p:txBody>
      </p:sp>
    </p:spTree>
    <p:extLst>
      <p:ext uri="{BB962C8B-B14F-4D97-AF65-F5344CB8AC3E}">
        <p14:creationId xmlns:p14="http://schemas.microsoft.com/office/powerpoint/2010/main" val="234142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C33-93F2-443F-A6E4-499D4F3431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0390-0345-4D56-9348-75F901627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3BFE45-6672-48CD-8DBD-026C6AA5E33D}"/>
              </a:ext>
            </a:extLst>
          </p:cNvPr>
          <p:cNvSpPr>
            <a:spLocks noGrp="1"/>
          </p:cNvSpPr>
          <p:nvPr>
            <p:ph type="dt" sz="half" idx="10"/>
          </p:nvPr>
        </p:nvSpPr>
        <p:spPr/>
        <p:txBody>
          <a:bodyPr/>
          <a:lstStyle/>
          <a:p>
            <a:fld id="{EC781CFF-FF57-4478-A789-AD716EF18DFD}" type="datetimeFigureOut">
              <a:rPr lang="en-US" smtClean="0"/>
              <a:t>11/28/2021</a:t>
            </a:fld>
            <a:endParaRPr lang="en-US"/>
          </a:p>
        </p:txBody>
      </p:sp>
      <p:sp>
        <p:nvSpPr>
          <p:cNvPr id="5" name="Footer Placeholder 4">
            <a:extLst>
              <a:ext uri="{FF2B5EF4-FFF2-40B4-BE49-F238E27FC236}">
                <a16:creationId xmlns:a16="http://schemas.microsoft.com/office/drawing/2014/main" id="{F069615A-535A-440F-BA7F-28D19E9C1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D86D6-94CB-423C-A890-CD4EDF940A14}"/>
              </a:ext>
            </a:extLst>
          </p:cNvPr>
          <p:cNvSpPr>
            <a:spLocks noGrp="1"/>
          </p:cNvSpPr>
          <p:nvPr>
            <p:ph type="sldNum" sz="quarter" idx="12"/>
          </p:nvPr>
        </p:nvSpPr>
        <p:spPr/>
        <p:txBody>
          <a:bodyPr/>
          <a:lstStyle/>
          <a:p>
            <a:fld id="{0B16B6DF-B4D4-4A1E-B381-36534D4D3409}" type="slidenum">
              <a:rPr lang="en-US" smtClean="0"/>
              <a:t>‹#›</a:t>
            </a:fld>
            <a:endParaRPr lang="en-US"/>
          </a:p>
        </p:txBody>
      </p:sp>
    </p:spTree>
    <p:extLst>
      <p:ext uri="{BB962C8B-B14F-4D97-AF65-F5344CB8AC3E}">
        <p14:creationId xmlns:p14="http://schemas.microsoft.com/office/powerpoint/2010/main" val="283686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C7B11E-3311-4A68-8E9E-E201D031BE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E851EB-41C9-4FAC-A8A4-083DBFDDF3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BEB92-7ED0-43DD-927E-E917FDDE38A4}"/>
              </a:ext>
            </a:extLst>
          </p:cNvPr>
          <p:cNvSpPr>
            <a:spLocks noGrp="1"/>
          </p:cNvSpPr>
          <p:nvPr>
            <p:ph type="dt" sz="half" idx="10"/>
          </p:nvPr>
        </p:nvSpPr>
        <p:spPr/>
        <p:txBody>
          <a:bodyPr/>
          <a:lstStyle/>
          <a:p>
            <a:fld id="{EC781CFF-FF57-4478-A789-AD716EF18DFD}" type="datetimeFigureOut">
              <a:rPr lang="en-US" smtClean="0"/>
              <a:t>11/28/2021</a:t>
            </a:fld>
            <a:endParaRPr lang="en-US"/>
          </a:p>
        </p:txBody>
      </p:sp>
      <p:sp>
        <p:nvSpPr>
          <p:cNvPr id="5" name="Footer Placeholder 4">
            <a:extLst>
              <a:ext uri="{FF2B5EF4-FFF2-40B4-BE49-F238E27FC236}">
                <a16:creationId xmlns:a16="http://schemas.microsoft.com/office/drawing/2014/main" id="{40CF3CC8-7BA8-4D35-8612-3C55F22E5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5CD4F-3EB4-44B2-9FFB-968E2B1EA83C}"/>
              </a:ext>
            </a:extLst>
          </p:cNvPr>
          <p:cNvSpPr>
            <a:spLocks noGrp="1"/>
          </p:cNvSpPr>
          <p:nvPr>
            <p:ph type="sldNum" sz="quarter" idx="12"/>
          </p:nvPr>
        </p:nvSpPr>
        <p:spPr/>
        <p:txBody>
          <a:bodyPr/>
          <a:lstStyle/>
          <a:p>
            <a:fld id="{0B16B6DF-B4D4-4A1E-B381-36534D4D3409}" type="slidenum">
              <a:rPr lang="en-US" smtClean="0"/>
              <a:t>‹#›</a:t>
            </a:fld>
            <a:endParaRPr lang="en-US"/>
          </a:p>
        </p:txBody>
      </p:sp>
    </p:spTree>
    <p:extLst>
      <p:ext uri="{BB962C8B-B14F-4D97-AF65-F5344CB8AC3E}">
        <p14:creationId xmlns:p14="http://schemas.microsoft.com/office/powerpoint/2010/main" val="393284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C7F7-3275-4859-91CF-15A759FD8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1022D-09D3-4481-81BD-2FC9CD13B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3F159-B030-4D26-92D1-BC472A8DB2B9}"/>
              </a:ext>
            </a:extLst>
          </p:cNvPr>
          <p:cNvSpPr>
            <a:spLocks noGrp="1"/>
          </p:cNvSpPr>
          <p:nvPr>
            <p:ph type="dt" sz="half" idx="10"/>
          </p:nvPr>
        </p:nvSpPr>
        <p:spPr/>
        <p:txBody>
          <a:bodyPr/>
          <a:lstStyle/>
          <a:p>
            <a:fld id="{EC781CFF-FF57-4478-A789-AD716EF18DFD}" type="datetimeFigureOut">
              <a:rPr lang="en-US" smtClean="0"/>
              <a:t>11/28/2021</a:t>
            </a:fld>
            <a:endParaRPr lang="en-US"/>
          </a:p>
        </p:txBody>
      </p:sp>
      <p:sp>
        <p:nvSpPr>
          <p:cNvPr id="5" name="Footer Placeholder 4">
            <a:extLst>
              <a:ext uri="{FF2B5EF4-FFF2-40B4-BE49-F238E27FC236}">
                <a16:creationId xmlns:a16="http://schemas.microsoft.com/office/drawing/2014/main" id="{09441A48-55E3-4EE4-8609-209F94E50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252E0-B3A5-4510-AB3A-22FFE42D9FDD}"/>
              </a:ext>
            </a:extLst>
          </p:cNvPr>
          <p:cNvSpPr>
            <a:spLocks noGrp="1"/>
          </p:cNvSpPr>
          <p:nvPr>
            <p:ph type="sldNum" sz="quarter" idx="12"/>
          </p:nvPr>
        </p:nvSpPr>
        <p:spPr/>
        <p:txBody>
          <a:bodyPr/>
          <a:lstStyle/>
          <a:p>
            <a:fld id="{0B16B6DF-B4D4-4A1E-B381-36534D4D3409}" type="slidenum">
              <a:rPr lang="en-US" smtClean="0"/>
              <a:t>‹#›</a:t>
            </a:fld>
            <a:endParaRPr lang="en-US"/>
          </a:p>
        </p:txBody>
      </p:sp>
    </p:spTree>
    <p:extLst>
      <p:ext uri="{BB962C8B-B14F-4D97-AF65-F5344CB8AC3E}">
        <p14:creationId xmlns:p14="http://schemas.microsoft.com/office/powerpoint/2010/main" val="380372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1C80-E841-4B2F-8312-A03EAAFB6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EDC435-A5C5-44EE-82A3-999CC22F0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56B12D-A6BD-4275-9D3F-785C0ABA96E4}"/>
              </a:ext>
            </a:extLst>
          </p:cNvPr>
          <p:cNvSpPr>
            <a:spLocks noGrp="1"/>
          </p:cNvSpPr>
          <p:nvPr>
            <p:ph type="dt" sz="half" idx="10"/>
          </p:nvPr>
        </p:nvSpPr>
        <p:spPr/>
        <p:txBody>
          <a:bodyPr/>
          <a:lstStyle/>
          <a:p>
            <a:fld id="{EC781CFF-FF57-4478-A789-AD716EF18DFD}" type="datetimeFigureOut">
              <a:rPr lang="en-US" smtClean="0"/>
              <a:t>11/28/2021</a:t>
            </a:fld>
            <a:endParaRPr lang="en-US"/>
          </a:p>
        </p:txBody>
      </p:sp>
      <p:sp>
        <p:nvSpPr>
          <p:cNvPr id="5" name="Footer Placeholder 4">
            <a:extLst>
              <a:ext uri="{FF2B5EF4-FFF2-40B4-BE49-F238E27FC236}">
                <a16:creationId xmlns:a16="http://schemas.microsoft.com/office/drawing/2014/main" id="{9894711E-1190-45FC-A8D1-9D9904E99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CAEB0-B949-4AC2-933E-06E377FD32A5}"/>
              </a:ext>
            </a:extLst>
          </p:cNvPr>
          <p:cNvSpPr>
            <a:spLocks noGrp="1"/>
          </p:cNvSpPr>
          <p:nvPr>
            <p:ph type="sldNum" sz="quarter" idx="12"/>
          </p:nvPr>
        </p:nvSpPr>
        <p:spPr/>
        <p:txBody>
          <a:bodyPr/>
          <a:lstStyle/>
          <a:p>
            <a:fld id="{0B16B6DF-B4D4-4A1E-B381-36534D4D3409}" type="slidenum">
              <a:rPr lang="en-US" smtClean="0"/>
              <a:t>‹#›</a:t>
            </a:fld>
            <a:endParaRPr lang="en-US"/>
          </a:p>
        </p:txBody>
      </p:sp>
    </p:spTree>
    <p:extLst>
      <p:ext uri="{BB962C8B-B14F-4D97-AF65-F5344CB8AC3E}">
        <p14:creationId xmlns:p14="http://schemas.microsoft.com/office/powerpoint/2010/main" val="298152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AC58-914B-4655-9AB4-9EB1088F16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4595B-68EE-4FB6-87AF-07AA1280C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910A18-9A8F-44F0-9D77-4A90CC6AD3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E26EF2-88A1-4B48-98F3-EF174EF99BA6}"/>
              </a:ext>
            </a:extLst>
          </p:cNvPr>
          <p:cNvSpPr>
            <a:spLocks noGrp="1"/>
          </p:cNvSpPr>
          <p:nvPr>
            <p:ph type="dt" sz="half" idx="10"/>
          </p:nvPr>
        </p:nvSpPr>
        <p:spPr/>
        <p:txBody>
          <a:bodyPr/>
          <a:lstStyle/>
          <a:p>
            <a:fld id="{EC781CFF-FF57-4478-A789-AD716EF18DFD}" type="datetimeFigureOut">
              <a:rPr lang="en-US" smtClean="0"/>
              <a:t>11/28/2021</a:t>
            </a:fld>
            <a:endParaRPr lang="en-US"/>
          </a:p>
        </p:txBody>
      </p:sp>
      <p:sp>
        <p:nvSpPr>
          <p:cNvPr id="6" name="Footer Placeholder 5">
            <a:extLst>
              <a:ext uri="{FF2B5EF4-FFF2-40B4-BE49-F238E27FC236}">
                <a16:creationId xmlns:a16="http://schemas.microsoft.com/office/drawing/2014/main" id="{1D7C49CE-9AA1-43DA-B934-774DE013C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08C13-0CE2-4231-A83F-B1CF7B62863A}"/>
              </a:ext>
            </a:extLst>
          </p:cNvPr>
          <p:cNvSpPr>
            <a:spLocks noGrp="1"/>
          </p:cNvSpPr>
          <p:nvPr>
            <p:ph type="sldNum" sz="quarter" idx="12"/>
          </p:nvPr>
        </p:nvSpPr>
        <p:spPr/>
        <p:txBody>
          <a:bodyPr/>
          <a:lstStyle/>
          <a:p>
            <a:fld id="{0B16B6DF-B4D4-4A1E-B381-36534D4D3409}" type="slidenum">
              <a:rPr lang="en-US" smtClean="0"/>
              <a:t>‹#›</a:t>
            </a:fld>
            <a:endParaRPr lang="en-US"/>
          </a:p>
        </p:txBody>
      </p:sp>
    </p:spTree>
    <p:extLst>
      <p:ext uri="{BB962C8B-B14F-4D97-AF65-F5344CB8AC3E}">
        <p14:creationId xmlns:p14="http://schemas.microsoft.com/office/powerpoint/2010/main" val="233531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FE94-9AE3-4826-BB61-41720FC46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5465EE-B9CC-467A-892A-83F39CEC0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201BA-9183-4245-81AF-50247464DB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7E8946-DE47-4B7D-8C59-43D295B48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09CAF-FB0E-4F00-AE0E-78CC77114B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8CEB39-5EC3-4A41-9AB7-4A7D96C0704C}"/>
              </a:ext>
            </a:extLst>
          </p:cNvPr>
          <p:cNvSpPr>
            <a:spLocks noGrp="1"/>
          </p:cNvSpPr>
          <p:nvPr>
            <p:ph type="dt" sz="half" idx="10"/>
          </p:nvPr>
        </p:nvSpPr>
        <p:spPr/>
        <p:txBody>
          <a:bodyPr/>
          <a:lstStyle/>
          <a:p>
            <a:fld id="{EC781CFF-FF57-4478-A789-AD716EF18DFD}" type="datetimeFigureOut">
              <a:rPr lang="en-US" smtClean="0"/>
              <a:t>11/28/2021</a:t>
            </a:fld>
            <a:endParaRPr lang="en-US"/>
          </a:p>
        </p:txBody>
      </p:sp>
      <p:sp>
        <p:nvSpPr>
          <p:cNvPr id="8" name="Footer Placeholder 7">
            <a:extLst>
              <a:ext uri="{FF2B5EF4-FFF2-40B4-BE49-F238E27FC236}">
                <a16:creationId xmlns:a16="http://schemas.microsoft.com/office/drawing/2014/main" id="{731FA042-C0ED-4293-A6A3-7F29C2C3C1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204D44-7313-444B-832C-72D4677C2247}"/>
              </a:ext>
            </a:extLst>
          </p:cNvPr>
          <p:cNvSpPr>
            <a:spLocks noGrp="1"/>
          </p:cNvSpPr>
          <p:nvPr>
            <p:ph type="sldNum" sz="quarter" idx="12"/>
          </p:nvPr>
        </p:nvSpPr>
        <p:spPr/>
        <p:txBody>
          <a:bodyPr/>
          <a:lstStyle/>
          <a:p>
            <a:fld id="{0B16B6DF-B4D4-4A1E-B381-36534D4D3409}" type="slidenum">
              <a:rPr lang="en-US" smtClean="0"/>
              <a:t>‹#›</a:t>
            </a:fld>
            <a:endParaRPr lang="en-US"/>
          </a:p>
        </p:txBody>
      </p:sp>
    </p:spTree>
    <p:extLst>
      <p:ext uri="{BB962C8B-B14F-4D97-AF65-F5344CB8AC3E}">
        <p14:creationId xmlns:p14="http://schemas.microsoft.com/office/powerpoint/2010/main" val="326344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B59B-76E3-4239-9AF0-1D77311690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8E5DBF-8CA3-4FF9-82DC-962C5592EF3D}"/>
              </a:ext>
            </a:extLst>
          </p:cNvPr>
          <p:cNvSpPr>
            <a:spLocks noGrp="1"/>
          </p:cNvSpPr>
          <p:nvPr>
            <p:ph type="dt" sz="half" idx="10"/>
          </p:nvPr>
        </p:nvSpPr>
        <p:spPr/>
        <p:txBody>
          <a:bodyPr/>
          <a:lstStyle/>
          <a:p>
            <a:fld id="{EC781CFF-FF57-4478-A789-AD716EF18DFD}" type="datetimeFigureOut">
              <a:rPr lang="en-US" smtClean="0"/>
              <a:t>11/28/2021</a:t>
            </a:fld>
            <a:endParaRPr lang="en-US"/>
          </a:p>
        </p:txBody>
      </p:sp>
      <p:sp>
        <p:nvSpPr>
          <p:cNvPr id="4" name="Footer Placeholder 3">
            <a:extLst>
              <a:ext uri="{FF2B5EF4-FFF2-40B4-BE49-F238E27FC236}">
                <a16:creationId xmlns:a16="http://schemas.microsoft.com/office/drawing/2014/main" id="{09F53D5F-649E-44A2-BD71-FADA68281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7693A7-AAC2-4F57-BFF2-08BFBE5CB357}"/>
              </a:ext>
            </a:extLst>
          </p:cNvPr>
          <p:cNvSpPr>
            <a:spLocks noGrp="1"/>
          </p:cNvSpPr>
          <p:nvPr>
            <p:ph type="sldNum" sz="quarter" idx="12"/>
          </p:nvPr>
        </p:nvSpPr>
        <p:spPr/>
        <p:txBody>
          <a:bodyPr/>
          <a:lstStyle/>
          <a:p>
            <a:fld id="{0B16B6DF-B4D4-4A1E-B381-36534D4D3409}" type="slidenum">
              <a:rPr lang="en-US" smtClean="0"/>
              <a:t>‹#›</a:t>
            </a:fld>
            <a:endParaRPr lang="en-US"/>
          </a:p>
        </p:txBody>
      </p:sp>
    </p:spTree>
    <p:extLst>
      <p:ext uri="{BB962C8B-B14F-4D97-AF65-F5344CB8AC3E}">
        <p14:creationId xmlns:p14="http://schemas.microsoft.com/office/powerpoint/2010/main" val="153405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85FE1-ED1B-440E-BA29-860E42E8270F}"/>
              </a:ext>
            </a:extLst>
          </p:cNvPr>
          <p:cNvSpPr>
            <a:spLocks noGrp="1"/>
          </p:cNvSpPr>
          <p:nvPr>
            <p:ph type="dt" sz="half" idx="10"/>
          </p:nvPr>
        </p:nvSpPr>
        <p:spPr/>
        <p:txBody>
          <a:bodyPr/>
          <a:lstStyle/>
          <a:p>
            <a:fld id="{EC781CFF-FF57-4478-A789-AD716EF18DFD}" type="datetimeFigureOut">
              <a:rPr lang="en-US" smtClean="0"/>
              <a:t>11/28/2021</a:t>
            </a:fld>
            <a:endParaRPr lang="en-US"/>
          </a:p>
        </p:txBody>
      </p:sp>
      <p:sp>
        <p:nvSpPr>
          <p:cNvPr id="3" name="Footer Placeholder 2">
            <a:extLst>
              <a:ext uri="{FF2B5EF4-FFF2-40B4-BE49-F238E27FC236}">
                <a16:creationId xmlns:a16="http://schemas.microsoft.com/office/drawing/2014/main" id="{A73C453D-6F88-46B3-A94F-2D30448E90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81E0BA-9B9C-427C-BB7B-355018602690}"/>
              </a:ext>
            </a:extLst>
          </p:cNvPr>
          <p:cNvSpPr>
            <a:spLocks noGrp="1"/>
          </p:cNvSpPr>
          <p:nvPr>
            <p:ph type="sldNum" sz="quarter" idx="12"/>
          </p:nvPr>
        </p:nvSpPr>
        <p:spPr/>
        <p:txBody>
          <a:bodyPr/>
          <a:lstStyle/>
          <a:p>
            <a:fld id="{0B16B6DF-B4D4-4A1E-B381-36534D4D3409}" type="slidenum">
              <a:rPr lang="en-US" smtClean="0"/>
              <a:t>‹#›</a:t>
            </a:fld>
            <a:endParaRPr lang="en-US"/>
          </a:p>
        </p:txBody>
      </p:sp>
    </p:spTree>
    <p:extLst>
      <p:ext uri="{BB962C8B-B14F-4D97-AF65-F5344CB8AC3E}">
        <p14:creationId xmlns:p14="http://schemas.microsoft.com/office/powerpoint/2010/main" val="61459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D6A8-1FBD-4EC5-AFB7-838E3079A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A2422F-4007-4685-8E87-8CCFE4267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07143D-BBE6-4826-A37D-87B16BBD7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54BE0-1952-4A83-A812-926DE6C43C47}"/>
              </a:ext>
            </a:extLst>
          </p:cNvPr>
          <p:cNvSpPr>
            <a:spLocks noGrp="1"/>
          </p:cNvSpPr>
          <p:nvPr>
            <p:ph type="dt" sz="half" idx="10"/>
          </p:nvPr>
        </p:nvSpPr>
        <p:spPr/>
        <p:txBody>
          <a:bodyPr/>
          <a:lstStyle/>
          <a:p>
            <a:fld id="{EC781CFF-FF57-4478-A789-AD716EF18DFD}" type="datetimeFigureOut">
              <a:rPr lang="en-US" smtClean="0"/>
              <a:t>11/28/2021</a:t>
            </a:fld>
            <a:endParaRPr lang="en-US"/>
          </a:p>
        </p:txBody>
      </p:sp>
      <p:sp>
        <p:nvSpPr>
          <p:cNvPr id="6" name="Footer Placeholder 5">
            <a:extLst>
              <a:ext uri="{FF2B5EF4-FFF2-40B4-BE49-F238E27FC236}">
                <a16:creationId xmlns:a16="http://schemas.microsoft.com/office/drawing/2014/main" id="{7F23D957-78C1-4F64-9C54-572CF0B29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87082-2C35-4DDF-81DC-9DF079C2F571}"/>
              </a:ext>
            </a:extLst>
          </p:cNvPr>
          <p:cNvSpPr>
            <a:spLocks noGrp="1"/>
          </p:cNvSpPr>
          <p:nvPr>
            <p:ph type="sldNum" sz="quarter" idx="12"/>
          </p:nvPr>
        </p:nvSpPr>
        <p:spPr/>
        <p:txBody>
          <a:bodyPr/>
          <a:lstStyle/>
          <a:p>
            <a:fld id="{0B16B6DF-B4D4-4A1E-B381-36534D4D3409}" type="slidenum">
              <a:rPr lang="en-US" smtClean="0"/>
              <a:t>‹#›</a:t>
            </a:fld>
            <a:endParaRPr lang="en-US"/>
          </a:p>
        </p:txBody>
      </p:sp>
    </p:spTree>
    <p:extLst>
      <p:ext uri="{BB962C8B-B14F-4D97-AF65-F5344CB8AC3E}">
        <p14:creationId xmlns:p14="http://schemas.microsoft.com/office/powerpoint/2010/main" val="13606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FB38-C5FD-4B72-9F47-0ABFA16B5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E7E04C-49E2-4EEE-BD08-4B5D63DC06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9D55B0-7D72-451B-998F-A1CFA2DF4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89E88-3C93-4429-8FB8-92E9D7F5ECA2}"/>
              </a:ext>
            </a:extLst>
          </p:cNvPr>
          <p:cNvSpPr>
            <a:spLocks noGrp="1"/>
          </p:cNvSpPr>
          <p:nvPr>
            <p:ph type="dt" sz="half" idx="10"/>
          </p:nvPr>
        </p:nvSpPr>
        <p:spPr/>
        <p:txBody>
          <a:bodyPr/>
          <a:lstStyle/>
          <a:p>
            <a:fld id="{EC781CFF-FF57-4478-A789-AD716EF18DFD}" type="datetimeFigureOut">
              <a:rPr lang="en-US" smtClean="0"/>
              <a:t>11/28/2021</a:t>
            </a:fld>
            <a:endParaRPr lang="en-US"/>
          </a:p>
        </p:txBody>
      </p:sp>
      <p:sp>
        <p:nvSpPr>
          <p:cNvPr id="6" name="Footer Placeholder 5">
            <a:extLst>
              <a:ext uri="{FF2B5EF4-FFF2-40B4-BE49-F238E27FC236}">
                <a16:creationId xmlns:a16="http://schemas.microsoft.com/office/drawing/2014/main" id="{2B1DE991-BB21-48E4-B00B-676EAF75B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254EC-CBD6-4EC6-B973-A5EEE9CD0FA1}"/>
              </a:ext>
            </a:extLst>
          </p:cNvPr>
          <p:cNvSpPr>
            <a:spLocks noGrp="1"/>
          </p:cNvSpPr>
          <p:nvPr>
            <p:ph type="sldNum" sz="quarter" idx="12"/>
          </p:nvPr>
        </p:nvSpPr>
        <p:spPr/>
        <p:txBody>
          <a:bodyPr/>
          <a:lstStyle/>
          <a:p>
            <a:fld id="{0B16B6DF-B4D4-4A1E-B381-36534D4D3409}" type="slidenum">
              <a:rPr lang="en-US" smtClean="0"/>
              <a:t>‹#›</a:t>
            </a:fld>
            <a:endParaRPr lang="en-US"/>
          </a:p>
        </p:txBody>
      </p:sp>
    </p:spTree>
    <p:extLst>
      <p:ext uri="{BB962C8B-B14F-4D97-AF65-F5344CB8AC3E}">
        <p14:creationId xmlns:p14="http://schemas.microsoft.com/office/powerpoint/2010/main" val="349231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ED33B6-BB8E-46DB-85F7-A3123CDE3E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0A6E74-DDF2-4711-890C-79E42A208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2906C-B53D-460F-858B-F6E70ABFD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81CFF-FF57-4478-A789-AD716EF18DFD}" type="datetimeFigureOut">
              <a:rPr lang="en-US" smtClean="0"/>
              <a:t>11/28/2021</a:t>
            </a:fld>
            <a:endParaRPr lang="en-US"/>
          </a:p>
        </p:txBody>
      </p:sp>
      <p:sp>
        <p:nvSpPr>
          <p:cNvPr id="5" name="Footer Placeholder 4">
            <a:extLst>
              <a:ext uri="{FF2B5EF4-FFF2-40B4-BE49-F238E27FC236}">
                <a16:creationId xmlns:a16="http://schemas.microsoft.com/office/drawing/2014/main" id="{9A0499B8-BC7D-4F13-81E4-466373498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65CC7D-801F-4D64-B139-421C4C1AD4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16B6DF-B4D4-4A1E-B381-36534D4D3409}" type="slidenum">
              <a:rPr lang="en-US" smtClean="0"/>
              <a:t>‹#›</a:t>
            </a:fld>
            <a:endParaRPr lang="en-US"/>
          </a:p>
        </p:txBody>
      </p:sp>
    </p:spTree>
    <p:extLst>
      <p:ext uri="{BB962C8B-B14F-4D97-AF65-F5344CB8AC3E}">
        <p14:creationId xmlns:p14="http://schemas.microsoft.com/office/powerpoint/2010/main" val="3608256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E5718-A5E6-48D2-BD35-4CA7DE4EE369}"/>
              </a:ext>
            </a:extLst>
          </p:cNvPr>
          <p:cNvSpPr txBox="1"/>
          <p:nvPr/>
        </p:nvSpPr>
        <p:spPr>
          <a:xfrm>
            <a:off x="2716567" y="443883"/>
            <a:ext cx="6249880" cy="584775"/>
          </a:xfrm>
          <a:prstGeom prst="rect">
            <a:avLst/>
          </a:prstGeom>
          <a:noFill/>
        </p:spPr>
        <p:txBody>
          <a:bodyPr wrap="square" rtlCol="0">
            <a:spAutoFit/>
          </a:bodyPr>
          <a:lstStyle/>
          <a:p>
            <a:pPr algn="ctr"/>
            <a:r>
              <a:rPr lang="en-US" sz="3200" dirty="0"/>
              <a:t>Normalization</a:t>
            </a:r>
          </a:p>
        </p:txBody>
      </p:sp>
    </p:spTree>
    <p:extLst>
      <p:ext uri="{BB962C8B-B14F-4D97-AF65-F5344CB8AC3E}">
        <p14:creationId xmlns:p14="http://schemas.microsoft.com/office/powerpoint/2010/main" val="2265892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E5718-A5E6-48D2-BD35-4CA7DE4EE369}"/>
              </a:ext>
            </a:extLst>
          </p:cNvPr>
          <p:cNvSpPr txBox="1"/>
          <p:nvPr/>
        </p:nvSpPr>
        <p:spPr>
          <a:xfrm>
            <a:off x="2716567" y="443883"/>
            <a:ext cx="6249880" cy="584775"/>
          </a:xfrm>
          <a:prstGeom prst="rect">
            <a:avLst/>
          </a:prstGeom>
          <a:noFill/>
        </p:spPr>
        <p:txBody>
          <a:bodyPr wrap="square" rtlCol="0">
            <a:spAutoFit/>
          </a:bodyPr>
          <a:lstStyle/>
          <a:p>
            <a:pPr algn="ctr"/>
            <a:r>
              <a:rPr lang="en-US" sz="3200" dirty="0"/>
              <a:t>Schema</a:t>
            </a:r>
          </a:p>
        </p:txBody>
      </p:sp>
    </p:spTree>
    <p:extLst>
      <p:ext uri="{BB962C8B-B14F-4D97-AF65-F5344CB8AC3E}">
        <p14:creationId xmlns:p14="http://schemas.microsoft.com/office/powerpoint/2010/main" val="278452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B6DCAD-9189-4F8E-94A5-77719725A314}"/>
              </a:ext>
            </a:extLst>
          </p:cNvPr>
          <p:cNvSpPr txBox="1"/>
          <p:nvPr/>
        </p:nvSpPr>
        <p:spPr>
          <a:xfrm>
            <a:off x="683581" y="390617"/>
            <a:ext cx="7093258" cy="523220"/>
          </a:xfrm>
          <a:prstGeom prst="rect">
            <a:avLst/>
          </a:prstGeom>
          <a:noFill/>
        </p:spPr>
        <p:txBody>
          <a:bodyPr wrap="square" rtlCol="0">
            <a:spAutoFit/>
          </a:bodyPr>
          <a:lstStyle/>
          <a:p>
            <a:r>
              <a:rPr lang="en-US" sz="2800" dirty="0"/>
              <a:t>A user defined in a database  can :</a:t>
            </a:r>
          </a:p>
        </p:txBody>
      </p:sp>
      <p:sp>
        <p:nvSpPr>
          <p:cNvPr id="5" name="TextBox 4">
            <a:extLst>
              <a:ext uri="{FF2B5EF4-FFF2-40B4-BE49-F238E27FC236}">
                <a16:creationId xmlns:a16="http://schemas.microsoft.com/office/drawing/2014/main" id="{3830290B-63C5-409A-845E-2D0553D26E00}"/>
              </a:ext>
            </a:extLst>
          </p:cNvPr>
          <p:cNvSpPr txBox="1"/>
          <p:nvPr/>
        </p:nvSpPr>
        <p:spPr>
          <a:xfrm>
            <a:off x="683581" y="1457417"/>
            <a:ext cx="7093258" cy="707886"/>
          </a:xfrm>
          <a:prstGeom prst="rect">
            <a:avLst/>
          </a:prstGeom>
          <a:noFill/>
        </p:spPr>
        <p:txBody>
          <a:bodyPr wrap="square" rtlCol="0">
            <a:spAutoFit/>
          </a:bodyPr>
          <a:lstStyle/>
          <a:p>
            <a:pPr marL="457200" indent="-457200">
              <a:buAutoNum type="arabicPeriod"/>
            </a:pPr>
            <a:r>
              <a:rPr lang="en-US" sz="2000" dirty="0"/>
              <a:t>Add objects to database schemas</a:t>
            </a:r>
          </a:p>
          <a:p>
            <a:pPr marL="457200" indent="-457200">
              <a:buAutoNum type="arabicPeriod"/>
            </a:pPr>
            <a:r>
              <a:rPr lang="en-US" sz="2000" dirty="0"/>
              <a:t>Own a schema</a:t>
            </a:r>
          </a:p>
        </p:txBody>
      </p:sp>
      <p:sp>
        <p:nvSpPr>
          <p:cNvPr id="6" name="TextBox 5">
            <a:extLst>
              <a:ext uri="{FF2B5EF4-FFF2-40B4-BE49-F238E27FC236}">
                <a16:creationId xmlns:a16="http://schemas.microsoft.com/office/drawing/2014/main" id="{03F5C390-7DA7-41EA-BD1F-78664F1BE16C}"/>
              </a:ext>
            </a:extLst>
          </p:cNvPr>
          <p:cNvSpPr txBox="1"/>
          <p:nvPr/>
        </p:nvSpPr>
        <p:spPr>
          <a:xfrm>
            <a:off x="683581" y="3429000"/>
            <a:ext cx="7093258" cy="400110"/>
          </a:xfrm>
          <a:prstGeom prst="rect">
            <a:avLst/>
          </a:prstGeom>
          <a:noFill/>
        </p:spPr>
        <p:txBody>
          <a:bodyPr wrap="square" rtlCol="0">
            <a:spAutoFit/>
          </a:bodyPr>
          <a:lstStyle/>
          <a:p>
            <a:pPr marL="457200" indent="-457200">
              <a:buAutoNum type="arabicPeriod"/>
            </a:pPr>
            <a:r>
              <a:rPr lang="en-US" sz="2000" dirty="0"/>
              <a:t>Define schemas</a:t>
            </a:r>
          </a:p>
        </p:txBody>
      </p:sp>
      <p:sp>
        <p:nvSpPr>
          <p:cNvPr id="7" name="TextBox 6">
            <a:extLst>
              <a:ext uri="{FF2B5EF4-FFF2-40B4-BE49-F238E27FC236}">
                <a16:creationId xmlns:a16="http://schemas.microsoft.com/office/drawing/2014/main" id="{510DA890-6277-4F0F-A5A9-6C917A703947}"/>
              </a:ext>
            </a:extLst>
          </p:cNvPr>
          <p:cNvSpPr txBox="1"/>
          <p:nvPr/>
        </p:nvSpPr>
        <p:spPr>
          <a:xfrm>
            <a:off x="683581" y="2708883"/>
            <a:ext cx="7093258" cy="523220"/>
          </a:xfrm>
          <a:prstGeom prst="rect">
            <a:avLst/>
          </a:prstGeom>
          <a:noFill/>
        </p:spPr>
        <p:txBody>
          <a:bodyPr wrap="square" rtlCol="0">
            <a:spAutoFit/>
          </a:bodyPr>
          <a:lstStyle/>
          <a:p>
            <a:r>
              <a:rPr lang="en-US" sz="2800" dirty="0"/>
              <a:t>A user defined in a database  cannot :</a:t>
            </a:r>
          </a:p>
        </p:txBody>
      </p:sp>
    </p:spTree>
    <p:extLst>
      <p:ext uri="{BB962C8B-B14F-4D97-AF65-F5344CB8AC3E}">
        <p14:creationId xmlns:p14="http://schemas.microsoft.com/office/powerpoint/2010/main" val="167144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593F1-DA3C-4C91-86A6-9248EBACD0DE}"/>
              </a:ext>
            </a:extLst>
          </p:cNvPr>
          <p:cNvSpPr txBox="1"/>
          <p:nvPr/>
        </p:nvSpPr>
        <p:spPr>
          <a:xfrm>
            <a:off x="2716567" y="443883"/>
            <a:ext cx="6249880" cy="584775"/>
          </a:xfrm>
          <a:prstGeom prst="rect">
            <a:avLst/>
          </a:prstGeom>
          <a:noFill/>
        </p:spPr>
        <p:txBody>
          <a:bodyPr wrap="square" rtlCol="0">
            <a:spAutoFit/>
          </a:bodyPr>
          <a:lstStyle/>
          <a:p>
            <a:pPr algn="ctr"/>
            <a:r>
              <a:rPr lang="en-US" sz="3200" dirty="0"/>
              <a:t>Example</a:t>
            </a:r>
          </a:p>
        </p:txBody>
      </p:sp>
      <p:sp>
        <p:nvSpPr>
          <p:cNvPr id="5" name="TextBox 4">
            <a:extLst>
              <a:ext uri="{FF2B5EF4-FFF2-40B4-BE49-F238E27FC236}">
                <a16:creationId xmlns:a16="http://schemas.microsoft.com/office/drawing/2014/main" id="{1CEF7A10-A7CA-4A79-97E0-E04AB9FC1849}"/>
              </a:ext>
            </a:extLst>
          </p:cNvPr>
          <p:cNvSpPr txBox="1"/>
          <p:nvPr/>
        </p:nvSpPr>
        <p:spPr>
          <a:xfrm>
            <a:off x="230818" y="1633491"/>
            <a:ext cx="9880847" cy="1077218"/>
          </a:xfrm>
          <a:prstGeom prst="rect">
            <a:avLst/>
          </a:prstGeom>
          <a:noFill/>
        </p:spPr>
        <p:txBody>
          <a:bodyPr wrap="square" rtlCol="0">
            <a:spAutoFit/>
          </a:bodyPr>
          <a:lstStyle/>
          <a:p>
            <a:r>
              <a:rPr lang="en-US" sz="3200" dirty="0"/>
              <a:t>Let’s create a login, user and schema from scratch …</a:t>
            </a:r>
          </a:p>
          <a:p>
            <a:endParaRPr lang="en-US" sz="3200" dirty="0"/>
          </a:p>
        </p:txBody>
      </p:sp>
    </p:spTree>
    <p:extLst>
      <p:ext uri="{BB962C8B-B14F-4D97-AF65-F5344CB8AC3E}">
        <p14:creationId xmlns:p14="http://schemas.microsoft.com/office/powerpoint/2010/main" val="269116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E5718-A5E6-48D2-BD35-4CA7DE4EE369}"/>
              </a:ext>
            </a:extLst>
          </p:cNvPr>
          <p:cNvSpPr txBox="1"/>
          <p:nvPr/>
        </p:nvSpPr>
        <p:spPr>
          <a:xfrm>
            <a:off x="2716567" y="443883"/>
            <a:ext cx="6249880" cy="584775"/>
          </a:xfrm>
          <a:prstGeom prst="rect">
            <a:avLst/>
          </a:prstGeom>
          <a:noFill/>
        </p:spPr>
        <p:txBody>
          <a:bodyPr wrap="square" rtlCol="0">
            <a:spAutoFit/>
          </a:bodyPr>
          <a:lstStyle/>
          <a:p>
            <a:pPr algn="ctr"/>
            <a:r>
              <a:rPr lang="en-US" sz="3200" dirty="0"/>
              <a:t>SQL data types</a:t>
            </a:r>
          </a:p>
        </p:txBody>
      </p:sp>
    </p:spTree>
    <p:extLst>
      <p:ext uri="{BB962C8B-B14F-4D97-AF65-F5344CB8AC3E}">
        <p14:creationId xmlns:p14="http://schemas.microsoft.com/office/powerpoint/2010/main" val="175712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4469B3-1578-42E7-A669-CBA971935683}"/>
              </a:ext>
            </a:extLst>
          </p:cNvPr>
          <p:cNvSpPr txBox="1"/>
          <p:nvPr/>
        </p:nvSpPr>
        <p:spPr>
          <a:xfrm>
            <a:off x="2716567" y="443883"/>
            <a:ext cx="6249880" cy="584775"/>
          </a:xfrm>
          <a:prstGeom prst="rect">
            <a:avLst/>
          </a:prstGeom>
          <a:noFill/>
        </p:spPr>
        <p:txBody>
          <a:bodyPr wrap="square" rtlCol="0">
            <a:spAutoFit/>
          </a:bodyPr>
          <a:lstStyle/>
          <a:p>
            <a:pPr algn="ctr"/>
            <a:r>
              <a:rPr lang="en-US" sz="3200" dirty="0"/>
              <a:t>Importing data</a:t>
            </a:r>
          </a:p>
        </p:txBody>
      </p:sp>
      <p:pic>
        <p:nvPicPr>
          <p:cNvPr id="7" name="Picture 6">
            <a:extLst>
              <a:ext uri="{FF2B5EF4-FFF2-40B4-BE49-F238E27FC236}">
                <a16:creationId xmlns:a16="http://schemas.microsoft.com/office/drawing/2014/main" id="{2C5E8D91-CE87-49AC-A767-338DF7BAE2D1}"/>
              </a:ext>
            </a:extLst>
          </p:cNvPr>
          <p:cNvPicPr>
            <a:picLocks noChangeAspect="1"/>
          </p:cNvPicPr>
          <p:nvPr/>
        </p:nvPicPr>
        <p:blipFill rotWithShape="1">
          <a:blip r:embed="rId2"/>
          <a:srcRect l="265" b="53937"/>
          <a:stretch/>
        </p:blipFill>
        <p:spPr>
          <a:xfrm>
            <a:off x="2357230" y="2560410"/>
            <a:ext cx="6968554" cy="3023644"/>
          </a:xfrm>
          <a:prstGeom prst="rect">
            <a:avLst/>
          </a:prstGeom>
        </p:spPr>
      </p:pic>
      <p:sp>
        <p:nvSpPr>
          <p:cNvPr id="8" name="TextBox 7">
            <a:extLst>
              <a:ext uri="{FF2B5EF4-FFF2-40B4-BE49-F238E27FC236}">
                <a16:creationId xmlns:a16="http://schemas.microsoft.com/office/drawing/2014/main" id="{50A0789A-0F99-4397-A072-0235AC9D93F9}"/>
              </a:ext>
            </a:extLst>
          </p:cNvPr>
          <p:cNvSpPr txBox="1"/>
          <p:nvPr/>
        </p:nvSpPr>
        <p:spPr>
          <a:xfrm>
            <a:off x="230818" y="1633491"/>
            <a:ext cx="9880847" cy="461665"/>
          </a:xfrm>
          <a:prstGeom prst="rect">
            <a:avLst/>
          </a:prstGeom>
          <a:noFill/>
        </p:spPr>
        <p:txBody>
          <a:bodyPr wrap="square" rtlCol="0">
            <a:spAutoFit/>
          </a:bodyPr>
          <a:lstStyle/>
          <a:p>
            <a:r>
              <a:rPr lang="en-US" sz="2400" dirty="0"/>
              <a:t>Supporting data sources :</a:t>
            </a:r>
          </a:p>
        </p:txBody>
      </p:sp>
    </p:spTree>
    <p:extLst>
      <p:ext uri="{BB962C8B-B14F-4D97-AF65-F5344CB8AC3E}">
        <p14:creationId xmlns:p14="http://schemas.microsoft.com/office/powerpoint/2010/main" val="137878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9080C2-FD36-4852-BF44-90A056691A98}"/>
              </a:ext>
            </a:extLst>
          </p:cNvPr>
          <p:cNvPicPr>
            <a:picLocks noChangeAspect="1"/>
          </p:cNvPicPr>
          <p:nvPr/>
        </p:nvPicPr>
        <p:blipFill>
          <a:blip r:embed="rId2"/>
          <a:stretch>
            <a:fillRect/>
          </a:stretch>
        </p:blipFill>
        <p:spPr>
          <a:xfrm>
            <a:off x="3266202" y="1573106"/>
            <a:ext cx="5150610" cy="4841011"/>
          </a:xfrm>
          <a:prstGeom prst="rect">
            <a:avLst/>
          </a:prstGeom>
        </p:spPr>
      </p:pic>
      <p:sp>
        <p:nvSpPr>
          <p:cNvPr id="6" name="TextBox 5">
            <a:extLst>
              <a:ext uri="{FF2B5EF4-FFF2-40B4-BE49-F238E27FC236}">
                <a16:creationId xmlns:a16="http://schemas.microsoft.com/office/drawing/2014/main" id="{734469B3-1578-42E7-A669-CBA971935683}"/>
              </a:ext>
            </a:extLst>
          </p:cNvPr>
          <p:cNvSpPr txBox="1"/>
          <p:nvPr/>
        </p:nvSpPr>
        <p:spPr>
          <a:xfrm>
            <a:off x="2716567" y="443883"/>
            <a:ext cx="6249880" cy="584775"/>
          </a:xfrm>
          <a:prstGeom prst="rect">
            <a:avLst/>
          </a:prstGeom>
          <a:noFill/>
        </p:spPr>
        <p:txBody>
          <a:bodyPr wrap="square" rtlCol="0">
            <a:spAutoFit/>
          </a:bodyPr>
          <a:lstStyle/>
          <a:p>
            <a:pPr algn="ctr"/>
            <a:r>
              <a:rPr lang="en-US" sz="3200" dirty="0"/>
              <a:t>Importing data</a:t>
            </a:r>
          </a:p>
        </p:txBody>
      </p:sp>
    </p:spTree>
    <p:extLst>
      <p:ext uri="{BB962C8B-B14F-4D97-AF65-F5344CB8AC3E}">
        <p14:creationId xmlns:p14="http://schemas.microsoft.com/office/powerpoint/2010/main" val="3301683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4CFFEE-B83E-49F4-B591-A7D45017748B}"/>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T-SQL</a:t>
            </a:r>
            <a:endParaRPr lang="en-US" sz="3200" dirty="0"/>
          </a:p>
        </p:txBody>
      </p:sp>
    </p:spTree>
    <p:extLst>
      <p:ext uri="{BB962C8B-B14F-4D97-AF65-F5344CB8AC3E}">
        <p14:creationId xmlns:p14="http://schemas.microsoft.com/office/powerpoint/2010/main" val="53022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491033-32E1-4E01-827B-36612A142BC4}"/>
              </a:ext>
            </a:extLst>
          </p:cNvPr>
          <p:cNvSpPr txBox="1"/>
          <p:nvPr/>
        </p:nvSpPr>
        <p:spPr>
          <a:xfrm>
            <a:off x="2032986" y="443883"/>
            <a:ext cx="6933461" cy="584775"/>
          </a:xfrm>
          <a:prstGeom prst="rect">
            <a:avLst/>
          </a:prstGeom>
          <a:noFill/>
        </p:spPr>
        <p:txBody>
          <a:bodyPr wrap="square" rtlCol="0">
            <a:spAutoFit/>
          </a:bodyPr>
          <a:lstStyle/>
          <a:p>
            <a:pPr algn="l"/>
            <a:r>
              <a:rPr lang="en-US" sz="3200" dirty="0"/>
              <a:t>Data type conversion (Database Engine)</a:t>
            </a:r>
          </a:p>
        </p:txBody>
      </p:sp>
      <p:sp>
        <p:nvSpPr>
          <p:cNvPr id="8" name="TextBox 7">
            <a:extLst>
              <a:ext uri="{FF2B5EF4-FFF2-40B4-BE49-F238E27FC236}">
                <a16:creationId xmlns:a16="http://schemas.microsoft.com/office/drawing/2014/main" id="{61EB80EE-AEA1-4E80-BEB7-FF58735CF02E}"/>
              </a:ext>
            </a:extLst>
          </p:cNvPr>
          <p:cNvSpPr txBox="1"/>
          <p:nvPr/>
        </p:nvSpPr>
        <p:spPr>
          <a:xfrm>
            <a:off x="665824" y="1872267"/>
            <a:ext cx="10528917"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When you convert between an application variable and a SQL Server result set column, return code, parameter, or parameter marker, the supported data type conversions are defined by the database API.</a:t>
            </a:r>
            <a:endParaRPr lang="en-US" dirty="0"/>
          </a:p>
        </p:txBody>
      </p:sp>
      <p:sp>
        <p:nvSpPr>
          <p:cNvPr id="10" name="TextBox 9">
            <a:extLst>
              <a:ext uri="{FF2B5EF4-FFF2-40B4-BE49-F238E27FC236}">
                <a16:creationId xmlns:a16="http://schemas.microsoft.com/office/drawing/2014/main" id="{4CB5873C-98CC-49E9-8464-A69F69E2530C}"/>
              </a:ext>
            </a:extLst>
          </p:cNvPr>
          <p:cNvSpPr txBox="1"/>
          <p:nvPr/>
        </p:nvSpPr>
        <p:spPr>
          <a:xfrm>
            <a:off x="665824" y="3059668"/>
            <a:ext cx="6094520" cy="369332"/>
          </a:xfrm>
          <a:prstGeom prst="rect">
            <a:avLst/>
          </a:prstGeom>
          <a:noFill/>
        </p:spPr>
        <p:txBody>
          <a:bodyPr wrap="square">
            <a:spAutoFit/>
          </a:bodyPr>
          <a:lstStyle/>
          <a:p>
            <a:r>
              <a:rPr lang="en-US" b="0" i="0" dirty="0">
                <a:solidFill>
                  <a:srgbClr val="171717"/>
                </a:solidFill>
                <a:effectLst/>
                <a:latin typeface="Segoe UI" panose="020B0502040204020203" pitchFamily="34" charset="0"/>
              </a:rPr>
              <a:t>Implicit conversions are not visible to the user.</a:t>
            </a:r>
            <a:endParaRPr lang="en-US" dirty="0"/>
          </a:p>
        </p:txBody>
      </p:sp>
      <p:sp>
        <p:nvSpPr>
          <p:cNvPr id="12" name="TextBox 11">
            <a:extLst>
              <a:ext uri="{FF2B5EF4-FFF2-40B4-BE49-F238E27FC236}">
                <a16:creationId xmlns:a16="http://schemas.microsoft.com/office/drawing/2014/main" id="{DB67D055-829C-42C8-BF26-298DA091B05C}"/>
              </a:ext>
            </a:extLst>
          </p:cNvPr>
          <p:cNvSpPr txBox="1"/>
          <p:nvPr/>
        </p:nvSpPr>
        <p:spPr>
          <a:xfrm>
            <a:off x="665824" y="3785404"/>
            <a:ext cx="6094520" cy="369332"/>
          </a:xfrm>
          <a:prstGeom prst="rect">
            <a:avLst/>
          </a:prstGeom>
          <a:noFill/>
        </p:spPr>
        <p:txBody>
          <a:bodyPr wrap="square">
            <a:spAutoFit/>
          </a:bodyPr>
          <a:lstStyle/>
          <a:p>
            <a:r>
              <a:rPr lang="en-US" b="0" i="0" dirty="0">
                <a:solidFill>
                  <a:srgbClr val="171717"/>
                </a:solidFill>
                <a:effectLst/>
                <a:latin typeface="Segoe UI" panose="020B0502040204020203" pitchFamily="34" charset="0"/>
              </a:rPr>
              <a:t>Explicit conversions use the CAST or CONVERT functions.</a:t>
            </a:r>
            <a:endParaRPr lang="en-US" dirty="0"/>
          </a:p>
        </p:txBody>
      </p:sp>
      <p:sp>
        <p:nvSpPr>
          <p:cNvPr id="14" name="TextBox 13">
            <a:extLst>
              <a:ext uri="{FF2B5EF4-FFF2-40B4-BE49-F238E27FC236}">
                <a16:creationId xmlns:a16="http://schemas.microsoft.com/office/drawing/2014/main" id="{8C764F1A-6D06-4D01-978D-64241ED208F1}"/>
              </a:ext>
            </a:extLst>
          </p:cNvPr>
          <p:cNvSpPr txBox="1"/>
          <p:nvPr/>
        </p:nvSpPr>
        <p:spPr>
          <a:xfrm>
            <a:off x="665824" y="4871167"/>
            <a:ext cx="10528916" cy="369332"/>
          </a:xfrm>
          <a:prstGeom prst="rect">
            <a:avLst/>
          </a:prstGeom>
          <a:solidFill>
            <a:schemeClr val="accent3">
              <a:lumMod val="20000"/>
              <a:lumOff val="80000"/>
            </a:schemeClr>
          </a:solidFill>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$157.27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a:t>
            </a:r>
            <a:r>
              <a:rPr lang="en-US" sz="1800" dirty="0">
                <a:solidFill>
                  <a:srgbClr val="808080"/>
                </a:solidFill>
                <a:latin typeface="Consolas" panose="020B0609020204030204" pitchFamily="49" charset="0"/>
              </a:rPr>
              <a:t>))</a:t>
            </a:r>
            <a:endParaRPr lang="en-US" dirty="0"/>
          </a:p>
        </p:txBody>
      </p:sp>
      <p:sp>
        <p:nvSpPr>
          <p:cNvPr id="15" name="TextBox 14">
            <a:extLst>
              <a:ext uri="{FF2B5EF4-FFF2-40B4-BE49-F238E27FC236}">
                <a16:creationId xmlns:a16="http://schemas.microsoft.com/office/drawing/2014/main" id="{AF161123-3160-422B-B258-CA45F3711645}"/>
              </a:ext>
            </a:extLst>
          </p:cNvPr>
          <p:cNvSpPr txBox="1"/>
          <p:nvPr/>
        </p:nvSpPr>
        <p:spPr>
          <a:xfrm>
            <a:off x="665824" y="4501835"/>
            <a:ext cx="1058663" cy="369332"/>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Ex.</a:t>
            </a:r>
            <a:endParaRPr lang="en-US" dirty="0"/>
          </a:p>
        </p:txBody>
      </p:sp>
    </p:spTree>
    <p:extLst>
      <p:ext uri="{BB962C8B-B14F-4D97-AF65-F5344CB8AC3E}">
        <p14:creationId xmlns:p14="http://schemas.microsoft.com/office/powerpoint/2010/main" val="30241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 type conversion table">
            <a:extLst>
              <a:ext uri="{FF2B5EF4-FFF2-40B4-BE49-F238E27FC236}">
                <a16:creationId xmlns:a16="http://schemas.microsoft.com/office/drawing/2014/main" id="{0FFE2512-15DB-45A0-8F90-06D5F0FD29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2999" y="67418"/>
            <a:ext cx="6001303" cy="673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274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F7BF86-6D87-44AE-82A3-F49466890B9C}"/>
              </a:ext>
            </a:extLst>
          </p:cNvPr>
          <p:cNvSpPr>
            <a:spLocks noGrp="1"/>
          </p:cNvSpPr>
          <p:nvPr>
            <p:ph type="body" idx="1"/>
          </p:nvPr>
        </p:nvSpPr>
        <p:spPr>
          <a:xfrm>
            <a:off x="839788" y="926560"/>
            <a:ext cx="5157787" cy="823912"/>
          </a:xfrm>
        </p:spPr>
        <p:txBody>
          <a:bodyPr anchor="ctr"/>
          <a:lstStyle/>
          <a:p>
            <a:pPr algn="ctr"/>
            <a:r>
              <a:rPr lang="en-US" dirty="0"/>
              <a:t>Explicit conversion</a:t>
            </a:r>
          </a:p>
        </p:txBody>
      </p:sp>
      <p:sp>
        <p:nvSpPr>
          <p:cNvPr id="6" name="Content Placeholder 5">
            <a:extLst>
              <a:ext uri="{FF2B5EF4-FFF2-40B4-BE49-F238E27FC236}">
                <a16:creationId xmlns:a16="http://schemas.microsoft.com/office/drawing/2014/main" id="{298FC0E7-24FC-4609-BDB9-CD00357F4AD1}"/>
              </a:ext>
            </a:extLst>
          </p:cNvPr>
          <p:cNvSpPr>
            <a:spLocks noGrp="1"/>
          </p:cNvSpPr>
          <p:nvPr>
            <p:ph sz="half" idx="2"/>
          </p:nvPr>
        </p:nvSpPr>
        <p:spPr>
          <a:xfrm>
            <a:off x="839788" y="1750472"/>
            <a:ext cx="5157787" cy="3684588"/>
          </a:xfrm>
        </p:spPr>
        <p:txBody>
          <a:bodyPr>
            <a:normAutofit/>
          </a:bodyPr>
          <a:lstStyle/>
          <a:p>
            <a:r>
              <a:rPr lang="en-US" sz="2000" b="0" i="0" dirty="0">
                <a:solidFill>
                  <a:srgbClr val="171717"/>
                </a:solidFill>
                <a:effectLst/>
                <a:latin typeface="Segoe UI" panose="020B0502040204020203" pitchFamily="34" charset="0"/>
              </a:rPr>
              <a:t>When SQL Server performs an explicit conversion, the statement itself determines the resulting data type</a:t>
            </a:r>
            <a:endParaRPr lang="en-US" sz="2000" dirty="0"/>
          </a:p>
        </p:txBody>
      </p:sp>
      <p:sp>
        <p:nvSpPr>
          <p:cNvPr id="7" name="Text Placeholder 6">
            <a:extLst>
              <a:ext uri="{FF2B5EF4-FFF2-40B4-BE49-F238E27FC236}">
                <a16:creationId xmlns:a16="http://schemas.microsoft.com/office/drawing/2014/main" id="{E27BD2ED-9865-43AE-8F55-9C4D43953D4E}"/>
              </a:ext>
            </a:extLst>
          </p:cNvPr>
          <p:cNvSpPr>
            <a:spLocks noGrp="1"/>
          </p:cNvSpPr>
          <p:nvPr>
            <p:ph type="body" sz="quarter" idx="3"/>
          </p:nvPr>
        </p:nvSpPr>
        <p:spPr>
          <a:xfrm>
            <a:off x="6172200" y="926560"/>
            <a:ext cx="5183188" cy="823912"/>
          </a:xfrm>
        </p:spPr>
        <p:txBody>
          <a:bodyPr vert="horz" lIns="91440" tIns="45720" rIns="91440" bIns="45720" rtlCol="0" anchor="ctr">
            <a:normAutofit/>
          </a:bodyPr>
          <a:lstStyle/>
          <a:p>
            <a:pPr algn="ctr"/>
            <a:r>
              <a:rPr lang="en-US" dirty="0"/>
              <a:t>Implicit conversion</a:t>
            </a:r>
          </a:p>
        </p:txBody>
      </p:sp>
      <p:sp>
        <p:nvSpPr>
          <p:cNvPr id="8" name="Content Placeholder 7">
            <a:extLst>
              <a:ext uri="{FF2B5EF4-FFF2-40B4-BE49-F238E27FC236}">
                <a16:creationId xmlns:a16="http://schemas.microsoft.com/office/drawing/2014/main" id="{7A4D42F5-A51E-4ADC-92BF-3E4E41FB4453}"/>
              </a:ext>
            </a:extLst>
          </p:cNvPr>
          <p:cNvSpPr>
            <a:spLocks noGrp="1"/>
          </p:cNvSpPr>
          <p:nvPr>
            <p:ph sz="quarter" idx="4"/>
          </p:nvPr>
        </p:nvSpPr>
        <p:spPr>
          <a:xfrm>
            <a:off x="6172200" y="1750472"/>
            <a:ext cx="5183188" cy="3684588"/>
          </a:xfrm>
        </p:spPr>
        <p:txBody>
          <a:bodyPr>
            <a:normAutofit/>
          </a:bodyPr>
          <a:lstStyle/>
          <a:p>
            <a:r>
              <a:rPr lang="en-US" sz="2000" b="0" i="0" dirty="0">
                <a:solidFill>
                  <a:srgbClr val="171717"/>
                </a:solidFill>
                <a:effectLst/>
                <a:latin typeface="Segoe UI" panose="020B0502040204020203" pitchFamily="34" charset="0"/>
              </a:rPr>
              <a:t>For implicit conversions, </a:t>
            </a:r>
            <a:r>
              <a:rPr lang="en-US" sz="2000" b="0" i="0" dirty="0">
                <a:solidFill>
                  <a:schemeClr val="accent2"/>
                </a:solidFill>
                <a:effectLst/>
                <a:latin typeface="Segoe UI" panose="020B0502040204020203" pitchFamily="34" charset="0"/>
              </a:rPr>
              <a:t>assignment</a:t>
            </a:r>
            <a:r>
              <a:rPr lang="en-US" sz="2000" b="0" i="0" dirty="0">
                <a:solidFill>
                  <a:srgbClr val="171717"/>
                </a:solidFill>
                <a:effectLst/>
                <a:latin typeface="Segoe UI" panose="020B0502040204020203" pitchFamily="34" charset="0"/>
              </a:rPr>
              <a:t> statements such as setting the value of a variable or inserting a value into a column result in the data type that was defined by the variable declaration or column definition.</a:t>
            </a:r>
          </a:p>
          <a:p>
            <a:r>
              <a:rPr lang="en-US" sz="2000" b="0" i="0" dirty="0">
                <a:solidFill>
                  <a:srgbClr val="171717"/>
                </a:solidFill>
                <a:effectLst/>
                <a:latin typeface="Segoe UI" panose="020B0502040204020203" pitchFamily="34" charset="0"/>
              </a:rPr>
              <a:t>For </a:t>
            </a:r>
            <a:r>
              <a:rPr lang="en-US" sz="2000" b="0" i="0" dirty="0">
                <a:solidFill>
                  <a:schemeClr val="accent2"/>
                </a:solidFill>
                <a:effectLst/>
                <a:latin typeface="Segoe UI" panose="020B0502040204020203" pitchFamily="34" charset="0"/>
              </a:rPr>
              <a:t>comparison operators or other expressions</a:t>
            </a:r>
            <a:r>
              <a:rPr lang="en-US" sz="2000" b="0" i="0" dirty="0">
                <a:solidFill>
                  <a:srgbClr val="171717"/>
                </a:solidFill>
                <a:effectLst/>
                <a:latin typeface="Segoe UI" panose="020B0502040204020203" pitchFamily="34" charset="0"/>
              </a:rPr>
              <a:t>, the resulting data type depends on the </a:t>
            </a:r>
            <a:r>
              <a:rPr lang="en-US" sz="2000" b="0" i="0" dirty="0">
                <a:solidFill>
                  <a:schemeClr val="accent1">
                    <a:lumMod val="75000"/>
                  </a:schemeClr>
                </a:solidFill>
                <a:effectLst/>
                <a:latin typeface="Segoe UI" panose="020B0502040204020203" pitchFamily="34" charset="0"/>
              </a:rPr>
              <a:t>rules of data type precedence</a:t>
            </a:r>
            <a:r>
              <a:rPr lang="en-US" sz="2000" b="0" i="0" dirty="0">
                <a:solidFill>
                  <a:srgbClr val="171717"/>
                </a:solidFill>
                <a:effectLst/>
                <a:latin typeface="Segoe UI" panose="020B0502040204020203" pitchFamily="34" charset="0"/>
              </a:rPr>
              <a:t>.</a:t>
            </a:r>
            <a:endParaRPr lang="en-US" sz="2000" dirty="0"/>
          </a:p>
        </p:txBody>
      </p:sp>
    </p:spTree>
    <p:extLst>
      <p:ext uri="{BB962C8B-B14F-4D97-AF65-F5344CB8AC3E}">
        <p14:creationId xmlns:p14="http://schemas.microsoft.com/office/powerpoint/2010/main" val="182821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4671CE-FEF3-4A6E-B25A-A28CDE98FA08}"/>
              </a:ext>
            </a:extLst>
          </p:cNvPr>
          <p:cNvSpPr txBox="1"/>
          <p:nvPr/>
        </p:nvSpPr>
        <p:spPr>
          <a:xfrm>
            <a:off x="2716567" y="443883"/>
            <a:ext cx="6249880" cy="584775"/>
          </a:xfrm>
          <a:prstGeom prst="rect">
            <a:avLst/>
          </a:prstGeom>
          <a:noFill/>
        </p:spPr>
        <p:txBody>
          <a:bodyPr wrap="square" rtlCol="0">
            <a:spAutoFit/>
          </a:bodyPr>
          <a:lstStyle/>
          <a:p>
            <a:pPr algn="ctr"/>
            <a:r>
              <a:rPr lang="en-US" sz="3200" dirty="0"/>
              <a:t>Normalizing in NoSQL</a:t>
            </a:r>
          </a:p>
        </p:txBody>
      </p:sp>
      <p:sp>
        <p:nvSpPr>
          <p:cNvPr id="7" name="TextBox 6">
            <a:extLst>
              <a:ext uri="{FF2B5EF4-FFF2-40B4-BE49-F238E27FC236}">
                <a16:creationId xmlns:a16="http://schemas.microsoft.com/office/drawing/2014/main" id="{C3468661-8D13-4C85-A5D1-0E3EF692F9F6}"/>
              </a:ext>
            </a:extLst>
          </p:cNvPr>
          <p:cNvSpPr txBox="1"/>
          <p:nvPr/>
        </p:nvSpPr>
        <p:spPr>
          <a:xfrm>
            <a:off x="3542190" y="6143493"/>
            <a:ext cx="4119239" cy="369332"/>
          </a:xfrm>
          <a:prstGeom prst="rect">
            <a:avLst/>
          </a:prstGeom>
          <a:noFill/>
        </p:spPr>
        <p:txBody>
          <a:bodyPr wrap="square" rtlCol="0">
            <a:spAutoFit/>
          </a:bodyPr>
          <a:lstStyle/>
          <a:p>
            <a:pPr algn="ctr"/>
            <a:r>
              <a:rPr lang="en-US" dirty="0"/>
              <a:t>Denormalized data model</a:t>
            </a:r>
          </a:p>
        </p:txBody>
      </p:sp>
      <p:pic>
        <p:nvPicPr>
          <p:cNvPr id="5" name="Picture 4">
            <a:extLst>
              <a:ext uri="{FF2B5EF4-FFF2-40B4-BE49-F238E27FC236}">
                <a16:creationId xmlns:a16="http://schemas.microsoft.com/office/drawing/2014/main" id="{7F52F995-DF92-413D-8424-C866C04DDD04}"/>
              </a:ext>
            </a:extLst>
          </p:cNvPr>
          <p:cNvPicPr>
            <a:picLocks noChangeAspect="1"/>
          </p:cNvPicPr>
          <p:nvPr/>
        </p:nvPicPr>
        <p:blipFill>
          <a:blip r:embed="rId2"/>
          <a:stretch>
            <a:fillRect/>
          </a:stretch>
        </p:blipFill>
        <p:spPr>
          <a:xfrm>
            <a:off x="2089951" y="1346584"/>
            <a:ext cx="8686800" cy="4981575"/>
          </a:xfrm>
          <a:prstGeom prst="rect">
            <a:avLst/>
          </a:prstGeom>
        </p:spPr>
      </p:pic>
    </p:spTree>
    <p:extLst>
      <p:ext uri="{BB962C8B-B14F-4D97-AF65-F5344CB8AC3E}">
        <p14:creationId xmlns:p14="http://schemas.microsoft.com/office/powerpoint/2010/main" val="92913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DC3E64-5161-4C9F-A67E-AFE91D745BDB}"/>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Implicit Conversion Example </a:t>
            </a:r>
            <a:endParaRPr lang="en-US" sz="3200" dirty="0"/>
          </a:p>
        </p:txBody>
      </p:sp>
      <p:sp>
        <p:nvSpPr>
          <p:cNvPr id="10" name="TextBox 9">
            <a:extLst>
              <a:ext uri="{FF2B5EF4-FFF2-40B4-BE49-F238E27FC236}">
                <a16:creationId xmlns:a16="http://schemas.microsoft.com/office/drawing/2014/main" id="{3C0A1577-6D5F-48AD-A1C4-A037B623A6AF}"/>
              </a:ext>
            </a:extLst>
          </p:cNvPr>
          <p:cNvSpPr txBox="1"/>
          <p:nvPr/>
        </p:nvSpPr>
        <p:spPr>
          <a:xfrm>
            <a:off x="1085296" y="2472405"/>
            <a:ext cx="9754340" cy="923330"/>
          </a:xfrm>
          <a:prstGeom prst="rect">
            <a:avLst/>
          </a:prstGeom>
          <a:solidFill>
            <a:schemeClr val="accent3">
              <a:lumMod val="20000"/>
              <a:lumOff val="80000"/>
            </a:schemeClr>
          </a:solidFill>
        </p:spPr>
        <p:txBody>
          <a:bodyPr wrap="square">
            <a:spAutoFit/>
          </a:bodyPr>
          <a:lstStyle/>
          <a:p>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@string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@string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@string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 is a string.'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Concated</a:t>
            </a:r>
            <a:r>
              <a:rPr lang="en-US" sz="1800" dirty="0">
                <a:solidFill>
                  <a:srgbClr val="FF0000"/>
                </a:solidFill>
                <a:latin typeface="Consolas" panose="020B0609020204030204" pitchFamily="49" charset="0"/>
              </a:rPr>
              <a:t>'</a:t>
            </a:r>
            <a:endParaRPr lang="en-US" dirty="0"/>
          </a:p>
        </p:txBody>
      </p:sp>
      <p:pic>
        <p:nvPicPr>
          <p:cNvPr id="12" name="Picture 11">
            <a:extLst>
              <a:ext uri="{FF2B5EF4-FFF2-40B4-BE49-F238E27FC236}">
                <a16:creationId xmlns:a16="http://schemas.microsoft.com/office/drawing/2014/main" id="{F8CB853E-11C9-4B71-9829-AD4845A8ED1C}"/>
              </a:ext>
            </a:extLst>
          </p:cNvPr>
          <p:cNvPicPr>
            <a:picLocks noChangeAspect="1"/>
          </p:cNvPicPr>
          <p:nvPr/>
        </p:nvPicPr>
        <p:blipFill>
          <a:blip r:embed="rId2"/>
          <a:stretch>
            <a:fillRect/>
          </a:stretch>
        </p:blipFill>
        <p:spPr>
          <a:xfrm>
            <a:off x="1085295" y="3977567"/>
            <a:ext cx="2266353" cy="923329"/>
          </a:xfrm>
          <a:prstGeom prst="rect">
            <a:avLst/>
          </a:prstGeom>
        </p:spPr>
      </p:pic>
      <p:sp>
        <p:nvSpPr>
          <p:cNvPr id="13" name="TextBox 12">
            <a:extLst>
              <a:ext uri="{FF2B5EF4-FFF2-40B4-BE49-F238E27FC236}">
                <a16:creationId xmlns:a16="http://schemas.microsoft.com/office/drawing/2014/main" id="{036D0A89-C063-4D97-B535-A93EB9C7714A}"/>
              </a:ext>
            </a:extLst>
          </p:cNvPr>
          <p:cNvSpPr txBox="1"/>
          <p:nvPr/>
        </p:nvSpPr>
        <p:spPr>
          <a:xfrm>
            <a:off x="1085295" y="2050743"/>
            <a:ext cx="2696592" cy="369332"/>
          </a:xfrm>
          <a:prstGeom prst="rect">
            <a:avLst/>
          </a:prstGeom>
          <a:noFill/>
        </p:spPr>
        <p:txBody>
          <a:bodyPr wrap="square" rtlCol="0">
            <a:spAutoFit/>
          </a:bodyPr>
          <a:lstStyle/>
          <a:p>
            <a:r>
              <a:rPr lang="en-US" b="1" dirty="0"/>
              <a:t>Code :</a:t>
            </a:r>
          </a:p>
        </p:txBody>
      </p:sp>
      <p:sp>
        <p:nvSpPr>
          <p:cNvPr id="14" name="TextBox 13">
            <a:extLst>
              <a:ext uri="{FF2B5EF4-FFF2-40B4-BE49-F238E27FC236}">
                <a16:creationId xmlns:a16="http://schemas.microsoft.com/office/drawing/2014/main" id="{E63806A2-D227-4580-90DF-11AA69EDB8DA}"/>
              </a:ext>
            </a:extLst>
          </p:cNvPr>
          <p:cNvSpPr txBox="1"/>
          <p:nvPr/>
        </p:nvSpPr>
        <p:spPr>
          <a:xfrm>
            <a:off x="1085295" y="3553486"/>
            <a:ext cx="2696592" cy="369332"/>
          </a:xfrm>
          <a:prstGeom prst="rect">
            <a:avLst/>
          </a:prstGeom>
          <a:noFill/>
        </p:spPr>
        <p:txBody>
          <a:bodyPr wrap="square" rtlCol="0">
            <a:spAutoFit/>
          </a:bodyPr>
          <a:lstStyle/>
          <a:p>
            <a:r>
              <a:rPr lang="en-US" b="1" dirty="0"/>
              <a:t>result :</a:t>
            </a:r>
          </a:p>
        </p:txBody>
      </p:sp>
      <p:sp>
        <p:nvSpPr>
          <p:cNvPr id="15" name="TextBox 14">
            <a:extLst>
              <a:ext uri="{FF2B5EF4-FFF2-40B4-BE49-F238E27FC236}">
                <a16:creationId xmlns:a16="http://schemas.microsoft.com/office/drawing/2014/main" id="{1BEB45C0-C2D4-403C-84BA-37CF0ABE14D8}"/>
              </a:ext>
            </a:extLst>
          </p:cNvPr>
          <p:cNvSpPr txBox="1"/>
          <p:nvPr/>
        </p:nvSpPr>
        <p:spPr>
          <a:xfrm>
            <a:off x="1085295" y="1444034"/>
            <a:ext cx="10091692" cy="461665"/>
          </a:xfrm>
          <a:prstGeom prst="rect">
            <a:avLst/>
          </a:prstGeom>
          <a:noFill/>
        </p:spPr>
        <p:txBody>
          <a:bodyPr wrap="square" rtlCol="0">
            <a:spAutoFit/>
          </a:bodyPr>
          <a:lstStyle/>
          <a:p>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Example : Implicit conversion in variable definition and expression evaluation </a:t>
            </a:r>
          </a:p>
        </p:txBody>
      </p:sp>
    </p:spTree>
    <p:extLst>
      <p:ext uri="{BB962C8B-B14F-4D97-AF65-F5344CB8AC3E}">
        <p14:creationId xmlns:p14="http://schemas.microsoft.com/office/powerpoint/2010/main" val="1177476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DC3E64-5161-4C9F-A67E-AFE91D745BDB}"/>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Implicit Conversion Example </a:t>
            </a:r>
            <a:endParaRPr lang="en-US" sz="3200" dirty="0"/>
          </a:p>
        </p:txBody>
      </p:sp>
      <p:sp>
        <p:nvSpPr>
          <p:cNvPr id="10" name="TextBox 9">
            <a:extLst>
              <a:ext uri="{FF2B5EF4-FFF2-40B4-BE49-F238E27FC236}">
                <a16:creationId xmlns:a16="http://schemas.microsoft.com/office/drawing/2014/main" id="{3C0A1577-6D5F-48AD-A1C4-A037B623A6AF}"/>
              </a:ext>
            </a:extLst>
          </p:cNvPr>
          <p:cNvSpPr txBox="1"/>
          <p:nvPr/>
        </p:nvSpPr>
        <p:spPr>
          <a:xfrm>
            <a:off x="1085296" y="2463527"/>
            <a:ext cx="9754340" cy="923330"/>
          </a:xfrm>
          <a:prstGeom prst="rect">
            <a:avLst/>
          </a:prstGeom>
          <a:solidFill>
            <a:schemeClr val="accent3">
              <a:lumMod val="20000"/>
              <a:lumOff val="80000"/>
            </a:schemeClr>
          </a:solidFill>
        </p:spPr>
        <p:txBody>
          <a:bodyPr wrap="square">
            <a:spAutoFit/>
          </a:bodyPr>
          <a:lstStyle/>
          <a:p>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@notastring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@notastring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'1'</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@notastring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 is not a string.'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Concated</a:t>
            </a:r>
            <a:r>
              <a:rPr lang="en-US" sz="1800" dirty="0">
                <a:solidFill>
                  <a:srgbClr val="FF0000"/>
                </a:solidFill>
                <a:latin typeface="Consolas" panose="020B0609020204030204" pitchFamily="49" charset="0"/>
              </a:rPr>
              <a:t>'</a:t>
            </a:r>
            <a:endParaRPr lang="en-US" dirty="0"/>
          </a:p>
        </p:txBody>
      </p:sp>
      <p:sp>
        <p:nvSpPr>
          <p:cNvPr id="13" name="TextBox 12">
            <a:extLst>
              <a:ext uri="{FF2B5EF4-FFF2-40B4-BE49-F238E27FC236}">
                <a16:creationId xmlns:a16="http://schemas.microsoft.com/office/drawing/2014/main" id="{036D0A89-C063-4D97-B535-A93EB9C7714A}"/>
              </a:ext>
            </a:extLst>
          </p:cNvPr>
          <p:cNvSpPr txBox="1"/>
          <p:nvPr/>
        </p:nvSpPr>
        <p:spPr>
          <a:xfrm>
            <a:off x="1085295" y="2041865"/>
            <a:ext cx="2696592" cy="369332"/>
          </a:xfrm>
          <a:prstGeom prst="rect">
            <a:avLst/>
          </a:prstGeom>
          <a:noFill/>
        </p:spPr>
        <p:txBody>
          <a:bodyPr wrap="square" rtlCol="0">
            <a:spAutoFit/>
          </a:bodyPr>
          <a:lstStyle/>
          <a:p>
            <a:r>
              <a:rPr lang="en-US" b="1" dirty="0"/>
              <a:t>Code :</a:t>
            </a:r>
          </a:p>
        </p:txBody>
      </p:sp>
      <p:sp>
        <p:nvSpPr>
          <p:cNvPr id="14" name="TextBox 13">
            <a:extLst>
              <a:ext uri="{FF2B5EF4-FFF2-40B4-BE49-F238E27FC236}">
                <a16:creationId xmlns:a16="http://schemas.microsoft.com/office/drawing/2014/main" id="{E63806A2-D227-4580-90DF-11AA69EDB8DA}"/>
              </a:ext>
            </a:extLst>
          </p:cNvPr>
          <p:cNvSpPr txBox="1"/>
          <p:nvPr/>
        </p:nvSpPr>
        <p:spPr>
          <a:xfrm>
            <a:off x="1085295" y="3544608"/>
            <a:ext cx="2696592" cy="369332"/>
          </a:xfrm>
          <a:prstGeom prst="rect">
            <a:avLst/>
          </a:prstGeom>
          <a:noFill/>
        </p:spPr>
        <p:txBody>
          <a:bodyPr wrap="square" rtlCol="0">
            <a:spAutoFit/>
          </a:bodyPr>
          <a:lstStyle/>
          <a:p>
            <a:r>
              <a:rPr lang="en-US" b="1" dirty="0"/>
              <a:t>result :</a:t>
            </a:r>
          </a:p>
        </p:txBody>
      </p:sp>
      <p:sp>
        <p:nvSpPr>
          <p:cNvPr id="15" name="TextBox 14">
            <a:extLst>
              <a:ext uri="{FF2B5EF4-FFF2-40B4-BE49-F238E27FC236}">
                <a16:creationId xmlns:a16="http://schemas.microsoft.com/office/drawing/2014/main" id="{1BEB45C0-C2D4-403C-84BA-37CF0ABE14D8}"/>
              </a:ext>
            </a:extLst>
          </p:cNvPr>
          <p:cNvSpPr txBox="1"/>
          <p:nvPr/>
        </p:nvSpPr>
        <p:spPr>
          <a:xfrm>
            <a:off x="1085295" y="1435156"/>
            <a:ext cx="10091692" cy="461665"/>
          </a:xfrm>
          <a:prstGeom prst="rect">
            <a:avLst/>
          </a:prstGeom>
          <a:noFill/>
        </p:spPr>
        <p:txBody>
          <a:bodyPr wrap="square" rtlCol="0">
            <a:spAutoFit/>
          </a:bodyPr>
          <a:lstStyle/>
          <a:p>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Example : Implicit conversion in variable definition and expression evaluation </a:t>
            </a:r>
          </a:p>
        </p:txBody>
      </p:sp>
      <p:pic>
        <p:nvPicPr>
          <p:cNvPr id="3" name="Picture 2">
            <a:extLst>
              <a:ext uri="{FF2B5EF4-FFF2-40B4-BE49-F238E27FC236}">
                <a16:creationId xmlns:a16="http://schemas.microsoft.com/office/drawing/2014/main" id="{83FFDF79-A0ED-474E-B291-99F0356AEEF4}"/>
              </a:ext>
            </a:extLst>
          </p:cNvPr>
          <p:cNvPicPr>
            <a:picLocks noChangeAspect="1"/>
          </p:cNvPicPr>
          <p:nvPr/>
        </p:nvPicPr>
        <p:blipFill>
          <a:blip r:embed="rId2"/>
          <a:stretch>
            <a:fillRect/>
          </a:stretch>
        </p:blipFill>
        <p:spPr>
          <a:xfrm>
            <a:off x="1085295" y="3982105"/>
            <a:ext cx="6238875" cy="1076325"/>
          </a:xfrm>
          <a:prstGeom prst="rect">
            <a:avLst/>
          </a:prstGeom>
        </p:spPr>
      </p:pic>
      <p:sp>
        <p:nvSpPr>
          <p:cNvPr id="4" name="Rectangle 1">
            <a:extLst>
              <a:ext uri="{FF2B5EF4-FFF2-40B4-BE49-F238E27FC236}">
                <a16:creationId xmlns:a16="http://schemas.microsoft.com/office/drawing/2014/main" id="{A55EBFD7-CC88-4EDD-9F42-841C6B53B61C}"/>
              </a:ext>
            </a:extLst>
          </p:cNvPr>
          <p:cNvSpPr>
            <a:spLocks noChangeArrowheads="1"/>
          </p:cNvSpPr>
          <p:nvPr/>
        </p:nvSpPr>
        <p:spPr bwMode="auto">
          <a:xfrm>
            <a:off x="1085295" y="5476545"/>
            <a:ext cx="10091692" cy="830997"/>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to evaluate the expression </a:t>
            </a:r>
            <a:r>
              <a:rPr kumimoji="0" lang="en-US" altLang="en-US" sz="1600" b="0" i="0" u="none" strike="noStrike" cap="none" normalizeH="0" baseline="0" dirty="0">
                <a:ln>
                  <a:noFill/>
                </a:ln>
                <a:solidFill>
                  <a:schemeClr val="accent5">
                    <a:lumMod val="75000"/>
                  </a:schemeClr>
                </a:solidFill>
                <a:effectLst/>
                <a:latin typeface="SFMono-Regular"/>
              </a:rPr>
              <a:t>@notastring + ' is not a string.'</a:t>
            </a: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SQL Server follows the rules of data type precedence to complete the implicit conversion before the result of the expression can be calculated. Because </a:t>
            </a:r>
            <a:r>
              <a:rPr kumimoji="0" lang="en-US" altLang="en-US" sz="1600" b="0" i="0" u="none" strike="noStrike" cap="none" normalizeH="0" baseline="0" dirty="0">
                <a:ln>
                  <a:noFill/>
                </a:ln>
                <a:solidFill>
                  <a:srgbClr val="171717"/>
                </a:solidFill>
                <a:effectLst/>
                <a:latin typeface="SFMono-Regular"/>
              </a:rPr>
              <a:t>int</a:t>
            </a: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has a higher precedence than </a:t>
            </a:r>
            <a:r>
              <a:rPr kumimoji="0" lang="en-US" altLang="en-US" sz="1600" b="0" i="0" u="none" strike="noStrike" cap="none" normalizeH="0" baseline="0" dirty="0">
                <a:ln>
                  <a:noFill/>
                </a:ln>
                <a:solidFill>
                  <a:srgbClr val="171717"/>
                </a:solidFill>
                <a:effectLst/>
                <a:latin typeface="SFMono-Regular"/>
              </a:rPr>
              <a:t>varchar</a:t>
            </a: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SQL Server attempts to convert the string to an integer and fails.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F8781E2-DB26-46C1-946A-340DD43F713E}"/>
              </a:ext>
            </a:extLst>
          </p:cNvPr>
          <p:cNvSpPr txBox="1"/>
          <p:nvPr/>
        </p:nvSpPr>
        <p:spPr>
          <a:xfrm>
            <a:off x="1085295" y="5139912"/>
            <a:ext cx="2696592" cy="369332"/>
          </a:xfrm>
          <a:prstGeom prst="rect">
            <a:avLst/>
          </a:prstGeom>
          <a:solidFill>
            <a:schemeClr val="accent5">
              <a:lumMod val="20000"/>
              <a:lumOff val="80000"/>
            </a:schemeClr>
          </a:solidFill>
        </p:spPr>
        <p:txBody>
          <a:bodyPr wrap="square" rtlCol="0">
            <a:spAutoFit/>
          </a:bodyPr>
          <a:lstStyle/>
          <a:p>
            <a:r>
              <a:rPr lang="en-US" b="1" dirty="0"/>
              <a:t>Cause :</a:t>
            </a:r>
          </a:p>
        </p:txBody>
      </p:sp>
    </p:spTree>
    <p:extLst>
      <p:ext uri="{BB962C8B-B14F-4D97-AF65-F5344CB8AC3E}">
        <p14:creationId xmlns:p14="http://schemas.microsoft.com/office/powerpoint/2010/main" val="1063091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DC3E64-5161-4C9F-A67E-AFE91D745BDB}"/>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Implicit Conversion Example </a:t>
            </a:r>
            <a:endParaRPr lang="en-US" sz="3200" dirty="0"/>
          </a:p>
        </p:txBody>
      </p:sp>
      <p:sp>
        <p:nvSpPr>
          <p:cNvPr id="10" name="TextBox 9">
            <a:extLst>
              <a:ext uri="{FF2B5EF4-FFF2-40B4-BE49-F238E27FC236}">
                <a16:creationId xmlns:a16="http://schemas.microsoft.com/office/drawing/2014/main" id="{3C0A1577-6D5F-48AD-A1C4-A037B623A6AF}"/>
              </a:ext>
            </a:extLst>
          </p:cNvPr>
          <p:cNvSpPr txBox="1"/>
          <p:nvPr/>
        </p:nvSpPr>
        <p:spPr>
          <a:xfrm>
            <a:off x="1085296" y="2463527"/>
            <a:ext cx="9754340" cy="923330"/>
          </a:xfrm>
          <a:prstGeom prst="rect">
            <a:avLst/>
          </a:prstGeom>
          <a:solidFill>
            <a:schemeClr val="accent3">
              <a:lumMod val="20000"/>
              <a:lumOff val="80000"/>
            </a:schemeClr>
          </a:solidFill>
        </p:spPr>
        <p:txBody>
          <a:bodyPr wrap="square">
            <a:spAutoFit/>
          </a:bodyPr>
          <a:lstStyle/>
          <a:p>
            <a:r>
              <a:rPr lang="en-US" sz="1800" dirty="0">
                <a:solidFill>
                  <a:srgbClr val="0000FF"/>
                </a:solidFill>
                <a:latin typeface="Consolas" panose="020B0609020204030204" pitchFamily="49" charset="0"/>
              </a:rPr>
              <a:t>DECLARE</a:t>
            </a:r>
            <a:r>
              <a:rPr lang="en-US" sz="1800" dirty="0">
                <a:solidFill>
                  <a:srgbClr val="000000"/>
                </a:solidFill>
                <a:latin typeface="Consolas" panose="020B0609020204030204" pitchFamily="49" charset="0"/>
              </a:rPr>
              <a:t> @notastring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@notastring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'1'</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@notastring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'1'</a:t>
            </a:r>
            <a:endParaRPr lang="en-US" dirty="0"/>
          </a:p>
        </p:txBody>
      </p:sp>
      <p:sp>
        <p:nvSpPr>
          <p:cNvPr id="13" name="TextBox 12">
            <a:extLst>
              <a:ext uri="{FF2B5EF4-FFF2-40B4-BE49-F238E27FC236}">
                <a16:creationId xmlns:a16="http://schemas.microsoft.com/office/drawing/2014/main" id="{036D0A89-C063-4D97-B535-A93EB9C7714A}"/>
              </a:ext>
            </a:extLst>
          </p:cNvPr>
          <p:cNvSpPr txBox="1"/>
          <p:nvPr/>
        </p:nvSpPr>
        <p:spPr>
          <a:xfrm>
            <a:off x="1085295" y="2041865"/>
            <a:ext cx="2696592" cy="369332"/>
          </a:xfrm>
          <a:prstGeom prst="rect">
            <a:avLst/>
          </a:prstGeom>
          <a:noFill/>
        </p:spPr>
        <p:txBody>
          <a:bodyPr wrap="square" rtlCol="0">
            <a:spAutoFit/>
          </a:bodyPr>
          <a:lstStyle/>
          <a:p>
            <a:r>
              <a:rPr lang="en-US" b="1" dirty="0"/>
              <a:t>Code :</a:t>
            </a:r>
          </a:p>
        </p:txBody>
      </p:sp>
      <p:sp>
        <p:nvSpPr>
          <p:cNvPr id="14" name="TextBox 13">
            <a:extLst>
              <a:ext uri="{FF2B5EF4-FFF2-40B4-BE49-F238E27FC236}">
                <a16:creationId xmlns:a16="http://schemas.microsoft.com/office/drawing/2014/main" id="{E63806A2-D227-4580-90DF-11AA69EDB8DA}"/>
              </a:ext>
            </a:extLst>
          </p:cNvPr>
          <p:cNvSpPr txBox="1"/>
          <p:nvPr/>
        </p:nvSpPr>
        <p:spPr>
          <a:xfrm>
            <a:off x="1085295" y="3544608"/>
            <a:ext cx="2696592" cy="369332"/>
          </a:xfrm>
          <a:prstGeom prst="rect">
            <a:avLst/>
          </a:prstGeom>
          <a:noFill/>
        </p:spPr>
        <p:txBody>
          <a:bodyPr wrap="square" rtlCol="0">
            <a:spAutoFit/>
          </a:bodyPr>
          <a:lstStyle/>
          <a:p>
            <a:r>
              <a:rPr lang="en-US" b="1" dirty="0"/>
              <a:t>result :</a:t>
            </a:r>
          </a:p>
        </p:txBody>
      </p:sp>
      <p:sp>
        <p:nvSpPr>
          <p:cNvPr id="15" name="TextBox 14">
            <a:extLst>
              <a:ext uri="{FF2B5EF4-FFF2-40B4-BE49-F238E27FC236}">
                <a16:creationId xmlns:a16="http://schemas.microsoft.com/office/drawing/2014/main" id="{1BEB45C0-C2D4-403C-84BA-37CF0ABE14D8}"/>
              </a:ext>
            </a:extLst>
          </p:cNvPr>
          <p:cNvSpPr txBox="1"/>
          <p:nvPr/>
        </p:nvSpPr>
        <p:spPr>
          <a:xfrm>
            <a:off x="1085295" y="1435156"/>
            <a:ext cx="10091692" cy="461665"/>
          </a:xfrm>
          <a:prstGeom prst="rect">
            <a:avLst/>
          </a:prstGeom>
          <a:noFill/>
        </p:spPr>
        <p:txBody>
          <a:bodyPr wrap="square" rtlCol="0">
            <a:spAutoFit/>
          </a:bodyPr>
          <a:lstStyle/>
          <a:p>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Previous example changed to operate successfully :</a:t>
            </a:r>
          </a:p>
        </p:txBody>
      </p:sp>
      <p:pic>
        <p:nvPicPr>
          <p:cNvPr id="5" name="Picture 4">
            <a:extLst>
              <a:ext uri="{FF2B5EF4-FFF2-40B4-BE49-F238E27FC236}">
                <a16:creationId xmlns:a16="http://schemas.microsoft.com/office/drawing/2014/main" id="{F0412714-976A-4137-AB86-74D2B6AD4EF8}"/>
              </a:ext>
            </a:extLst>
          </p:cNvPr>
          <p:cNvPicPr>
            <a:picLocks noChangeAspect="1"/>
          </p:cNvPicPr>
          <p:nvPr/>
        </p:nvPicPr>
        <p:blipFill>
          <a:blip r:embed="rId2"/>
          <a:stretch>
            <a:fillRect/>
          </a:stretch>
        </p:blipFill>
        <p:spPr>
          <a:xfrm>
            <a:off x="1085295" y="3963542"/>
            <a:ext cx="1895475" cy="704850"/>
          </a:xfrm>
          <a:prstGeom prst="rect">
            <a:avLst/>
          </a:prstGeom>
        </p:spPr>
      </p:pic>
      <p:sp>
        <p:nvSpPr>
          <p:cNvPr id="12" name="Rectangle 1">
            <a:extLst>
              <a:ext uri="{FF2B5EF4-FFF2-40B4-BE49-F238E27FC236}">
                <a16:creationId xmlns:a16="http://schemas.microsoft.com/office/drawing/2014/main" id="{AE49B667-8DF9-4746-876F-DFF701A96A5F}"/>
              </a:ext>
            </a:extLst>
          </p:cNvPr>
          <p:cNvSpPr>
            <a:spLocks noChangeArrowheads="1"/>
          </p:cNvSpPr>
          <p:nvPr/>
        </p:nvSpPr>
        <p:spPr bwMode="auto">
          <a:xfrm>
            <a:off x="1085295" y="5422844"/>
            <a:ext cx="10091692" cy="338554"/>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An addition occurred because string converted to int.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3503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31F47C-ABA6-4C41-B164-D6051212D7D6}"/>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Join</a:t>
            </a:r>
            <a:endParaRPr lang="en-US" sz="3200" dirty="0"/>
          </a:p>
        </p:txBody>
      </p:sp>
      <p:sp>
        <p:nvSpPr>
          <p:cNvPr id="6" name="TextBox 5">
            <a:extLst>
              <a:ext uri="{FF2B5EF4-FFF2-40B4-BE49-F238E27FC236}">
                <a16:creationId xmlns:a16="http://schemas.microsoft.com/office/drawing/2014/main" id="{4617C639-6BA0-41F6-AB25-1DB212918272}"/>
              </a:ext>
            </a:extLst>
          </p:cNvPr>
          <p:cNvSpPr txBox="1"/>
          <p:nvPr/>
        </p:nvSpPr>
        <p:spPr>
          <a:xfrm>
            <a:off x="1103050" y="1644990"/>
            <a:ext cx="6094520" cy="1938992"/>
          </a:xfrm>
          <a:prstGeom prst="rect">
            <a:avLst/>
          </a:prstGeom>
          <a:noFill/>
        </p:spPr>
        <p:txBody>
          <a:bodyPr wrap="square">
            <a:spAutoFit/>
          </a:bodyPr>
          <a:lstStyle/>
          <a:p>
            <a:pPr algn="l">
              <a:buFont typeface="Arial" panose="020B0604020202020204" pitchFamily="34" charset="0"/>
              <a:buChar char="•"/>
            </a:pPr>
            <a:r>
              <a:rPr lang="en-US" sz="2400" b="0" i="0" dirty="0">
                <a:solidFill>
                  <a:srgbClr val="171717"/>
                </a:solidFill>
                <a:effectLst/>
                <a:latin typeface="Segoe UI" panose="020B0502040204020203" pitchFamily="34" charset="0"/>
              </a:rPr>
              <a:t>INNER JOIN</a:t>
            </a:r>
          </a:p>
          <a:p>
            <a:pPr algn="l">
              <a:buFont typeface="Arial" panose="020B0604020202020204" pitchFamily="34" charset="0"/>
              <a:buChar char="•"/>
            </a:pPr>
            <a:r>
              <a:rPr lang="en-US" sz="2400" b="0" i="0" dirty="0">
                <a:solidFill>
                  <a:srgbClr val="171717"/>
                </a:solidFill>
                <a:effectLst/>
                <a:latin typeface="Segoe UI" panose="020B0502040204020203" pitchFamily="34" charset="0"/>
              </a:rPr>
              <a:t>LEFT [ OUTER ] JOIN</a:t>
            </a:r>
          </a:p>
          <a:p>
            <a:pPr algn="l">
              <a:buFont typeface="Arial" panose="020B0604020202020204" pitchFamily="34" charset="0"/>
              <a:buChar char="•"/>
            </a:pPr>
            <a:r>
              <a:rPr lang="en-US" sz="2400" b="0" i="0" dirty="0">
                <a:solidFill>
                  <a:srgbClr val="171717"/>
                </a:solidFill>
                <a:effectLst/>
                <a:latin typeface="Segoe UI" panose="020B0502040204020203" pitchFamily="34" charset="0"/>
              </a:rPr>
              <a:t>RIGHT [ OUTER ] JOIN</a:t>
            </a:r>
          </a:p>
          <a:p>
            <a:pPr algn="l">
              <a:buFont typeface="Arial" panose="020B0604020202020204" pitchFamily="34" charset="0"/>
              <a:buChar char="•"/>
            </a:pPr>
            <a:r>
              <a:rPr lang="en-US" sz="2400" b="0" i="0" dirty="0">
                <a:solidFill>
                  <a:srgbClr val="171717"/>
                </a:solidFill>
                <a:effectLst/>
                <a:latin typeface="Segoe UI" panose="020B0502040204020203" pitchFamily="34" charset="0"/>
              </a:rPr>
              <a:t>FULL [ OUTER ] JOIN</a:t>
            </a:r>
          </a:p>
          <a:p>
            <a:pPr algn="l">
              <a:buFont typeface="Arial" panose="020B0604020202020204" pitchFamily="34" charset="0"/>
              <a:buChar char="•"/>
            </a:pPr>
            <a:r>
              <a:rPr lang="en-US" sz="2400" b="0" i="0" dirty="0">
                <a:solidFill>
                  <a:srgbClr val="171717"/>
                </a:solidFill>
                <a:effectLst/>
                <a:latin typeface="Segoe UI" panose="020B0502040204020203" pitchFamily="34" charset="0"/>
              </a:rPr>
              <a:t>CROSS JOIN</a:t>
            </a:r>
          </a:p>
        </p:txBody>
      </p:sp>
      <p:sp>
        <p:nvSpPr>
          <p:cNvPr id="7" name="TextBox 6">
            <a:extLst>
              <a:ext uri="{FF2B5EF4-FFF2-40B4-BE49-F238E27FC236}">
                <a16:creationId xmlns:a16="http://schemas.microsoft.com/office/drawing/2014/main" id="{E4A2B1A5-1B88-4D2D-885A-86ABFF777965}"/>
              </a:ext>
            </a:extLst>
          </p:cNvPr>
          <p:cNvSpPr txBox="1"/>
          <p:nvPr/>
        </p:nvSpPr>
        <p:spPr>
          <a:xfrm>
            <a:off x="1103050" y="4889844"/>
            <a:ext cx="10093911" cy="369332"/>
          </a:xfrm>
          <a:prstGeom prst="rect">
            <a:avLst/>
          </a:prstGeom>
          <a:noFill/>
        </p:spPr>
        <p:txBody>
          <a:bodyPr wrap="square">
            <a:spAutoFit/>
          </a:bodyPr>
          <a:lstStyle/>
          <a:p>
            <a:r>
              <a:rPr lang="en-US" b="0" i="0" dirty="0">
                <a:solidFill>
                  <a:srgbClr val="202124"/>
                </a:solidFill>
                <a:effectLst/>
                <a:latin typeface="arial" panose="020B0604020202020204" pitchFamily="34" charset="0"/>
              </a:rPr>
              <a:t>Joins are treated logically.</a:t>
            </a:r>
            <a:endParaRPr lang="en-US" dirty="0"/>
          </a:p>
        </p:txBody>
      </p:sp>
    </p:spTree>
    <p:extLst>
      <p:ext uri="{BB962C8B-B14F-4D97-AF65-F5344CB8AC3E}">
        <p14:creationId xmlns:p14="http://schemas.microsoft.com/office/powerpoint/2010/main" val="1512635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6524A5-A09D-4001-9D77-61C1D721E394}"/>
              </a:ext>
            </a:extLst>
          </p:cNvPr>
          <p:cNvSpPr txBox="1"/>
          <p:nvPr/>
        </p:nvSpPr>
        <p:spPr>
          <a:xfrm>
            <a:off x="845598" y="1572218"/>
            <a:ext cx="6094520" cy="707886"/>
          </a:xfrm>
          <a:prstGeom prst="rect">
            <a:avLst/>
          </a:prstGeom>
          <a:noFill/>
        </p:spPr>
        <p:txBody>
          <a:bodyPr wrap="square">
            <a:spAutoFit/>
          </a:bodyPr>
          <a:lstStyle/>
          <a:p>
            <a:r>
              <a:rPr lang="en-US" sz="2000" dirty="0"/>
              <a:t>SQL Server employs four types of physical join operations to carry out the logical join operations :</a:t>
            </a:r>
          </a:p>
        </p:txBody>
      </p:sp>
      <p:sp>
        <p:nvSpPr>
          <p:cNvPr id="6" name="TextBox 5">
            <a:extLst>
              <a:ext uri="{FF2B5EF4-FFF2-40B4-BE49-F238E27FC236}">
                <a16:creationId xmlns:a16="http://schemas.microsoft.com/office/drawing/2014/main" id="{E7CABEF5-5225-4D45-9CFB-C023F23577CF}"/>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Join</a:t>
            </a:r>
            <a:endParaRPr lang="en-US" sz="3200" dirty="0"/>
          </a:p>
        </p:txBody>
      </p:sp>
      <p:sp>
        <p:nvSpPr>
          <p:cNvPr id="8" name="TextBox 7">
            <a:extLst>
              <a:ext uri="{FF2B5EF4-FFF2-40B4-BE49-F238E27FC236}">
                <a16:creationId xmlns:a16="http://schemas.microsoft.com/office/drawing/2014/main" id="{72DAD625-E074-4953-B75B-E54182E0BA9A}"/>
              </a:ext>
            </a:extLst>
          </p:cNvPr>
          <p:cNvSpPr txBox="1"/>
          <p:nvPr/>
        </p:nvSpPr>
        <p:spPr>
          <a:xfrm>
            <a:off x="845598" y="2833107"/>
            <a:ext cx="6094520" cy="1323439"/>
          </a:xfrm>
          <a:prstGeom prst="rect">
            <a:avLst/>
          </a:prstGeom>
          <a:noFill/>
        </p:spPr>
        <p:txBody>
          <a:bodyPr wrap="square">
            <a:spAutoFit/>
          </a:bodyPr>
          <a:lstStyle/>
          <a:p>
            <a:pPr algn="l">
              <a:buFont typeface="Arial" panose="020B0604020202020204" pitchFamily="34" charset="0"/>
              <a:buChar char="•"/>
            </a:pPr>
            <a:r>
              <a:rPr lang="en-US" sz="2000" b="0" i="0" dirty="0">
                <a:solidFill>
                  <a:srgbClr val="171717"/>
                </a:solidFill>
                <a:effectLst/>
                <a:latin typeface="Segoe UI" panose="020B0502040204020203" pitchFamily="34" charset="0"/>
              </a:rPr>
              <a:t>Nested Loops joins</a:t>
            </a:r>
          </a:p>
          <a:p>
            <a:pPr algn="l">
              <a:buFont typeface="Arial" panose="020B0604020202020204" pitchFamily="34" charset="0"/>
              <a:buChar char="•"/>
            </a:pPr>
            <a:r>
              <a:rPr lang="en-US" sz="2000" b="0" i="0" dirty="0">
                <a:solidFill>
                  <a:srgbClr val="171717"/>
                </a:solidFill>
                <a:effectLst/>
                <a:latin typeface="Segoe UI" panose="020B0502040204020203" pitchFamily="34" charset="0"/>
              </a:rPr>
              <a:t>Merge joins</a:t>
            </a:r>
          </a:p>
          <a:p>
            <a:pPr algn="l">
              <a:buFont typeface="Arial" panose="020B0604020202020204" pitchFamily="34" charset="0"/>
              <a:buChar char="•"/>
            </a:pPr>
            <a:r>
              <a:rPr lang="en-US" sz="2000" b="0" i="0" dirty="0">
                <a:solidFill>
                  <a:srgbClr val="171717"/>
                </a:solidFill>
                <a:effectLst/>
                <a:latin typeface="Segoe UI" panose="020B0502040204020203" pitchFamily="34" charset="0"/>
              </a:rPr>
              <a:t>Hash joins</a:t>
            </a:r>
          </a:p>
          <a:p>
            <a:pPr algn="l">
              <a:buFont typeface="Arial" panose="020B0604020202020204" pitchFamily="34" charset="0"/>
              <a:buChar char="•"/>
            </a:pPr>
            <a:r>
              <a:rPr lang="en-US" sz="2000" b="0" i="0" dirty="0">
                <a:solidFill>
                  <a:srgbClr val="171717"/>
                </a:solidFill>
                <a:effectLst/>
                <a:latin typeface="Segoe UI" panose="020B0502040204020203" pitchFamily="34" charset="0"/>
              </a:rPr>
              <a:t>Adaptive joins (starting with SQL Server 2017 (14.x))</a:t>
            </a:r>
          </a:p>
        </p:txBody>
      </p:sp>
    </p:spTree>
    <p:extLst>
      <p:ext uri="{BB962C8B-B14F-4D97-AF65-F5344CB8AC3E}">
        <p14:creationId xmlns:p14="http://schemas.microsoft.com/office/powerpoint/2010/main" val="594918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A04ABB-31FD-4418-BF01-BDD76DB10EA7}"/>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Join Syntax</a:t>
            </a:r>
            <a:endParaRPr lang="en-US" sz="3200" dirty="0"/>
          </a:p>
        </p:txBody>
      </p:sp>
      <p:sp>
        <p:nvSpPr>
          <p:cNvPr id="8" name="Rectangle 14">
            <a:extLst>
              <a:ext uri="{FF2B5EF4-FFF2-40B4-BE49-F238E27FC236}">
                <a16:creationId xmlns:a16="http://schemas.microsoft.com/office/drawing/2014/main" id="{8D7DAB8F-898C-42BC-8923-1A9D3D79EF30}"/>
              </a:ext>
            </a:extLst>
          </p:cNvPr>
          <p:cNvSpPr>
            <a:spLocks noChangeArrowheads="1"/>
          </p:cNvSpPr>
          <p:nvPr/>
        </p:nvSpPr>
        <p:spPr bwMode="auto">
          <a:xfrm>
            <a:off x="1136340" y="1853590"/>
            <a:ext cx="10173809" cy="120032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Inner joins can be specified in either the FROM or WHERE clauses. Outer joins and cross joins can be specified in the FROM clause only. The join conditions combine with the WHERE and HAVING search conditions to control the rows that are selected from the base tables referenced in the FROM clause. </a:t>
            </a:r>
          </a:p>
        </p:txBody>
      </p:sp>
    </p:spTree>
    <p:extLst>
      <p:ext uri="{BB962C8B-B14F-4D97-AF65-F5344CB8AC3E}">
        <p14:creationId xmlns:p14="http://schemas.microsoft.com/office/powerpoint/2010/main" val="127310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0F809A2-4DB5-4EE4-90B8-4F47B93EC8BB}"/>
              </a:ext>
            </a:extLst>
          </p:cNvPr>
          <p:cNvSpPr>
            <a:spLocks noChangeArrowheads="1"/>
          </p:cNvSpPr>
          <p:nvPr/>
        </p:nvSpPr>
        <p:spPr bwMode="auto">
          <a:xfrm>
            <a:off x="1091953" y="1752379"/>
            <a:ext cx="101738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Specifying the join conditions in the </a:t>
            </a:r>
            <a:r>
              <a:rPr kumimoji="0" lang="en-US" altLang="en-US" b="0" i="0" u="none" strike="noStrike" cap="none" normalizeH="0" baseline="0" dirty="0">
                <a:ln>
                  <a:noFill/>
                </a:ln>
                <a:solidFill>
                  <a:srgbClr val="171717"/>
                </a:solidFill>
                <a:effectLst/>
                <a:latin typeface="SFMono-Regular"/>
              </a:rPr>
              <a:t>FROM</a:t>
            </a: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clause helps separate them from any other search conditions that may be specified in a </a:t>
            </a:r>
            <a:r>
              <a:rPr kumimoji="0" lang="en-US" altLang="en-US" b="0" i="0" u="none" strike="noStrike" cap="none" normalizeH="0" baseline="0" dirty="0">
                <a:ln>
                  <a:noFill/>
                </a:ln>
                <a:solidFill>
                  <a:srgbClr val="171717"/>
                </a:solidFill>
                <a:effectLst/>
                <a:latin typeface="SFMono-Regular"/>
              </a:rPr>
              <a:t>WHERE</a:t>
            </a: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clause</a:t>
            </a:r>
            <a:r>
              <a:rPr kumimoji="0" lang="en-US" altLang="en-US" b="0" i="0" u="none" strike="noStrike" cap="none" normalizeH="0" baseline="0" dirty="0">
                <a:ln>
                  <a:noFill/>
                </a:ln>
                <a:solidFill>
                  <a:schemeClr val="tx1"/>
                </a:solidFill>
                <a:effectLst/>
              </a:rPr>
              <a:t> </a:t>
            </a:r>
          </a:p>
        </p:txBody>
      </p:sp>
      <p:sp>
        <p:nvSpPr>
          <p:cNvPr id="5" name="TextBox 4">
            <a:extLst>
              <a:ext uri="{FF2B5EF4-FFF2-40B4-BE49-F238E27FC236}">
                <a16:creationId xmlns:a16="http://schemas.microsoft.com/office/drawing/2014/main" id="{AEA04ABB-31FD-4418-BF01-BDD76DB10EA7}"/>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Join Syntax</a:t>
            </a:r>
            <a:endParaRPr lang="en-US" sz="3200" dirty="0"/>
          </a:p>
        </p:txBody>
      </p:sp>
      <p:sp>
        <p:nvSpPr>
          <p:cNvPr id="20" name="TextBox 19">
            <a:extLst>
              <a:ext uri="{FF2B5EF4-FFF2-40B4-BE49-F238E27FC236}">
                <a16:creationId xmlns:a16="http://schemas.microsoft.com/office/drawing/2014/main" id="{C5AF5575-357C-4ED1-BA11-EE95C1AC5368}"/>
              </a:ext>
            </a:extLst>
          </p:cNvPr>
          <p:cNvSpPr txBox="1"/>
          <p:nvPr/>
        </p:nvSpPr>
        <p:spPr>
          <a:xfrm>
            <a:off x="1091953" y="3108054"/>
            <a:ext cx="9499107" cy="369332"/>
          </a:xfrm>
          <a:prstGeom prst="rect">
            <a:avLst/>
          </a:prstGeom>
          <a:solidFill>
            <a:schemeClr val="accent3">
              <a:lumMod val="20000"/>
              <a:lumOff val="80000"/>
            </a:schemeClr>
          </a:solidFill>
        </p:spPr>
        <p:txBody>
          <a:bodyPr wrap="square">
            <a:spAutoFit/>
          </a:bodyPr>
          <a:lstStyle/>
          <a:p>
            <a:r>
              <a:rPr lang="en-US" dirty="0"/>
              <a:t>FROM </a:t>
            </a:r>
            <a:r>
              <a:rPr lang="en-US" dirty="0" err="1"/>
              <a:t>first_table</a:t>
            </a:r>
            <a:r>
              <a:rPr lang="en-US" dirty="0"/>
              <a:t> &lt; </a:t>
            </a:r>
            <a:r>
              <a:rPr lang="en-US" dirty="0" err="1"/>
              <a:t>join_type</a:t>
            </a:r>
            <a:r>
              <a:rPr lang="en-US" dirty="0"/>
              <a:t> &gt; </a:t>
            </a:r>
            <a:r>
              <a:rPr lang="en-US" dirty="0" err="1"/>
              <a:t>second_table</a:t>
            </a:r>
            <a:r>
              <a:rPr lang="en-US" dirty="0"/>
              <a:t> [ ON ( </a:t>
            </a:r>
            <a:r>
              <a:rPr lang="en-US" dirty="0" err="1"/>
              <a:t>join_condition</a:t>
            </a:r>
            <a:r>
              <a:rPr lang="en-US" dirty="0"/>
              <a:t> ) ]</a:t>
            </a:r>
          </a:p>
        </p:txBody>
      </p:sp>
      <p:sp>
        <p:nvSpPr>
          <p:cNvPr id="22" name="TextBox 21">
            <a:extLst>
              <a:ext uri="{FF2B5EF4-FFF2-40B4-BE49-F238E27FC236}">
                <a16:creationId xmlns:a16="http://schemas.microsoft.com/office/drawing/2014/main" id="{8CF368AD-4FCA-4E3A-B662-A81DDE2CF293}"/>
              </a:ext>
            </a:extLst>
          </p:cNvPr>
          <p:cNvSpPr txBox="1"/>
          <p:nvPr/>
        </p:nvSpPr>
        <p:spPr>
          <a:xfrm>
            <a:off x="1091953" y="4934179"/>
            <a:ext cx="9499107" cy="646331"/>
          </a:xfrm>
          <a:prstGeom prst="rect">
            <a:avLst/>
          </a:prstGeom>
          <a:solidFill>
            <a:schemeClr val="accent3">
              <a:lumMod val="20000"/>
              <a:lumOff val="80000"/>
            </a:schemeClr>
          </a:solidFill>
        </p:spPr>
        <p:txBody>
          <a:bodyPr wrap="square">
            <a:spAutoFit/>
          </a:bodyPr>
          <a:lstStyle/>
          <a:p>
            <a:r>
              <a:rPr lang="en-US" dirty="0"/>
              <a:t>FROM </a:t>
            </a:r>
            <a:r>
              <a:rPr lang="en-US" dirty="0" err="1"/>
              <a:t>Purchasing.ProductVendor</a:t>
            </a:r>
            <a:r>
              <a:rPr lang="en-US" dirty="0"/>
              <a:t> INNER JOIN </a:t>
            </a:r>
            <a:r>
              <a:rPr lang="en-US" dirty="0" err="1"/>
              <a:t>Purchasing.Vendor</a:t>
            </a:r>
            <a:endParaRPr lang="en-US" dirty="0"/>
          </a:p>
          <a:p>
            <a:r>
              <a:rPr lang="en-US" dirty="0"/>
              <a:t>     ON ( </a:t>
            </a:r>
            <a:r>
              <a:rPr lang="en-US" dirty="0" err="1"/>
              <a:t>ProductVendor.BusinessEntityID</a:t>
            </a:r>
            <a:r>
              <a:rPr lang="en-US" dirty="0"/>
              <a:t> = </a:t>
            </a:r>
            <a:r>
              <a:rPr lang="en-US" dirty="0" err="1"/>
              <a:t>Vendor.BusinessEntityID</a:t>
            </a:r>
            <a:r>
              <a:rPr lang="en-US" dirty="0"/>
              <a:t> )</a:t>
            </a:r>
          </a:p>
        </p:txBody>
      </p:sp>
      <p:sp>
        <p:nvSpPr>
          <p:cNvPr id="24" name="TextBox 23">
            <a:extLst>
              <a:ext uri="{FF2B5EF4-FFF2-40B4-BE49-F238E27FC236}">
                <a16:creationId xmlns:a16="http://schemas.microsoft.com/office/drawing/2014/main" id="{FCD68E9A-FD1F-465F-AB18-800FB4FD9170}"/>
              </a:ext>
            </a:extLst>
          </p:cNvPr>
          <p:cNvSpPr txBox="1"/>
          <p:nvPr/>
        </p:nvSpPr>
        <p:spPr>
          <a:xfrm>
            <a:off x="1038687" y="3689528"/>
            <a:ext cx="7188693" cy="276999"/>
          </a:xfrm>
          <a:prstGeom prst="rect">
            <a:avLst/>
          </a:prstGeom>
          <a:noFill/>
        </p:spPr>
        <p:txBody>
          <a:bodyPr wrap="square">
            <a:spAutoFit/>
          </a:bodyPr>
          <a:lstStyle/>
          <a:p>
            <a:r>
              <a:rPr lang="en-US" sz="1200" b="0" i="1" dirty="0" err="1">
                <a:solidFill>
                  <a:srgbClr val="171717"/>
                </a:solidFill>
                <a:effectLst/>
                <a:latin typeface="Segoe UI" panose="020B0502040204020203" pitchFamily="34" charset="0"/>
              </a:rPr>
              <a:t>join_type</a:t>
            </a:r>
            <a:r>
              <a:rPr lang="en-US" sz="1200" b="0" i="0" dirty="0">
                <a:solidFill>
                  <a:srgbClr val="171717"/>
                </a:solidFill>
                <a:effectLst/>
                <a:latin typeface="Segoe UI" panose="020B0502040204020203" pitchFamily="34" charset="0"/>
              </a:rPr>
              <a:t> specifies what kind of join is performed: an inner, outer, or cross join</a:t>
            </a:r>
            <a:endParaRPr lang="en-US" sz="1200" dirty="0"/>
          </a:p>
        </p:txBody>
      </p:sp>
      <p:sp>
        <p:nvSpPr>
          <p:cNvPr id="25" name="TextBox 24">
            <a:extLst>
              <a:ext uri="{FF2B5EF4-FFF2-40B4-BE49-F238E27FC236}">
                <a16:creationId xmlns:a16="http://schemas.microsoft.com/office/drawing/2014/main" id="{ECB42D13-29D3-4523-9338-F394DCEEB141}"/>
              </a:ext>
            </a:extLst>
          </p:cNvPr>
          <p:cNvSpPr txBox="1"/>
          <p:nvPr/>
        </p:nvSpPr>
        <p:spPr>
          <a:xfrm>
            <a:off x="1038687" y="4445038"/>
            <a:ext cx="1058663" cy="369332"/>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Ex.</a:t>
            </a:r>
            <a:endParaRPr lang="en-US" dirty="0"/>
          </a:p>
        </p:txBody>
      </p:sp>
    </p:spTree>
    <p:extLst>
      <p:ext uri="{BB962C8B-B14F-4D97-AF65-F5344CB8AC3E}">
        <p14:creationId xmlns:p14="http://schemas.microsoft.com/office/powerpoint/2010/main" val="2848729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31F47C-ABA6-4C41-B164-D6051212D7D6}"/>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Join</a:t>
            </a:r>
            <a:endParaRPr lang="en-US" sz="3200" dirty="0"/>
          </a:p>
        </p:txBody>
      </p:sp>
      <p:sp>
        <p:nvSpPr>
          <p:cNvPr id="5" name="Rectangle 14">
            <a:extLst>
              <a:ext uri="{FF2B5EF4-FFF2-40B4-BE49-F238E27FC236}">
                <a16:creationId xmlns:a16="http://schemas.microsoft.com/office/drawing/2014/main" id="{C57CAB44-9188-4CFA-A36F-720E5DC2EB24}"/>
              </a:ext>
            </a:extLst>
          </p:cNvPr>
          <p:cNvSpPr>
            <a:spLocks noChangeArrowheads="1"/>
          </p:cNvSpPr>
          <p:nvPr/>
        </p:nvSpPr>
        <p:spPr bwMode="auto">
          <a:xfrm>
            <a:off x="1136340" y="2100412"/>
            <a:ext cx="10173809"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In multi table join, one or few tables can bridge between other tables.</a:t>
            </a:r>
          </a:p>
        </p:txBody>
      </p:sp>
    </p:spTree>
    <p:extLst>
      <p:ext uri="{BB962C8B-B14F-4D97-AF65-F5344CB8AC3E}">
        <p14:creationId xmlns:p14="http://schemas.microsoft.com/office/powerpoint/2010/main" val="955493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31F47C-ABA6-4C41-B164-D6051212D7D6}"/>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Join</a:t>
            </a:r>
            <a:endParaRPr lang="en-US" sz="3200" dirty="0"/>
          </a:p>
        </p:txBody>
      </p:sp>
      <p:sp>
        <p:nvSpPr>
          <p:cNvPr id="2" name="Rectangle 1">
            <a:extLst>
              <a:ext uri="{FF2B5EF4-FFF2-40B4-BE49-F238E27FC236}">
                <a16:creationId xmlns:a16="http://schemas.microsoft.com/office/drawing/2014/main" id="{D0AC2753-A926-403E-9FDA-37A68A9D6B24}"/>
              </a:ext>
            </a:extLst>
          </p:cNvPr>
          <p:cNvSpPr>
            <a:spLocks noChangeArrowheads="1"/>
          </p:cNvSpPr>
          <p:nvPr/>
        </p:nvSpPr>
        <p:spPr bwMode="auto">
          <a:xfrm>
            <a:off x="798250" y="1610705"/>
            <a:ext cx="105954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Columns used in a join condition are not required to have the same name or be the same data type. However, if the data types are not identical, they must be compatible, or be types that SQL Server can implicitly convert. If the data types cannot be implicitly converted, the join condition must explicitly convert the data type using the </a:t>
            </a:r>
            <a:r>
              <a:rPr kumimoji="0" lang="en-US" altLang="en-US" b="0" i="0" u="none" strike="noStrike" cap="none" normalizeH="0" baseline="0" dirty="0">
                <a:ln>
                  <a:noFill/>
                </a:ln>
                <a:solidFill>
                  <a:srgbClr val="171717"/>
                </a:solidFill>
                <a:effectLst/>
                <a:latin typeface="SFMono-Regular"/>
              </a:rPr>
              <a:t>CAST</a:t>
            </a:r>
            <a:r>
              <a:rPr kumimoji="0" lang="en-US" altLang="en-US"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function.</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502950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31F47C-ABA6-4C41-B164-D6051212D7D6}"/>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Join</a:t>
            </a:r>
            <a:endParaRPr lang="en-US" sz="3200" dirty="0"/>
          </a:p>
        </p:txBody>
      </p:sp>
      <p:sp>
        <p:nvSpPr>
          <p:cNvPr id="5" name="TextBox 4">
            <a:extLst>
              <a:ext uri="{FF2B5EF4-FFF2-40B4-BE49-F238E27FC236}">
                <a16:creationId xmlns:a16="http://schemas.microsoft.com/office/drawing/2014/main" id="{0BC9AE0E-C6B4-4C5F-8A83-260BED572B13}"/>
              </a:ext>
            </a:extLst>
          </p:cNvPr>
          <p:cNvSpPr txBox="1"/>
          <p:nvPr/>
        </p:nvSpPr>
        <p:spPr>
          <a:xfrm>
            <a:off x="1040167" y="2507918"/>
            <a:ext cx="10111665" cy="646331"/>
          </a:xfrm>
          <a:prstGeom prst="rect">
            <a:avLst/>
          </a:prstGeom>
          <a:noFill/>
        </p:spPr>
        <p:txBody>
          <a:bodyPr wrap="square">
            <a:spAutoFit/>
          </a:bodyPr>
          <a:lstStyle/>
          <a:p>
            <a:r>
              <a:rPr lang="en-US" b="0" i="0" dirty="0">
                <a:solidFill>
                  <a:srgbClr val="171717"/>
                </a:solidFill>
                <a:effectLst/>
                <a:latin typeface="Segoe UI" panose="020B0502040204020203" pitchFamily="34" charset="0"/>
              </a:rPr>
              <a:t>Most queries using a join can be rewritten using a subquery (a query nested within another query), and most subqueries can be rewritten as joins.</a:t>
            </a:r>
            <a:endParaRPr lang="en-US" dirty="0"/>
          </a:p>
        </p:txBody>
      </p:sp>
      <p:sp>
        <p:nvSpPr>
          <p:cNvPr id="6" name="TextBox 5">
            <a:extLst>
              <a:ext uri="{FF2B5EF4-FFF2-40B4-BE49-F238E27FC236}">
                <a16:creationId xmlns:a16="http://schemas.microsoft.com/office/drawing/2014/main" id="{EA4A9897-C567-4025-8E68-1C130FE56163}"/>
              </a:ext>
            </a:extLst>
          </p:cNvPr>
          <p:cNvSpPr txBox="1"/>
          <p:nvPr/>
        </p:nvSpPr>
        <p:spPr>
          <a:xfrm>
            <a:off x="1040167" y="1683775"/>
            <a:ext cx="10111665" cy="523220"/>
          </a:xfrm>
          <a:prstGeom prst="rect">
            <a:avLst/>
          </a:prstGeom>
          <a:noFill/>
        </p:spPr>
        <p:txBody>
          <a:bodyPr wrap="square">
            <a:spAutoFit/>
          </a:bodyPr>
          <a:lstStyle/>
          <a:p>
            <a:r>
              <a:rPr lang="en-US" sz="2800" b="1" i="0" dirty="0">
                <a:solidFill>
                  <a:srgbClr val="171717"/>
                </a:solidFill>
                <a:effectLst/>
                <a:latin typeface="Segoe UI" panose="020B0502040204020203" pitchFamily="34" charset="0"/>
              </a:rPr>
              <a:t>Programming Hints</a:t>
            </a:r>
            <a:endParaRPr lang="en-US" sz="2800" b="1" dirty="0"/>
          </a:p>
        </p:txBody>
      </p:sp>
      <p:pic>
        <p:nvPicPr>
          <p:cNvPr id="8" name="Picture 7">
            <a:extLst>
              <a:ext uri="{FF2B5EF4-FFF2-40B4-BE49-F238E27FC236}">
                <a16:creationId xmlns:a16="http://schemas.microsoft.com/office/drawing/2014/main" id="{F739962A-DFCE-4563-8F12-0B1EB211A8ED}"/>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624295" y="1683774"/>
            <a:ext cx="387975" cy="417605"/>
          </a:xfrm>
          <a:prstGeom prst="rect">
            <a:avLst/>
          </a:prstGeom>
        </p:spPr>
      </p:pic>
    </p:spTree>
    <p:extLst>
      <p:ext uri="{BB962C8B-B14F-4D97-AF65-F5344CB8AC3E}">
        <p14:creationId xmlns:p14="http://schemas.microsoft.com/office/powerpoint/2010/main" val="226589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4671CE-FEF3-4A6E-B25A-A28CDE98FA08}"/>
              </a:ext>
            </a:extLst>
          </p:cNvPr>
          <p:cNvSpPr txBox="1"/>
          <p:nvPr/>
        </p:nvSpPr>
        <p:spPr>
          <a:xfrm>
            <a:off x="2716567" y="443883"/>
            <a:ext cx="6249880" cy="584775"/>
          </a:xfrm>
          <a:prstGeom prst="rect">
            <a:avLst/>
          </a:prstGeom>
          <a:noFill/>
        </p:spPr>
        <p:txBody>
          <a:bodyPr wrap="square" rtlCol="0">
            <a:spAutoFit/>
          </a:bodyPr>
          <a:lstStyle/>
          <a:p>
            <a:pPr algn="ctr"/>
            <a:r>
              <a:rPr lang="en-US" sz="3200" dirty="0"/>
              <a:t>Normalizing in NoSQL</a:t>
            </a:r>
          </a:p>
        </p:txBody>
      </p:sp>
      <p:sp>
        <p:nvSpPr>
          <p:cNvPr id="7" name="TextBox 6">
            <a:extLst>
              <a:ext uri="{FF2B5EF4-FFF2-40B4-BE49-F238E27FC236}">
                <a16:creationId xmlns:a16="http://schemas.microsoft.com/office/drawing/2014/main" id="{2DE5E325-198E-45D4-80E2-F73046CD11A1}"/>
              </a:ext>
            </a:extLst>
          </p:cNvPr>
          <p:cNvSpPr txBox="1"/>
          <p:nvPr/>
        </p:nvSpPr>
        <p:spPr>
          <a:xfrm>
            <a:off x="3542190" y="6143493"/>
            <a:ext cx="4119239" cy="369332"/>
          </a:xfrm>
          <a:prstGeom prst="rect">
            <a:avLst/>
          </a:prstGeom>
          <a:noFill/>
        </p:spPr>
        <p:txBody>
          <a:bodyPr wrap="square" rtlCol="0">
            <a:spAutoFit/>
          </a:bodyPr>
          <a:lstStyle/>
          <a:p>
            <a:pPr algn="ctr"/>
            <a:r>
              <a:rPr lang="en-US"/>
              <a:t>Normalized </a:t>
            </a:r>
            <a:r>
              <a:rPr lang="en-US" dirty="0"/>
              <a:t>data model</a:t>
            </a:r>
          </a:p>
        </p:txBody>
      </p:sp>
      <p:pic>
        <p:nvPicPr>
          <p:cNvPr id="5" name="Picture 4">
            <a:extLst>
              <a:ext uri="{FF2B5EF4-FFF2-40B4-BE49-F238E27FC236}">
                <a16:creationId xmlns:a16="http://schemas.microsoft.com/office/drawing/2014/main" id="{FCFA74AF-2519-469B-B340-FE2B2A7FDB68}"/>
              </a:ext>
            </a:extLst>
          </p:cNvPr>
          <p:cNvPicPr>
            <a:picLocks noChangeAspect="1"/>
          </p:cNvPicPr>
          <p:nvPr/>
        </p:nvPicPr>
        <p:blipFill>
          <a:blip r:embed="rId2"/>
          <a:stretch>
            <a:fillRect/>
          </a:stretch>
        </p:blipFill>
        <p:spPr>
          <a:xfrm>
            <a:off x="1582630" y="1223822"/>
            <a:ext cx="8724900" cy="5067300"/>
          </a:xfrm>
          <a:prstGeom prst="rect">
            <a:avLst/>
          </a:prstGeom>
        </p:spPr>
      </p:pic>
    </p:spTree>
    <p:extLst>
      <p:ext uri="{BB962C8B-B14F-4D97-AF65-F5344CB8AC3E}">
        <p14:creationId xmlns:p14="http://schemas.microsoft.com/office/powerpoint/2010/main" val="790947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31F47C-ABA6-4C41-B164-D6051212D7D6}"/>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Join</a:t>
            </a:r>
            <a:endParaRPr lang="en-US" sz="3200" dirty="0"/>
          </a:p>
        </p:txBody>
      </p:sp>
      <p:sp>
        <p:nvSpPr>
          <p:cNvPr id="5" name="TextBox 4">
            <a:extLst>
              <a:ext uri="{FF2B5EF4-FFF2-40B4-BE49-F238E27FC236}">
                <a16:creationId xmlns:a16="http://schemas.microsoft.com/office/drawing/2014/main" id="{0BC9AE0E-C6B4-4C5F-8A83-260BED572B13}"/>
              </a:ext>
            </a:extLst>
          </p:cNvPr>
          <p:cNvSpPr txBox="1"/>
          <p:nvPr/>
        </p:nvSpPr>
        <p:spPr>
          <a:xfrm>
            <a:off x="1040167" y="2507918"/>
            <a:ext cx="10111665" cy="1200329"/>
          </a:xfrm>
          <a:prstGeom prst="rect">
            <a:avLst/>
          </a:prstGeom>
          <a:noFill/>
        </p:spPr>
        <p:txBody>
          <a:bodyPr wrap="square">
            <a:spAutoFit/>
          </a:bodyPr>
          <a:lstStyle/>
          <a:p>
            <a:r>
              <a:rPr lang="en-US" sz="2400" b="0" i="0" dirty="0">
                <a:solidFill>
                  <a:srgbClr val="171717"/>
                </a:solidFill>
                <a:effectLst/>
                <a:latin typeface="Segoe UI" panose="020B0502040204020203" pitchFamily="34" charset="0"/>
              </a:rPr>
              <a:t>Most queries using a join can be rewritten using a subquery (a query nested within another query), and most subqueries can be rewritten as joins.</a:t>
            </a:r>
            <a:endParaRPr lang="en-US" sz="2400" dirty="0"/>
          </a:p>
        </p:txBody>
      </p:sp>
      <p:sp>
        <p:nvSpPr>
          <p:cNvPr id="6" name="TextBox 5">
            <a:extLst>
              <a:ext uri="{FF2B5EF4-FFF2-40B4-BE49-F238E27FC236}">
                <a16:creationId xmlns:a16="http://schemas.microsoft.com/office/drawing/2014/main" id="{EA4A9897-C567-4025-8E68-1C130FE56163}"/>
              </a:ext>
            </a:extLst>
          </p:cNvPr>
          <p:cNvSpPr txBox="1"/>
          <p:nvPr/>
        </p:nvSpPr>
        <p:spPr>
          <a:xfrm>
            <a:off x="1040167" y="1683775"/>
            <a:ext cx="10111665" cy="523220"/>
          </a:xfrm>
          <a:prstGeom prst="rect">
            <a:avLst/>
          </a:prstGeom>
          <a:noFill/>
        </p:spPr>
        <p:txBody>
          <a:bodyPr wrap="square">
            <a:spAutoFit/>
          </a:bodyPr>
          <a:lstStyle/>
          <a:p>
            <a:r>
              <a:rPr lang="en-US" sz="2800" b="1" i="0" dirty="0">
                <a:solidFill>
                  <a:srgbClr val="171717"/>
                </a:solidFill>
                <a:effectLst/>
                <a:latin typeface="Segoe UI" panose="020B0502040204020203" pitchFamily="34" charset="0"/>
              </a:rPr>
              <a:t>Programming Hints</a:t>
            </a:r>
            <a:endParaRPr lang="en-US" sz="2800" b="1" dirty="0"/>
          </a:p>
        </p:txBody>
      </p:sp>
      <p:pic>
        <p:nvPicPr>
          <p:cNvPr id="8" name="Picture 7">
            <a:extLst>
              <a:ext uri="{FF2B5EF4-FFF2-40B4-BE49-F238E27FC236}">
                <a16:creationId xmlns:a16="http://schemas.microsoft.com/office/drawing/2014/main" id="{F739962A-DFCE-4563-8F12-0B1EB211A8ED}"/>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624295" y="1683774"/>
            <a:ext cx="387975" cy="417605"/>
          </a:xfrm>
          <a:prstGeom prst="rect">
            <a:avLst/>
          </a:prstGeom>
        </p:spPr>
      </p:pic>
    </p:spTree>
    <p:extLst>
      <p:ext uri="{BB962C8B-B14F-4D97-AF65-F5344CB8AC3E}">
        <p14:creationId xmlns:p14="http://schemas.microsoft.com/office/powerpoint/2010/main" val="2910793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31F47C-ABA6-4C41-B164-D6051212D7D6}"/>
              </a:ext>
            </a:extLst>
          </p:cNvPr>
          <p:cNvSpPr txBox="1"/>
          <p:nvPr/>
        </p:nvSpPr>
        <p:spPr>
          <a:xfrm>
            <a:off x="2716567" y="443883"/>
            <a:ext cx="6249880" cy="584775"/>
          </a:xfrm>
          <a:prstGeom prst="rect">
            <a:avLst/>
          </a:prstGeom>
          <a:noFill/>
        </p:spPr>
        <p:txBody>
          <a:bodyPr wrap="square" rtlCol="0">
            <a:spAutoFit/>
          </a:bodyPr>
          <a:lstStyle/>
          <a:p>
            <a:pPr algn="ctr"/>
            <a:r>
              <a:rPr lang="en-US" sz="3200" b="0" i="0" dirty="0">
                <a:solidFill>
                  <a:srgbClr val="202124"/>
                </a:solidFill>
                <a:effectLst/>
                <a:latin typeface="arial" panose="020B0604020202020204" pitchFamily="34" charset="0"/>
              </a:rPr>
              <a:t>Join</a:t>
            </a:r>
            <a:endParaRPr lang="en-US" sz="3200" dirty="0"/>
          </a:p>
        </p:txBody>
      </p:sp>
      <p:sp>
        <p:nvSpPr>
          <p:cNvPr id="2" name="Rectangle 1">
            <a:extLst>
              <a:ext uri="{FF2B5EF4-FFF2-40B4-BE49-F238E27FC236}">
                <a16:creationId xmlns:a16="http://schemas.microsoft.com/office/drawing/2014/main" id="{DC01CB9B-1A09-4546-8368-EF549342E70E}"/>
              </a:ext>
            </a:extLst>
          </p:cNvPr>
          <p:cNvSpPr>
            <a:spLocks noChangeArrowheads="1"/>
          </p:cNvSpPr>
          <p:nvPr/>
        </p:nvSpPr>
        <p:spPr bwMode="auto">
          <a:xfrm>
            <a:off x="745724" y="1597468"/>
            <a:ext cx="1090177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Note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Tables cannot be joined directly on </a:t>
            </a:r>
            <a:r>
              <a:rPr kumimoji="0" lang="en-US" altLang="en-US" sz="24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ntext</a:t>
            </a:r>
            <a:r>
              <a:rPr kumimoji="0" lang="en-US" altLang="en-US"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text, or image columns. However, tables can be joined indirectly on </a:t>
            </a:r>
            <a:r>
              <a:rPr kumimoji="0" lang="en-US" altLang="en-US" sz="2400" b="0" i="0" u="none" strike="noStrike" cap="none" normalizeH="0" baseline="0" dirty="0" err="1">
                <a:ln>
                  <a:noFill/>
                </a:ln>
                <a:solidFill>
                  <a:srgbClr val="171717"/>
                </a:solidFill>
                <a:effectLst/>
                <a:latin typeface="Segoe UI" panose="020B0502040204020203" pitchFamily="34" charset="0"/>
                <a:cs typeface="Segoe UI" panose="020B0502040204020203" pitchFamily="34" charset="0"/>
              </a:rPr>
              <a:t>ntext</a:t>
            </a:r>
            <a:r>
              <a:rPr kumimoji="0" lang="en-US" altLang="en-US"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text, or image columns by using </a:t>
            </a:r>
            <a:r>
              <a:rPr kumimoji="0" lang="en-US" altLang="en-US" b="0" i="0" u="none" strike="noStrike" cap="none" normalizeH="0" baseline="0" dirty="0">
                <a:ln>
                  <a:noFill/>
                </a:ln>
                <a:solidFill>
                  <a:schemeClr val="accent5">
                    <a:lumMod val="75000"/>
                  </a:schemeClr>
                </a:solidFill>
                <a:effectLst/>
                <a:latin typeface="SFMono-Regular"/>
                <a:cs typeface="Segoe UI" panose="020B0502040204020203" pitchFamily="34" charset="0"/>
              </a:rPr>
              <a:t>SUBSTRING</a:t>
            </a:r>
            <a:r>
              <a:rPr kumimoji="0" lang="en-US" altLang="en-US"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r>
            <a:br>
              <a:rPr kumimoji="0" lang="en-US" altLang="en-US"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br>
            <a:r>
              <a:rPr kumimoji="0" lang="en-US" altLang="en-US"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For example, </a:t>
            </a:r>
            <a:r>
              <a:rPr kumimoji="0" lang="en-US" altLang="en-US" sz="1600" b="0" i="0" u="none" strike="noStrike" cap="none" normalizeH="0" baseline="0" dirty="0">
                <a:ln>
                  <a:noFill/>
                </a:ln>
                <a:solidFill>
                  <a:schemeClr val="accent5">
                    <a:lumMod val="75000"/>
                  </a:schemeClr>
                </a:solidFill>
                <a:effectLst/>
                <a:latin typeface="SFMono-Regular"/>
                <a:cs typeface="Segoe UI" panose="020B0502040204020203" pitchFamily="34" charset="0"/>
              </a:rPr>
              <a:t>SELECT * FROM t1 JOIN t2 ON SUBSTRING(t1.textcolumn, 1, 20) = SUBSTRING(t2.textcolumn, 1,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performs a two-table inner join on the first 20 characters of each text column in tables t1 and t2.</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9941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0DB99C-A6F5-404A-A67A-419272052F04}"/>
              </a:ext>
            </a:extLst>
          </p:cNvPr>
          <p:cNvSpPr txBox="1"/>
          <p:nvPr/>
        </p:nvSpPr>
        <p:spPr>
          <a:xfrm>
            <a:off x="2689934" y="435006"/>
            <a:ext cx="6249880" cy="584775"/>
          </a:xfrm>
          <a:prstGeom prst="rect">
            <a:avLst/>
          </a:prstGeom>
          <a:noFill/>
        </p:spPr>
        <p:txBody>
          <a:bodyPr wrap="square" rtlCol="0">
            <a:spAutoFit/>
          </a:bodyPr>
          <a:lstStyle/>
          <a:p>
            <a:pPr algn="ctr"/>
            <a:r>
              <a:rPr lang="en-US" sz="3200" i="0" dirty="0">
                <a:solidFill>
                  <a:srgbClr val="171717"/>
                </a:solidFill>
                <a:effectLst/>
                <a:latin typeface="Segoe UI" panose="020B0502040204020203" pitchFamily="34" charset="0"/>
              </a:rPr>
              <a:t>Nested Loops joins</a:t>
            </a:r>
          </a:p>
        </p:txBody>
      </p:sp>
      <p:sp>
        <p:nvSpPr>
          <p:cNvPr id="7" name="TextBox 6">
            <a:extLst>
              <a:ext uri="{FF2B5EF4-FFF2-40B4-BE49-F238E27FC236}">
                <a16:creationId xmlns:a16="http://schemas.microsoft.com/office/drawing/2014/main" id="{1603F359-FABC-4C48-B868-C9CB72B14566}"/>
              </a:ext>
            </a:extLst>
          </p:cNvPr>
          <p:cNvSpPr txBox="1"/>
          <p:nvPr/>
        </p:nvSpPr>
        <p:spPr>
          <a:xfrm>
            <a:off x="1207363" y="1832083"/>
            <a:ext cx="9516862" cy="923330"/>
          </a:xfrm>
          <a:prstGeom prst="rect">
            <a:avLst/>
          </a:prstGeom>
          <a:noFill/>
        </p:spPr>
        <p:txBody>
          <a:bodyPr wrap="square">
            <a:spAutoFit/>
          </a:bodyPr>
          <a:lstStyle/>
          <a:p>
            <a:r>
              <a:rPr lang="en-US" b="0" i="0" dirty="0">
                <a:solidFill>
                  <a:srgbClr val="171717"/>
                </a:solidFill>
                <a:effectLst/>
                <a:latin typeface="Segoe UI" panose="020B0502040204020203" pitchFamily="34" charset="0"/>
              </a:rPr>
              <a:t>If one join input is small (fewer than 10 rows) and the other join input is fairly large and indexed on its join columns, an index nested loops join is the fastest join operation because they require the least I/O and the fewest comparisons.</a:t>
            </a:r>
            <a:endParaRPr lang="en-US" dirty="0"/>
          </a:p>
        </p:txBody>
      </p:sp>
    </p:spTree>
    <p:extLst>
      <p:ext uri="{BB962C8B-B14F-4D97-AF65-F5344CB8AC3E}">
        <p14:creationId xmlns:p14="http://schemas.microsoft.com/office/powerpoint/2010/main" val="2091602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PL/SQL: join tables together tips">
            <a:extLst>
              <a:ext uri="{FF2B5EF4-FFF2-40B4-BE49-F238E27FC236}">
                <a16:creationId xmlns:a16="http://schemas.microsoft.com/office/drawing/2014/main" id="{B3293286-356A-4EBD-BE03-8B4D402E6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474" y="1681162"/>
            <a:ext cx="4876800" cy="3495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0DB99C-A6F5-404A-A67A-419272052F04}"/>
              </a:ext>
            </a:extLst>
          </p:cNvPr>
          <p:cNvSpPr txBox="1"/>
          <p:nvPr/>
        </p:nvSpPr>
        <p:spPr>
          <a:xfrm>
            <a:off x="2689934" y="435006"/>
            <a:ext cx="6249880" cy="584775"/>
          </a:xfrm>
          <a:prstGeom prst="rect">
            <a:avLst/>
          </a:prstGeom>
          <a:noFill/>
        </p:spPr>
        <p:txBody>
          <a:bodyPr wrap="square" rtlCol="0">
            <a:spAutoFit/>
          </a:bodyPr>
          <a:lstStyle/>
          <a:p>
            <a:pPr algn="ctr"/>
            <a:r>
              <a:rPr lang="en-US" sz="3200" i="0" dirty="0">
                <a:solidFill>
                  <a:srgbClr val="171717"/>
                </a:solidFill>
                <a:effectLst/>
                <a:latin typeface="Segoe UI" panose="020B0502040204020203" pitchFamily="34" charset="0"/>
              </a:rPr>
              <a:t>Nested Loops joins</a:t>
            </a:r>
          </a:p>
        </p:txBody>
      </p:sp>
      <p:sp>
        <p:nvSpPr>
          <p:cNvPr id="9" name="TextBox 8">
            <a:extLst>
              <a:ext uri="{FF2B5EF4-FFF2-40B4-BE49-F238E27FC236}">
                <a16:creationId xmlns:a16="http://schemas.microsoft.com/office/drawing/2014/main" id="{94009034-4CD8-4DD6-9235-0CAFA00EC1C7}"/>
              </a:ext>
            </a:extLst>
          </p:cNvPr>
          <p:cNvSpPr txBox="1"/>
          <p:nvPr/>
        </p:nvSpPr>
        <p:spPr>
          <a:xfrm>
            <a:off x="985421" y="5473057"/>
            <a:ext cx="9445841" cy="584775"/>
          </a:xfrm>
          <a:prstGeom prst="rect">
            <a:avLst/>
          </a:prstGeom>
          <a:noFill/>
        </p:spPr>
        <p:txBody>
          <a:bodyPr wrap="square">
            <a:spAutoFit/>
          </a:bodyPr>
          <a:lstStyle/>
          <a:p>
            <a:pPr algn="ctr"/>
            <a:r>
              <a:rPr lang="en-US" sz="1600" b="0" i="0" dirty="0">
                <a:solidFill>
                  <a:srgbClr val="171717"/>
                </a:solidFill>
                <a:effectLst/>
                <a:latin typeface="Segoe UI" panose="020B0502040204020203" pitchFamily="34" charset="0"/>
              </a:rPr>
              <a:t>The outer loop consumes the outer input table row by row.</a:t>
            </a:r>
            <a:endParaRPr lang="fa-IR" sz="1600" b="0" i="0" dirty="0">
              <a:solidFill>
                <a:srgbClr val="171717"/>
              </a:solidFill>
              <a:effectLst/>
              <a:latin typeface="Segoe UI" panose="020B0502040204020203" pitchFamily="34" charset="0"/>
            </a:endParaRPr>
          </a:p>
          <a:p>
            <a:pPr algn="ctr"/>
            <a:r>
              <a:rPr lang="en-US" sz="1600" b="0" i="0" dirty="0">
                <a:solidFill>
                  <a:srgbClr val="171717"/>
                </a:solidFill>
                <a:effectLst/>
                <a:latin typeface="Segoe UI" panose="020B0502040204020203" pitchFamily="34" charset="0"/>
              </a:rPr>
              <a:t> The inner loop, executed for each outer row, searches for matching rows in the inner input table.</a:t>
            </a:r>
            <a:endParaRPr lang="en-US" sz="1600" dirty="0"/>
          </a:p>
        </p:txBody>
      </p:sp>
      <p:sp>
        <p:nvSpPr>
          <p:cNvPr id="11" name="TextBox 10">
            <a:extLst>
              <a:ext uri="{FF2B5EF4-FFF2-40B4-BE49-F238E27FC236}">
                <a16:creationId xmlns:a16="http://schemas.microsoft.com/office/drawing/2014/main" id="{1C755A94-28C5-4C69-91C8-CE27F0534FFE}"/>
              </a:ext>
            </a:extLst>
          </p:cNvPr>
          <p:cNvSpPr txBox="1"/>
          <p:nvPr/>
        </p:nvSpPr>
        <p:spPr>
          <a:xfrm>
            <a:off x="1402672" y="6200163"/>
            <a:ext cx="9623393" cy="307777"/>
          </a:xfrm>
          <a:prstGeom prst="rect">
            <a:avLst/>
          </a:prstGeom>
          <a:noFill/>
        </p:spPr>
        <p:txBody>
          <a:bodyPr wrap="square">
            <a:spAutoFit/>
          </a:bodyPr>
          <a:lstStyle/>
          <a:p>
            <a:r>
              <a:rPr lang="en-US" sz="1400" b="0" i="0" dirty="0">
                <a:solidFill>
                  <a:srgbClr val="171717"/>
                </a:solidFill>
                <a:effectLst/>
                <a:latin typeface="Segoe UI" panose="020B0502040204020203" pitchFamily="34" charset="0"/>
              </a:rPr>
              <a:t>A nested loops join is particularly effective if the outer input is small and the inner input is </a:t>
            </a:r>
            <a:r>
              <a:rPr lang="en-US" sz="1400" b="0" i="0" dirty="0" err="1">
                <a:solidFill>
                  <a:srgbClr val="171717"/>
                </a:solidFill>
                <a:effectLst/>
                <a:latin typeface="Segoe UI" panose="020B0502040204020203" pitchFamily="34" charset="0"/>
              </a:rPr>
              <a:t>preindexed</a:t>
            </a:r>
            <a:r>
              <a:rPr lang="en-US" sz="1400" b="0" i="0" dirty="0">
                <a:solidFill>
                  <a:srgbClr val="171717"/>
                </a:solidFill>
                <a:effectLst/>
                <a:latin typeface="Segoe UI" panose="020B0502040204020203" pitchFamily="34" charset="0"/>
              </a:rPr>
              <a:t> and large</a:t>
            </a:r>
            <a:r>
              <a:rPr lang="en-US" sz="1400" dirty="0">
                <a:solidFill>
                  <a:srgbClr val="171717"/>
                </a:solidFill>
                <a:latin typeface="Segoe UI" panose="020B0502040204020203" pitchFamily="34" charset="0"/>
              </a:rPr>
              <a:t>???</a:t>
            </a:r>
            <a:r>
              <a:rPr lang="en-US" sz="1400" b="0" i="0" dirty="0">
                <a:solidFill>
                  <a:srgbClr val="171717"/>
                </a:solidFill>
                <a:effectLst/>
                <a:latin typeface="Segoe UI" panose="020B0502040204020203" pitchFamily="34" charset="0"/>
              </a:rPr>
              <a:t> </a:t>
            </a:r>
            <a:endParaRPr lang="en-US" sz="1400" dirty="0"/>
          </a:p>
        </p:txBody>
      </p:sp>
    </p:spTree>
    <p:extLst>
      <p:ext uri="{BB962C8B-B14F-4D97-AF65-F5344CB8AC3E}">
        <p14:creationId xmlns:p14="http://schemas.microsoft.com/office/powerpoint/2010/main" val="2427668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Vectorizing the Merge Joiner in CockroachDB">
            <a:extLst>
              <a:ext uri="{FF2B5EF4-FFF2-40B4-BE49-F238E27FC236}">
                <a16:creationId xmlns:a16="http://schemas.microsoft.com/office/drawing/2014/main" id="{9A014973-30FE-4480-BC15-19CB115EC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769" y="1481917"/>
            <a:ext cx="6161103" cy="34592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2BD7E8-78E0-482B-9167-578E8D92C4AC}"/>
              </a:ext>
            </a:extLst>
          </p:cNvPr>
          <p:cNvSpPr txBox="1"/>
          <p:nvPr/>
        </p:nvSpPr>
        <p:spPr>
          <a:xfrm>
            <a:off x="2689934" y="435006"/>
            <a:ext cx="6249880" cy="584775"/>
          </a:xfrm>
          <a:prstGeom prst="rect">
            <a:avLst/>
          </a:prstGeom>
          <a:noFill/>
        </p:spPr>
        <p:txBody>
          <a:bodyPr wrap="square" rtlCol="0">
            <a:spAutoFit/>
          </a:bodyPr>
          <a:lstStyle/>
          <a:p>
            <a:pPr algn="ctr"/>
            <a:r>
              <a:rPr lang="en-US" sz="3200" i="0" dirty="0">
                <a:solidFill>
                  <a:srgbClr val="171717"/>
                </a:solidFill>
                <a:effectLst/>
                <a:latin typeface="Segoe UI" panose="020B0502040204020203" pitchFamily="34" charset="0"/>
              </a:rPr>
              <a:t>Merge joins</a:t>
            </a:r>
          </a:p>
        </p:txBody>
      </p:sp>
      <p:sp>
        <p:nvSpPr>
          <p:cNvPr id="7" name="TextBox 6">
            <a:extLst>
              <a:ext uri="{FF2B5EF4-FFF2-40B4-BE49-F238E27FC236}">
                <a16:creationId xmlns:a16="http://schemas.microsoft.com/office/drawing/2014/main" id="{9644D62C-E3A1-4E2F-B751-EDB6EA282C3F}"/>
              </a:ext>
            </a:extLst>
          </p:cNvPr>
          <p:cNvSpPr txBox="1"/>
          <p:nvPr/>
        </p:nvSpPr>
        <p:spPr>
          <a:xfrm>
            <a:off x="1492558" y="5376083"/>
            <a:ext cx="8644631" cy="830997"/>
          </a:xfrm>
          <a:prstGeom prst="rect">
            <a:avLst/>
          </a:prstGeom>
          <a:noFill/>
        </p:spPr>
        <p:txBody>
          <a:bodyPr wrap="square">
            <a:spAutoFit/>
          </a:bodyPr>
          <a:lstStyle/>
          <a:p>
            <a:pPr algn="ctr"/>
            <a:r>
              <a:rPr lang="en-US" sz="1600" b="0" i="0" dirty="0">
                <a:solidFill>
                  <a:srgbClr val="171717"/>
                </a:solidFill>
                <a:effectLst/>
                <a:latin typeface="Segoe UI" panose="020B0502040204020203" pitchFamily="34" charset="0"/>
              </a:rPr>
              <a:t>A many-to-many merge join uses a temporary table to store rows. If there are duplicate values from each input, one of the inputs will have to rewind to the start of the duplicates as each duplicate from the other input is processed.</a:t>
            </a:r>
            <a:endParaRPr lang="en-US" sz="1600" dirty="0"/>
          </a:p>
        </p:txBody>
      </p:sp>
    </p:spTree>
    <p:extLst>
      <p:ext uri="{BB962C8B-B14F-4D97-AF65-F5344CB8AC3E}">
        <p14:creationId xmlns:p14="http://schemas.microsoft.com/office/powerpoint/2010/main" val="3371330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3C3C12-B0E4-4114-9CC2-24ABAB7AEA92}"/>
              </a:ext>
            </a:extLst>
          </p:cNvPr>
          <p:cNvSpPr txBox="1"/>
          <p:nvPr/>
        </p:nvSpPr>
        <p:spPr>
          <a:xfrm>
            <a:off x="1186648" y="1826048"/>
            <a:ext cx="9818703" cy="2308324"/>
          </a:xfrm>
          <a:prstGeom prst="rect">
            <a:avLst/>
          </a:prstGeom>
          <a:noFill/>
        </p:spPr>
        <p:txBody>
          <a:bodyPr wrap="square">
            <a:spAutoFit/>
          </a:bodyPr>
          <a:lstStyle/>
          <a:p>
            <a:r>
              <a:rPr lang="en-US" sz="1800" dirty="0">
                <a:solidFill>
                  <a:srgbClr val="008000"/>
                </a:solidFill>
                <a:latin typeface="Consolas" panose="020B0609020204030204" pitchFamily="49" charset="0"/>
              </a:rPr>
              <a:t>--A "Single Item Order" is a customer order where only one item is ordered. Show the </a:t>
            </a:r>
            <a:r>
              <a:rPr lang="en-US" sz="1800" dirty="0" err="1">
                <a:solidFill>
                  <a:srgbClr val="008000"/>
                </a:solidFill>
                <a:latin typeface="Consolas" panose="020B0609020204030204" pitchFamily="49" charset="0"/>
              </a:rPr>
              <a:t>SalesOrderID</a:t>
            </a:r>
            <a:r>
              <a:rPr lang="en-US" sz="1800" dirty="0">
                <a:solidFill>
                  <a:srgbClr val="008000"/>
                </a:solidFill>
                <a:latin typeface="Consolas" panose="020B0609020204030204" pitchFamily="49" charset="0"/>
              </a:rPr>
              <a:t> and the </a:t>
            </a:r>
            <a:r>
              <a:rPr lang="en-US" sz="1800" dirty="0" err="1">
                <a:solidFill>
                  <a:srgbClr val="008000"/>
                </a:solidFill>
                <a:latin typeface="Consolas" panose="020B0609020204030204" pitchFamily="49" charset="0"/>
              </a:rPr>
              <a:t>UnitPrice</a:t>
            </a:r>
            <a:r>
              <a:rPr lang="en-US" sz="1800" dirty="0">
                <a:solidFill>
                  <a:srgbClr val="008000"/>
                </a:solidFill>
                <a:latin typeface="Consolas" panose="020B0609020204030204" pitchFamily="49" charset="0"/>
              </a:rPr>
              <a:t> for every Single Item Order.</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s1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up_avg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'Average unit price'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SalesOrderID</a:t>
            </a:r>
            <a:r>
              <a:rPr lang="en-US" sz="1800" dirty="0">
                <a:solidFill>
                  <a:srgbClr val="000000"/>
                </a:solidFill>
                <a:latin typeface="Consolas" panose="020B0609020204030204" pitchFamily="49" charset="0"/>
              </a:rPr>
              <a:t> s1</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UnitPrice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up_avg</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item_count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SalesLT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SalesOrderDetail</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SalesOrderID</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t</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item_count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endParaRPr lang="en-US" dirty="0"/>
          </a:p>
        </p:txBody>
      </p:sp>
      <p:sp>
        <p:nvSpPr>
          <p:cNvPr id="6" name="TextBox 5">
            <a:extLst>
              <a:ext uri="{FF2B5EF4-FFF2-40B4-BE49-F238E27FC236}">
                <a16:creationId xmlns:a16="http://schemas.microsoft.com/office/drawing/2014/main" id="{8719E110-C94C-4211-9A12-7DCA875C91BA}"/>
              </a:ext>
            </a:extLst>
          </p:cNvPr>
          <p:cNvSpPr txBox="1"/>
          <p:nvPr/>
        </p:nvSpPr>
        <p:spPr>
          <a:xfrm>
            <a:off x="2689934" y="435006"/>
            <a:ext cx="6249880" cy="584775"/>
          </a:xfrm>
          <a:prstGeom prst="rect">
            <a:avLst/>
          </a:prstGeom>
          <a:noFill/>
        </p:spPr>
        <p:txBody>
          <a:bodyPr wrap="square" rtlCol="0">
            <a:spAutoFit/>
          </a:bodyPr>
          <a:lstStyle/>
          <a:p>
            <a:pPr algn="ctr"/>
            <a:r>
              <a:rPr lang="en-US" sz="3200" i="0" dirty="0">
                <a:solidFill>
                  <a:srgbClr val="171717"/>
                </a:solidFill>
                <a:effectLst/>
                <a:latin typeface="Segoe UI" panose="020B0502040204020203" pitchFamily="34" charset="0"/>
              </a:rPr>
              <a:t>Group by</a:t>
            </a:r>
          </a:p>
        </p:txBody>
      </p:sp>
      <p:sp>
        <p:nvSpPr>
          <p:cNvPr id="7" name="TextBox 6">
            <a:extLst>
              <a:ext uri="{FF2B5EF4-FFF2-40B4-BE49-F238E27FC236}">
                <a16:creationId xmlns:a16="http://schemas.microsoft.com/office/drawing/2014/main" id="{63FB1D94-789F-498A-A6B3-2EDEC0492F50}"/>
              </a:ext>
            </a:extLst>
          </p:cNvPr>
          <p:cNvSpPr txBox="1"/>
          <p:nvPr/>
        </p:nvSpPr>
        <p:spPr>
          <a:xfrm>
            <a:off x="1268026" y="5041245"/>
            <a:ext cx="9818703" cy="646331"/>
          </a:xfrm>
          <a:prstGeom prst="rect">
            <a:avLst/>
          </a:prstGeom>
          <a:noFill/>
        </p:spPr>
        <p:txBody>
          <a:bodyPr wrap="square">
            <a:spAutoFit/>
          </a:bodyPr>
          <a:lstStyle/>
          <a:p>
            <a:r>
              <a:rPr lang="en-US" dirty="0"/>
              <a:t>In a group by selection, all columns except those which appear in group by columns, must be in aggregated format.</a:t>
            </a:r>
          </a:p>
        </p:txBody>
      </p:sp>
    </p:spTree>
    <p:extLst>
      <p:ext uri="{BB962C8B-B14F-4D97-AF65-F5344CB8AC3E}">
        <p14:creationId xmlns:p14="http://schemas.microsoft.com/office/powerpoint/2010/main" val="2169780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04C0D6-E39C-40D3-BA0F-B55BD3B12D37}"/>
              </a:ext>
            </a:extLst>
          </p:cNvPr>
          <p:cNvSpPr txBox="1"/>
          <p:nvPr/>
        </p:nvSpPr>
        <p:spPr>
          <a:xfrm>
            <a:off x="825623" y="1806580"/>
            <a:ext cx="10093911"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CARTESIAN JOIN or CROSS JOIN </a:t>
            </a:r>
            <a:r>
              <a:rPr lang="en-US" b="1" i="0" dirty="0">
                <a:solidFill>
                  <a:srgbClr val="202124"/>
                </a:solidFill>
                <a:effectLst/>
                <a:latin typeface="arial" panose="020B0604020202020204" pitchFamily="34" charset="0"/>
              </a:rPr>
              <a:t>returns the Cartesian product of the sets of records from two or more joined tables</a:t>
            </a:r>
            <a:endParaRPr lang="en-US" dirty="0"/>
          </a:p>
        </p:txBody>
      </p:sp>
      <p:sp>
        <p:nvSpPr>
          <p:cNvPr id="6" name="TextBox 5">
            <a:extLst>
              <a:ext uri="{FF2B5EF4-FFF2-40B4-BE49-F238E27FC236}">
                <a16:creationId xmlns:a16="http://schemas.microsoft.com/office/drawing/2014/main" id="{B25BDD75-ACF4-40D9-BAFC-9688EB626F20}"/>
              </a:ext>
            </a:extLst>
          </p:cNvPr>
          <p:cNvSpPr txBox="1"/>
          <p:nvPr/>
        </p:nvSpPr>
        <p:spPr>
          <a:xfrm>
            <a:off x="825623" y="532659"/>
            <a:ext cx="6249880" cy="584775"/>
          </a:xfrm>
          <a:prstGeom prst="rect">
            <a:avLst/>
          </a:prstGeom>
          <a:noFill/>
        </p:spPr>
        <p:txBody>
          <a:bodyPr wrap="square" rtlCol="0">
            <a:spAutoFit/>
          </a:bodyPr>
          <a:lstStyle/>
          <a:p>
            <a:r>
              <a:rPr lang="en-US" sz="3200" b="0" i="0" dirty="0">
                <a:solidFill>
                  <a:srgbClr val="202124"/>
                </a:solidFill>
                <a:effectLst/>
                <a:latin typeface="arial" panose="020B0604020202020204" pitchFamily="34" charset="0"/>
              </a:rPr>
              <a:t>Cross Join</a:t>
            </a:r>
            <a:endParaRPr lang="en-US" sz="3200" dirty="0"/>
          </a:p>
        </p:txBody>
      </p:sp>
    </p:spTree>
    <p:extLst>
      <p:ext uri="{BB962C8B-B14F-4D97-AF65-F5344CB8AC3E}">
        <p14:creationId xmlns:p14="http://schemas.microsoft.com/office/powerpoint/2010/main" val="16421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1691D6-6F2C-405A-92C0-2ED47A4636AA}"/>
              </a:ext>
            </a:extLst>
          </p:cNvPr>
          <p:cNvSpPr txBox="1"/>
          <p:nvPr/>
        </p:nvSpPr>
        <p:spPr>
          <a:xfrm>
            <a:off x="2716567" y="443883"/>
            <a:ext cx="6249880" cy="584775"/>
          </a:xfrm>
          <a:prstGeom prst="rect">
            <a:avLst/>
          </a:prstGeom>
          <a:noFill/>
        </p:spPr>
        <p:txBody>
          <a:bodyPr wrap="square" rtlCol="0">
            <a:spAutoFit/>
          </a:bodyPr>
          <a:lstStyle/>
          <a:p>
            <a:pPr algn="ctr"/>
            <a:r>
              <a:rPr lang="en-US" sz="3200" dirty="0"/>
              <a:t>SQLOS</a:t>
            </a:r>
          </a:p>
        </p:txBody>
      </p:sp>
    </p:spTree>
    <p:extLst>
      <p:ext uri="{BB962C8B-B14F-4D97-AF65-F5344CB8AC3E}">
        <p14:creationId xmlns:p14="http://schemas.microsoft.com/office/powerpoint/2010/main" val="410306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E5718-A5E6-48D2-BD35-4CA7DE4EE369}"/>
              </a:ext>
            </a:extLst>
          </p:cNvPr>
          <p:cNvSpPr txBox="1"/>
          <p:nvPr/>
        </p:nvSpPr>
        <p:spPr>
          <a:xfrm>
            <a:off x="2716567" y="443883"/>
            <a:ext cx="6249880" cy="584775"/>
          </a:xfrm>
          <a:prstGeom prst="rect">
            <a:avLst/>
          </a:prstGeom>
          <a:noFill/>
        </p:spPr>
        <p:txBody>
          <a:bodyPr wrap="square" rtlCol="0">
            <a:spAutoFit/>
          </a:bodyPr>
          <a:lstStyle/>
          <a:p>
            <a:pPr algn="ctr"/>
            <a:r>
              <a:rPr lang="en-US" sz="3200" dirty="0"/>
              <a:t>Back up and restore</a:t>
            </a:r>
          </a:p>
        </p:txBody>
      </p:sp>
    </p:spTree>
    <p:extLst>
      <p:ext uri="{BB962C8B-B14F-4D97-AF65-F5344CB8AC3E}">
        <p14:creationId xmlns:p14="http://schemas.microsoft.com/office/powerpoint/2010/main" val="275859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E5718-A5E6-48D2-BD35-4CA7DE4EE369}"/>
              </a:ext>
            </a:extLst>
          </p:cNvPr>
          <p:cNvSpPr txBox="1"/>
          <p:nvPr/>
        </p:nvSpPr>
        <p:spPr>
          <a:xfrm>
            <a:off x="2716567" y="443883"/>
            <a:ext cx="6249880" cy="584775"/>
          </a:xfrm>
          <a:prstGeom prst="rect">
            <a:avLst/>
          </a:prstGeom>
          <a:noFill/>
        </p:spPr>
        <p:txBody>
          <a:bodyPr wrap="square" rtlCol="0">
            <a:spAutoFit/>
          </a:bodyPr>
          <a:lstStyle/>
          <a:p>
            <a:pPr algn="ctr"/>
            <a:r>
              <a:rPr lang="en-US" sz="3200" dirty="0"/>
              <a:t>Attach and detach</a:t>
            </a:r>
          </a:p>
        </p:txBody>
      </p:sp>
    </p:spTree>
    <p:extLst>
      <p:ext uri="{BB962C8B-B14F-4D97-AF65-F5344CB8AC3E}">
        <p14:creationId xmlns:p14="http://schemas.microsoft.com/office/powerpoint/2010/main" val="284485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E5718-A5E6-48D2-BD35-4CA7DE4EE369}"/>
              </a:ext>
            </a:extLst>
          </p:cNvPr>
          <p:cNvSpPr txBox="1"/>
          <p:nvPr/>
        </p:nvSpPr>
        <p:spPr>
          <a:xfrm>
            <a:off x="2716567" y="443883"/>
            <a:ext cx="6249880" cy="584775"/>
          </a:xfrm>
          <a:prstGeom prst="rect">
            <a:avLst/>
          </a:prstGeom>
          <a:noFill/>
        </p:spPr>
        <p:txBody>
          <a:bodyPr wrap="square" rtlCol="0">
            <a:spAutoFit/>
          </a:bodyPr>
          <a:lstStyle/>
          <a:p>
            <a:pPr algn="ctr"/>
            <a:r>
              <a:rPr lang="en-US" sz="3200" dirty="0"/>
              <a:t>File group</a:t>
            </a:r>
          </a:p>
        </p:txBody>
      </p:sp>
    </p:spTree>
    <p:extLst>
      <p:ext uri="{BB962C8B-B14F-4D97-AF65-F5344CB8AC3E}">
        <p14:creationId xmlns:p14="http://schemas.microsoft.com/office/powerpoint/2010/main" val="118559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E5718-A5E6-48D2-BD35-4CA7DE4EE369}"/>
              </a:ext>
            </a:extLst>
          </p:cNvPr>
          <p:cNvSpPr txBox="1"/>
          <p:nvPr/>
        </p:nvSpPr>
        <p:spPr>
          <a:xfrm>
            <a:off x="2716567" y="443883"/>
            <a:ext cx="6249880" cy="584775"/>
          </a:xfrm>
          <a:prstGeom prst="rect">
            <a:avLst/>
          </a:prstGeom>
          <a:noFill/>
        </p:spPr>
        <p:txBody>
          <a:bodyPr wrap="square" rtlCol="0">
            <a:spAutoFit/>
          </a:bodyPr>
          <a:lstStyle/>
          <a:p>
            <a:pPr algn="ctr"/>
            <a:r>
              <a:rPr lang="en-US" sz="3200" dirty="0"/>
              <a:t>.</a:t>
            </a:r>
            <a:r>
              <a:rPr lang="en-US" sz="3200" dirty="0" err="1"/>
              <a:t>mdf</a:t>
            </a:r>
            <a:r>
              <a:rPr lang="en-US" sz="3200" dirty="0"/>
              <a:t> &amp; .</a:t>
            </a:r>
            <a:r>
              <a:rPr lang="en-US" sz="3200" dirty="0" err="1"/>
              <a:t>ldf</a:t>
            </a:r>
            <a:endParaRPr lang="en-US" sz="3200" dirty="0"/>
          </a:p>
        </p:txBody>
      </p:sp>
    </p:spTree>
    <p:extLst>
      <p:ext uri="{BB962C8B-B14F-4D97-AF65-F5344CB8AC3E}">
        <p14:creationId xmlns:p14="http://schemas.microsoft.com/office/powerpoint/2010/main" val="335351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BE5718-A5E6-48D2-BD35-4CA7DE4EE369}"/>
              </a:ext>
            </a:extLst>
          </p:cNvPr>
          <p:cNvSpPr txBox="1"/>
          <p:nvPr/>
        </p:nvSpPr>
        <p:spPr>
          <a:xfrm>
            <a:off x="2716567" y="443883"/>
            <a:ext cx="6249880" cy="584775"/>
          </a:xfrm>
          <a:prstGeom prst="rect">
            <a:avLst/>
          </a:prstGeom>
          <a:noFill/>
        </p:spPr>
        <p:txBody>
          <a:bodyPr wrap="square" rtlCol="0">
            <a:spAutoFit/>
          </a:bodyPr>
          <a:lstStyle/>
          <a:p>
            <a:pPr algn="ctr"/>
            <a:r>
              <a:rPr lang="en-US" sz="3200" dirty="0"/>
              <a:t>Collation</a:t>
            </a:r>
          </a:p>
        </p:txBody>
      </p:sp>
    </p:spTree>
    <p:extLst>
      <p:ext uri="{BB962C8B-B14F-4D97-AF65-F5344CB8AC3E}">
        <p14:creationId xmlns:p14="http://schemas.microsoft.com/office/powerpoint/2010/main" val="1300488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1141</Words>
  <Application>Microsoft Office PowerPoint</Application>
  <PresentationFormat>Widescreen</PresentationFormat>
  <Paragraphs>114</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vt:lpstr>
      <vt:lpstr>Calibri</vt:lpstr>
      <vt:lpstr>Calibri Light</vt:lpstr>
      <vt:lpstr>Consolas</vt:lpstr>
      <vt:lpstr>Segoe UI</vt:lpstr>
      <vt:lpstr>SFMono-Regular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mohadese safari</dc:creator>
  <cp:lastModifiedBy>mohadese safari</cp:lastModifiedBy>
  <cp:revision>32</cp:revision>
  <dcterms:created xsi:type="dcterms:W3CDTF">2021-11-23T04:50:19Z</dcterms:created>
  <dcterms:modified xsi:type="dcterms:W3CDTF">2021-11-28T14:06:02Z</dcterms:modified>
</cp:coreProperties>
</file>