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56" r:id="rId2"/>
    <p:sldId id="258" r:id="rId3"/>
    <p:sldId id="257" r:id="rId4"/>
    <p:sldId id="319" r:id="rId5"/>
    <p:sldId id="320" r:id="rId6"/>
    <p:sldId id="321" r:id="rId7"/>
    <p:sldId id="318" r:id="rId8"/>
  </p:sldIdLst>
  <p:sldSz cx="9144000" cy="5143500" type="screen16x9"/>
  <p:notesSz cx="6858000" cy="9144000"/>
  <p:embeddedFontLst>
    <p:embeddedFont>
      <p:font typeface="Montserrat" pitchFamily="2" charset="77"/>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D65BA1-6D69-4548-B479-736EBF70C33D}">
  <a:tblStyle styleId="{B9D65BA1-6D69-4548-B479-736EBF70C33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2065233-25E1-4989-AD35-E11AE04927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36" autoAdjust="0"/>
    <p:restoredTop sz="94651"/>
  </p:normalViewPr>
  <p:slideViewPr>
    <p:cSldViewPr snapToGrid="0" snapToObjects="1">
      <p:cViewPr>
        <p:scale>
          <a:sx n="178" d="100"/>
          <a:sy n="178" d="100"/>
        </p:scale>
        <p:origin x="1120" y="4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5544247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lt1"/>
            </a:solidFill>
            <a:prstDash val="solid"/>
            <a:miter lim="8000"/>
            <a:headEnd type="none" w="med" len="med"/>
            <a:tailEnd type="none" w="med" len="med"/>
          </a:ln>
        </p:spPr>
      </p:sp>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a:ea typeface="Montserrat"/>
                <a:cs typeface="Montserrat"/>
                <a:sym typeface="Montserrat"/>
              </a:defRPr>
            </a:lvl1pPr>
            <a:lvl2pPr lvl="1" algn="ctr">
              <a:buNone/>
              <a:defRPr sz="800" b="1">
                <a:solidFill>
                  <a:schemeClr val="accent1"/>
                </a:solidFill>
                <a:latin typeface="Montserrat"/>
                <a:ea typeface="Montserrat"/>
                <a:cs typeface="Montserrat"/>
                <a:sym typeface="Montserrat"/>
              </a:defRPr>
            </a:lvl2pPr>
            <a:lvl3pPr lvl="2" algn="ctr">
              <a:buNone/>
              <a:defRPr sz="800" b="1">
                <a:solidFill>
                  <a:schemeClr val="accent1"/>
                </a:solidFill>
                <a:latin typeface="Montserrat"/>
                <a:ea typeface="Montserrat"/>
                <a:cs typeface="Montserrat"/>
                <a:sym typeface="Montserrat"/>
              </a:defRPr>
            </a:lvl3pPr>
            <a:lvl4pPr lvl="3" algn="ctr">
              <a:buNone/>
              <a:defRPr sz="800" b="1">
                <a:solidFill>
                  <a:schemeClr val="accent1"/>
                </a:solidFill>
                <a:latin typeface="Montserrat"/>
                <a:ea typeface="Montserrat"/>
                <a:cs typeface="Montserrat"/>
                <a:sym typeface="Montserrat"/>
              </a:defRPr>
            </a:lvl4pPr>
            <a:lvl5pPr lvl="4" algn="ctr">
              <a:buNone/>
              <a:defRPr sz="800" b="1">
                <a:solidFill>
                  <a:schemeClr val="accent1"/>
                </a:solidFill>
                <a:latin typeface="Montserrat"/>
                <a:ea typeface="Montserrat"/>
                <a:cs typeface="Montserrat"/>
                <a:sym typeface="Montserrat"/>
              </a:defRPr>
            </a:lvl5pPr>
            <a:lvl6pPr lvl="5" algn="ctr">
              <a:buNone/>
              <a:defRPr sz="800" b="1">
                <a:solidFill>
                  <a:schemeClr val="accent1"/>
                </a:solidFill>
                <a:latin typeface="Montserrat"/>
                <a:ea typeface="Montserrat"/>
                <a:cs typeface="Montserrat"/>
                <a:sym typeface="Montserrat"/>
              </a:defRPr>
            </a:lvl6pPr>
            <a:lvl7pPr lvl="6" algn="ctr">
              <a:buNone/>
              <a:defRPr sz="800" b="1">
                <a:solidFill>
                  <a:schemeClr val="accent1"/>
                </a:solidFill>
                <a:latin typeface="Montserrat"/>
                <a:ea typeface="Montserrat"/>
                <a:cs typeface="Montserrat"/>
                <a:sym typeface="Montserrat"/>
              </a:defRPr>
            </a:lvl7pPr>
            <a:lvl8pPr lvl="7" algn="ctr">
              <a:buNone/>
              <a:defRPr sz="800" b="1">
                <a:solidFill>
                  <a:schemeClr val="accent1"/>
                </a:solidFill>
                <a:latin typeface="Montserrat"/>
                <a:ea typeface="Montserrat"/>
                <a:cs typeface="Montserrat"/>
                <a:sym typeface="Montserrat"/>
              </a:defRPr>
            </a:lvl8pPr>
            <a:lvl9pPr lvl="8" algn="ctr">
              <a:buNone/>
              <a:defRPr sz="800" b="1">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masked-language-modelling-with-bert-7d49793e5d2c" TargetMode="External"/><Relationship Id="rId2" Type="http://schemas.openxmlformats.org/officeDocument/2006/relationships/hyperlink" Target="https://medium.com/analytics-vidhya/fine-tuning-bert-language-model-to-get-better-results-on-text-classification-3dac5e3c348e"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p>
            <a:pPr marL="0" marR="0" lvl="0" indent="0" algn="ctr" rtl="1">
              <a:lnSpc>
                <a:spcPct val="100000"/>
              </a:lnSpc>
              <a:spcBef>
                <a:spcPts val="0"/>
              </a:spcBef>
              <a:spcAft>
                <a:spcPts val="0"/>
              </a:spcAft>
              <a:buClr>
                <a:schemeClr val="dk1"/>
              </a:buClr>
              <a:buSzPts val="3000"/>
              <a:buFont typeface="Montserrat"/>
              <a:buNone/>
            </a:pPr>
            <a:r>
              <a:rPr lang="en-US" sz="2400" dirty="0"/>
              <a:t>Prediction of missing words</a:t>
            </a:r>
            <a:endParaRPr sz="2400" dirty="0"/>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ctrTitle" idx="4294967295"/>
          </p:nvPr>
        </p:nvSpPr>
        <p:spPr>
          <a:xfrm>
            <a:off x="3913025" y="323400"/>
            <a:ext cx="1317900" cy="445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800"/>
              <a:t>HELLO!</a:t>
            </a:r>
            <a:endParaRPr sz="1800"/>
          </a:p>
        </p:txBody>
      </p:sp>
      <p:sp>
        <p:nvSpPr>
          <p:cNvPr id="74" name="Google Shape;74;p14"/>
          <p:cNvSpPr txBox="1">
            <a:spLocks noGrp="1"/>
          </p:cNvSpPr>
          <p:nvPr>
            <p:ph type="subTitle" idx="4294967295"/>
          </p:nvPr>
        </p:nvSpPr>
        <p:spPr>
          <a:xfrm>
            <a:off x="1275025" y="1062974"/>
            <a:ext cx="6593700" cy="1333385"/>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b="1" dirty="0" err="1"/>
              <a:t>Mohadeseh</a:t>
            </a:r>
            <a:r>
              <a:rPr lang="en" b="1" dirty="0"/>
              <a:t> Jabbari</a:t>
            </a:r>
          </a:p>
          <a:p>
            <a:pPr marL="0" lvl="0" indent="0" algn="ctr" rtl="0">
              <a:spcBef>
                <a:spcPts val="600"/>
              </a:spcBef>
              <a:spcAft>
                <a:spcPts val="0"/>
              </a:spcAft>
              <a:buNone/>
            </a:pPr>
            <a:r>
              <a:rPr lang="en" b="1" dirty="0"/>
              <a:t>Fatemeh </a:t>
            </a:r>
            <a:r>
              <a:rPr lang="en" b="1" dirty="0" err="1"/>
              <a:t>Tabadkani</a:t>
            </a:r>
            <a:endParaRPr lang="en" b="1" dirty="0"/>
          </a:p>
        </p:txBody>
      </p:sp>
      <p:sp>
        <p:nvSpPr>
          <p:cNvPr id="75" name="Google Shape;75;p14"/>
          <p:cNvSpPr txBox="1">
            <a:spLocks noGrp="1"/>
          </p:cNvSpPr>
          <p:nvPr>
            <p:ph type="body" idx="4294967295"/>
          </p:nvPr>
        </p:nvSpPr>
        <p:spPr>
          <a:xfrm>
            <a:off x="1275025" y="2747141"/>
            <a:ext cx="6593700" cy="1333385"/>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000" dirty="0"/>
              <a:t>Dr </a:t>
            </a:r>
            <a:r>
              <a:rPr lang="en-US" sz="2000" dirty="0" err="1"/>
              <a:t>kamaledin</a:t>
            </a:r>
            <a:r>
              <a:rPr lang="en-US" sz="2000" dirty="0"/>
              <a:t> </a:t>
            </a:r>
            <a:r>
              <a:rPr lang="en-US" sz="2000" dirty="0" err="1"/>
              <a:t>Giasi</a:t>
            </a:r>
            <a:endParaRPr sz="2000" dirty="0"/>
          </a:p>
        </p:txBody>
      </p:sp>
      <p:sp>
        <p:nvSpPr>
          <p:cNvPr id="76" name="Google Shape;76;p14"/>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marR="0" lvl="0" indent="0" algn="ctr" rtl="1">
              <a:lnSpc>
                <a:spcPct val="100000"/>
              </a:lnSpc>
              <a:spcBef>
                <a:spcPts val="0"/>
              </a:spcBef>
              <a:spcAft>
                <a:spcPts val="0"/>
              </a:spcAft>
              <a:buClr>
                <a:schemeClr val="dk2"/>
              </a:buClr>
              <a:buSzPts val="1200"/>
              <a:buFont typeface="Montserrat"/>
              <a:buNone/>
            </a:pPr>
            <a:r>
              <a:rPr lang="en-US" sz="1400" dirty="0"/>
              <a:t>BERT</a:t>
            </a:r>
            <a:endParaRPr sz="1400" dirty="0"/>
          </a:p>
        </p:txBody>
      </p:sp>
      <p:sp>
        <p:nvSpPr>
          <p:cNvPr id="65" name="Google Shape;65;p13"/>
          <p:cNvSpPr txBox="1"/>
          <p:nvPr/>
        </p:nvSpPr>
        <p:spPr>
          <a:xfrm>
            <a:off x="805350" y="1064053"/>
            <a:ext cx="3535800" cy="2207100"/>
          </a:xfrm>
          <a:prstGeom prst="rect">
            <a:avLst/>
          </a:prstGeom>
          <a:noFill/>
          <a:ln>
            <a:noFill/>
          </a:ln>
        </p:spPr>
        <p:txBody>
          <a:bodyPr spcFirstLastPara="1" wrap="square" lIns="91425" tIns="91425" rIns="91425" bIns="91425" anchor="t" anchorCtr="0">
            <a:noAutofit/>
          </a:bodyPr>
          <a:lstStyle/>
          <a:p>
            <a:pPr marR="0" lvl="0" algn="just" rtl="0">
              <a:lnSpc>
                <a:spcPct val="100000"/>
              </a:lnSpc>
              <a:spcBef>
                <a:spcPts val="600"/>
              </a:spcBef>
              <a:spcAft>
                <a:spcPts val="0"/>
              </a:spcAft>
              <a:buClr>
                <a:srgbClr val="000000"/>
              </a:buClr>
              <a:buFont typeface="Arial"/>
            </a:pPr>
            <a:endParaRPr sz="1200" dirty="0">
              <a:solidFill>
                <a:srgbClr val="434343"/>
              </a:solidFill>
              <a:latin typeface="Droid Serif"/>
              <a:ea typeface="Droid Serif"/>
              <a:cs typeface="Droid Serif"/>
              <a:sym typeface="Droid Serif"/>
            </a:endParaRPr>
          </a:p>
        </p:txBody>
      </p:sp>
      <p:sp>
        <p:nvSpPr>
          <p:cNvPr id="66" name="Google Shape;66;p13"/>
          <p:cNvSpPr txBox="1"/>
          <p:nvPr/>
        </p:nvSpPr>
        <p:spPr>
          <a:xfrm>
            <a:off x="719625" y="968549"/>
            <a:ext cx="7704619" cy="3660601"/>
          </a:xfrm>
          <a:prstGeom prst="rect">
            <a:avLst/>
          </a:prstGeom>
          <a:noFill/>
          <a:ln>
            <a:noFill/>
          </a:ln>
        </p:spPr>
        <p:txBody>
          <a:bodyPr spcFirstLastPara="1" wrap="square" lIns="91425" tIns="91425" rIns="91425" bIns="91425" anchor="t" anchorCtr="0">
            <a:noAutofit/>
          </a:bodyPr>
          <a:lstStyle/>
          <a:p>
            <a:pPr marL="171450" marR="0" lvl="0" indent="-171450" algn="r" rtl="1">
              <a:lnSpc>
                <a:spcPct val="100000"/>
              </a:lnSpc>
              <a:spcBef>
                <a:spcPts val="600"/>
              </a:spcBef>
              <a:spcAft>
                <a:spcPts val="0"/>
              </a:spcAft>
              <a:buClr>
                <a:srgbClr val="000000"/>
              </a:buClr>
              <a:buFont typeface="Arial" panose="020B0604020202020204" pitchFamily="34" charset="0"/>
              <a:buChar char="•"/>
            </a:pPr>
            <a:r>
              <a:rPr lang="en-US" sz="1200" dirty="0">
                <a:solidFill>
                  <a:srgbClr val="434343"/>
                </a:solidFill>
                <a:latin typeface="Droid Serif"/>
                <a:ea typeface="Droid Serif"/>
                <a:cs typeface="Droid Serif"/>
                <a:sym typeface="Droid Serif"/>
              </a:rPr>
              <a:t>Bert</a:t>
            </a:r>
            <a:r>
              <a:rPr lang="fa-IR" sz="1200" dirty="0">
                <a:solidFill>
                  <a:srgbClr val="434343"/>
                </a:solidFill>
                <a:latin typeface="Droid Serif"/>
                <a:ea typeface="Droid Serif"/>
                <a:cs typeface="Droid Serif"/>
                <a:sym typeface="Droid Serif"/>
              </a:rPr>
              <a:t> یک روش مبتنی بر </a:t>
            </a:r>
            <a:r>
              <a:rPr lang="fa-IR" sz="1200" dirty="0" err="1">
                <a:solidFill>
                  <a:srgbClr val="434343"/>
                </a:solidFill>
                <a:latin typeface="Droid Serif"/>
                <a:ea typeface="Droid Serif"/>
                <a:cs typeface="Droid Serif"/>
                <a:sym typeface="Droid Serif"/>
              </a:rPr>
              <a:t>ترانسفومرها</a:t>
            </a:r>
            <a:r>
              <a:rPr lang="fa-IR" sz="1200" dirty="0">
                <a:solidFill>
                  <a:srgbClr val="434343"/>
                </a:solidFill>
                <a:latin typeface="Droid Serif"/>
                <a:ea typeface="Droid Serif"/>
                <a:cs typeface="Droid Serif"/>
                <a:sym typeface="Droid Serif"/>
              </a:rPr>
              <a:t> برای یادگیری بازنمایی زبان است.</a:t>
            </a:r>
            <a:endParaRPr lang="en-US" sz="1200" dirty="0">
              <a:solidFill>
                <a:srgbClr val="434343"/>
              </a:solidFill>
              <a:latin typeface="Droid Serif"/>
              <a:ea typeface="Droid Serif"/>
              <a:cs typeface="Droid Serif"/>
              <a:sym typeface="Droid Serif"/>
            </a:endParaRPr>
          </a:p>
          <a:p>
            <a:pPr marL="171450" marR="0" lvl="0" indent="-171450" algn="r" rtl="1">
              <a:lnSpc>
                <a:spcPct val="100000"/>
              </a:lnSpc>
              <a:spcBef>
                <a:spcPts val="600"/>
              </a:spcBef>
              <a:spcAft>
                <a:spcPts val="0"/>
              </a:spcAft>
              <a:buClr>
                <a:srgbClr val="000000"/>
              </a:buClr>
              <a:buFont typeface="Arial" panose="020B0604020202020204" pitchFamily="34" charset="0"/>
              <a:buChar char="•"/>
            </a:pPr>
            <a:endParaRPr lang="fa-IR" sz="1200" dirty="0">
              <a:solidFill>
                <a:srgbClr val="434343"/>
              </a:solidFill>
              <a:latin typeface="Droid Serif"/>
              <a:ea typeface="Droid Serif"/>
              <a:cs typeface="Droid Serif"/>
              <a:sym typeface="Droid Serif"/>
            </a:endParaRPr>
          </a:p>
          <a:p>
            <a:pPr marL="171450" marR="0" lvl="0" indent="-171450" algn="r" rtl="1">
              <a:lnSpc>
                <a:spcPct val="100000"/>
              </a:lnSpc>
              <a:spcBef>
                <a:spcPts val="600"/>
              </a:spcBef>
              <a:spcAft>
                <a:spcPts val="0"/>
              </a:spcAft>
              <a:buClr>
                <a:srgbClr val="000000"/>
              </a:buClr>
              <a:buFont typeface="Arial" panose="020B0604020202020204" pitchFamily="34" charset="0"/>
              <a:buChar char="•"/>
            </a:pPr>
            <a:r>
              <a:rPr lang="fa-IR" sz="1200" dirty="0">
                <a:solidFill>
                  <a:srgbClr val="434343"/>
                </a:solidFill>
                <a:latin typeface="Droid Serif"/>
                <a:ea typeface="Droid Serif"/>
                <a:cs typeface="Droid Serif"/>
                <a:sym typeface="Droid Serif"/>
              </a:rPr>
              <a:t>این یک </a:t>
            </a:r>
            <a:r>
              <a:rPr lang="en-US" sz="1200" dirty="0">
                <a:solidFill>
                  <a:srgbClr val="434343"/>
                </a:solidFill>
                <a:latin typeface="Droid Serif"/>
                <a:ea typeface="Droid Serif"/>
                <a:cs typeface="Droid Serif"/>
                <a:sym typeface="Droid Serif"/>
              </a:rPr>
              <a:t>bidirectional transformer</a:t>
            </a:r>
            <a:r>
              <a:rPr lang="fa-IR" sz="1200" dirty="0">
                <a:solidFill>
                  <a:srgbClr val="434343"/>
                </a:solidFill>
                <a:latin typeface="Droid Serif"/>
                <a:ea typeface="Droid Serif"/>
                <a:cs typeface="Droid Serif"/>
                <a:sym typeface="Droid Serif"/>
              </a:rPr>
              <a:t> از پیش آموزش دیده است که به لطف دو رویکرد منحصر به فرد، </a:t>
            </a:r>
            <a:r>
              <a:rPr lang="en-US" sz="1200" dirty="0">
                <a:solidFill>
                  <a:srgbClr val="434343"/>
                </a:solidFill>
                <a:latin typeface="Droid Serif"/>
                <a:ea typeface="Droid Serif"/>
                <a:cs typeface="Droid Serif"/>
                <a:sym typeface="Droid Serif"/>
              </a:rPr>
              <a:t> mask language modeling(MLM)</a:t>
            </a:r>
            <a:r>
              <a:rPr lang="fa-IR" sz="1200" dirty="0">
                <a:solidFill>
                  <a:srgbClr val="434343"/>
                </a:solidFill>
                <a:latin typeface="Droid Serif"/>
                <a:ea typeface="Droid Serif"/>
                <a:cs typeface="Droid Serif"/>
                <a:sym typeface="Droid Serif"/>
              </a:rPr>
              <a:t>و </a:t>
            </a:r>
            <a:r>
              <a:rPr lang="en-US" sz="1200" dirty="0">
                <a:solidFill>
                  <a:srgbClr val="434343"/>
                </a:solidFill>
                <a:latin typeface="Droid Serif"/>
                <a:ea typeface="Droid Serif"/>
                <a:cs typeface="Droid Serif"/>
                <a:sym typeface="Droid Serif"/>
              </a:rPr>
              <a:t>next sentence prediction(NSP)</a:t>
            </a:r>
            <a:r>
              <a:rPr lang="fa-IR" sz="1200" dirty="0">
                <a:solidFill>
                  <a:srgbClr val="434343"/>
                </a:solidFill>
                <a:latin typeface="Droid Serif"/>
                <a:ea typeface="Droid Serif"/>
                <a:cs typeface="Droid Serif"/>
                <a:sym typeface="Droid Serif"/>
              </a:rPr>
              <a:t> از موفقیت بی نظیری در </a:t>
            </a:r>
            <a:r>
              <a:rPr lang="en-US" sz="1200" dirty="0">
                <a:solidFill>
                  <a:srgbClr val="434343"/>
                </a:solidFill>
                <a:latin typeface="Droid Serif"/>
                <a:ea typeface="Droid Serif"/>
                <a:cs typeface="Droid Serif"/>
                <a:sym typeface="Droid Serif"/>
              </a:rPr>
              <a:t>NLP</a:t>
            </a:r>
            <a:r>
              <a:rPr lang="fa-IR" sz="1200" dirty="0">
                <a:solidFill>
                  <a:srgbClr val="434343"/>
                </a:solidFill>
                <a:latin typeface="Droid Serif"/>
                <a:ea typeface="Droid Serif"/>
                <a:cs typeface="Droid Serif"/>
                <a:sym typeface="Droid Serif"/>
              </a:rPr>
              <a:t> برخوردار بوده است.</a:t>
            </a:r>
            <a:endParaRPr lang="en-US" sz="1200" dirty="0">
              <a:solidFill>
                <a:srgbClr val="434343"/>
              </a:solidFill>
              <a:latin typeface="Droid Serif"/>
              <a:ea typeface="Droid Serif"/>
              <a:cs typeface="Droid Serif"/>
              <a:sym typeface="Droid Serif"/>
            </a:endParaRPr>
          </a:p>
          <a:p>
            <a:pPr marL="171450" marR="0" lvl="0" indent="-171450" algn="r" rtl="1">
              <a:lnSpc>
                <a:spcPct val="100000"/>
              </a:lnSpc>
              <a:spcBef>
                <a:spcPts val="600"/>
              </a:spcBef>
              <a:spcAft>
                <a:spcPts val="0"/>
              </a:spcAft>
              <a:buClr>
                <a:srgbClr val="000000"/>
              </a:buClr>
              <a:buFont typeface="Arial" panose="020B0604020202020204" pitchFamily="34" charset="0"/>
              <a:buChar char="•"/>
            </a:pPr>
            <a:endParaRPr lang="fa-IR" sz="1200" dirty="0">
              <a:solidFill>
                <a:srgbClr val="434343"/>
              </a:solidFill>
              <a:latin typeface="Droid Serif"/>
              <a:ea typeface="Droid Serif"/>
              <a:cs typeface="Droid Serif"/>
              <a:sym typeface="Droid Serif"/>
            </a:endParaRPr>
          </a:p>
          <a:p>
            <a:pPr marL="171450" indent="-171450" algn="r" rtl="1">
              <a:spcBef>
                <a:spcPts val="600"/>
              </a:spcBef>
              <a:buFont typeface="Arial" panose="020B0604020202020204" pitchFamily="34" charset="0"/>
              <a:buChar char="•"/>
            </a:pPr>
            <a:r>
              <a:rPr lang="fa-IR" sz="1200" dirty="0">
                <a:solidFill>
                  <a:srgbClr val="434343"/>
                </a:solidFill>
                <a:latin typeface="Droid Serif"/>
                <a:ea typeface="Droid Serif"/>
                <a:cs typeface="Droid Serif"/>
                <a:sym typeface="Droid Serif"/>
              </a:rPr>
              <a:t>ما میتوانیم از بازنمایی های زبانی که </a:t>
            </a:r>
            <a:r>
              <a:rPr lang="en-US" sz="1200" dirty="0">
                <a:solidFill>
                  <a:srgbClr val="434343"/>
                </a:solidFill>
                <a:latin typeface="Droid Serif"/>
                <a:ea typeface="Droid Serif"/>
                <a:cs typeface="Droid Serif"/>
                <a:sym typeface="Droid Serif"/>
              </a:rPr>
              <a:t>BERT</a:t>
            </a:r>
            <a:r>
              <a:rPr lang="fa-IR" sz="1200" dirty="0">
                <a:solidFill>
                  <a:srgbClr val="434343"/>
                </a:solidFill>
                <a:latin typeface="Droid Serif"/>
                <a:ea typeface="Droid Serif"/>
                <a:cs typeface="Droid Serif"/>
                <a:sym typeface="Droid Serif"/>
              </a:rPr>
              <a:t> </a:t>
            </a:r>
            <a:r>
              <a:rPr lang="fa-IR" sz="1200" dirty="0" err="1">
                <a:solidFill>
                  <a:srgbClr val="434343"/>
                </a:solidFill>
                <a:latin typeface="Droid Serif"/>
                <a:ea typeface="Droid Serif"/>
                <a:cs typeface="Droid Serif"/>
                <a:sym typeface="Droid Serif"/>
              </a:rPr>
              <a:t>اموخته</a:t>
            </a:r>
            <a:r>
              <a:rPr lang="fa-IR" sz="1200" dirty="0">
                <a:solidFill>
                  <a:srgbClr val="434343"/>
                </a:solidFill>
                <a:latin typeface="Droid Serif"/>
                <a:ea typeface="Droid Serif"/>
                <a:cs typeface="Droid Serif"/>
                <a:sym typeface="Droid Serif"/>
              </a:rPr>
              <a:t> است برای کارهایمان مانند طبقه بندی متن و... استفاده کنیم تا به نتایج پیشرفته ای در مورد مسئله خود دست یابیم. </a:t>
            </a:r>
            <a:endParaRPr lang="en-US" sz="1200" dirty="0">
              <a:solidFill>
                <a:srgbClr val="434343"/>
              </a:solidFill>
              <a:latin typeface="Droid Serif"/>
              <a:ea typeface="Droid Serif"/>
              <a:cs typeface="Droid Serif"/>
              <a:sym typeface="Droid Serif"/>
            </a:endParaRPr>
          </a:p>
          <a:p>
            <a:pPr marL="171450" indent="-171450" algn="r" rtl="1">
              <a:spcBef>
                <a:spcPts val="600"/>
              </a:spcBef>
              <a:buFont typeface="Arial" panose="020B0604020202020204" pitchFamily="34" charset="0"/>
              <a:buChar char="•"/>
            </a:pPr>
            <a:endParaRPr lang="en-US" sz="1200" dirty="0">
              <a:solidFill>
                <a:srgbClr val="434343"/>
              </a:solidFill>
              <a:latin typeface="Droid Serif"/>
              <a:ea typeface="Droid Serif"/>
              <a:cs typeface="Droid Serif"/>
              <a:sym typeface="Droid Serif"/>
            </a:endParaRPr>
          </a:p>
          <a:p>
            <a:pPr marL="171450" lvl="0" indent="-171450" algn="just" rtl="1">
              <a:spcBef>
                <a:spcPts val="600"/>
              </a:spcBef>
              <a:buFont typeface="Arial" panose="020B0604020202020204" pitchFamily="34" charset="0"/>
              <a:buChar char="•"/>
            </a:pPr>
            <a:r>
              <a:rPr lang="fa-IR" sz="1200" dirty="0">
                <a:solidFill>
                  <a:srgbClr val="434343"/>
                </a:solidFill>
                <a:latin typeface="Droid Serif"/>
                <a:ea typeface="Droid Serif"/>
                <a:cs typeface="Droid Serif"/>
                <a:sym typeface="Droid Serif"/>
              </a:rPr>
              <a:t>در بسیاری از موارد، ممکن است بتوانیم مدل </a:t>
            </a:r>
            <a:r>
              <a:rPr lang="en-US" sz="1200" dirty="0" err="1">
                <a:solidFill>
                  <a:srgbClr val="434343"/>
                </a:solidFill>
                <a:latin typeface="Droid Serif"/>
                <a:ea typeface="Droid Serif"/>
                <a:cs typeface="Droid Serif"/>
                <a:sym typeface="Droid Serif"/>
              </a:rPr>
              <a:t>bert</a:t>
            </a:r>
            <a:r>
              <a:rPr lang="fa-IR" sz="1200" dirty="0">
                <a:solidFill>
                  <a:srgbClr val="434343"/>
                </a:solidFill>
                <a:latin typeface="Droid Serif"/>
                <a:ea typeface="Droid Serif"/>
                <a:cs typeface="Droid Serif"/>
                <a:sym typeface="Droid Serif"/>
              </a:rPr>
              <a:t> را که از قبل آموزش داده شده است، خارج کنیم و آن را با توجه به مدل مورد نیاز در مسئله پیاده سازی کنیم.</a:t>
            </a:r>
            <a:endParaRPr lang="en-US" sz="1200" dirty="0">
              <a:solidFill>
                <a:srgbClr val="434343"/>
              </a:solidFill>
              <a:latin typeface="Droid Serif"/>
              <a:ea typeface="Droid Serif"/>
              <a:cs typeface="Droid Serif"/>
              <a:sym typeface="Droid Serif"/>
            </a:endParaRPr>
          </a:p>
          <a:p>
            <a:pPr marL="171450" lvl="0" indent="-171450" algn="just" rtl="1">
              <a:spcBef>
                <a:spcPts val="600"/>
              </a:spcBef>
              <a:buFont typeface="Arial" panose="020B0604020202020204" pitchFamily="34" charset="0"/>
              <a:buChar char="•"/>
            </a:pPr>
            <a:endParaRPr lang="en-US" sz="1200" dirty="0">
              <a:solidFill>
                <a:srgbClr val="434343"/>
              </a:solidFill>
              <a:latin typeface="Droid Serif"/>
              <a:ea typeface="Droid Serif"/>
              <a:cs typeface="Droid Serif"/>
              <a:sym typeface="Droid Serif"/>
            </a:endParaRPr>
          </a:p>
          <a:p>
            <a:pPr marL="171450" lvl="0" indent="-171450" algn="r" rtl="1">
              <a:spcBef>
                <a:spcPts val="600"/>
              </a:spcBef>
              <a:buFont typeface="Arial" panose="020B0604020202020204" pitchFamily="34" charset="0"/>
              <a:buChar char="•"/>
            </a:pPr>
            <a:r>
              <a:rPr lang="fa-IR" sz="1200" dirty="0">
                <a:solidFill>
                  <a:srgbClr val="434343"/>
                </a:solidFill>
                <a:latin typeface="Droid Serif"/>
                <a:ea typeface="Droid Serif"/>
                <a:cs typeface="Droid Serif"/>
                <a:sym typeface="Droid Serif"/>
              </a:rPr>
              <a:t>این </a:t>
            </a:r>
            <a:r>
              <a:rPr lang="fa-IR" sz="1200" dirty="0" err="1">
                <a:solidFill>
                  <a:srgbClr val="434343"/>
                </a:solidFill>
                <a:latin typeface="Droid Serif"/>
                <a:ea typeface="Droid Serif"/>
                <a:cs typeface="Droid Serif"/>
                <a:sym typeface="Droid Serif"/>
              </a:rPr>
              <a:t>ترنسفورمری</a:t>
            </a:r>
            <a:r>
              <a:rPr lang="fa-IR" sz="1200" dirty="0">
                <a:solidFill>
                  <a:srgbClr val="434343"/>
                </a:solidFill>
                <a:latin typeface="Droid Serif"/>
                <a:ea typeface="Droid Serif"/>
                <a:cs typeface="Droid Serif"/>
                <a:sym typeface="Droid Serif"/>
              </a:rPr>
              <a:t> که مورد توجه بسیاری از افراد قرار گرفت، برای شرکت </a:t>
            </a:r>
            <a:r>
              <a:rPr lang="fa-IR" sz="1200" dirty="0" err="1">
                <a:solidFill>
                  <a:srgbClr val="434343"/>
                </a:solidFill>
                <a:latin typeface="Droid Serif"/>
                <a:ea typeface="Droid Serif"/>
                <a:cs typeface="Droid Serif"/>
                <a:sym typeface="Droid Serif"/>
              </a:rPr>
              <a:t>گوگل</a:t>
            </a:r>
            <a:r>
              <a:rPr lang="fa-IR" sz="1200" dirty="0">
                <a:solidFill>
                  <a:srgbClr val="434343"/>
                </a:solidFill>
                <a:latin typeface="Droid Serif"/>
                <a:ea typeface="Droid Serif"/>
                <a:cs typeface="Droid Serif"/>
                <a:sym typeface="Droid Serif"/>
              </a:rPr>
              <a:t> ۷ هزار دلار هزینه دارد. </a:t>
            </a:r>
          </a:p>
          <a:p>
            <a:pPr lvl="0" algn="r" rtl="1">
              <a:spcBef>
                <a:spcPts val="600"/>
              </a:spcBef>
            </a:pPr>
            <a:r>
              <a:rPr lang="fa-IR" sz="1200" dirty="0">
                <a:solidFill>
                  <a:srgbClr val="434343"/>
                </a:solidFill>
                <a:latin typeface="Droid Serif"/>
                <a:ea typeface="Droid Serif"/>
                <a:cs typeface="Droid Serif"/>
                <a:sym typeface="Droid Serif"/>
              </a:rPr>
              <a:t> </a:t>
            </a:r>
          </a:p>
          <a:p>
            <a:pPr algn="r" rtl="1">
              <a:spcBef>
                <a:spcPts val="600"/>
              </a:spcBef>
            </a:pPr>
            <a:endParaRPr lang="fa-IR" sz="1200" dirty="0">
              <a:solidFill>
                <a:srgbClr val="434343"/>
              </a:solidFill>
              <a:latin typeface="Droid Serif"/>
              <a:ea typeface="Droid Serif"/>
              <a:cs typeface="Droid Serif"/>
              <a:sym typeface="Droid Serif"/>
            </a:endParaRPr>
          </a:p>
        </p:txBody>
      </p:sp>
      <p:sp>
        <p:nvSpPr>
          <p:cNvPr id="68" name="Google Shape;68;p13"/>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75D2-4866-E147-8E08-F2E7995F1F8E}"/>
              </a:ext>
            </a:extLst>
          </p:cNvPr>
          <p:cNvSpPr>
            <a:spLocks noGrp="1"/>
          </p:cNvSpPr>
          <p:nvPr>
            <p:ph type="title"/>
          </p:nvPr>
        </p:nvSpPr>
        <p:spPr/>
        <p:txBody>
          <a:bodyPr/>
          <a:lstStyle/>
          <a:p>
            <a:pPr marR="0" algn="ctr" rtl="1">
              <a:lnSpc>
                <a:spcPct val="100000"/>
              </a:lnSpc>
              <a:spcBef>
                <a:spcPts val="0"/>
              </a:spcBef>
              <a:spcAft>
                <a:spcPts val="0"/>
              </a:spcAft>
              <a:buClr>
                <a:schemeClr val="dk2"/>
              </a:buClr>
              <a:buSzPts val="1200"/>
              <a:buFont typeface="Montserrat"/>
              <a:buNone/>
            </a:pPr>
            <a:r>
              <a:rPr lang="en-US" dirty="0"/>
              <a:t>BERT</a:t>
            </a:r>
          </a:p>
        </p:txBody>
      </p:sp>
      <p:sp>
        <p:nvSpPr>
          <p:cNvPr id="3" name="Text Placeholder 2">
            <a:extLst>
              <a:ext uri="{FF2B5EF4-FFF2-40B4-BE49-F238E27FC236}">
                <a16:creationId xmlns:a16="http://schemas.microsoft.com/office/drawing/2014/main" id="{219A08CB-D7EA-DE40-82A8-7A0C7057418D}"/>
              </a:ext>
            </a:extLst>
          </p:cNvPr>
          <p:cNvSpPr>
            <a:spLocks noGrp="1"/>
          </p:cNvSpPr>
          <p:nvPr>
            <p:ph type="body" idx="1"/>
          </p:nvPr>
        </p:nvSpPr>
        <p:spPr>
          <a:xfrm>
            <a:off x="916650" y="557048"/>
            <a:ext cx="7310700" cy="3635602"/>
          </a:xfrm>
        </p:spPr>
        <p:txBody>
          <a:bodyPr/>
          <a:lstStyle/>
          <a:p>
            <a:pPr marL="0" lvl="0" indent="0" algn="r" rtl="1">
              <a:spcBef>
                <a:spcPts val="1000"/>
              </a:spcBef>
              <a:spcAft>
                <a:spcPts val="1000"/>
              </a:spcAft>
              <a:buNone/>
            </a:pPr>
            <a:r>
              <a:rPr lang="fa-IR" sz="1400" dirty="0">
                <a:solidFill>
                  <a:srgbClr val="434343"/>
                </a:solidFill>
              </a:rPr>
              <a:t>ما در واقع یک جمله ناقص وارد میکنیم و از </a:t>
            </a:r>
            <a:r>
              <a:rPr lang="en-US" sz="1400" dirty="0">
                <a:solidFill>
                  <a:srgbClr val="434343"/>
                </a:solidFill>
              </a:rPr>
              <a:t>BERT </a:t>
            </a:r>
            <a:r>
              <a:rPr lang="fa-IR" sz="1400" dirty="0">
                <a:solidFill>
                  <a:srgbClr val="434343"/>
                </a:solidFill>
              </a:rPr>
              <a:t>میخواهیم که جمله را برای ما کامل کند. </a:t>
            </a:r>
          </a:p>
          <a:p>
            <a:pPr marL="0" lvl="0" indent="0" algn="r" rtl="1">
              <a:spcBef>
                <a:spcPts val="1000"/>
              </a:spcBef>
              <a:spcAft>
                <a:spcPts val="1000"/>
              </a:spcAft>
              <a:buNone/>
            </a:pPr>
            <a:r>
              <a:rPr lang="fa-IR" sz="1400" dirty="0">
                <a:solidFill>
                  <a:srgbClr val="434343"/>
                </a:solidFill>
              </a:rPr>
              <a:t>به عنوان مثال در جمله زیر میخواهیم </a:t>
            </a:r>
            <a:r>
              <a:rPr lang="fa-IR" sz="1400" dirty="0" err="1">
                <a:solidFill>
                  <a:srgbClr val="434343"/>
                </a:solidFill>
              </a:rPr>
              <a:t>جاخالی</a:t>
            </a:r>
            <a:r>
              <a:rPr lang="fa-IR" sz="1400" dirty="0">
                <a:solidFill>
                  <a:srgbClr val="434343"/>
                </a:solidFill>
              </a:rPr>
              <a:t> را پر کنیم :</a:t>
            </a:r>
          </a:p>
          <a:p>
            <a:pPr marL="0" lvl="0" indent="0" rtl="1">
              <a:spcBef>
                <a:spcPts val="1000"/>
              </a:spcBef>
              <a:spcAft>
                <a:spcPts val="1000"/>
              </a:spcAft>
              <a:buNone/>
            </a:pPr>
            <a:r>
              <a:rPr lang="en-US" sz="1400" dirty="0">
                <a:solidFill>
                  <a:srgbClr val="434343"/>
                </a:solidFill>
              </a:rPr>
              <a:t>In Autumn the -------- fall from the trees.</a:t>
            </a:r>
          </a:p>
          <a:p>
            <a:pPr marL="76200" indent="0" algn="r" rtl="1">
              <a:buNone/>
            </a:pPr>
            <a:r>
              <a:rPr lang="fa-IR" sz="1400" dirty="0"/>
              <a:t>در این جمله به احتمال زیاد جواب جای خالی را میدانید و این به این دلیل است که متن جمله را در نظر گرفته </a:t>
            </a:r>
            <a:r>
              <a:rPr lang="fa-IR" sz="1400" dirty="0" err="1"/>
              <a:t>اید</a:t>
            </a:r>
            <a:r>
              <a:rPr lang="fa-IR" sz="1400" dirty="0"/>
              <a:t> و مفهوم جمله را متوجه شده </a:t>
            </a:r>
            <a:r>
              <a:rPr lang="fa-IR" sz="1400" dirty="0" err="1"/>
              <a:t>اید</a:t>
            </a:r>
            <a:r>
              <a:rPr lang="fa-IR" sz="1400" dirty="0"/>
              <a:t>.</a:t>
            </a:r>
          </a:p>
          <a:p>
            <a:pPr marL="76200" indent="0" algn="r" rtl="1">
              <a:buNone/>
            </a:pPr>
            <a:r>
              <a:rPr lang="fa" sz="1400" dirty="0"/>
              <a:t>چیزهای زیادی از درختان می‌افتند به عنوان مثال بلوط‌ها، شاخه‌ها، برگ‌ها. اما ما در پاییز شرایط دیگری داریم، که جستجوی ما را محدود می‌کند، محتمل‌ترین چیزی که در پاییز از درخت می‌افتد، برگ است.</a:t>
            </a:r>
          </a:p>
          <a:p>
            <a:pPr marL="76200" indent="0" algn="l">
              <a:buNone/>
            </a:pPr>
            <a:r>
              <a:rPr lang="en-US" sz="1400" dirty="0"/>
              <a:t>Answer: leaves</a:t>
            </a:r>
          </a:p>
        </p:txBody>
      </p:sp>
      <p:sp>
        <p:nvSpPr>
          <p:cNvPr id="4" name="Slide Number Placeholder 3">
            <a:extLst>
              <a:ext uri="{FF2B5EF4-FFF2-40B4-BE49-F238E27FC236}">
                <a16:creationId xmlns:a16="http://schemas.microsoft.com/office/drawing/2014/main" id="{69E57BD2-FAC1-BE46-A1DF-7ADA115DE5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93752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6E14-3391-7046-83E6-D47E24F9D07B}"/>
              </a:ext>
            </a:extLst>
          </p:cNvPr>
          <p:cNvSpPr>
            <a:spLocks noGrp="1"/>
          </p:cNvSpPr>
          <p:nvPr>
            <p:ph type="title"/>
          </p:nvPr>
        </p:nvSpPr>
        <p:spPr/>
        <p:txBody>
          <a:bodyPr/>
          <a:lstStyle/>
          <a:p>
            <a:r>
              <a:rPr lang="en-US" dirty="0"/>
              <a:t>BERT</a:t>
            </a:r>
          </a:p>
        </p:txBody>
      </p:sp>
      <p:sp>
        <p:nvSpPr>
          <p:cNvPr id="3" name="Text Placeholder 2">
            <a:extLst>
              <a:ext uri="{FF2B5EF4-FFF2-40B4-BE49-F238E27FC236}">
                <a16:creationId xmlns:a16="http://schemas.microsoft.com/office/drawing/2014/main" id="{2AED5B4D-95D7-304B-9C4C-3878CEF0C7C6}"/>
              </a:ext>
            </a:extLst>
          </p:cNvPr>
          <p:cNvSpPr>
            <a:spLocks noGrp="1"/>
          </p:cNvSpPr>
          <p:nvPr>
            <p:ph type="body" idx="1"/>
          </p:nvPr>
        </p:nvSpPr>
        <p:spPr/>
        <p:txBody>
          <a:bodyPr/>
          <a:lstStyle/>
          <a:p>
            <a:pPr marL="76200" indent="0">
              <a:buNone/>
            </a:pPr>
            <a:endParaRPr lang="en-US" sz="1400" dirty="0"/>
          </a:p>
          <a:p>
            <a:pPr marL="76200" indent="0" algn="r" rtl="1">
              <a:buNone/>
            </a:pPr>
            <a:r>
              <a:rPr lang="fa" sz="1400" dirty="0"/>
              <a:t>ما به عنوان انسان از ترکیبی از دانش عمومی و درک زبانی برای رسیدن به این نتیجه استفاده می کنیم. برای </a:t>
            </a:r>
            <a:r>
              <a:rPr lang="en-US" sz="1400" dirty="0"/>
              <a:t> BERT </a:t>
            </a:r>
            <a:r>
              <a:rPr lang="fa" sz="1400" dirty="0"/>
              <a:t>این حدس از مطالعه زیاد و یادگیری الگوهای زبانی فوق العاده خوب حاصل می شود.</a:t>
            </a:r>
            <a:endParaRPr lang="en-US" sz="1400" dirty="0"/>
          </a:p>
          <a:p>
            <a:pPr marL="76200" indent="0" algn="r" rtl="1">
              <a:buNone/>
            </a:pPr>
            <a:r>
              <a:rPr lang="en-US" sz="1400" dirty="0"/>
              <a:t>BERT </a:t>
            </a:r>
            <a:r>
              <a:rPr lang="fa" sz="1400" dirty="0"/>
              <a:t>ممکن است نداند پاییز، درختان و برگ ها چیست، اما می داند که با توجه به الگوهای زبانی و زمینه این کلمات، پاسخ به احتمال زیاد </a:t>
            </a:r>
            <a:r>
              <a:rPr lang="fa-IR" sz="1400" dirty="0"/>
              <a:t>برگ ها</a:t>
            </a:r>
            <a:r>
              <a:rPr lang="fa" sz="1400" dirty="0"/>
              <a:t> است.</a:t>
            </a:r>
          </a:p>
          <a:p>
            <a:pPr marL="76200" indent="0" algn="r" rtl="1">
              <a:buNone/>
            </a:pPr>
            <a:endParaRPr lang="fa" sz="1400" dirty="0"/>
          </a:p>
          <a:p>
            <a:pPr marL="76200" indent="0" algn="r" rtl="1">
              <a:buNone/>
            </a:pPr>
            <a:r>
              <a:rPr lang="fa" sz="1400"/>
              <a:t>ما متن ریدینگ ایلتس را داده ایم و در سه سطح بررسی کردیم </a:t>
            </a:r>
          </a:p>
          <a:p>
            <a:pPr marL="76200" indent="0" algn="r" rtl="1">
              <a:buNone/>
            </a:pPr>
            <a:endParaRPr lang="en-US" sz="1400" dirty="0"/>
          </a:p>
          <a:p>
            <a:pPr marL="76200" indent="0">
              <a:buNone/>
            </a:pPr>
            <a:endParaRPr lang="en-US" dirty="0"/>
          </a:p>
        </p:txBody>
      </p:sp>
      <p:sp>
        <p:nvSpPr>
          <p:cNvPr id="4" name="Slide Number Placeholder 3">
            <a:extLst>
              <a:ext uri="{FF2B5EF4-FFF2-40B4-BE49-F238E27FC236}">
                <a16:creationId xmlns:a16="http://schemas.microsoft.com/office/drawing/2014/main" id="{8544EC92-9263-F341-938F-619333E95B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35678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DBBE-B41B-E14F-8298-0EB85C1FDB9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1CA002F-FE90-CD47-9898-B5D4F652CB38}"/>
              </a:ext>
            </a:extLst>
          </p:cNvPr>
          <p:cNvSpPr>
            <a:spLocks noGrp="1"/>
          </p:cNvSpPr>
          <p:nvPr>
            <p:ph type="body" idx="1"/>
          </p:nvPr>
        </p:nvSpPr>
        <p:spPr/>
        <p:txBody>
          <a:bodyPr/>
          <a:lstStyle/>
          <a:p>
            <a:pPr marL="457200" marR="0" indent="-381000" algn="r" rtl="1">
              <a:lnSpc>
                <a:spcPct val="100000"/>
              </a:lnSpc>
              <a:spcBef>
                <a:spcPts val="600"/>
              </a:spcBef>
              <a:spcAft>
                <a:spcPts val="0"/>
              </a:spcAft>
              <a:buClr>
                <a:schemeClr val="dk2"/>
              </a:buClr>
              <a:buSzPts val="2400"/>
              <a:buFont typeface="Droid Serif"/>
              <a:buChar char="⊡"/>
            </a:pPr>
            <a:endParaRPr lang="en-US" dirty="0"/>
          </a:p>
        </p:txBody>
      </p:sp>
      <p:sp>
        <p:nvSpPr>
          <p:cNvPr id="4" name="Slide Number Placeholder 3">
            <a:extLst>
              <a:ext uri="{FF2B5EF4-FFF2-40B4-BE49-F238E27FC236}">
                <a16:creationId xmlns:a16="http://schemas.microsoft.com/office/drawing/2014/main" id="{E7B224E2-5864-5D4C-A478-481EB0A90A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31619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629A4D-9A7A-4E4E-94C0-2A0B727185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3" name="TextBox 2">
            <a:extLst>
              <a:ext uri="{FF2B5EF4-FFF2-40B4-BE49-F238E27FC236}">
                <a16:creationId xmlns:a16="http://schemas.microsoft.com/office/drawing/2014/main" id="{5C37543E-53F5-AF41-90E5-34CCC46A4BBF}"/>
              </a:ext>
            </a:extLst>
          </p:cNvPr>
          <p:cNvSpPr txBox="1"/>
          <p:nvPr/>
        </p:nvSpPr>
        <p:spPr>
          <a:xfrm>
            <a:off x="4295775" y="314325"/>
            <a:ext cx="895350" cy="400110"/>
          </a:xfrm>
          <a:prstGeom prst="rect">
            <a:avLst/>
          </a:prstGeom>
          <a:noFill/>
        </p:spPr>
        <p:txBody>
          <a:bodyPr wrap="square" rtlCol="0">
            <a:spAutoFit/>
          </a:bodyPr>
          <a:lstStyle/>
          <a:p>
            <a:r>
              <a:rPr lang="fa-IR" sz="2000" dirty="0">
                <a:solidFill>
                  <a:schemeClr val="bg1"/>
                </a:solidFill>
              </a:rPr>
              <a:t>منابع</a:t>
            </a:r>
            <a:endParaRPr lang="en-US" sz="2000" dirty="0">
              <a:solidFill>
                <a:schemeClr val="bg1"/>
              </a:solidFill>
            </a:endParaRPr>
          </a:p>
        </p:txBody>
      </p:sp>
      <p:sp>
        <p:nvSpPr>
          <p:cNvPr id="4" name="TextBox 3">
            <a:extLst>
              <a:ext uri="{FF2B5EF4-FFF2-40B4-BE49-F238E27FC236}">
                <a16:creationId xmlns:a16="http://schemas.microsoft.com/office/drawing/2014/main" id="{E820298A-1413-1D4C-9614-7CC9AF021853}"/>
              </a:ext>
            </a:extLst>
          </p:cNvPr>
          <p:cNvSpPr txBox="1"/>
          <p:nvPr/>
        </p:nvSpPr>
        <p:spPr>
          <a:xfrm>
            <a:off x="1128203" y="1238250"/>
            <a:ext cx="6510847" cy="2031325"/>
          </a:xfrm>
          <a:prstGeom prst="rect">
            <a:avLst/>
          </a:prstGeom>
          <a:noFill/>
        </p:spPr>
        <p:txBody>
          <a:bodyPr wrap="square" rtlCol="0">
            <a:spAutoFit/>
          </a:bodyPr>
          <a:lstStyle/>
          <a:p>
            <a:r>
              <a:rPr lang="en-US" dirty="0">
                <a:solidFill>
                  <a:schemeClr val="bg1"/>
                </a:solidFill>
                <a:hlinkClick r:id="rId2">
                  <a:extLst>
                    <a:ext uri="{A12FA001-AC4F-418D-AE19-62706E023703}">
                      <ahyp:hlinkClr xmlns:ahyp="http://schemas.microsoft.com/office/drawing/2018/hyperlinkcolor" val="tx"/>
                    </a:ext>
                  </a:extLst>
                </a:hlinkClick>
              </a:rPr>
              <a:t>http://jalammar.github.io/illustrated-transformer/</a:t>
            </a:r>
            <a:endParaRPr lang="fa-IR" dirty="0">
              <a:solidFill>
                <a:schemeClr val="bg1"/>
              </a:solidFill>
              <a:hlinkClick r:id="rId2">
                <a:extLst>
                  <a:ext uri="{A12FA001-AC4F-418D-AE19-62706E023703}">
                    <ahyp:hlinkClr xmlns:ahyp="http://schemas.microsoft.com/office/drawing/2018/hyperlinkcolor" val="tx"/>
                  </a:ext>
                </a:extLst>
              </a:hlinkClick>
            </a:endParaRPr>
          </a:p>
          <a:p>
            <a:pPr algn="l"/>
            <a:endParaRPr lang="fa-IR" dirty="0">
              <a:solidFill>
                <a:schemeClr val="bg1"/>
              </a:solidFill>
              <a:hlinkClick r:id="rId2">
                <a:extLst>
                  <a:ext uri="{A12FA001-AC4F-418D-AE19-62706E023703}">
                    <ahyp:hlinkClr xmlns:ahyp="http://schemas.microsoft.com/office/drawing/2018/hyperlinkcolor" val="tx"/>
                  </a:ext>
                </a:extLst>
              </a:hlinkClick>
            </a:endParaRPr>
          </a:p>
          <a:p>
            <a:pPr algn="l"/>
            <a:r>
              <a:rPr lang="en-US" dirty="0">
                <a:solidFill>
                  <a:schemeClr val="bg1"/>
                </a:solidFill>
                <a:hlinkClick r:id="rId2">
                  <a:extLst>
                    <a:ext uri="{A12FA001-AC4F-418D-AE19-62706E023703}">
                      <ahyp:hlinkClr xmlns:ahyp="http://schemas.microsoft.com/office/drawing/2018/hyperlinkcolor" val="tx"/>
                    </a:ext>
                  </a:extLst>
                </a:hlinkClick>
              </a:rPr>
              <a:t>https://medium.com/analytics-vidhya/fine-tuning-bert-language-model-to-get-better-results-on-text-classification-3dac5e3c348e</a:t>
            </a:r>
            <a:endParaRPr lang="fa-IR" dirty="0">
              <a:solidFill>
                <a:schemeClr val="bg1"/>
              </a:solidFill>
            </a:endParaRPr>
          </a:p>
          <a:p>
            <a:pPr algn="l"/>
            <a:endParaRPr lang="fa-IR" dirty="0">
              <a:solidFill>
                <a:schemeClr val="bg1"/>
              </a:solidFill>
            </a:endParaRPr>
          </a:p>
          <a:p>
            <a:pPr algn="l"/>
            <a:r>
              <a:rPr lang="en-US" dirty="0">
                <a:solidFill>
                  <a:schemeClr val="bg1"/>
                </a:solidFill>
                <a:hlinkClick r:id="rId3">
                  <a:extLst>
                    <a:ext uri="{A12FA001-AC4F-418D-AE19-62706E023703}">
                      <ahyp:hlinkClr xmlns:ahyp="http://schemas.microsoft.com/office/drawing/2018/hyperlinkcolor" val="tx"/>
                    </a:ext>
                  </a:extLst>
                </a:hlinkClick>
              </a:rPr>
              <a:t>https://towardsdatascience.com/masked-language-modelling-with-bert-7d49793e5d2c</a:t>
            </a:r>
            <a:endParaRPr lang="fa-IR" dirty="0">
              <a:solidFill>
                <a:schemeClr val="bg1"/>
              </a:solidFill>
            </a:endParaRPr>
          </a:p>
          <a:p>
            <a:pPr algn="l"/>
            <a:endParaRPr lang="fa-IR" dirty="0">
              <a:solidFill>
                <a:schemeClr val="bg1"/>
              </a:solidFill>
            </a:endParaRPr>
          </a:p>
          <a:p>
            <a:r>
              <a:rPr lang="en-US" dirty="0">
                <a:solidFill>
                  <a:schemeClr val="bg1"/>
                </a:solidFill>
              </a:rPr>
              <a:t>https://</a:t>
            </a:r>
            <a:r>
              <a:rPr lang="en-US" dirty="0" err="1">
                <a:solidFill>
                  <a:schemeClr val="bg1"/>
                </a:solidFill>
              </a:rPr>
              <a:t>github.com</a:t>
            </a:r>
            <a:r>
              <a:rPr lang="en-US" dirty="0">
                <a:solidFill>
                  <a:schemeClr val="bg1"/>
                </a:solidFill>
              </a:rPr>
              <a:t>/</a:t>
            </a:r>
            <a:r>
              <a:rPr lang="en-US" dirty="0" err="1">
                <a:solidFill>
                  <a:schemeClr val="bg1"/>
                </a:solidFill>
              </a:rPr>
              <a:t>Shivampanwar</a:t>
            </a:r>
            <a:r>
              <a:rPr lang="en-US" dirty="0">
                <a:solidFill>
                  <a:schemeClr val="bg1"/>
                </a:solidFill>
              </a:rPr>
              <a:t>/Bert-text-classification</a:t>
            </a:r>
          </a:p>
        </p:txBody>
      </p:sp>
    </p:spTree>
    <p:extLst>
      <p:ext uri="{BB962C8B-B14F-4D97-AF65-F5344CB8AC3E}">
        <p14:creationId xmlns:p14="http://schemas.microsoft.com/office/powerpoint/2010/main" val="693448402"/>
      </p:ext>
    </p:extLst>
  </p:cSld>
  <p:clrMapOvr>
    <a:masterClrMapping/>
  </p:clrMapOvr>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TotalTime>
  <Words>404</Words>
  <Application>Microsoft Macintosh PowerPoint</Application>
  <PresentationFormat>On-screen Show (16:9)</PresentationFormat>
  <Paragraphs>43</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Montserrat</vt:lpstr>
      <vt:lpstr>Droid Serif</vt:lpstr>
      <vt:lpstr>Perdita template</vt:lpstr>
      <vt:lpstr>Prediction of missing words</vt:lpstr>
      <vt:lpstr>HELLO!</vt:lpstr>
      <vt:lpstr>BERT</vt:lpstr>
      <vt:lpstr>BERT</vt:lpstr>
      <vt:lpstr>BERT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Deeping A*  IDA*</dc:title>
  <cp:lastModifiedBy>Hadisjabbari@outlook.com</cp:lastModifiedBy>
  <cp:revision>35</cp:revision>
  <dcterms:modified xsi:type="dcterms:W3CDTF">2022-02-14T20:08:58Z</dcterms:modified>
</cp:coreProperties>
</file>