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410" r:id="rId5"/>
    <p:sldId id="383" r:id="rId6"/>
    <p:sldId id="424" r:id="rId7"/>
    <p:sldId id="391" r:id="rId8"/>
    <p:sldId id="408" r:id="rId9"/>
    <p:sldId id="407" r:id="rId10"/>
    <p:sldId id="420" r:id="rId11"/>
    <p:sldId id="421" r:id="rId12"/>
    <p:sldId id="422" r:id="rId13"/>
    <p:sldId id="423" r:id="rId14"/>
    <p:sldId id="425" r:id="rId15"/>
    <p:sldId id="426" r:id="rId16"/>
    <p:sldId id="429" r:id="rId17"/>
    <p:sldId id="428" r:id="rId18"/>
    <p:sldId id="430" r:id="rId19"/>
    <p:sldId id="419" r:id="rId20"/>
    <p:sldId id="427" r:id="rId21"/>
    <p:sldId id="3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5/10/2025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E725E-732B-448D-A94C-4DAE1C68CA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9BB95C-DB70-3CE4-281C-92EC4A868F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34207C-DE24-E25C-10DF-51CB8235CF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18FAA4-7637-77E0-9584-B8EB30BFE91D}"/>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17107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GB"/>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GB"/>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GB"/>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GB"/>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ediafire.com/file/3x60x9s46jitd4z/project.rar/fil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ediafire.com/file/3x60x9s46jitd4z/project.rar/fil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Expression evaluation using stack</a:t>
            </a:r>
          </a:p>
        </p:txBody>
      </p:sp>
      <p:sp>
        <p:nvSpPr>
          <p:cNvPr id="3" name="Rectangle 2">
            <a:extLst>
              <a:ext uri="{FF2B5EF4-FFF2-40B4-BE49-F238E27FC236}">
                <a16:creationId xmlns:a16="http://schemas.microsoft.com/office/drawing/2014/main" id="{A0E57666-D0FA-726D-D1C8-151F6BD3E81C}"/>
              </a:ext>
            </a:extLst>
          </p:cNvPr>
          <p:cNvSpPr/>
          <p:nvPr/>
        </p:nvSpPr>
        <p:spPr>
          <a:xfrm>
            <a:off x="5090615" y="3548419"/>
            <a:ext cx="4280848" cy="231102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a:t>Supervised by</a:t>
            </a:r>
          </a:p>
          <a:p>
            <a:pPr algn="ctr"/>
            <a:r>
              <a:rPr lang="en-US" dirty="0"/>
              <a:t>Dr: Lamia </a:t>
            </a:r>
            <a:r>
              <a:rPr lang="en-US" dirty="0" err="1"/>
              <a:t>Alrefaai</a:t>
            </a:r>
            <a:endParaRPr lang="en-US" dirty="0"/>
          </a:p>
          <a:p>
            <a:pPr algn="ctr"/>
            <a:r>
              <a:rPr lang="en-US" dirty="0"/>
              <a:t>   Eng: Shaimaa </a:t>
            </a:r>
            <a:r>
              <a:rPr lang="en-US" dirty="0" err="1"/>
              <a:t>Yosry</a:t>
            </a:r>
            <a:endParaRPr lang="en-US" dirty="0"/>
          </a:p>
          <a:p>
            <a:pPr algn="ctr"/>
            <a:endParaRPr lang="en-U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A8D3-96E9-1A94-A0DF-F8831D2CAD7F}"/>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5E0CD446-E0D1-93F9-D3F7-7E2F46FB71B5}"/>
              </a:ext>
            </a:extLst>
          </p:cNvPr>
          <p:cNvSpPr>
            <a:spLocks noGrp="1"/>
          </p:cNvSpPr>
          <p:nvPr>
            <p:ph sz="quarter" idx="13"/>
          </p:nvPr>
        </p:nvSpPr>
        <p:spPr>
          <a:xfrm>
            <a:off x="867316" y="2263721"/>
            <a:ext cx="5933820" cy="3708517"/>
          </a:xfrm>
        </p:spPr>
        <p:txBody>
          <a:bodyPr>
            <a:normAutofit fontScale="85000" lnSpcReduction="20000"/>
          </a:bodyPr>
          <a:lstStyle/>
          <a:p>
            <a:pPr marL="0" indent="0">
              <a:spcBef>
                <a:spcPts val="1800"/>
              </a:spcBef>
              <a:buNone/>
            </a:pPr>
            <a:r>
              <a:rPr lang="en-US" sz="2200" dirty="0">
                <a:solidFill>
                  <a:schemeClr val="bg1"/>
                </a:solidFill>
              </a:rPr>
              <a:t>Postfix</a:t>
            </a:r>
            <a:r>
              <a:rPr lang="en-US" sz="2200" b="0" dirty="0">
                <a:solidFill>
                  <a:schemeClr val="bg1"/>
                </a:solidFill>
              </a:rPr>
              <a:t>: 5 6 2 + * 12 4 / -</a:t>
            </a:r>
          </a:p>
          <a:p>
            <a:pPr marL="0" indent="0">
              <a:spcBef>
                <a:spcPts val="1800"/>
              </a:spcBef>
              <a:buNone/>
            </a:pPr>
            <a:r>
              <a:rPr lang="en-US" sz="2200" dirty="0">
                <a:solidFill>
                  <a:schemeClr val="bg1"/>
                </a:solidFill>
              </a:rPr>
              <a:t>Evaluation Steps:</a:t>
            </a:r>
          </a:p>
          <a:p>
            <a:pPr>
              <a:spcBef>
                <a:spcPts val="1800"/>
              </a:spcBef>
            </a:pPr>
            <a:r>
              <a:rPr lang="en-US" sz="2200" dirty="0">
                <a:solidFill>
                  <a:schemeClr val="bg1"/>
                </a:solidFill>
              </a:rPr>
              <a:t>Push: </a:t>
            </a:r>
            <a:r>
              <a:rPr lang="en-US" sz="2200" b="0" dirty="0">
                <a:solidFill>
                  <a:schemeClr val="bg1"/>
                </a:solidFill>
              </a:rPr>
              <a:t>5, 6, 2</a:t>
            </a:r>
          </a:p>
          <a:p>
            <a:pPr>
              <a:spcBef>
                <a:spcPts val="1800"/>
              </a:spcBef>
            </a:pPr>
            <a:r>
              <a:rPr lang="en-US" sz="2200" b="0" dirty="0">
                <a:solidFill>
                  <a:schemeClr val="bg1"/>
                </a:solidFill>
              </a:rPr>
              <a:t> +: 6+2=8 → Stack: 5, 8</a:t>
            </a:r>
          </a:p>
          <a:p>
            <a:pPr>
              <a:spcBef>
                <a:spcPts val="1800"/>
              </a:spcBef>
            </a:pPr>
            <a:r>
              <a:rPr lang="en-US" sz="2200" b="0" dirty="0">
                <a:solidFill>
                  <a:schemeClr val="bg1"/>
                </a:solidFill>
              </a:rPr>
              <a:t> *: 5*8=40 → Stack: 40</a:t>
            </a:r>
          </a:p>
          <a:p>
            <a:pPr>
              <a:spcBef>
                <a:spcPts val="1800"/>
              </a:spcBef>
            </a:pPr>
            <a:r>
              <a:rPr lang="en-US" sz="2200" b="0" dirty="0">
                <a:solidFill>
                  <a:schemeClr val="bg1"/>
                </a:solidFill>
              </a:rPr>
              <a:t> </a:t>
            </a:r>
            <a:r>
              <a:rPr lang="en-US" sz="2200" dirty="0">
                <a:solidFill>
                  <a:schemeClr val="bg1"/>
                </a:solidFill>
              </a:rPr>
              <a:t>Push: </a:t>
            </a:r>
            <a:r>
              <a:rPr lang="en-US" sz="2200" b="0" dirty="0">
                <a:solidFill>
                  <a:schemeClr val="bg1"/>
                </a:solidFill>
              </a:rPr>
              <a:t>12, 4</a:t>
            </a:r>
          </a:p>
          <a:p>
            <a:pPr>
              <a:spcBef>
                <a:spcPts val="1800"/>
              </a:spcBef>
            </a:pPr>
            <a:r>
              <a:rPr lang="en-US" sz="2200" b="0" dirty="0">
                <a:solidFill>
                  <a:schemeClr val="bg1"/>
                </a:solidFill>
              </a:rPr>
              <a:t> /: 12/4=3 → Stack: 40, 3</a:t>
            </a:r>
          </a:p>
          <a:p>
            <a:pPr>
              <a:spcBef>
                <a:spcPts val="1800"/>
              </a:spcBef>
            </a:pPr>
            <a:r>
              <a:rPr lang="en-US" sz="2200" b="0" dirty="0">
                <a:solidFill>
                  <a:schemeClr val="bg1"/>
                </a:solidFill>
              </a:rPr>
              <a:t> -: 40-3=37 → Stack: 37</a:t>
            </a:r>
          </a:p>
          <a:p>
            <a:pPr marL="0" indent="0">
              <a:spcBef>
                <a:spcPts val="1800"/>
              </a:spcBef>
              <a:buNone/>
            </a:pPr>
            <a:r>
              <a:rPr lang="en-US" sz="2200" dirty="0">
                <a:solidFill>
                  <a:schemeClr val="bg1"/>
                </a:solidFill>
              </a:rPr>
              <a:t>Result: </a:t>
            </a:r>
            <a:r>
              <a:rPr lang="en-US" sz="2200" b="0" dirty="0">
                <a:solidFill>
                  <a:schemeClr val="bg1"/>
                </a:solidFill>
              </a:rPr>
              <a:t>37</a:t>
            </a:r>
          </a:p>
        </p:txBody>
      </p:sp>
    </p:spTree>
    <p:extLst>
      <p:ext uri="{BB962C8B-B14F-4D97-AF65-F5344CB8AC3E}">
        <p14:creationId xmlns:p14="http://schemas.microsoft.com/office/powerpoint/2010/main" val="24586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A217-23E9-B984-DFAD-DDA7B6AC7E00}"/>
              </a:ext>
            </a:extLst>
          </p:cNvPr>
          <p:cNvSpPr>
            <a:spLocks noGrp="1"/>
          </p:cNvSpPr>
          <p:nvPr>
            <p:ph type="title"/>
          </p:nvPr>
        </p:nvSpPr>
        <p:spPr>
          <a:xfrm>
            <a:off x="450272" y="462527"/>
            <a:ext cx="6787747" cy="1593507"/>
          </a:xfrm>
        </p:spPr>
        <p:txBody>
          <a:bodyPr/>
          <a:lstStyle/>
          <a:p>
            <a:r>
              <a:rPr lang="en-US" sz="3200" dirty="0"/>
              <a:t>Explore corresponding MIPS assembly implementation</a:t>
            </a:r>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F49CD77D-AF69-938E-6C89-57BBEEB9364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0272" y="2385871"/>
            <a:ext cx="4592245" cy="3296555"/>
          </a:xfrm>
        </p:spPr>
      </p:pic>
      <p:sp>
        <p:nvSpPr>
          <p:cNvPr id="7" name="TextBox 6">
            <a:extLst>
              <a:ext uri="{FF2B5EF4-FFF2-40B4-BE49-F238E27FC236}">
                <a16:creationId xmlns:a16="http://schemas.microsoft.com/office/drawing/2014/main" id="{5E8901DA-7D72-BA2E-B082-91A180868A63}"/>
              </a:ext>
            </a:extLst>
          </p:cNvPr>
          <p:cNvSpPr txBox="1"/>
          <p:nvPr/>
        </p:nvSpPr>
        <p:spPr>
          <a:xfrm>
            <a:off x="362766" y="5812208"/>
            <a:ext cx="6875253" cy="400110"/>
          </a:xfrm>
          <a:prstGeom prst="rect">
            <a:avLst/>
          </a:prstGeom>
          <a:noFill/>
        </p:spPr>
        <p:txBody>
          <a:bodyPr wrap="square">
            <a:spAutoFit/>
          </a:bodyPr>
          <a:lstStyle/>
          <a:p>
            <a:r>
              <a:rPr lang="en-US" sz="2000" dirty="0">
                <a:solidFill>
                  <a:schemeClr val="bg1"/>
                </a:solidFill>
              </a:rPr>
              <a:t>Code:</a:t>
            </a:r>
            <a:r>
              <a:rPr lang="en-US" dirty="0"/>
              <a:t>:</a:t>
            </a:r>
            <a:r>
              <a:rPr lang="en-US" b="0" i="0" dirty="0">
                <a:effectLst/>
                <a:latin typeface="inherit"/>
                <a:hlinkClick r:id="rId3" tooltip="https://www.mediafire.com/file/3x60x9s46jitd4z/project.rar/file"/>
              </a:rPr>
              <a:t>https://www.mediafire.com/file/3x60x9s46jitd4z/project.rar/file</a:t>
            </a:r>
            <a:endParaRPr lang="en-US" b="0" i="0" dirty="0">
              <a:effectLst/>
              <a:latin typeface="inherit"/>
            </a:endParaRPr>
          </a:p>
        </p:txBody>
      </p:sp>
    </p:spTree>
    <p:extLst>
      <p:ext uri="{BB962C8B-B14F-4D97-AF65-F5344CB8AC3E}">
        <p14:creationId xmlns:p14="http://schemas.microsoft.com/office/powerpoint/2010/main" val="26541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79BB-BEBD-01CE-33CB-5F52BC2C6689}"/>
              </a:ext>
            </a:extLst>
          </p:cNvPr>
          <p:cNvSpPr>
            <a:spLocks noGrp="1"/>
          </p:cNvSpPr>
          <p:nvPr>
            <p:ph type="title"/>
          </p:nvPr>
        </p:nvSpPr>
        <p:spPr/>
        <p:txBody>
          <a:bodyPr/>
          <a:lstStyle/>
          <a:p>
            <a:r>
              <a:rPr lang="en-US" dirty="0"/>
              <a:t>Output </a:t>
            </a:r>
          </a:p>
        </p:txBody>
      </p:sp>
      <p:pic>
        <p:nvPicPr>
          <p:cNvPr id="5" name="Content Placeholder 4" descr="A screenshot of a computer program&#10;&#10;AI-generated content may be incorrect.">
            <a:extLst>
              <a:ext uri="{FF2B5EF4-FFF2-40B4-BE49-F238E27FC236}">
                <a16:creationId xmlns:a16="http://schemas.microsoft.com/office/drawing/2014/main" id="{8172F954-B8B5-4DB6-30AE-39BE7C68A78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43632" y="2440202"/>
            <a:ext cx="5487166" cy="2191056"/>
          </a:xfrm>
        </p:spPr>
      </p:pic>
      <p:sp>
        <p:nvSpPr>
          <p:cNvPr id="6" name="Rectangle 5">
            <a:extLst>
              <a:ext uri="{FF2B5EF4-FFF2-40B4-BE49-F238E27FC236}">
                <a16:creationId xmlns:a16="http://schemas.microsoft.com/office/drawing/2014/main" id="{B9051F38-7600-2919-FD94-FDEC309BEE18}"/>
              </a:ext>
            </a:extLst>
          </p:cNvPr>
          <p:cNvSpPr/>
          <p:nvPr/>
        </p:nvSpPr>
        <p:spPr>
          <a:xfrm>
            <a:off x="543632" y="4740322"/>
            <a:ext cx="7281084" cy="186064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2800" b="1" i="1" dirty="0"/>
              <a:t>Code </a:t>
            </a:r>
            <a:r>
              <a:rPr lang="en-US" dirty="0"/>
              <a:t>:</a:t>
            </a:r>
            <a:r>
              <a:rPr lang="en-US" b="0" i="0" dirty="0">
                <a:effectLst/>
                <a:latin typeface="inherit"/>
                <a:hlinkClick r:id="rId3" tooltip="https://www.mediafire.com/file/3x60x9s46jitd4z/project.rar/file"/>
              </a:rPr>
              <a:t>https://www.mediafire.com/file/3x60x9s46jitd4z/project.rar/file</a:t>
            </a:r>
            <a:endParaRPr lang="en-US" b="0" i="0" dirty="0">
              <a:effectLst/>
              <a:latin typeface="inherit"/>
            </a:endParaRPr>
          </a:p>
          <a:p>
            <a:endParaRPr lang="en-US" dirty="0"/>
          </a:p>
        </p:txBody>
      </p:sp>
    </p:spTree>
    <p:extLst>
      <p:ext uri="{BB962C8B-B14F-4D97-AF65-F5344CB8AC3E}">
        <p14:creationId xmlns:p14="http://schemas.microsoft.com/office/powerpoint/2010/main" val="335285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1E423-1B2C-BBE8-374D-8E3E3CC8DA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EB7601-C3BD-7658-C0B5-F9D7D43F7247}"/>
              </a:ext>
            </a:extLst>
          </p:cNvPr>
          <p:cNvSpPr>
            <a:spLocks noGrp="1"/>
          </p:cNvSpPr>
          <p:nvPr>
            <p:ph type="title"/>
          </p:nvPr>
        </p:nvSpPr>
        <p:spPr/>
        <p:txBody>
          <a:bodyPr/>
          <a:lstStyle/>
          <a:p>
            <a:r>
              <a:rPr lang="en-US" dirty="0"/>
              <a:t>INPUT LIMITATIONS</a:t>
            </a:r>
          </a:p>
        </p:txBody>
      </p:sp>
      <p:sp>
        <p:nvSpPr>
          <p:cNvPr id="4" name="Content Placeholder 3">
            <a:extLst>
              <a:ext uri="{FF2B5EF4-FFF2-40B4-BE49-F238E27FC236}">
                <a16:creationId xmlns:a16="http://schemas.microsoft.com/office/drawing/2014/main" id="{A219E5F5-4EB7-851D-39F5-0F11FA0945BB}"/>
              </a:ext>
            </a:extLst>
          </p:cNvPr>
          <p:cNvSpPr>
            <a:spLocks noGrp="1"/>
          </p:cNvSpPr>
          <p:nvPr>
            <p:ph sz="quarter" idx="13"/>
          </p:nvPr>
        </p:nvSpPr>
        <p:spPr/>
        <p:txBody>
          <a:bodyPr/>
          <a:lstStyle/>
          <a:p>
            <a:r>
              <a:rPr lang="en-US" dirty="0"/>
              <a:t>Buffer size</a:t>
            </a:r>
          </a:p>
          <a:p>
            <a:pPr lvl="1"/>
            <a:r>
              <a:rPr lang="en-US" b="1" i="0" dirty="0">
                <a:solidFill>
                  <a:schemeClr val="bg2">
                    <a:lumMod val="50000"/>
                  </a:schemeClr>
                </a:solidFill>
                <a:effectLst/>
                <a:latin typeface="Segoe WPC"/>
              </a:rPr>
              <a:t>Maximum input expression length is limited to 100 characters</a:t>
            </a:r>
          </a:p>
          <a:p>
            <a:pPr lvl="1"/>
            <a:r>
              <a:rPr lang="en-US" b="1" i="0" dirty="0">
                <a:solidFill>
                  <a:schemeClr val="bg2">
                    <a:lumMod val="50000"/>
                  </a:schemeClr>
                </a:solidFill>
                <a:effectLst/>
                <a:latin typeface="Segoe WPC"/>
              </a:rPr>
              <a:t>Maximum postfix result length is limited to 100 characters</a:t>
            </a:r>
          </a:p>
        </p:txBody>
      </p:sp>
      <p:pic>
        <p:nvPicPr>
          <p:cNvPr id="8" name="Picture 7">
            <a:extLst>
              <a:ext uri="{FF2B5EF4-FFF2-40B4-BE49-F238E27FC236}">
                <a16:creationId xmlns:a16="http://schemas.microsoft.com/office/drawing/2014/main" id="{063055DD-48CA-CB98-26DB-33AA499CC666}"/>
              </a:ext>
            </a:extLst>
          </p:cNvPr>
          <p:cNvPicPr>
            <a:picLocks noChangeAspect="1"/>
          </p:cNvPicPr>
          <p:nvPr/>
        </p:nvPicPr>
        <p:blipFill>
          <a:blip r:embed="rId2"/>
          <a:stretch>
            <a:fillRect/>
          </a:stretch>
        </p:blipFill>
        <p:spPr>
          <a:xfrm>
            <a:off x="594359" y="4244953"/>
            <a:ext cx="8555068" cy="829969"/>
          </a:xfrm>
          <a:prstGeom prst="rect">
            <a:avLst/>
          </a:prstGeom>
        </p:spPr>
      </p:pic>
    </p:spTree>
    <p:extLst>
      <p:ext uri="{BB962C8B-B14F-4D97-AF65-F5344CB8AC3E}">
        <p14:creationId xmlns:p14="http://schemas.microsoft.com/office/powerpoint/2010/main" val="2408012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E3FD-3E90-6787-C92C-97E4C5AE7C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CE1F6-60DE-D126-A678-E992ADAEBF4A}"/>
              </a:ext>
            </a:extLst>
          </p:cNvPr>
          <p:cNvSpPr>
            <a:spLocks noGrp="1"/>
          </p:cNvSpPr>
          <p:nvPr>
            <p:ph type="title"/>
          </p:nvPr>
        </p:nvSpPr>
        <p:spPr/>
        <p:txBody>
          <a:bodyPr/>
          <a:lstStyle/>
          <a:p>
            <a:pPr algn="l">
              <a:spcAft>
                <a:spcPts val="600"/>
              </a:spcAft>
              <a:buNone/>
            </a:pPr>
            <a:r>
              <a:rPr lang="en-US" b="1" i="0" dirty="0">
                <a:effectLst/>
                <a:latin typeface="Segoe WPC"/>
              </a:rPr>
              <a:t>NUMERICAL LIMITATIONS</a:t>
            </a:r>
            <a:endParaRPr lang="en-US" dirty="0"/>
          </a:p>
        </p:txBody>
      </p:sp>
      <p:sp>
        <p:nvSpPr>
          <p:cNvPr id="4" name="Content Placeholder 3">
            <a:extLst>
              <a:ext uri="{FF2B5EF4-FFF2-40B4-BE49-F238E27FC236}">
                <a16:creationId xmlns:a16="http://schemas.microsoft.com/office/drawing/2014/main" id="{1A4E638A-0F2A-7D74-FDA6-BAE778C3F060}"/>
              </a:ext>
            </a:extLst>
          </p:cNvPr>
          <p:cNvSpPr>
            <a:spLocks noGrp="1"/>
          </p:cNvSpPr>
          <p:nvPr>
            <p:ph sz="quarter" idx="13"/>
          </p:nvPr>
        </p:nvSpPr>
        <p:spPr/>
        <p:txBody>
          <a:bodyPr>
            <a:normAutofit fontScale="77500" lnSpcReduction="20000"/>
          </a:bodyPr>
          <a:lstStyle/>
          <a:p>
            <a:r>
              <a:rPr lang="en-US" dirty="0"/>
              <a:t>Integer Only Operations Only Operations</a:t>
            </a:r>
          </a:p>
          <a:p>
            <a:pPr lvl="1"/>
            <a:r>
              <a:rPr lang="en-US" b="1" i="0" dirty="0">
                <a:effectLst/>
                <a:latin typeface="Segoe WPC"/>
              </a:rPr>
              <a:t>Only handles integer arithmetic</a:t>
            </a:r>
          </a:p>
          <a:p>
            <a:pPr lvl="1"/>
            <a:r>
              <a:rPr lang="en-US" b="1" i="0" dirty="0">
                <a:effectLst/>
                <a:latin typeface="Segoe WPC"/>
              </a:rPr>
              <a:t>No support for floating-point numbers</a:t>
            </a:r>
          </a:p>
          <a:p>
            <a:pPr lvl="1"/>
            <a:r>
              <a:rPr lang="en-US" sz="2100" b="1" dirty="0">
                <a:latin typeface="Segoe WPC"/>
              </a:rPr>
              <a:t>No Negative Number Input</a:t>
            </a:r>
          </a:p>
          <a:p>
            <a:pPr lvl="1"/>
            <a:r>
              <a:rPr lang="en-US" sz="2200" b="1" dirty="0">
                <a:latin typeface="Segoe WPC"/>
              </a:rPr>
              <a:t>Can only achieve negative results through subtraction</a:t>
            </a:r>
            <a:endParaRPr lang="en-US" b="1" i="0" dirty="0">
              <a:effectLst/>
              <a:latin typeface="Segoe WPC"/>
            </a:endParaRPr>
          </a:p>
          <a:p>
            <a:pPr lvl="1"/>
            <a:r>
              <a:rPr lang="en-US" b="1" i="0" dirty="0">
                <a:effectLst/>
                <a:latin typeface="Segoe WPC"/>
              </a:rPr>
              <a:t>Division results are truncated to integers</a:t>
            </a:r>
          </a:p>
          <a:p>
            <a:r>
              <a:rPr lang="en-US" dirty="0"/>
              <a:t>Stack Size</a:t>
            </a:r>
          </a:p>
          <a:p>
            <a:pPr lvl="1"/>
            <a:r>
              <a:rPr lang="en-US" sz="2100" b="1" dirty="0">
                <a:latin typeface="Segoe WPC"/>
              </a:rPr>
              <a:t>Evaluation stack is limited to 100 integers (400 bytes)</a:t>
            </a:r>
          </a:p>
          <a:p>
            <a:pPr lvl="1"/>
            <a:r>
              <a:rPr lang="en-US" sz="2100" b="1" dirty="0">
                <a:latin typeface="Segoe WPC"/>
              </a:rPr>
              <a:t>Could overflow with very complex expressions</a:t>
            </a:r>
          </a:p>
          <a:p>
            <a:pPr lvl="1"/>
            <a:endParaRPr lang="en-US" dirty="0"/>
          </a:p>
          <a:p>
            <a:pPr>
              <a:buNone/>
            </a:pPr>
            <a:br>
              <a:rPr lang="en-US" b="0" i="0" dirty="0">
                <a:solidFill>
                  <a:srgbClr val="CCCCCC"/>
                </a:solidFill>
                <a:effectLst/>
                <a:latin typeface="Segoe WPC"/>
              </a:rPr>
            </a:br>
            <a:endParaRPr lang="en-US" b="1" i="0" dirty="0">
              <a:effectLst/>
              <a:latin typeface="Segoe WPC"/>
            </a:endParaRPr>
          </a:p>
        </p:txBody>
      </p:sp>
      <p:pic>
        <p:nvPicPr>
          <p:cNvPr id="10" name="Picture 9">
            <a:extLst>
              <a:ext uri="{FF2B5EF4-FFF2-40B4-BE49-F238E27FC236}">
                <a16:creationId xmlns:a16="http://schemas.microsoft.com/office/drawing/2014/main" id="{A598A3CD-E500-DD49-F9F6-59434F539C3B}"/>
              </a:ext>
            </a:extLst>
          </p:cNvPr>
          <p:cNvPicPr>
            <a:picLocks noChangeAspect="1"/>
          </p:cNvPicPr>
          <p:nvPr/>
        </p:nvPicPr>
        <p:blipFill>
          <a:blip r:embed="rId2"/>
          <a:stretch>
            <a:fillRect/>
          </a:stretch>
        </p:blipFill>
        <p:spPr>
          <a:xfrm>
            <a:off x="753355" y="5074923"/>
            <a:ext cx="9370360" cy="440044"/>
          </a:xfrm>
          <a:prstGeom prst="rect">
            <a:avLst/>
          </a:prstGeom>
        </p:spPr>
      </p:pic>
    </p:spTree>
    <p:extLst>
      <p:ext uri="{BB962C8B-B14F-4D97-AF65-F5344CB8AC3E}">
        <p14:creationId xmlns:p14="http://schemas.microsoft.com/office/powerpoint/2010/main" val="14388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3CD25-A9C7-01F1-00B7-A67F12B0D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07E0E8-FDE5-4C71-EF69-72D636181F48}"/>
              </a:ext>
            </a:extLst>
          </p:cNvPr>
          <p:cNvSpPr>
            <a:spLocks noGrp="1"/>
          </p:cNvSpPr>
          <p:nvPr>
            <p:ph type="title"/>
          </p:nvPr>
        </p:nvSpPr>
        <p:spPr/>
        <p:txBody>
          <a:bodyPr/>
          <a:lstStyle/>
          <a:p>
            <a:pPr algn="l">
              <a:spcAft>
                <a:spcPts val="600"/>
              </a:spcAft>
              <a:buNone/>
            </a:pPr>
            <a:r>
              <a:rPr lang="en-US" b="1" i="0" dirty="0">
                <a:effectLst/>
                <a:latin typeface="Segoe WPC"/>
              </a:rPr>
              <a:t>OPERATOR LIMITATIONS</a:t>
            </a:r>
            <a:endParaRPr lang="en-US" dirty="0"/>
          </a:p>
        </p:txBody>
      </p:sp>
      <p:sp>
        <p:nvSpPr>
          <p:cNvPr id="4" name="Content Placeholder 3">
            <a:extLst>
              <a:ext uri="{FF2B5EF4-FFF2-40B4-BE49-F238E27FC236}">
                <a16:creationId xmlns:a16="http://schemas.microsoft.com/office/drawing/2014/main" id="{584B111B-4460-2E69-8A6B-A25B0C46F325}"/>
              </a:ext>
            </a:extLst>
          </p:cNvPr>
          <p:cNvSpPr>
            <a:spLocks noGrp="1"/>
          </p:cNvSpPr>
          <p:nvPr>
            <p:ph sz="quarter" idx="13"/>
          </p:nvPr>
        </p:nvSpPr>
        <p:spPr/>
        <p:txBody>
          <a:bodyPr>
            <a:normAutofit/>
          </a:bodyPr>
          <a:lstStyle/>
          <a:p>
            <a:r>
              <a:rPr lang="en-US" dirty="0"/>
              <a:t>Limited Operators</a:t>
            </a:r>
          </a:p>
          <a:p>
            <a:pPr lvl="1"/>
            <a:r>
              <a:rPr lang="en-US" b="1" i="0" dirty="0">
                <a:solidFill>
                  <a:schemeClr val="bg1"/>
                </a:solidFill>
                <a:effectLst/>
                <a:latin typeface="Segoe WPC"/>
              </a:rPr>
              <a:t>No modulo operator</a:t>
            </a:r>
          </a:p>
          <a:p>
            <a:pPr lvl="1"/>
            <a:r>
              <a:rPr lang="en-US" b="1" i="0" dirty="0">
                <a:solidFill>
                  <a:schemeClr val="bg1"/>
                </a:solidFill>
                <a:effectLst/>
                <a:latin typeface="Segoe WPC"/>
              </a:rPr>
              <a:t>No bitwise operators</a:t>
            </a:r>
          </a:p>
          <a:p>
            <a:pPr lvl="1"/>
            <a:r>
              <a:rPr lang="en-US" b="1" i="0" dirty="0">
                <a:solidFill>
                  <a:schemeClr val="bg1"/>
                </a:solidFill>
                <a:effectLst/>
                <a:latin typeface="Segoe WPC"/>
              </a:rPr>
              <a:t>No logical operators</a:t>
            </a:r>
            <a:endParaRPr lang="en-US" dirty="0"/>
          </a:p>
        </p:txBody>
      </p:sp>
    </p:spTree>
    <p:extLst>
      <p:ext uri="{BB962C8B-B14F-4D97-AF65-F5344CB8AC3E}">
        <p14:creationId xmlns:p14="http://schemas.microsoft.com/office/powerpoint/2010/main" val="353234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A5CC-A250-17A2-5A35-BA37033DCE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254F3BF-C870-3CD2-D9A8-D29445F48013}"/>
              </a:ext>
            </a:extLst>
          </p:cNvPr>
          <p:cNvSpPr>
            <a:spLocks noGrp="1"/>
          </p:cNvSpPr>
          <p:nvPr>
            <p:ph sz="quarter" idx="13"/>
          </p:nvPr>
        </p:nvSpPr>
        <p:spPr/>
        <p:txBody>
          <a:bodyPr>
            <a:normAutofit/>
          </a:bodyPr>
          <a:lstStyle/>
          <a:p>
            <a:r>
              <a:rPr lang="en-US" sz="2200" b="0" dirty="0">
                <a:solidFill>
                  <a:schemeClr val="bg1"/>
                </a:solidFill>
              </a:rPr>
              <a:t>Postfix notation simplifies expression evaluation.</a:t>
            </a:r>
          </a:p>
          <a:p>
            <a:r>
              <a:rPr lang="en-US" sz="2200" b="0" dirty="0">
                <a:solidFill>
                  <a:schemeClr val="bg1"/>
                </a:solidFill>
              </a:rPr>
              <a:t>Stacks manage operands and intermediate results.</a:t>
            </a:r>
          </a:p>
          <a:p>
            <a:r>
              <a:rPr lang="en-US" sz="2200" b="0" dirty="0">
                <a:solidFill>
                  <a:schemeClr val="bg1"/>
                </a:solidFill>
              </a:rPr>
              <a:t>Efficient and widely used in computing systems.</a:t>
            </a:r>
          </a:p>
          <a:p>
            <a:r>
              <a:rPr lang="en-US" sz="2200" b="0" dirty="0">
                <a:solidFill>
                  <a:schemeClr val="bg1"/>
                </a:solidFill>
              </a:rPr>
              <a:t>Knowing this technique helps in compiler design and algorithm development</a:t>
            </a:r>
          </a:p>
        </p:txBody>
      </p:sp>
    </p:spTree>
    <p:extLst>
      <p:ext uri="{BB962C8B-B14F-4D97-AF65-F5344CB8AC3E}">
        <p14:creationId xmlns:p14="http://schemas.microsoft.com/office/powerpoint/2010/main" val="428523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64A1-48B6-A391-A78D-162ABEE72CE9}"/>
              </a:ext>
            </a:extLst>
          </p:cNvPr>
          <p:cNvSpPr>
            <a:spLocks noGrp="1"/>
          </p:cNvSpPr>
          <p:nvPr>
            <p:ph type="title"/>
          </p:nvPr>
        </p:nvSpPr>
        <p:spPr/>
        <p:txBody>
          <a:bodyPr/>
          <a:lstStyle/>
          <a:p>
            <a:r>
              <a:rPr lang="en-US" dirty="0"/>
              <a:t>Team</a:t>
            </a:r>
          </a:p>
        </p:txBody>
      </p:sp>
      <p:sp>
        <p:nvSpPr>
          <p:cNvPr id="3" name="Content Placeholder 2">
            <a:extLst>
              <a:ext uri="{FF2B5EF4-FFF2-40B4-BE49-F238E27FC236}">
                <a16:creationId xmlns:a16="http://schemas.microsoft.com/office/drawing/2014/main" id="{782EC4BC-0478-D2A1-D488-EF9D63B77FC5}"/>
              </a:ext>
            </a:extLst>
          </p:cNvPr>
          <p:cNvSpPr>
            <a:spLocks noGrp="1"/>
          </p:cNvSpPr>
          <p:nvPr>
            <p:ph sz="quarter" idx="13"/>
          </p:nvPr>
        </p:nvSpPr>
        <p:spPr/>
        <p:txBody>
          <a:bodyPr/>
          <a:lstStyle/>
          <a:p>
            <a:r>
              <a:rPr lang="en-US" dirty="0"/>
              <a:t>Name: </a:t>
            </a:r>
          </a:p>
          <a:p>
            <a:pPr marL="1316736" lvl="3" indent="0">
              <a:buNone/>
            </a:pPr>
            <a:r>
              <a:rPr lang="en-US" dirty="0"/>
              <a:t>Achraf Mohamed Abobakr               B.N.:12</a:t>
            </a:r>
          </a:p>
          <a:p>
            <a:pPr marL="1316736" lvl="3" indent="0">
              <a:buNone/>
            </a:pPr>
            <a:r>
              <a:rPr lang="en-US" dirty="0"/>
              <a:t>Zyad Billal Gamal                              B.N.:25   </a:t>
            </a:r>
          </a:p>
          <a:p>
            <a:pPr marL="1316736" lvl="3" indent="0">
              <a:buNone/>
            </a:pPr>
            <a:r>
              <a:rPr lang="en-US" dirty="0"/>
              <a:t>Mohad Mohamed Hosni                   B.N.:50</a:t>
            </a:r>
          </a:p>
          <a:p>
            <a:pPr marL="1316736" lvl="3" indent="0">
              <a:buNone/>
            </a:pPr>
            <a:r>
              <a:rPr lang="en-US" dirty="0"/>
              <a:t>Youssef Rashad Farouk                    B.N.:58</a:t>
            </a:r>
          </a:p>
          <a:p>
            <a:pPr marL="1316736" lvl="3" indent="0">
              <a:buNone/>
            </a:pPr>
            <a:r>
              <a:rPr lang="en-US" dirty="0"/>
              <a:t>Youssef Mohamed Saeed                 B.N.:60</a:t>
            </a:r>
          </a:p>
        </p:txBody>
      </p:sp>
    </p:spTree>
    <p:extLst>
      <p:ext uri="{BB962C8B-B14F-4D97-AF65-F5344CB8AC3E}">
        <p14:creationId xmlns:p14="http://schemas.microsoft.com/office/powerpoint/2010/main" val="464797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Objectives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lnSpcReduction="10000"/>
          </a:bodyPr>
          <a:lstStyle/>
          <a:p>
            <a:r>
              <a:rPr lang="en-US" dirty="0"/>
              <a:t>Project description</a:t>
            </a:r>
          </a:p>
          <a:p>
            <a:r>
              <a:rPr lang="en-US" dirty="0"/>
              <a:t>Introduction</a:t>
            </a:r>
          </a:p>
          <a:p>
            <a:r>
              <a:rPr lang="en-US" dirty="0"/>
              <a:t>Convert infix expressions to postfix </a:t>
            </a:r>
          </a:p>
          <a:p>
            <a:r>
              <a:rPr lang="en-US" dirty="0"/>
              <a:t>Evaluate postfix expressions using a stack</a:t>
            </a:r>
          </a:p>
          <a:p>
            <a:r>
              <a:rPr lang="en-US" dirty="0"/>
              <a:t>Explore corresponding MIPS assembly implementation</a:t>
            </a:r>
          </a:p>
          <a:p>
            <a:r>
              <a:rPr lang="en-US" dirty="0"/>
              <a:t>conclusion</a:t>
            </a:r>
          </a:p>
          <a:p>
            <a:endParaRPr lang="en-US" dirty="0"/>
          </a:p>
          <a:p>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3D5C-258E-6732-643E-EB72259513D4}"/>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877C2D9-7513-C577-D486-8B006B4BA6F6}"/>
              </a:ext>
            </a:extLst>
          </p:cNvPr>
          <p:cNvSpPr>
            <a:spLocks noGrp="1"/>
          </p:cNvSpPr>
          <p:nvPr>
            <p:ph sz="quarter" idx="13"/>
          </p:nvPr>
        </p:nvSpPr>
        <p:spPr>
          <a:xfrm>
            <a:off x="594360" y="2001328"/>
            <a:ext cx="6850236" cy="4140679"/>
          </a:xfrm>
        </p:spPr>
        <p:txBody>
          <a:bodyPr>
            <a:normAutofit fontScale="77500" lnSpcReduction="20000"/>
          </a:bodyPr>
          <a:lstStyle/>
          <a:p>
            <a:pPr marL="0" indent="0">
              <a:lnSpc>
                <a:spcPct val="150000"/>
              </a:lnSpc>
              <a:spcAft>
                <a:spcPts val="1800"/>
              </a:spcAft>
              <a:buNone/>
            </a:pPr>
            <a:r>
              <a:rPr lang="en-US" b="0" i="0" dirty="0">
                <a:solidFill>
                  <a:schemeClr val="bg1"/>
                </a:solidFill>
                <a:effectLst/>
                <a:latin typeface="gg sans"/>
              </a:rPr>
              <a:t>This project demonstrates the conversion of postfix expressions to infix notation and evaluates the final result using MIPS assembly language. The program utilizes a stack-based approach to first accept a postfix expression from the user. It then converts this expression into its corresponding infix form using a stack for operand management. After the conversion, the infix expression is evaluated using another stack-based routine. Once the result is computed, it is displayed to the user. Finally, the program prompts the user to decide whether to perform another calculation or exit, enabling repeated use in a user-friendly loop.</a:t>
            </a:r>
            <a:endParaRPr lang="en-US" dirty="0">
              <a:solidFill>
                <a:schemeClr val="bg1"/>
              </a:solidFill>
            </a:endParaRPr>
          </a:p>
        </p:txBody>
      </p:sp>
    </p:spTree>
    <p:extLst>
      <p:ext uri="{BB962C8B-B14F-4D97-AF65-F5344CB8AC3E}">
        <p14:creationId xmlns:p14="http://schemas.microsoft.com/office/powerpoint/2010/main" val="10320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8909"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190750" y="2361495"/>
            <a:ext cx="7810500" cy="3700462"/>
          </a:xfrm>
        </p:spPr>
        <p:txBody>
          <a:bodyPr>
            <a:normAutofit/>
          </a:bodyPr>
          <a:lstStyle/>
          <a:p>
            <a:pPr marL="0" marR="0">
              <a:lnSpc>
                <a:spcPct val="116000"/>
              </a:lnSpc>
              <a:spcBef>
                <a:spcPts val="0"/>
              </a:spcBef>
              <a:spcAft>
                <a:spcPts val="800"/>
              </a:spcAft>
            </a:pPr>
            <a:r>
              <a:rPr lang="en-US" dirty="0"/>
              <a:t>Expression evaluation is essential in computing and programming.</a:t>
            </a:r>
          </a:p>
          <a:p>
            <a:pPr marL="0" marR="0">
              <a:lnSpc>
                <a:spcPct val="116000"/>
              </a:lnSpc>
              <a:spcBef>
                <a:spcPts val="0"/>
              </a:spcBef>
              <a:spcAft>
                <a:spcPts val="800"/>
              </a:spcAft>
            </a:pPr>
            <a:r>
              <a:rPr lang="en-US" dirty="0"/>
              <a:t>Expressions can be written in:</a:t>
            </a:r>
          </a:p>
          <a:p>
            <a:pPr marL="0" marR="0" indent="0">
              <a:lnSpc>
                <a:spcPct val="116000"/>
              </a:lnSpc>
              <a:spcBef>
                <a:spcPts val="0"/>
              </a:spcBef>
              <a:spcAft>
                <a:spcPts val="800"/>
              </a:spcAft>
              <a:buNone/>
            </a:pPr>
            <a:r>
              <a:rPr lang="en-US" dirty="0"/>
              <a:t>             </a:t>
            </a:r>
            <a:r>
              <a:rPr lang="en-US" b="1" dirty="0"/>
              <a:t>Infix</a:t>
            </a:r>
            <a:r>
              <a:rPr lang="en-US" dirty="0"/>
              <a:t> (e.g., A + B)</a:t>
            </a:r>
          </a:p>
          <a:p>
            <a:pPr marL="0" marR="0" indent="0">
              <a:lnSpc>
                <a:spcPct val="116000"/>
              </a:lnSpc>
              <a:spcBef>
                <a:spcPts val="0"/>
              </a:spcBef>
              <a:spcAft>
                <a:spcPts val="800"/>
              </a:spcAft>
              <a:buNone/>
            </a:pPr>
            <a:r>
              <a:rPr lang="en-US" dirty="0"/>
              <a:t>            </a:t>
            </a:r>
            <a:r>
              <a:rPr lang="en-US" b="1" dirty="0"/>
              <a:t> Prefix </a:t>
            </a:r>
            <a:r>
              <a:rPr lang="en-US" dirty="0"/>
              <a:t>(e.g., + A B)</a:t>
            </a:r>
          </a:p>
          <a:p>
            <a:pPr marL="0" marR="0" indent="0">
              <a:lnSpc>
                <a:spcPct val="116000"/>
              </a:lnSpc>
              <a:spcBef>
                <a:spcPts val="0"/>
              </a:spcBef>
              <a:spcAft>
                <a:spcPts val="800"/>
              </a:spcAft>
              <a:buNone/>
            </a:pPr>
            <a:r>
              <a:rPr lang="en-US" dirty="0"/>
              <a:t>             </a:t>
            </a:r>
            <a:r>
              <a:rPr lang="en-US" b="1" dirty="0"/>
              <a:t>Postfix</a:t>
            </a:r>
            <a:r>
              <a:rPr lang="en-US" dirty="0"/>
              <a:t> (e.g., A B +)</a:t>
            </a:r>
          </a:p>
          <a:p>
            <a:pPr>
              <a:lnSpc>
                <a:spcPct val="116000"/>
              </a:lnSpc>
              <a:spcBef>
                <a:spcPts val="0"/>
              </a:spcBef>
              <a:spcAft>
                <a:spcPts val="800"/>
              </a:spcAft>
            </a:pPr>
            <a:r>
              <a:rPr lang="en-US" dirty="0"/>
              <a:t>Postfix notation is easier for machines to evaluate.</a:t>
            </a:r>
          </a:p>
          <a:p>
            <a:pPr>
              <a:lnSpc>
                <a:spcPct val="116000"/>
              </a:lnSpc>
              <a:spcBef>
                <a:spcPts val="0"/>
              </a:spcBef>
              <a:spcAft>
                <a:spcPts val="800"/>
              </a:spcAft>
            </a:pPr>
            <a:r>
              <a:rPr lang="en-US" dirty="0"/>
              <a:t>Stack data structure is ideal for evaluating postfix expressions</a:t>
            </a:r>
          </a:p>
        </p:txBody>
      </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pPr marL="0" marR="0">
              <a:lnSpc>
                <a:spcPct val="116000"/>
              </a:lnSpc>
              <a:spcBef>
                <a:spcPts val="0"/>
              </a:spcBef>
              <a:spcAft>
                <a:spcPts val="800"/>
              </a:spcAft>
            </a:pPr>
            <a:r>
              <a:rPr lang="en-US" dirty="0">
                <a:ea typeface="Times New Roman" panose="02020603050405020304" pitchFamily="18" charset="0"/>
                <a:cs typeface="Times New Roman" panose="02020603050405020304" pitchFamily="18" charset="0"/>
              </a:rPr>
              <a:t>Postfix   </a:t>
            </a:r>
            <a:endParaRPr lang="en-US" sz="2400" dirty="0">
              <a:effectLst/>
              <a:ea typeface="Times New Roman" panose="020206030504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16857" y="2676525"/>
            <a:ext cx="8299597" cy="3597470"/>
          </a:xfrm>
        </p:spPr>
        <p:txBody>
          <a:bodyPr>
            <a:normAutofit/>
          </a:bodyPr>
          <a:lstStyle/>
          <a:p>
            <a:pPr marL="342900" marR="0" indent="-342900">
              <a:lnSpc>
                <a:spcPct val="116000"/>
              </a:lnSpc>
              <a:spcBef>
                <a:spcPts val="0"/>
              </a:spcBef>
              <a:spcAft>
                <a:spcPts val="800"/>
              </a:spcAft>
              <a:buFont typeface="Arial" panose="020B0604020202020204" pitchFamily="34" charset="0"/>
              <a:buChar char="•"/>
            </a:pPr>
            <a:r>
              <a:rPr lang="en-US" sz="2400" b="1" dirty="0">
                <a:effectLst/>
                <a:latin typeface="Aptos" panose="020B0004020202020204" pitchFamily="34" charset="0"/>
                <a:ea typeface="Times New Roman" panose="02020603050405020304" pitchFamily="18" charset="0"/>
                <a:cs typeface="Arial" panose="020B0604020202020204" pitchFamily="34" charset="0"/>
              </a:rPr>
              <a:t>What is postfix notation?</a:t>
            </a:r>
          </a:p>
          <a:p>
            <a:pPr marR="0">
              <a:lnSpc>
                <a:spcPct val="116000"/>
              </a:lnSpc>
              <a:spcBef>
                <a:spcPts val="0"/>
              </a:spcBef>
              <a:spcAft>
                <a:spcPts val="800"/>
              </a:spcAft>
            </a:pPr>
            <a:r>
              <a:rPr lang="en-US" sz="1900" dirty="0">
                <a:effectLst/>
                <a:latin typeface="Aptos" panose="020B0004020202020204" pitchFamily="34" charset="0"/>
                <a:ea typeface="Times New Roman" panose="02020603050405020304" pitchFamily="18" charset="0"/>
                <a:cs typeface="Arial" panose="020B0604020202020204" pitchFamily="34" charset="0"/>
              </a:rPr>
              <a:t>         Also called Reverse Polish Notation (RPN).</a:t>
            </a:r>
          </a:p>
          <a:p>
            <a:pPr marR="0">
              <a:lnSpc>
                <a:spcPct val="116000"/>
              </a:lnSpc>
              <a:spcBef>
                <a:spcPts val="0"/>
              </a:spcBef>
              <a:spcAft>
                <a:spcPts val="800"/>
              </a:spcAft>
            </a:pPr>
            <a:r>
              <a:rPr lang="en-US" sz="1900" dirty="0">
                <a:effectLst/>
                <a:latin typeface="Aptos" panose="020B0004020202020204" pitchFamily="34" charset="0"/>
                <a:ea typeface="Times New Roman" panose="02020603050405020304" pitchFamily="18" charset="0"/>
                <a:cs typeface="Arial" panose="020B0604020202020204" pitchFamily="34" charset="0"/>
              </a:rPr>
              <a:t>         Operators follow operands.</a:t>
            </a:r>
          </a:p>
          <a:p>
            <a:pPr marR="0">
              <a:lnSpc>
                <a:spcPct val="116000"/>
              </a:lnSpc>
              <a:spcBef>
                <a:spcPts val="0"/>
              </a:spcBef>
              <a:spcAft>
                <a:spcPts val="800"/>
              </a:spcAft>
            </a:pPr>
            <a:r>
              <a:rPr lang="en-US" sz="1900" dirty="0">
                <a:latin typeface="Aptos" panose="020B0004020202020204" pitchFamily="34" charset="0"/>
                <a:ea typeface="Times New Roman" panose="02020603050405020304" pitchFamily="18" charset="0"/>
                <a:cs typeface="Arial" panose="020B0604020202020204" pitchFamily="34" charset="0"/>
              </a:rPr>
              <a:t>         helps in easy evaluation using stacks.</a:t>
            </a:r>
            <a:endParaRPr lang="en-US" sz="1900" dirty="0">
              <a:effectLst/>
              <a:latin typeface="Aptos" panose="020B0004020202020204" pitchFamily="34" charset="0"/>
              <a:ea typeface="Times New Roman" panose="02020603050405020304" pitchFamily="18" charset="0"/>
              <a:cs typeface="Arial" panose="020B0604020202020204" pitchFamily="34" charset="0"/>
            </a:endParaRPr>
          </a:p>
          <a:p>
            <a:pPr marR="0">
              <a:lnSpc>
                <a:spcPct val="116000"/>
              </a:lnSpc>
              <a:spcBef>
                <a:spcPts val="0"/>
              </a:spcBef>
              <a:spcAft>
                <a:spcPts val="800"/>
              </a:spcAft>
            </a:pPr>
            <a:r>
              <a:rPr lang="en-US" sz="1900" dirty="0">
                <a:effectLst/>
                <a:latin typeface="Aptos" panose="020B0004020202020204" pitchFamily="34" charset="0"/>
                <a:ea typeface="Times New Roman" panose="02020603050405020304" pitchFamily="18" charset="0"/>
                <a:cs typeface="Arial" panose="020B0604020202020204" pitchFamily="34" charset="0"/>
              </a:rPr>
              <a:t>           </a:t>
            </a:r>
            <a:r>
              <a:rPr lang="en-US" sz="1900" b="1" dirty="0">
                <a:effectLst/>
                <a:latin typeface="Aptos" panose="020B0004020202020204" pitchFamily="34" charset="0"/>
                <a:ea typeface="Times New Roman" panose="02020603050405020304" pitchFamily="18" charset="0"/>
                <a:cs typeface="Arial" panose="020B0604020202020204" pitchFamily="34" charset="0"/>
              </a:rPr>
              <a:t>Example:</a:t>
            </a:r>
          </a:p>
          <a:p>
            <a:pPr marR="0">
              <a:lnSpc>
                <a:spcPct val="116000"/>
              </a:lnSpc>
              <a:spcBef>
                <a:spcPts val="0"/>
              </a:spcBef>
              <a:spcAft>
                <a:spcPts val="800"/>
              </a:spcAft>
            </a:pPr>
            <a:r>
              <a:rPr lang="en-US" sz="1900" dirty="0">
                <a:effectLst/>
                <a:latin typeface="Aptos" panose="020B0004020202020204" pitchFamily="34" charset="0"/>
                <a:ea typeface="Times New Roman" panose="02020603050405020304" pitchFamily="18" charset="0"/>
                <a:cs typeface="Arial" panose="020B0604020202020204" pitchFamily="34" charset="0"/>
              </a:rPr>
              <a:t>               </a:t>
            </a:r>
            <a:r>
              <a:rPr lang="en-US" sz="1900" b="1" dirty="0">
                <a:effectLst/>
                <a:latin typeface="Aptos" panose="020B0004020202020204" pitchFamily="34" charset="0"/>
                <a:ea typeface="Times New Roman" panose="02020603050405020304" pitchFamily="18" charset="0"/>
                <a:cs typeface="Arial" panose="020B0604020202020204" pitchFamily="34" charset="0"/>
              </a:rPr>
              <a:t>Infix: </a:t>
            </a:r>
            <a:r>
              <a:rPr lang="en-US" sz="1900" dirty="0">
                <a:effectLst/>
                <a:latin typeface="Aptos" panose="020B0004020202020204" pitchFamily="34" charset="0"/>
                <a:ea typeface="Times New Roman" panose="02020603050405020304" pitchFamily="18" charset="0"/>
                <a:cs typeface="Arial" panose="020B0604020202020204" pitchFamily="34" charset="0"/>
              </a:rPr>
              <a:t>3 + 4</a:t>
            </a:r>
          </a:p>
          <a:p>
            <a:pPr marR="0">
              <a:lnSpc>
                <a:spcPct val="116000"/>
              </a:lnSpc>
              <a:spcBef>
                <a:spcPts val="0"/>
              </a:spcBef>
              <a:spcAft>
                <a:spcPts val="800"/>
              </a:spcAft>
            </a:pPr>
            <a:r>
              <a:rPr lang="en-US" sz="1900" dirty="0">
                <a:effectLst/>
                <a:latin typeface="Aptos" panose="020B0004020202020204" pitchFamily="34" charset="0"/>
                <a:ea typeface="Times New Roman" panose="02020603050405020304" pitchFamily="18" charset="0"/>
                <a:cs typeface="Arial" panose="020B0604020202020204" pitchFamily="34" charset="0"/>
              </a:rPr>
              <a:t>               </a:t>
            </a:r>
            <a:r>
              <a:rPr lang="en-US" sz="1900" b="1" dirty="0">
                <a:effectLst/>
                <a:latin typeface="Aptos" panose="020B0004020202020204" pitchFamily="34" charset="0"/>
                <a:ea typeface="Times New Roman" panose="02020603050405020304" pitchFamily="18" charset="0"/>
                <a:cs typeface="Arial" panose="020B0604020202020204" pitchFamily="34" charset="0"/>
              </a:rPr>
              <a:t>Postfix: </a:t>
            </a:r>
            <a:r>
              <a:rPr lang="en-US" sz="1900" dirty="0">
                <a:effectLst/>
                <a:latin typeface="Aptos" panose="020B0004020202020204" pitchFamily="34" charset="0"/>
                <a:ea typeface="Times New Roman" panose="02020603050405020304" pitchFamily="18" charset="0"/>
                <a:cs typeface="Arial" panose="020B0604020202020204" pitchFamily="34" charset="0"/>
              </a:rPr>
              <a:t>3 4 +</a:t>
            </a:r>
          </a:p>
          <a:p>
            <a:endParaRPr lang="en-US" dirty="0"/>
          </a:p>
        </p:txBody>
      </p:sp>
    </p:spTree>
    <p:extLst>
      <p:ext uri="{BB962C8B-B14F-4D97-AF65-F5344CB8AC3E}">
        <p14:creationId xmlns:p14="http://schemas.microsoft.com/office/powerpoint/2010/main" val="8884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823BE6D-26E8-E364-DC45-12C004B6CFF9}"/>
              </a:ext>
            </a:extLst>
          </p:cNvPr>
          <p:cNvSpPr>
            <a:spLocks noGrp="1"/>
          </p:cNvSpPr>
          <p:nvPr>
            <p:ph type="title"/>
          </p:nvPr>
        </p:nvSpPr>
        <p:spPr>
          <a:xfrm>
            <a:off x="594360" y="189572"/>
            <a:ext cx="6787747" cy="1593507"/>
          </a:xfrm>
        </p:spPr>
        <p:txBody>
          <a:bodyPr/>
          <a:lstStyle/>
          <a:p>
            <a:r>
              <a:rPr lang="en-US" dirty="0"/>
              <a:t> Stack </a:t>
            </a:r>
          </a:p>
        </p:txBody>
      </p:sp>
      <p:sp>
        <p:nvSpPr>
          <p:cNvPr id="4" name="Content Placeholder 3">
            <a:extLst>
              <a:ext uri="{FF2B5EF4-FFF2-40B4-BE49-F238E27FC236}">
                <a16:creationId xmlns:a16="http://schemas.microsoft.com/office/drawing/2014/main" id="{D66B8644-4A29-5790-6C8D-A252676117F5}"/>
              </a:ext>
            </a:extLst>
          </p:cNvPr>
          <p:cNvSpPr>
            <a:spLocks noGrp="1"/>
          </p:cNvSpPr>
          <p:nvPr>
            <p:ph sz="quarter" idx="13"/>
          </p:nvPr>
        </p:nvSpPr>
        <p:spPr/>
        <p:txBody>
          <a:bodyPr>
            <a:normAutofit/>
          </a:bodyPr>
          <a:lstStyle/>
          <a:p>
            <a:r>
              <a:rPr lang="en-US" dirty="0">
                <a:solidFill>
                  <a:schemeClr val="bg1"/>
                </a:solidFill>
              </a:rPr>
              <a:t>Why Use a Stack?</a:t>
            </a:r>
          </a:p>
          <a:p>
            <a:pPr marL="0" indent="0">
              <a:buNone/>
            </a:pPr>
            <a:r>
              <a:rPr lang="en-US" sz="2000" b="0" dirty="0">
                <a:solidFill>
                  <a:schemeClr val="bg1"/>
                </a:solidFill>
              </a:rPr>
              <a:t>         Stack = Last-In-First-Out (LIFO) structure.</a:t>
            </a:r>
          </a:p>
          <a:p>
            <a:pPr marL="0" indent="0">
              <a:buNone/>
            </a:pPr>
            <a:r>
              <a:rPr lang="en-US" sz="2000" b="0" dirty="0">
                <a:solidFill>
                  <a:schemeClr val="bg1"/>
                </a:solidFill>
              </a:rPr>
              <a:t>         Supports two main operations:</a:t>
            </a:r>
          </a:p>
          <a:p>
            <a:pPr marL="0" indent="0">
              <a:buNone/>
            </a:pPr>
            <a:r>
              <a:rPr lang="en-US" sz="2000" dirty="0">
                <a:solidFill>
                  <a:schemeClr val="bg1"/>
                </a:solidFill>
              </a:rPr>
              <a:t>                    Push: </a:t>
            </a:r>
            <a:r>
              <a:rPr lang="en-US" sz="2000" b="0" dirty="0">
                <a:solidFill>
                  <a:schemeClr val="bg1"/>
                </a:solidFill>
              </a:rPr>
              <a:t>Insert an element.</a:t>
            </a:r>
          </a:p>
          <a:p>
            <a:pPr marL="0" indent="0">
              <a:buNone/>
            </a:pPr>
            <a:r>
              <a:rPr lang="en-US" sz="2000" dirty="0">
                <a:solidFill>
                  <a:schemeClr val="bg1"/>
                </a:solidFill>
              </a:rPr>
              <a:t>                    Pop:</a:t>
            </a:r>
            <a:r>
              <a:rPr lang="en-US" sz="2000" b="0" dirty="0">
                <a:solidFill>
                  <a:schemeClr val="bg1"/>
                </a:solidFill>
              </a:rPr>
              <a:t> Remove the top element.</a:t>
            </a:r>
          </a:p>
          <a:p>
            <a:pPr marL="0" indent="0">
              <a:buNone/>
            </a:pPr>
            <a:r>
              <a:rPr lang="en-US" sz="2000" b="0" dirty="0">
                <a:solidFill>
                  <a:schemeClr val="bg1"/>
                </a:solidFill>
              </a:rPr>
              <a:t>         Useful for maintaining operand order during evaluation</a:t>
            </a:r>
          </a:p>
        </p:txBody>
      </p:sp>
    </p:spTree>
    <p:extLst>
      <p:ext uri="{BB962C8B-B14F-4D97-AF65-F5344CB8AC3E}">
        <p14:creationId xmlns:p14="http://schemas.microsoft.com/office/powerpoint/2010/main" val="30882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15C37-0DBE-4F79-3697-AB34A97A698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14A30EEB-C5BD-1B56-7031-F19E30082117}"/>
              </a:ext>
            </a:extLst>
          </p:cNvPr>
          <p:cNvSpPr>
            <a:spLocks noGrp="1"/>
          </p:cNvSpPr>
          <p:nvPr>
            <p:ph type="title"/>
          </p:nvPr>
        </p:nvSpPr>
        <p:spPr>
          <a:xfrm>
            <a:off x="594360" y="189572"/>
            <a:ext cx="6787747" cy="1593507"/>
          </a:xfrm>
        </p:spPr>
        <p:txBody>
          <a:bodyPr/>
          <a:lstStyle/>
          <a:p>
            <a:r>
              <a:rPr lang="en-US" dirty="0"/>
              <a:t> </a:t>
            </a:r>
            <a:r>
              <a:rPr lang="en-US" sz="4000" dirty="0"/>
              <a:t>Infix to Postfix – Algorithm </a:t>
            </a:r>
          </a:p>
        </p:txBody>
      </p:sp>
      <p:sp>
        <p:nvSpPr>
          <p:cNvPr id="4" name="Content Placeholder 3">
            <a:extLst>
              <a:ext uri="{FF2B5EF4-FFF2-40B4-BE49-F238E27FC236}">
                <a16:creationId xmlns:a16="http://schemas.microsoft.com/office/drawing/2014/main" id="{ED828467-7A3B-BA36-4B55-D63A355CC67C}"/>
              </a:ext>
            </a:extLst>
          </p:cNvPr>
          <p:cNvSpPr>
            <a:spLocks noGrp="1"/>
          </p:cNvSpPr>
          <p:nvPr>
            <p:ph sz="quarter" idx="13"/>
          </p:nvPr>
        </p:nvSpPr>
        <p:spPr>
          <a:xfrm>
            <a:off x="594359" y="2281918"/>
            <a:ext cx="10419384" cy="4386510"/>
          </a:xfrm>
        </p:spPr>
        <p:txBody>
          <a:bodyPr>
            <a:normAutofit fontScale="92500" lnSpcReduction="20000"/>
          </a:bodyPr>
          <a:lstStyle/>
          <a:p>
            <a:r>
              <a:rPr lang="en-US" sz="2600" dirty="0">
                <a:solidFill>
                  <a:schemeClr val="bg1"/>
                </a:solidFill>
              </a:rPr>
              <a:t>Algorithm Using Stack:</a:t>
            </a:r>
          </a:p>
          <a:p>
            <a:pPr marL="0" indent="0">
              <a:buNone/>
            </a:pPr>
            <a:r>
              <a:rPr lang="en-US" b="0" dirty="0">
                <a:solidFill>
                  <a:schemeClr val="bg1"/>
                </a:solidFill>
              </a:rPr>
              <a:t>    1. Initialize an empty stack and output string.</a:t>
            </a:r>
          </a:p>
          <a:p>
            <a:pPr marL="0" indent="0">
              <a:buNone/>
            </a:pPr>
            <a:r>
              <a:rPr lang="en-US" b="0" dirty="0">
                <a:solidFill>
                  <a:schemeClr val="bg1"/>
                </a:solidFill>
              </a:rPr>
              <a:t>    2. Read tokens from left to right:</a:t>
            </a:r>
          </a:p>
          <a:p>
            <a:pPr marL="0" indent="0">
              <a:buNone/>
            </a:pPr>
            <a:r>
              <a:rPr lang="en-US" b="0" dirty="0">
                <a:solidFill>
                  <a:schemeClr val="bg1"/>
                </a:solidFill>
              </a:rPr>
              <a:t>            Operand → Add to output.</a:t>
            </a:r>
          </a:p>
          <a:p>
            <a:pPr marL="0" indent="0">
              <a:buNone/>
            </a:pPr>
            <a:r>
              <a:rPr lang="en-US" b="0" dirty="0">
                <a:solidFill>
                  <a:schemeClr val="bg1"/>
                </a:solidFill>
              </a:rPr>
              <a:t>                ( → Push to stack.</a:t>
            </a:r>
          </a:p>
          <a:p>
            <a:pPr marL="0" indent="0">
              <a:buNone/>
            </a:pPr>
            <a:r>
              <a:rPr lang="en-US" b="0" dirty="0">
                <a:solidFill>
                  <a:schemeClr val="bg1"/>
                </a:solidFill>
              </a:rPr>
              <a:t>                ) → Pop to output until (.</a:t>
            </a:r>
          </a:p>
          <a:p>
            <a:pPr marL="0" indent="0">
              <a:buNone/>
            </a:pPr>
            <a:r>
              <a:rPr lang="en-US" b="0" dirty="0">
                <a:solidFill>
                  <a:schemeClr val="bg1"/>
                </a:solidFill>
              </a:rPr>
              <a:t>   Operator:</a:t>
            </a:r>
          </a:p>
          <a:p>
            <a:pPr marL="0" indent="0">
              <a:buNone/>
            </a:pPr>
            <a:r>
              <a:rPr lang="en-US" b="0" dirty="0">
                <a:solidFill>
                  <a:schemeClr val="bg1"/>
                </a:solidFill>
              </a:rPr>
              <a:t>   Pop from stack to output if top has higher or equal precedence.</a:t>
            </a:r>
          </a:p>
          <a:p>
            <a:pPr marL="0" indent="0">
              <a:buNone/>
            </a:pPr>
            <a:r>
              <a:rPr lang="en-US" b="0" dirty="0">
                <a:solidFill>
                  <a:schemeClr val="bg1"/>
                </a:solidFill>
              </a:rPr>
              <a:t>   Push current operator onto stack.</a:t>
            </a:r>
            <a:endParaRPr lang="en-US" sz="2000" b="0" dirty="0">
              <a:solidFill>
                <a:schemeClr val="bg1"/>
              </a:solidFill>
            </a:endParaRPr>
          </a:p>
        </p:txBody>
      </p:sp>
    </p:spTree>
    <p:extLst>
      <p:ext uri="{BB962C8B-B14F-4D97-AF65-F5344CB8AC3E}">
        <p14:creationId xmlns:p14="http://schemas.microsoft.com/office/powerpoint/2010/main" val="249494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2E6A-99DE-4DD3-DD4E-FF9EED19B4FD}"/>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AD7F386F-7888-87F4-80AC-004C918A18AD}"/>
              </a:ext>
            </a:extLst>
          </p:cNvPr>
          <p:cNvSpPr>
            <a:spLocks noGrp="1"/>
          </p:cNvSpPr>
          <p:nvPr>
            <p:ph sz="quarter" idx="13"/>
          </p:nvPr>
        </p:nvSpPr>
        <p:spPr>
          <a:xfrm>
            <a:off x="594359" y="2281918"/>
            <a:ext cx="5601725" cy="4269007"/>
          </a:xfrm>
        </p:spPr>
        <p:txBody>
          <a:bodyPr>
            <a:normAutofit/>
          </a:bodyPr>
          <a:lstStyle/>
          <a:p>
            <a:pPr marL="0" indent="0">
              <a:buNone/>
            </a:pPr>
            <a:r>
              <a:rPr lang="en-US" sz="2200" dirty="0">
                <a:solidFill>
                  <a:schemeClr val="bg1"/>
                </a:solidFill>
              </a:rPr>
              <a:t>   3. Pop all remaining operators to output.</a:t>
            </a:r>
          </a:p>
          <a:p>
            <a:pPr marL="0" indent="0">
              <a:buNone/>
            </a:pPr>
            <a:r>
              <a:rPr lang="en-US" sz="2200" b="0" dirty="0">
                <a:solidFill>
                  <a:schemeClr val="bg1"/>
                </a:solidFill>
              </a:rPr>
              <a:t>        </a:t>
            </a:r>
            <a:r>
              <a:rPr lang="en-US" sz="2200" dirty="0">
                <a:solidFill>
                  <a:schemeClr val="bg1"/>
                </a:solidFill>
              </a:rPr>
              <a:t>Example:</a:t>
            </a:r>
          </a:p>
          <a:p>
            <a:pPr marL="0" indent="0">
              <a:buNone/>
            </a:pPr>
            <a:r>
              <a:rPr lang="en-US" sz="2200" b="0" dirty="0">
                <a:solidFill>
                  <a:schemeClr val="bg1"/>
                </a:solidFill>
              </a:rPr>
              <a:t>               Infix: ( A + B ) * ( C - D )</a:t>
            </a:r>
          </a:p>
          <a:p>
            <a:pPr marL="0" indent="0">
              <a:buNone/>
            </a:pPr>
            <a:r>
              <a:rPr lang="en-US" sz="2200" b="0" dirty="0">
                <a:solidFill>
                  <a:schemeClr val="bg1"/>
                </a:solidFill>
              </a:rPr>
              <a:t>               Postfix: A B + C D - *</a:t>
            </a:r>
          </a:p>
          <a:p>
            <a:pPr marL="0" indent="0">
              <a:buNone/>
            </a:pPr>
            <a:r>
              <a:rPr lang="en-US" sz="2200" b="0" dirty="0">
                <a:solidFill>
                  <a:schemeClr val="bg1"/>
                </a:solidFill>
              </a:rPr>
              <a:t>               </a:t>
            </a:r>
            <a:r>
              <a:rPr lang="en-US" sz="2200" dirty="0">
                <a:solidFill>
                  <a:schemeClr val="bg1"/>
                </a:solidFill>
              </a:rPr>
              <a:t>Stack Trace:</a:t>
            </a:r>
          </a:p>
          <a:p>
            <a:pPr marL="0" indent="0">
              <a:buNone/>
            </a:pPr>
            <a:r>
              <a:rPr lang="en-US" sz="2200" b="0" dirty="0">
                <a:solidFill>
                  <a:schemeClr val="bg1"/>
                </a:solidFill>
              </a:rPr>
              <a:t>                        Read ( → Stack: (</a:t>
            </a:r>
          </a:p>
          <a:p>
            <a:pPr marL="0" indent="0">
              <a:buNone/>
            </a:pPr>
            <a:r>
              <a:rPr lang="en-US" sz="2400" dirty="0">
                <a:solidFill>
                  <a:schemeClr val="bg1"/>
                </a:solidFill>
              </a:rPr>
              <a:t>                      </a:t>
            </a:r>
            <a:r>
              <a:rPr lang="en-US" sz="2200" b="0" dirty="0">
                <a:solidFill>
                  <a:schemeClr val="bg1"/>
                </a:solidFill>
              </a:rPr>
              <a:t>Read A → Output: A</a:t>
            </a:r>
          </a:p>
          <a:p>
            <a:pPr marL="0" indent="0">
              <a:buNone/>
            </a:pPr>
            <a:endParaRPr lang="en-US" sz="2200" b="0" dirty="0">
              <a:solidFill>
                <a:schemeClr val="bg1"/>
              </a:solidFill>
            </a:endParaRPr>
          </a:p>
        </p:txBody>
      </p:sp>
      <p:sp>
        <p:nvSpPr>
          <p:cNvPr id="6" name="Rectangle 5">
            <a:extLst>
              <a:ext uri="{FF2B5EF4-FFF2-40B4-BE49-F238E27FC236}">
                <a16:creationId xmlns:a16="http://schemas.microsoft.com/office/drawing/2014/main" id="{F188D5E0-0ADC-7269-F64B-B85EE25FE43A}"/>
              </a:ext>
            </a:extLst>
          </p:cNvPr>
          <p:cNvSpPr/>
          <p:nvPr/>
        </p:nvSpPr>
        <p:spPr>
          <a:xfrm>
            <a:off x="6332562" y="4057157"/>
            <a:ext cx="4208059" cy="343546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72000">
              <a:spcBef>
                <a:spcPts val="600"/>
              </a:spcBef>
              <a:spcAft>
                <a:spcPts val="600"/>
              </a:spcAft>
            </a:pPr>
            <a:r>
              <a:rPr lang="en-US" sz="2200" dirty="0">
                <a:solidFill>
                  <a:schemeClr val="bg1"/>
                </a:solidFill>
              </a:rPr>
              <a:t>Read + → Stack: (+</a:t>
            </a:r>
          </a:p>
          <a:p>
            <a:pPr marL="72000">
              <a:spcBef>
                <a:spcPts val="600"/>
              </a:spcBef>
              <a:spcAft>
                <a:spcPts val="600"/>
              </a:spcAft>
            </a:pPr>
            <a:r>
              <a:rPr lang="en-US" sz="2200" dirty="0">
                <a:solidFill>
                  <a:schemeClr val="bg1"/>
                </a:solidFill>
              </a:rPr>
              <a:t>Read B → Output: A B</a:t>
            </a:r>
          </a:p>
          <a:p>
            <a:pPr marL="72000">
              <a:spcBef>
                <a:spcPts val="600"/>
              </a:spcBef>
              <a:spcAft>
                <a:spcPts val="600"/>
              </a:spcAft>
            </a:pPr>
            <a:r>
              <a:rPr lang="en-US" sz="2200" dirty="0">
                <a:solidFill>
                  <a:schemeClr val="bg1"/>
                </a:solidFill>
              </a:rPr>
              <a:t>Read ) → Pop + → Output: A B +</a:t>
            </a:r>
          </a:p>
          <a:p>
            <a:pPr marL="72000">
              <a:spcBef>
                <a:spcPts val="600"/>
              </a:spcBef>
              <a:spcAft>
                <a:spcPts val="600"/>
              </a:spcAft>
            </a:pPr>
            <a:r>
              <a:rPr lang="en-US" sz="2200" dirty="0">
                <a:solidFill>
                  <a:schemeClr val="bg1"/>
                </a:solidFill>
              </a:rPr>
              <a:t>(Repeat for second part)</a:t>
            </a:r>
          </a:p>
          <a:p>
            <a:endParaRPr lang="en-US" dirty="0"/>
          </a:p>
        </p:txBody>
      </p:sp>
    </p:spTree>
    <p:extLst>
      <p:ext uri="{BB962C8B-B14F-4D97-AF65-F5344CB8AC3E}">
        <p14:creationId xmlns:p14="http://schemas.microsoft.com/office/powerpoint/2010/main" val="61002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0A67-F523-1688-50F5-05C771A54322}"/>
              </a:ext>
            </a:extLst>
          </p:cNvPr>
          <p:cNvSpPr>
            <a:spLocks noGrp="1"/>
          </p:cNvSpPr>
          <p:nvPr>
            <p:ph type="title"/>
          </p:nvPr>
        </p:nvSpPr>
        <p:spPr/>
        <p:txBody>
          <a:bodyPr/>
          <a:lstStyle/>
          <a:p>
            <a:r>
              <a:rPr lang="en-US" dirty="0"/>
              <a:t>Postfix Evaluation Algorithm</a:t>
            </a:r>
          </a:p>
        </p:txBody>
      </p:sp>
      <p:sp>
        <p:nvSpPr>
          <p:cNvPr id="3" name="Content Placeholder 2">
            <a:extLst>
              <a:ext uri="{FF2B5EF4-FFF2-40B4-BE49-F238E27FC236}">
                <a16:creationId xmlns:a16="http://schemas.microsoft.com/office/drawing/2014/main" id="{06DCA5CF-CDB4-0ABE-866C-C106422F8026}"/>
              </a:ext>
            </a:extLst>
          </p:cNvPr>
          <p:cNvSpPr>
            <a:spLocks noGrp="1"/>
          </p:cNvSpPr>
          <p:nvPr>
            <p:ph sz="quarter" idx="13"/>
          </p:nvPr>
        </p:nvSpPr>
        <p:spPr>
          <a:xfrm>
            <a:off x="594359" y="2281918"/>
            <a:ext cx="6787747" cy="4127981"/>
          </a:xfrm>
        </p:spPr>
        <p:txBody>
          <a:bodyPr>
            <a:normAutofit lnSpcReduction="10000"/>
          </a:bodyPr>
          <a:lstStyle/>
          <a:p>
            <a:pPr marL="0" indent="0">
              <a:spcBef>
                <a:spcPts val="600"/>
              </a:spcBef>
              <a:buNone/>
            </a:pPr>
            <a:r>
              <a:rPr lang="en-US" dirty="0">
                <a:solidFill>
                  <a:schemeClr val="bg1"/>
                </a:solidFill>
              </a:rPr>
              <a:t>Step-by-step Process:</a:t>
            </a:r>
            <a:endParaRPr lang="ar-EG"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1. Create an empty stack.</a:t>
            </a:r>
            <a:endParaRPr lang="ar-EG" b="0"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2. Scan the expression left to right.</a:t>
            </a:r>
            <a:endParaRPr lang="ar-EG" b="0"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3. For each symbol:</a:t>
            </a:r>
            <a:endParaRPr lang="ar-EG" b="0"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If</a:t>
            </a:r>
            <a:r>
              <a:rPr lang="en-US" dirty="0">
                <a:solidFill>
                  <a:schemeClr val="bg1"/>
                </a:solidFill>
              </a:rPr>
              <a:t> operand</a:t>
            </a:r>
            <a:r>
              <a:rPr lang="en-US" b="0" dirty="0">
                <a:solidFill>
                  <a:schemeClr val="bg1"/>
                </a:solidFill>
              </a:rPr>
              <a:t>: </a:t>
            </a:r>
            <a:endParaRPr lang="ar-EG" b="0"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push to stack.</a:t>
            </a:r>
            <a:endParaRPr lang="ar-EG" b="0"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If </a:t>
            </a:r>
            <a:r>
              <a:rPr lang="en-US" dirty="0">
                <a:solidFill>
                  <a:schemeClr val="bg1"/>
                </a:solidFill>
              </a:rPr>
              <a:t>operator</a:t>
            </a:r>
            <a:r>
              <a:rPr lang="en-US" b="0" dirty="0">
                <a:solidFill>
                  <a:schemeClr val="bg1"/>
                </a:solidFill>
              </a:rPr>
              <a:t>:</a:t>
            </a:r>
            <a:endParaRPr lang="ar-EG" b="0"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Pop top two operands.</a:t>
            </a:r>
            <a:endParaRPr lang="ar-EG" b="0"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Apply the operator.</a:t>
            </a:r>
            <a:endParaRPr lang="ar-EG" b="0"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Push result back.</a:t>
            </a:r>
            <a:endParaRPr lang="ar-EG" b="0" dirty="0">
              <a:solidFill>
                <a:schemeClr val="bg1"/>
              </a:solidFill>
            </a:endParaRPr>
          </a:p>
          <a:p>
            <a:pPr marL="0" indent="0">
              <a:spcBef>
                <a:spcPts val="600"/>
              </a:spcBef>
              <a:buNone/>
            </a:pPr>
            <a:r>
              <a:rPr lang="ar-EG" b="0" dirty="0">
                <a:solidFill>
                  <a:schemeClr val="bg1"/>
                </a:solidFill>
              </a:rPr>
              <a:t>   </a:t>
            </a:r>
            <a:r>
              <a:rPr lang="en-US" b="0" dirty="0">
                <a:solidFill>
                  <a:schemeClr val="bg1"/>
                </a:solidFill>
              </a:rPr>
              <a:t>4. Final result = top of stack.</a:t>
            </a:r>
          </a:p>
        </p:txBody>
      </p:sp>
    </p:spTree>
    <p:extLst>
      <p:ext uri="{BB962C8B-B14F-4D97-AF65-F5344CB8AC3E}">
        <p14:creationId xmlns:p14="http://schemas.microsoft.com/office/powerpoint/2010/main" val="3135663537"/>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5954475-8033-4605-8c8a-314f6c191d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6F6A638CFE8E44B773AA211947F65F" ma:contentTypeVersion="4" ma:contentTypeDescription="Create a new document." ma:contentTypeScope="" ma:versionID="afbe002f8e6db629d76621d3d49c067a">
  <xsd:schema xmlns:xsd="http://www.w3.org/2001/XMLSchema" xmlns:xs="http://www.w3.org/2001/XMLSchema" xmlns:p="http://schemas.microsoft.com/office/2006/metadata/properties" xmlns:ns3="c5954475-8033-4605-8c8a-314f6c191d54" targetNamespace="http://schemas.microsoft.com/office/2006/metadata/properties" ma:root="true" ma:fieldsID="2cb1573d35979e90dadebe74ca242bda" ns3:_="">
    <xsd:import namespace="c5954475-8033-4605-8c8a-314f6c191d5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954475-8033-4605-8c8a-314f6c191d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dcmitype/"/>
    <ds:schemaRef ds:uri="c5954475-8033-4605-8c8a-314f6c191d5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BF68E70D-0B1F-4F84-A78E-B0BB60D38D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954475-8033-4605-8c8a-314f6c191d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{9BA386E2-90E3-404A-9A25-9B1F8BCB22D4}tf78853419_win32</Template>
  <TotalTime>312</TotalTime>
  <Words>810</Words>
  <Application>Microsoft Office PowerPoint</Application>
  <PresentationFormat>Widescreen</PresentationFormat>
  <Paragraphs>125</Paragraphs>
  <Slides>18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Aptos</vt:lpstr>
      <vt:lpstr>Arial</vt:lpstr>
      <vt:lpstr>Calibri</vt:lpstr>
      <vt:lpstr>Franklin Gothic Book</vt:lpstr>
      <vt:lpstr>Franklin Gothic Demi</vt:lpstr>
      <vt:lpstr>gg sans</vt:lpstr>
      <vt:lpstr>inherit</vt:lpstr>
      <vt:lpstr>Segoe WPC</vt:lpstr>
      <vt:lpstr>Times New Roman</vt:lpstr>
      <vt:lpstr>Custom</vt:lpstr>
      <vt:lpstr>Expression evaluation using stack</vt:lpstr>
      <vt:lpstr>Objectives</vt:lpstr>
      <vt:lpstr>Project description</vt:lpstr>
      <vt:lpstr>Introduction</vt:lpstr>
      <vt:lpstr>Postfix   </vt:lpstr>
      <vt:lpstr> Stack </vt:lpstr>
      <vt:lpstr> Infix to Postfix – Algorithm </vt:lpstr>
      <vt:lpstr>Continue</vt:lpstr>
      <vt:lpstr>Postfix Evaluation Algorithm</vt:lpstr>
      <vt:lpstr>Example </vt:lpstr>
      <vt:lpstr>Explore corresponding MIPS assembly implementation</vt:lpstr>
      <vt:lpstr>Output </vt:lpstr>
      <vt:lpstr>INPUT LIMITATIONS</vt:lpstr>
      <vt:lpstr>NUMERICAL LIMITATIONS</vt:lpstr>
      <vt:lpstr>OPERATOR LIMITATIONS</vt:lpstr>
      <vt:lpstr>Conclusion</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 Audio Amplifier</dc:title>
  <dc:creator>ياسمينا حاتم محمد حسنين</dc:creator>
  <cp:lastModifiedBy>Ashraf Mohamed</cp:lastModifiedBy>
  <cp:revision>9</cp:revision>
  <dcterms:created xsi:type="dcterms:W3CDTF">2024-04-16T04:05:44Z</dcterms:created>
  <dcterms:modified xsi:type="dcterms:W3CDTF">2025-05-10T08:05:17Z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0x010100076F6A638CFE8E44B773AA211947F65F</vt:lpwstr>
  </property>
</Properties>
</file>