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009347-FF98-4E1A-AC81-931548C5E37D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D74F536-9047-45C2-92AC-D905E5428F89}">
      <dgm:prSet/>
      <dgm:spPr/>
      <dgm:t>
        <a:bodyPr/>
        <a:lstStyle/>
        <a:p>
          <a:r>
            <a:rPr lang="en-US"/>
            <a:t>The Challenge: Efficiently model THz transmission lines considering high attenuation, dispersion, and non-linearities.</a:t>
          </a:r>
        </a:p>
      </dgm:t>
    </dgm:pt>
    <dgm:pt modelId="{CC3CE8C9-9E43-4980-9F6B-7CAB810F2446}" type="parTrans" cxnId="{455AB68B-96BE-4476-966A-2AA9AF3F6249}">
      <dgm:prSet/>
      <dgm:spPr/>
      <dgm:t>
        <a:bodyPr/>
        <a:lstStyle/>
        <a:p>
          <a:endParaRPr lang="en-US"/>
        </a:p>
      </dgm:t>
    </dgm:pt>
    <dgm:pt modelId="{1E8B9250-4AA6-4DD0-8796-C70EE8C0B799}" type="sibTrans" cxnId="{455AB68B-96BE-4476-966A-2AA9AF3F6249}">
      <dgm:prSet/>
      <dgm:spPr/>
      <dgm:t>
        <a:bodyPr/>
        <a:lstStyle/>
        <a:p>
          <a:endParaRPr lang="en-US"/>
        </a:p>
      </dgm:t>
    </dgm:pt>
    <dgm:pt modelId="{2A2BDF75-B1DA-40B6-8497-E60E742D4FDC}">
      <dgm:prSet/>
      <dgm:spPr/>
      <dgm:t>
        <a:bodyPr/>
        <a:lstStyle/>
        <a:p>
          <a:r>
            <a:rPr lang="en-US"/>
            <a:t>Why It's Important: Key to enabling technologies like 6G, high-speed communication, and biomedical imaging.</a:t>
          </a:r>
        </a:p>
      </dgm:t>
    </dgm:pt>
    <dgm:pt modelId="{08ED81D0-DB42-468D-B2E2-5F11BCD87405}" type="parTrans" cxnId="{4AEBF2BD-CF89-4698-A316-02F1C450E0A9}">
      <dgm:prSet/>
      <dgm:spPr/>
      <dgm:t>
        <a:bodyPr/>
        <a:lstStyle/>
        <a:p>
          <a:endParaRPr lang="en-US"/>
        </a:p>
      </dgm:t>
    </dgm:pt>
    <dgm:pt modelId="{6431D188-ACC1-4D0E-A3AD-AB38D0F55C52}" type="sibTrans" cxnId="{4AEBF2BD-CF89-4698-A316-02F1C450E0A9}">
      <dgm:prSet/>
      <dgm:spPr/>
      <dgm:t>
        <a:bodyPr/>
        <a:lstStyle/>
        <a:p>
          <a:endParaRPr lang="en-US"/>
        </a:p>
      </dgm:t>
    </dgm:pt>
    <dgm:pt modelId="{9C3DB9D7-8373-47DD-B002-B0C91ADF440A}" type="pres">
      <dgm:prSet presAssocID="{30009347-FF98-4E1A-AC81-931548C5E37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939F6AC-3501-49BE-80B9-B80FBD9349DF}" type="pres">
      <dgm:prSet presAssocID="{AD74F536-9047-45C2-92AC-D905E5428F89}" presName="hierRoot1" presStyleCnt="0"/>
      <dgm:spPr/>
    </dgm:pt>
    <dgm:pt modelId="{A4C17CF5-89BC-4BD4-AE47-D7D212BCF8E7}" type="pres">
      <dgm:prSet presAssocID="{AD74F536-9047-45C2-92AC-D905E5428F89}" presName="composite" presStyleCnt="0"/>
      <dgm:spPr/>
    </dgm:pt>
    <dgm:pt modelId="{AC7EC4C8-938F-40BD-A7A1-16857CD01F3B}" type="pres">
      <dgm:prSet presAssocID="{AD74F536-9047-45C2-92AC-D905E5428F89}" presName="background" presStyleLbl="node0" presStyleIdx="0" presStyleCnt="2"/>
      <dgm:spPr/>
    </dgm:pt>
    <dgm:pt modelId="{E5BD1BAA-A363-4737-B66E-E6D04E70C25D}" type="pres">
      <dgm:prSet presAssocID="{AD74F536-9047-45C2-92AC-D905E5428F89}" presName="text" presStyleLbl="fgAcc0" presStyleIdx="0" presStyleCnt="2">
        <dgm:presLayoutVars>
          <dgm:chPref val="3"/>
        </dgm:presLayoutVars>
      </dgm:prSet>
      <dgm:spPr/>
    </dgm:pt>
    <dgm:pt modelId="{790E0EF7-6BD5-4BEA-8578-A4B3B106B356}" type="pres">
      <dgm:prSet presAssocID="{AD74F536-9047-45C2-92AC-D905E5428F89}" presName="hierChild2" presStyleCnt="0"/>
      <dgm:spPr/>
    </dgm:pt>
    <dgm:pt modelId="{F1AC3FE7-223B-41C7-868B-78FB70CF0EDD}" type="pres">
      <dgm:prSet presAssocID="{2A2BDF75-B1DA-40B6-8497-E60E742D4FDC}" presName="hierRoot1" presStyleCnt="0"/>
      <dgm:spPr/>
    </dgm:pt>
    <dgm:pt modelId="{B3ADA972-83F5-483E-9435-4F74D81A516B}" type="pres">
      <dgm:prSet presAssocID="{2A2BDF75-B1DA-40B6-8497-E60E742D4FDC}" presName="composite" presStyleCnt="0"/>
      <dgm:spPr/>
    </dgm:pt>
    <dgm:pt modelId="{703157BD-3BCC-4D96-88ED-98AF4C9A8E8A}" type="pres">
      <dgm:prSet presAssocID="{2A2BDF75-B1DA-40B6-8497-E60E742D4FDC}" presName="background" presStyleLbl="node0" presStyleIdx="1" presStyleCnt="2"/>
      <dgm:spPr/>
    </dgm:pt>
    <dgm:pt modelId="{5F9BB199-03EC-4D83-9D9B-C8D11306C8CD}" type="pres">
      <dgm:prSet presAssocID="{2A2BDF75-B1DA-40B6-8497-E60E742D4FDC}" presName="text" presStyleLbl="fgAcc0" presStyleIdx="1" presStyleCnt="2">
        <dgm:presLayoutVars>
          <dgm:chPref val="3"/>
        </dgm:presLayoutVars>
      </dgm:prSet>
      <dgm:spPr/>
    </dgm:pt>
    <dgm:pt modelId="{56069348-B26C-4450-8FCF-86F712B553E0}" type="pres">
      <dgm:prSet presAssocID="{2A2BDF75-B1DA-40B6-8497-E60E742D4FDC}" presName="hierChild2" presStyleCnt="0"/>
      <dgm:spPr/>
    </dgm:pt>
  </dgm:ptLst>
  <dgm:cxnLst>
    <dgm:cxn modelId="{3CEC821E-76A9-4CF3-901B-2EDAC72473B3}" type="presOf" srcId="{30009347-FF98-4E1A-AC81-931548C5E37D}" destId="{9C3DB9D7-8373-47DD-B002-B0C91ADF440A}" srcOrd="0" destOrd="0" presId="urn:microsoft.com/office/officeart/2005/8/layout/hierarchy1"/>
    <dgm:cxn modelId="{455AB68B-96BE-4476-966A-2AA9AF3F6249}" srcId="{30009347-FF98-4E1A-AC81-931548C5E37D}" destId="{AD74F536-9047-45C2-92AC-D905E5428F89}" srcOrd="0" destOrd="0" parTransId="{CC3CE8C9-9E43-4980-9F6B-7CAB810F2446}" sibTransId="{1E8B9250-4AA6-4DD0-8796-C70EE8C0B799}"/>
    <dgm:cxn modelId="{28295BAC-A1A8-4C5B-A163-C6A3230DEE0A}" type="presOf" srcId="{AD74F536-9047-45C2-92AC-D905E5428F89}" destId="{E5BD1BAA-A363-4737-B66E-E6D04E70C25D}" srcOrd="0" destOrd="0" presId="urn:microsoft.com/office/officeart/2005/8/layout/hierarchy1"/>
    <dgm:cxn modelId="{4AEBF2BD-CF89-4698-A316-02F1C450E0A9}" srcId="{30009347-FF98-4E1A-AC81-931548C5E37D}" destId="{2A2BDF75-B1DA-40B6-8497-E60E742D4FDC}" srcOrd="1" destOrd="0" parTransId="{08ED81D0-DB42-468D-B2E2-5F11BCD87405}" sibTransId="{6431D188-ACC1-4D0E-A3AD-AB38D0F55C52}"/>
    <dgm:cxn modelId="{F1D253DC-C784-4D58-9C65-FE212F141C01}" type="presOf" srcId="{2A2BDF75-B1DA-40B6-8497-E60E742D4FDC}" destId="{5F9BB199-03EC-4D83-9D9B-C8D11306C8CD}" srcOrd="0" destOrd="0" presId="urn:microsoft.com/office/officeart/2005/8/layout/hierarchy1"/>
    <dgm:cxn modelId="{B50FFC13-14D7-435D-9A35-1A4317F48C66}" type="presParOf" srcId="{9C3DB9D7-8373-47DD-B002-B0C91ADF440A}" destId="{F939F6AC-3501-49BE-80B9-B80FBD9349DF}" srcOrd="0" destOrd="0" presId="urn:microsoft.com/office/officeart/2005/8/layout/hierarchy1"/>
    <dgm:cxn modelId="{AD4290EB-DD75-4D69-BFFB-B41AEEC3688F}" type="presParOf" srcId="{F939F6AC-3501-49BE-80B9-B80FBD9349DF}" destId="{A4C17CF5-89BC-4BD4-AE47-D7D212BCF8E7}" srcOrd="0" destOrd="0" presId="urn:microsoft.com/office/officeart/2005/8/layout/hierarchy1"/>
    <dgm:cxn modelId="{66D7A5AD-EAB9-49CE-8719-A62CB76D54C8}" type="presParOf" srcId="{A4C17CF5-89BC-4BD4-AE47-D7D212BCF8E7}" destId="{AC7EC4C8-938F-40BD-A7A1-16857CD01F3B}" srcOrd="0" destOrd="0" presId="urn:microsoft.com/office/officeart/2005/8/layout/hierarchy1"/>
    <dgm:cxn modelId="{282C59CA-2865-449E-83D5-3067A06731AD}" type="presParOf" srcId="{A4C17CF5-89BC-4BD4-AE47-D7D212BCF8E7}" destId="{E5BD1BAA-A363-4737-B66E-E6D04E70C25D}" srcOrd="1" destOrd="0" presId="urn:microsoft.com/office/officeart/2005/8/layout/hierarchy1"/>
    <dgm:cxn modelId="{EA041549-AC21-4F10-B757-B469A166C14F}" type="presParOf" srcId="{F939F6AC-3501-49BE-80B9-B80FBD9349DF}" destId="{790E0EF7-6BD5-4BEA-8578-A4B3B106B356}" srcOrd="1" destOrd="0" presId="urn:microsoft.com/office/officeart/2005/8/layout/hierarchy1"/>
    <dgm:cxn modelId="{CBED5185-BD82-450A-AEE0-78858F0777A8}" type="presParOf" srcId="{9C3DB9D7-8373-47DD-B002-B0C91ADF440A}" destId="{F1AC3FE7-223B-41C7-868B-78FB70CF0EDD}" srcOrd="1" destOrd="0" presId="urn:microsoft.com/office/officeart/2005/8/layout/hierarchy1"/>
    <dgm:cxn modelId="{13BDDCEB-B049-4051-A4ED-350ECEAD943C}" type="presParOf" srcId="{F1AC3FE7-223B-41C7-868B-78FB70CF0EDD}" destId="{B3ADA972-83F5-483E-9435-4F74D81A516B}" srcOrd="0" destOrd="0" presId="urn:microsoft.com/office/officeart/2005/8/layout/hierarchy1"/>
    <dgm:cxn modelId="{E42AAFDE-E4CB-441F-8A4E-BA3FF428DC5C}" type="presParOf" srcId="{B3ADA972-83F5-483E-9435-4F74D81A516B}" destId="{703157BD-3BCC-4D96-88ED-98AF4C9A8E8A}" srcOrd="0" destOrd="0" presId="urn:microsoft.com/office/officeart/2005/8/layout/hierarchy1"/>
    <dgm:cxn modelId="{0D96F579-F2B2-47AD-A318-F0B8A4B7DD5D}" type="presParOf" srcId="{B3ADA972-83F5-483E-9435-4F74D81A516B}" destId="{5F9BB199-03EC-4D83-9D9B-C8D11306C8CD}" srcOrd="1" destOrd="0" presId="urn:microsoft.com/office/officeart/2005/8/layout/hierarchy1"/>
    <dgm:cxn modelId="{37AD8993-03CC-4F0C-89FB-0EE7C554C09F}" type="presParOf" srcId="{F1AC3FE7-223B-41C7-868B-78FB70CF0EDD}" destId="{56069348-B26C-4450-8FCF-86F712B553E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1E100E-7C4E-425A-B975-6E0041F28FF1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FE16D2C-FFBC-4688-9511-D9168E05799C}">
      <dgm:prSet/>
      <dgm:spPr/>
      <dgm:t>
        <a:bodyPr/>
        <a:lstStyle/>
        <a:p>
          <a:r>
            <a:rPr lang="en-US" dirty="0"/>
            <a:t>Week 1-3: Validate and refine models using s-domain and time-domain techniques.</a:t>
          </a:r>
        </a:p>
      </dgm:t>
    </dgm:pt>
    <dgm:pt modelId="{2DFF6801-44D5-465B-8228-53AF5673CBC9}" type="parTrans" cxnId="{8191B960-5D03-4F23-8459-90955A51EC4F}">
      <dgm:prSet/>
      <dgm:spPr/>
      <dgm:t>
        <a:bodyPr/>
        <a:lstStyle/>
        <a:p>
          <a:endParaRPr lang="en-US"/>
        </a:p>
      </dgm:t>
    </dgm:pt>
    <dgm:pt modelId="{3EF425CF-31FD-49DB-84C0-A247EE9AEEDD}" type="sibTrans" cxnId="{8191B960-5D03-4F23-8459-90955A51EC4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5802780-F589-4DCA-9E23-5B334E0A4C32}">
      <dgm:prSet/>
      <dgm:spPr/>
      <dgm:t>
        <a:bodyPr/>
        <a:lstStyle/>
        <a:p>
          <a:r>
            <a:rPr lang="en-US" dirty="0"/>
            <a:t>Week 4-7: Test models at varying THz frequencies and derive equivalent time-domain representation.</a:t>
          </a:r>
        </a:p>
      </dgm:t>
    </dgm:pt>
    <dgm:pt modelId="{D0FC8AC1-B96D-4500-8703-66DD1D67C533}" type="parTrans" cxnId="{F9DE8389-1BD1-40A6-B696-786779B57120}">
      <dgm:prSet/>
      <dgm:spPr/>
      <dgm:t>
        <a:bodyPr/>
        <a:lstStyle/>
        <a:p>
          <a:endParaRPr lang="en-US"/>
        </a:p>
      </dgm:t>
    </dgm:pt>
    <dgm:pt modelId="{1941BF24-E4AB-4B45-945B-4230D7DCC90A}" type="sibTrans" cxnId="{F9DE8389-1BD1-40A6-B696-786779B57120}">
      <dgm:prSet phldrT="2" phldr="0"/>
      <dgm:spPr/>
      <dgm:t>
        <a:bodyPr/>
        <a:lstStyle/>
        <a:p>
          <a:r>
            <a:rPr lang="en-US"/>
            <a:t>2</a:t>
          </a:r>
          <a:endParaRPr lang="en-US" dirty="0"/>
        </a:p>
      </dgm:t>
    </dgm:pt>
    <dgm:pt modelId="{C29F7522-83ED-4CEB-B1AA-8ED7247D8DDC}">
      <dgm:prSet/>
      <dgm:spPr/>
      <dgm:t>
        <a:bodyPr/>
        <a:lstStyle/>
        <a:p>
          <a:r>
            <a:rPr lang="en-US" dirty="0"/>
            <a:t>Week 8-10: Investigate PSPICE simulations; finalize report.</a:t>
          </a:r>
        </a:p>
      </dgm:t>
    </dgm:pt>
    <dgm:pt modelId="{0F8331A7-9283-49BA-B9CD-BE0A90CAAD03}" type="parTrans" cxnId="{11825FF9-30B3-481B-A7CD-963C955E6D76}">
      <dgm:prSet/>
      <dgm:spPr/>
      <dgm:t>
        <a:bodyPr/>
        <a:lstStyle/>
        <a:p>
          <a:endParaRPr lang="en-US"/>
        </a:p>
      </dgm:t>
    </dgm:pt>
    <dgm:pt modelId="{660F6F83-40A7-4BC0-8D6E-9C63FD507A3A}" type="sibTrans" cxnId="{11825FF9-30B3-481B-A7CD-963C955E6D7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7867C77-60DC-4B15-AC38-EC1187758147}" type="pres">
      <dgm:prSet presAssocID="{281E100E-7C4E-425A-B975-6E0041F28FF1}" presName="Name0" presStyleCnt="0">
        <dgm:presLayoutVars>
          <dgm:animLvl val="lvl"/>
          <dgm:resizeHandles val="exact"/>
        </dgm:presLayoutVars>
      </dgm:prSet>
      <dgm:spPr/>
    </dgm:pt>
    <dgm:pt modelId="{E4C5224E-9877-40B0-A5B6-61EB78F77E9F}" type="pres">
      <dgm:prSet presAssocID="{8FE16D2C-FFBC-4688-9511-D9168E05799C}" presName="compositeNode" presStyleCnt="0">
        <dgm:presLayoutVars>
          <dgm:bulletEnabled val="1"/>
        </dgm:presLayoutVars>
      </dgm:prSet>
      <dgm:spPr/>
    </dgm:pt>
    <dgm:pt modelId="{E8038378-145D-4E96-AC54-36772DFDD3F5}" type="pres">
      <dgm:prSet presAssocID="{8FE16D2C-FFBC-4688-9511-D9168E05799C}" presName="bgRect" presStyleLbl="bgAccFollowNode1" presStyleIdx="0" presStyleCnt="3"/>
      <dgm:spPr/>
    </dgm:pt>
    <dgm:pt modelId="{20050FB9-F071-45C2-8072-6123173604FD}" type="pres">
      <dgm:prSet presAssocID="{3EF425CF-31FD-49DB-84C0-A247EE9AEEDD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41EE9B3-CF90-4C43-B61A-2920795D6659}" type="pres">
      <dgm:prSet presAssocID="{8FE16D2C-FFBC-4688-9511-D9168E05799C}" presName="bottomLine" presStyleLbl="alignNode1" presStyleIdx="1" presStyleCnt="6">
        <dgm:presLayoutVars/>
      </dgm:prSet>
      <dgm:spPr/>
    </dgm:pt>
    <dgm:pt modelId="{D6738422-556A-4C87-9B02-E4D0756CF2EA}" type="pres">
      <dgm:prSet presAssocID="{8FE16D2C-FFBC-4688-9511-D9168E05799C}" presName="nodeText" presStyleLbl="bgAccFollowNode1" presStyleIdx="0" presStyleCnt="3">
        <dgm:presLayoutVars>
          <dgm:bulletEnabled val="1"/>
        </dgm:presLayoutVars>
      </dgm:prSet>
      <dgm:spPr/>
    </dgm:pt>
    <dgm:pt modelId="{57391B8D-D15D-4B24-B7C7-A9FCCFA652DF}" type="pres">
      <dgm:prSet presAssocID="{3EF425CF-31FD-49DB-84C0-A247EE9AEEDD}" presName="sibTrans" presStyleCnt="0"/>
      <dgm:spPr/>
    </dgm:pt>
    <dgm:pt modelId="{503A292E-386F-497C-ACA2-BB9236317651}" type="pres">
      <dgm:prSet presAssocID="{85802780-F589-4DCA-9E23-5B334E0A4C32}" presName="compositeNode" presStyleCnt="0">
        <dgm:presLayoutVars>
          <dgm:bulletEnabled val="1"/>
        </dgm:presLayoutVars>
      </dgm:prSet>
      <dgm:spPr/>
    </dgm:pt>
    <dgm:pt modelId="{F3C66E99-B49D-496E-9524-E9770D6A7237}" type="pres">
      <dgm:prSet presAssocID="{85802780-F589-4DCA-9E23-5B334E0A4C32}" presName="bgRect" presStyleLbl="bgAccFollowNode1" presStyleIdx="1" presStyleCnt="3"/>
      <dgm:spPr/>
    </dgm:pt>
    <dgm:pt modelId="{08DDD7F3-C640-4F1C-8641-DDF781BA31C2}" type="pres">
      <dgm:prSet presAssocID="{1941BF24-E4AB-4B45-945B-4230D7DCC90A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6C1C537B-F945-4CE9-9449-9BCCBEB1431C}" type="pres">
      <dgm:prSet presAssocID="{85802780-F589-4DCA-9E23-5B334E0A4C32}" presName="bottomLine" presStyleLbl="alignNode1" presStyleIdx="3" presStyleCnt="6">
        <dgm:presLayoutVars/>
      </dgm:prSet>
      <dgm:spPr/>
    </dgm:pt>
    <dgm:pt modelId="{D936178B-2ECA-4443-B8FA-DD64C429CA57}" type="pres">
      <dgm:prSet presAssocID="{85802780-F589-4DCA-9E23-5B334E0A4C32}" presName="nodeText" presStyleLbl="bgAccFollowNode1" presStyleIdx="1" presStyleCnt="3">
        <dgm:presLayoutVars>
          <dgm:bulletEnabled val="1"/>
        </dgm:presLayoutVars>
      </dgm:prSet>
      <dgm:spPr/>
    </dgm:pt>
    <dgm:pt modelId="{288640F2-BA9E-4BBD-B411-17A49C6F910E}" type="pres">
      <dgm:prSet presAssocID="{1941BF24-E4AB-4B45-945B-4230D7DCC90A}" presName="sibTrans" presStyleCnt="0"/>
      <dgm:spPr/>
    </dgm:pt>
    <dgm:pt modelId="{F10A6D15-DC0C-4FAA-8A29-17CBCE6EE72C}" type="pres">
      <dgm:prSet presAssocID="{C29F7522-83ED-4CEB-B1AA-8ED7247D8DDC}" presName="compositeNode" presStyleCnt="0">
        <dgm:presLayoutVars>
          <dgm:bulletEnabled val="1"/>
        </dgm:presLayoutVars>
      </dgm:prSet>
      <dgm:spPr/>
    </dgm:pt>
    <dgm:pt modelId="{64E48EEC-6BCC-464C-95AD-5F4B3AA5E3AE}" type="pres">
      <dgm:prSet presAssocID="{C29F7522-83ED-4CEB-B1AA-8ED7247D8DDC}" presName="bgRect" presStyleLbl="bgAccFollowNode1" presStyleIdx="2" presStyleCnt="3"/>
      <dgm:spPr/>
    </dgm:pt>
    <dgm:pt modelId="{23CFA369-57A6-48F9-956E-7D2A4FDB1FE9}" type="pres">
      <dgm:prSet presAssocID="{660F6F83-40A7-4BC0-8D6E-9C63FD507A3A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E70CA2F0-CB66-4233-99CB-FFBB8A261819}" type="pres">
      <dgm:prSet presAssocID="{C29F7522-83ED-4CEB-B1AA-8ED7247D8DDC}" presName="bottomLine" presStyleLbl="alignNode1" presStyleIdx="5" presStyleCnt="6">
        <dgm:presLayoutVars/>
      </dgm:prSet>
      <dgm:spPr/>
    </dgm:pt>
    <dgm:pt modelId="{EB338396-3492-4E93-81DF-C7DD8A9AB37C}" type="pres">
      <dgm:prSet presAssocID="{C29F7522-83ED-4CEB-B1AA-8ED7247D8DDC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30DD4930-618C-4884-B944-07BDE9CF24D1}" type="presOf" srcId="{660F6F83-40A7-4BC0-8D6E-9C63FD507A3A}" destId="{23CFA369-57A6-48F9-956E-7D2A4FDB1FE9}" srcOrd="0" destOrd="0" presId="urn:microsoft.com/office/officeart/2016/7/layout/BasicLinearProcessNumbered"/>
    <dgm:cxn modelId="{77FA6534-64C9-4EB5-B9DC-395A86985A09}" type="presOf" srcId="{C29F7522-83ED-4CEB-B1AA-8ED7247D8DDC}" destId="{EB338396-3492-4E93-81DF-C7DD8A9AB37C}" srcOrd="1" destOrd="0" presId="urn:microsoft.com/office/officeart/2016/7/layout/BasicLinearProcessNumbered"/>
    <dgm:cxn modelId="{8191B960-5D03-4F23-8459-90955A51EC4F}" srcId="{281E100E-7C4E-425A-B975-6E0041F28FF1}" destId="{8FE16D2C-FFBC-4688-9511-D9168E05799C}" srcOrd="0" destOrd="0" parTransId="{2DFF6801-44D5-465B-8228-53AF5673CBC9}" sibTransId="{3EF425CF-31FD-49DB-84C0-A247EE9AEEDD}"/>
    <dgm:cxn modelId="{9B785D56-7CB5-40A6-8C33-D93B6C786DC8}" type="presOf" srcId="{281E100E-7C4E-425A-B975-6E0041F28FF1}" destId="{B7867C77-60DC-4B15-AC38-EC1187758147}" srcOrd="0" destOrd="0" presId="urn:microsoft.com/office/officeart/2016/7/layout/BasicLinearProcessNumbered"/>
    <dgm:cxn modelId="{0599C07E-C8F4-49DB-A6A5-1FA28C170E7E}" type="presOf" srcId="{3EF425CF-31FD-49DB-84C0-A247EE9AEEDD}" destId="{20050FB9-F071-45C2-8072-6123173604FD}" srcOrd="0" destOrd="0" presId="urn:microsoft.com/office/officeart/2016/7/layout/BasicLinearProcessNumbered"/>
    <dgm:cxn modelId="{F9DE8389-1BD1-40A6-B696-786779B57120}" srcId="{281E100E-7C4E-425A-B975-6E0041F28FF1}" destId="{85802780-F589-4DCA-9E23-5B334E0A4C32}" srcOrd="1" destOrd="0" parTransId="{D0FC8AC1-B96D-4500-8703-66DD1D67C533}" sibTransId="{1941BF24-E4AB-4B45-945B-4230D7DCC90A}"/>
    <dgm:cxn modelId="{6EDB86A3-47D2-4ECB-AB32-3EF28C32F304}" type="presOf" srcId="{8FE16D2C-FFBC-4688-9511-D9168E05799C}" destId="{E8038378-145D-4E96-AC54-36772DFDD3F5}" srcOrd="0" destOrd="0" presId="urn:microsoft.com/office/officeart/2016/7/layout/BasicLinearProcessNumbered"/>
    <dgm:cxn modelId="{4DC749AF-C6E5-4246-9156-4AE9E341B3D1}" type="presOf" srcId="{C29F7522-83ED-4CEB-B1AA-8ED7247D8DDC}" destId="{64E48EEC-6BCC-464C-95AD-5F4B3AA5E3AE}" srcOrd="0" destOrd="0" presId="urn:microsoft.com/office/officeart/2016/7/layout/BasicLinearProcessNumbered"/>
    <dgm:cxn modelId="{176493AF-32D4-4074-A9B5-ADEECB1383FB}" type="presOf" srcId="{1941BF24-E4AB-4B45-945B-4230D7DCC90A}" destId="{08DDD7F3-C640-4F1C-8641-DDF781BA31C2}" srcOrd="0" destOrd="0" presId="urn:microsoft.com/office/officeart/2016/7/layout/BasicLinearProcessNumbered"/>
    <dgm:cxn modelId="{CAA51FB8-D59E-48C9-9F16-5EB43EEFF3C4}" type="presOf" srcId="{8FE16D2C-FFBC-4688-9511-D9168E05799C}" destId="{D6738422-556A-4C87-9B02-E4D0756CF2EA}" srcOrd="1" destOrd="0" presId="urn:microsoft.com/office/officeart/2016/7/layout/BasicLinearProcessNumbered"/>
    <dgm:cxn modelId="{41F26FE4-D795-46A2-B3BE-D9A329E3A84A}" type="presOf" srcId="{85802780-F589-4DCA-9E23-5B334E0A4C32}" destId="{D936178B-2ECA-4443-B8FA-DD64C429CA57}" srcOrd="1" destOrd="0" presId="urn:microsoft.com/office/officeart/2016/7/layout/BasicLinearProcessNumbered"/>
    <dgm:cxn modelId="{11825FF9-30B3-481B-A7CD-963C955E6D76}" srcId="{281E100E-7C4E-425A-B975-6E0041F28FF1}" destId="{C29F7522-83ED-4CEB-B1AA-8ED7247D8DDC}" srcOrd="2" destOrd="0" parTransId="{0F8331A7-9283-49BA-B9CD-BE0A90CAAD03}" sibTransId="{660F6F83-40A7-4BC0-8D6E-9C63FD507A3A}"/>
    <dgm:cxn modelId="{8C02C8FA-D3C4-460C-9490-1AE986512916}" type="presOf" srcId="{85802780-F589-4DCA-9E23-5B334E0A4C32}" destId="{F3C66E99-B49D-496E-9524-E9770D6A7237}" srcOrd="0" destOrd="0" presId="urn:microsoft.com/office/officeart/2016/7/layout/BasicLinearProcessNumbered"/>
    <dgm:cxn modelId="{C210157E-00D8-40B2-93E8-198435A805B1}" type="presParOf" srcId="{B7867C77-60DC-4B15-AC38-EC1187758147}" destId="{E4C5224E-9877-40B0-A5B6-61EB78F77E9F}" srcOrd="0" destOrd="0" presId="urn:microsoft.com/office/officeart/2016/7/layout/BasicLinearProcessNumbered"/>
    <dgm:cxn modelId="{DD7EC47E-D2B7-499A-8A2A-9D46CA817219}" type="presParOf" srcId="{E4C5224E-9877-40B0-A5B6-61EB78F77E9F}" destId="{E8038378-145D-4E96-AC54-36772DFDD3F5}" srcOrd="0" destOrd="0" presId="urn:microsoft.com/office/officeart/2016/7/layout/BasicLinearProcessNumbered"/>
    <dgm:cxn modelId="{776DFE0D-2261-4FA7-83E2-2A8F01D545F2}" type="presParOf" srcId="{E4C5224E-9877-40B0-A5B6-61EB78F77E9F}" destId="{20050FB9-F071-45C2-8072-6123173604FD}" srcOrd="1" destOrd="0" presId="urn:microsoft.com/office/officeart/2016/7/layout/BasicLinearProcessNumbered"/>
    <dgm:cxn modelId="{171B16F1-CFE4-498D-9326-14574FECCB2D}" type="presParOf" srcId="{E4C5224E-9877-40B0-A5B6-61EB78F77E9F}" destId="{641EE9B3-CF90-4C43-B61A-2920795D6659}" srcOrd="2" destOrd="0" presId="urn:microsoft.com/office/officeart/2016/7/layout/BasicLinearProcessNumbered"/>
    <dgm:cxn modelId="{081B053A-30B9-44B7-A325-206A84471558}" type="presParOf" srcId="{E4C5224E-9877-40B0-A5B6-61EB78F77E9F}" destId="{D6738422-556A-4C87-9B02-E4D0756CF2EA}" srcOrd="3" destOrd="0" presId="urn:microsoft.com/office/officeart/2016/7/layout/BasicLinearProcessNumbered"/>
    <dgm:cxn modelId="{805D7E74-B86C-49D6-8005-DA5C013A8AC9}" type="presParOf" srcId="{B7867C77-60DC-4B15-AC38-EC1187758147}" destId="{57391B8D-D15D-4B24-B7C7-A9FCCFA652DF}" srcOrd="1" destOrd="0" presId="urn:microsoft.com/office/officeart/2016/7/layout/BasicLinearProcessNumbered"/>
    <dgm:cxn modelId="{F8127E7B-86D1-4C50-8B9F-D81D132FF817}" type="presParOf" srcId="{B7867C77-60DC-4B15-AC38-EC1187758147}" destId="{503A292E-386F-497C-ACA2-BB9236317651}" srcOrd="2" destOrd="0" presId="urn:microsoft.com/office/officeart/2016/7/layout/BasicLinearProcessNumbered"/>
    <dgm:cxn modelId="{FD302ABE-3B50-4A75-8B3D-8C828EFF1B48}" type="presParOf" srcId="{503A292E-386F-497C-ACA2-BB9236317651}" destId="{F3C66E99-B49D-496E-9524-E9770D6A7237}" srcOrd="0" destOrd="0" presId="urn:microsoft.com/office/officeart/2016/7/layout/BasicLinearProcessNumbered"/>
    <dgm:cxn modelId="{E9F1EFCE-0FEE-4C73-BA0B-B48E4EC01991}" type="presParOf" srcId="{503A292E-386F-497C-ACA2-BB9236317651}" destId="{08DDD7F3-C640-4F1C-8641-DDF781BA31C2}" srcOrd="1" destOrd="0" presId="urn:microsoft.com/office/officeart/2016/7/layout/BasicLinearProcessNumbered"/>
    <dgm:cxn modelId="{36B73079-04F7-4832-9E6A-7EA146C59F74}" type="presParOf" srcId="{503A292E-386F-497C-ACA2-BB9236317651}" destId="{6C1C537B-F945-4CE9-9449-9BCCBEB1431C}" srcOrd="2" destOrd="0" presId="urn:microsoft.com/office/officeart/2016/7/layout/BasicLinearProcessNumbered"/>
    <dgm:cxn modelId="{A0CD344D-5EC2-439A-8E80-36A33D6E7B3F}" type="presParOf" srcId="{503A292E-386F-497C-ACA2-BB9236317651}" destId="{D936178B-2ECA-4443-B8FA-DD64C429CA57}" srcOrd="3" destOrd="0" presId="urn:microsoft.com/office/officeart/2016/7/layout/BasicLinearProcessNumbered"/>
    <dgm:cxn modelId="{BE330BE1-744B-4A53-8241-50F13C744E42}" type="presParOf" srcId="{B7867C77-60DC-4B15-AC38-EC1187758147}" destId="{288640F2-BA9E-4BBD-B411-17A49C6F910E}" srcOrd="3" destOrd="0" presId="urn:microsoft.com/office/officeart/2016/7/layout/BasicLinearProcessNumbered"/>
    <dgm:cxn modelId="{DBF5B927-A913-4E46-86C2-CEBC3A612824}" type="presParOf" srcId="{B7867C77-60DC-4B15-AC38-EC1187758147}" destId="{F10A6D15-DC0C-4FAA-8A29-17CBCE6EE72C}" srcOrd="4" destOrd="0" presId="urn:microsoft.com/office/officeart/2016/7/layout/BasicLinearProcessNumbered"/>
    <dgm:cxn modelId="{6F0CAE3E-8749-4F4E-A443-E6DD3A938813}" type="presParOf" srcId="{F10A6D15-DC0C-4FAA-8A29-17CBCE6EE72C}" destId="{64E48EEC-6BCC-464C-95AD-5F4B3AA5E3AE}" srcOrd="0" destOrd="0" presId="urn:microsoft.com/office/officeart/2016/7/layout/BasicLinearProcessNumbered"/>
    <dgm:cxn modelId="{E629670B-0B11-4EB5-BEF9-14446F98F3CA}" type="presParOf" srcId="{F10A6D15-DC0C-4FAA-8A29-17CBCE6EE72C}" destId="{23CFA369-57A6-48F9-956E-7D2A4FDB1FE9}" srcOrd="1" destOrd="0" presId="urn:microsoft.com/office/officeart/2016/7/layout/BasicLinearProcessNumbered"/>
    <dgm:cxn modelId="{390C3521-E5C3-4C29-BD09-34F1C25A5BAD}" type="presParOf" srcId="{F10A6D15-DC0C-4FAA-8A29-17CBCE6EE72C}" destId="{E70CA2F0-CB66-4233-99CB-FFBB8A261819}" srcOrd="2" destOrd="0" presId="urn:microsoft.com/office/officeart/2016/7/layout/BasicLinearProcessNumbered"/>
    <dgm:cxn modelId="{085444A1-A885-4111-A081-BCDB864DA43B}" type="presParOf" srcId="{F10A6D15-DC0C-4FAA-8A29-17CBCE6EE72C}" destId="{EB338396-3492-4E93-81DF-C7DD8A9AB37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A4AFE7-1161-4648-8C83-B683BA68E6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EEABCDB-893D-4B96-ABAB-BFF7ECA40B55}">
      <dgm:prSet/>
      <dgm:spPr/>
      <dgm:t>
        <a:bodyPr/>
        <a:lstStyle/>
        <a:p>
          <a:r>
            <a:rPr lang="en-US"/>
            <a:t>Achievements:</a:t>
          </a:r>
        </a:p>
      </dgm:t>
    </dgm:pt>
    <dgm:pt modelId="{A27A0298-787E-4B65-9B4E-56A828E38DC7}" type="parTrans" cxnId="{7E40855F-3508-48FC-8269-05D6ECD5AEC6}">
      <dgm:prSet/>
      <dgm:spPr/>
      <dgm:t>
        <a:bodyPr/>
        <a:lstStyle/>
        <a:p>
          <a:endParaRPr lang="en-US"/>
        </a:p>
      </dgm:t>
    </dgm:pt>
    <dgm:pt modelId="{26182DF0-5927-4AB3-9AAF-7877A9DCE287}" type="sibTrans" cxnId="{7E40855F-3508-48FC-8269-05D6ECD5AEC6}">
      <dgm:prSet/>
      <dgm:spPr/>
      <dgm:t>
        <a:bodyPr/>
        <a:lstStyle/>
        <a:p>
          <a:endParaRPr lang="en-US"/>
        </a:p>
      </dgm:t>
    </dgm:pt>
    <dgm:pt modelId="{35B01018-B484-4410-98BC-1EEEFAD41C33}">
      <dgm:prSet/>
      <dgm:spPr/>
      <dgm:t>
        <a:bodyPr/>
        <a:lstStyle/>
        <a:p>
          <a:r>
            <a:rPr lang="en-US"/>
            <a:t>- Progress in modeling approaches; validated results demonstrate feasibility.</a:t>
          </a:r>
        </a:p>
      </dgm:t>
    </dgm:pt>
    <dgm:pt modelId="{3E514C77-36E8-484E-8B04-36579B68126F}" type="parTrans" cxnId="{1DA907FA-277D-4AE9-9BA3-750C8FF7B5C4}">
      <dgm:prSet/>
      <dgm:spPr/>
      <dgm:t>
        <a:bodyPr/>
        <a:lstStyle/>
        <a:p>
          <a:endParaRPr lang="en-US"/>
        </a:p>
      </dgm:t>
    </dgm:pt>
    <dgm:pt modelId="{7F108E29-D4CC-4A52-A10E-49C88CE6781A}" type="sibTrans" cxnId="{1DA907FA-277D-4AE9-9BA3-750C8FF7B5C4}">
      <dgm:prSet/>
      <dgm:spPr/>
      <dgm:t>
        <a:bodyPr/>
        <a:lstStyle/>
        <a:p>
          <a:endParaRPr lang="en-US"/>
        </a:p>
      </dgm:t>
    </dgm:pt>
    <dgm:pt modelId="{E495450F-E8D6-4427-966D-DCFA999865B9}">
      <dgm:prSet/>
      <dgm:spPr/>
      <dgm:t>
        <a:bodyPr/>
        <a:lstStyle/>
        <a:p>
          <a:r>
            <a:rPr lang="en-US"/>
            <a:t>Next Steps:</a:t>
          </a:r>
        </a:p>
      </dgm:t>
    </dgm:pt>
    <dgm:pt modelId="{1B508BD8-59D2-40C6-A253-75D602D37E47}" type="parTrans" cxnId="{90328CF4-F89A-4AAA-A27F-CB4F818A920D}">
      <dgm:prSet/>
      <dgm:spPr/>
      <dgm:t>
        <a:bodyPr/>
        <a:lstStyle/>
        <a:p>
          <a:endParaRPr lang="en-US"/>
        </a:p>
      </dgm:t>
    </dgm:pt>
    <dgm:pt modelId="{FCBFF840-D5DE-415A-88F9-E3ECAC243B16}" type="sibTrans" cxnId="{90328CF4-F89A-4AAA-A27F-CB4F818A920D}">
      <dgm:prSet/>
      <dgm:spPr/>
      <dgm:t>
        <a:bodyPr/>
        <a:lstStyle/>
        <a:p>
          <a:endParaRPr lang="en-US"/>
        </a:p>
      </dgm:t>
    </dgm:pt>
    <dgm:pt modelId="{AFCE2741-6E2F-4777-AD0F-78872D76C529}">
      <dgm:prSet/>
      <dgm:spPr/>
      <dgm:t>
        <a:bodyPr/>
        <a:lstStyle/>
        <a:p>
          <a:r>
            <a:rPr lang="en-US"/>
            <a:t>- Extend models for complex THz systems; explore real-world applications.</a:t>
          </a:r>
        </a:p>
      </dgm:t>
    </dgm:pt>
    <dgm:pt modelId="{1EDF110D-F1D4-4832-8D25-4DE30FBB94E3}" type="parTrans" cxnId="{602C3B4D-5596-4E84-8CC0-063AC7912692}">
      <dgm:prSet/>
      <dgm:spPr/>
      <dgm:t>
        <a:bodyPr/>
        <a:lstStyle/>
        <a:p>
          <a:endParaRPr lang="en-US"/>
        </a:p>
      </dgm:t>
    </dgm:pt>
    <dgm:pt modelId="{B233C741-8F1C-4F38-8660-0F6BB5DF1EAE}" type="sibTrans" cxnId="{602C3B4D-5596-4E84-8CC0-063AC7912692}">
      <dgm:prSet/>
      <dgm:spPr/>
      <dgm:t>
        <a:bodyPr/>
        <a:lstStyle/>
        <a:p>
          <a:endParaRPr lang="en-US"/>
        </a:p>
      </dgm:t>
    </dgm:pt>
    <dgm:pt modelId="{3DB66635-F710-4749-87EC-EE2CF1C37353}" type="pres">
      <dgm:prSet presAssocID="{C4A4AFE7-1161-4648-8C83-B683BA68E690}" presName="root" presStyleCnt="0">
        <dgm:presLayoutVars>
          <dgm:dir/>
          <dgm:resizeHandles val="exact"/>
        </dgm:presLayoutVars>
      </dgm:prSet>
      <dgm:spPr/>
    </dgm:pt>
    <dgm:pt modelId="{F47AEB37-51DB-4EB5-A5CB-A1B3D2160C0E}" type="pres">
      <dgm:prSet presAssocID="{5EEABCDB-893D-4B96-ABAB-BFF7ECA40B55}" presName="compNode" presStyleCnt="0"/>
      <dgm:spPr/>
    </dgm:pt>
    <dgm:pt modelId="{EA1B893B-BFCA-4F06-9384-058C83424B60}" type="pres">
      <dgm:prSet presAssocID="{5EEABCDB-893D-4B96-ABAB-BFF7ECA40B55}" presName="bgRect" presStyleLbl="bgShp" presStyleIdx="0" presStyleCnt="4"/>
      <dgm:spPr/>
    </dgm:pt>
    <dgm:pt modelId="{240CC73D-11EB-47F9-A9C3-C595ED69CA36}" type="pres">
      <dgm:prSet presAssocID="{5EEABCDB-893D-4B96-ABAB-BFF7ECA40B5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295AC348-5292-4BFB-A72B-68728DC9B295}" type="pres">
      <dgm:prSet presAssocID="{5EEABCDB-893D-4B96-ABAB-BFF7ECA40B55}" presName="spaceRect" presStyleCnt="0"/>
      <dgm:spPr/>
    </dgm:pt>
    <dgm:pt modelId="{13F776FA-DAF2-43A4-9CB2-D719E26C77B4}" type="pres">
      <dgm:prSet presAssocID="{5EEABCDB-893D-4B96-ABAB-BFF7ECA40B55}" presName="parTx" presStyleLbl="revTx" presStyleIdx="0" presStyleCnt="4">
        <dgm:presLayoutVars>
          <dgm:chMax val="0"/>
          <dgm:chPref val="0"/>
        </dgm:presLayoutVars>
      </dgm:prSet>
      <dgm:spPr/>
    </dgm:pt>
    <dgm:pt modelId="{71593C56-0758-4C65-815D-EBF0BC72E84A}" type="pres">
      <dgm:prSet presAssocID="{26182DF0-5927-4AB3-9AAF-7877A9DCE287}" presName="sibTrans" presStyleCnt="0"/>
      <dgm:spPr/>
    </dgm:pt>
    <dgm:pt modelId="{137EF759-F1B7-4885-B000-F224C4E4357B}" type="pres">
      <dgm:prSet presAssocID="{35B01018-B484-4410-98BC-1EEEFAD41C33}" presName="compNode" presStyleCnt="0"/>
      <dgm:spPr/>
    </dgm:pt>
    <dgm:pt modelId="{AF206D44-00CC-4113-A4BE-68AFF22C8C4C}" type="pres">
      <dgm:prSet presAssocID="{35B01018-B484-4410-98BC-1EEEFAD41C33}" presName="bgRect" presStyleLbl="bgShp" presStyleIdx="1" presStyleCnt="4"/>
      <dgm:spPr/>
    </dgm:pt>
    <dgm:pt modelId="{31205DF1-9636-474B-970F-39DC57AC1A1D}" type="pres">
      <dgm:prSet presAssocID="{35B01018-B484-4410-98BC-1EEEFAD41C3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82C3E438-7540-4D13-A629-437CD58CA441}" type="pres">
      <dgm:prSet presAssocID="{35B01018-B484-4410-98BC-1EEEFAD41C33}" presName="spaceRect" presStyleCnt="0"/>
      <dgm:spPr/>
    </dgm:pt>
    <dgm:pt modelId="{04439FFD-7E97-49A6-967E-A4D7FB6552D4}" type="pres">
      <dgm:prSet presAssocID="{35B01018-B484-4410-98BC-1EEEFAD41C33}" presName="parTx" presStyleLbl="revTx" presStyleIdx="1" presStyleCnt="4">
        <dgm:presLayoutVars>
          <dgm:chMax val="0"/>
          <dgm:chPref val="0"/>
        </dgm:presLayoutVars>
      </dgm:prSet>
      <dgm:spPr/>
    </dgm:pt>
    <dgm:pt modelId="{CDEAFA93-7503-4867-9B5F-E33A59689922}" type="pres">
      <dgm:prSet presAssocID="{7F108E29-D4CC-4A52-A10E-49C88CE6781A}" presName="sibTrans" presStyleCnt="0"/>
      <dgm:spPr/>
    </dgm:pt>
    <dgm:pt modelId="{A847906A-3CDB-480D-9DBD-7C58E52B2BC5}" type="pres">
      <dgm:prSet presAssocID="{E495450F-E8D6-4427-966D-DCFA999865B9}" presName="compNode" presStyleCnt="0"/>
      <dgm:spPr/>
    </dgm:pt>
    <dgm:pt modelId="{CE37529F-9E3D-44BD-B51E-1FE2B47604A9}" type="pres">
      <dgm:prSet presAssocID="{E495450F-E8D6-4427-966D-DCFA999865B9}" presName="bgRect" presStyleLbl="bgShp" presStyleIdx="2" presStyleCnt="4"/>
      <dgm:spPr/>
    </dgm:pt>
    <dgm:pt modelId="{C177172A-E1C0-425B-B6C6-48EBD7E52FF6}" type="pres">
      <dgm:prSet presAssocID="{E495450F-E8D6-4427-966D-DCFA999865B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prints"/>
        </a:ext>
      </dgm:extLst>
    </dgm:pt>
    <dgm:pt modelId="{69E72EFF-1B81-4177-9FB8-FABF9E12E7AC}" type="pres">
      <dgm:prSet presAssocID="{E495450F-E8D6-4427-966D-DCFA999865B9}" presName="spaceRect" presStyleCnt="0"/>
      <dgm:spPr/>
    </dgm:pt>
    <dgm:pt modelId="{1398ECDD-A48B-4307-8712-140D6377EB97}" type="pres">
      <dgm:prSet presAssocID="{E495450F-E8D6-4427-966D-DCFA999865B9}" presName="parTx" presStyleLbl="revTx" presStyleIdx="2" presStyleCnt="4">
        <dgm:presLayoutVars>
          <dgm:chMax val="0"/>
          <dgm:chPref val="0"/>
        </dgm:presLayoutVars>
      </dgm:prSet>
      <dgm:spPr/>
    </dgm:pt>
    <dgm:pt modelId="{82956BC3-E6FC-437B-9B03-BB7E257285B7}" type="pres">
      <dgm:prSet presAssocID="{FCBFF840-D5DE-415A-88F9-E3ECAC243B16}" presName="sibTrans" presStyleCnt="0"/>
      <dgm:spPr/>
    </dgm:pt>
    <dgm:pt modelId="{46CE53DA-41CF-47DA-A5E1-9204C83AE621}" type="pres">
      <dgm:prSet presAssocID="{AFCE2741-6E2F-4777-AD0F-78872D76C529}" presName="compNode" presStyleCnt="0"/>
      <dgm:spPr/>
    </dgm:pt>
    <dgm:pt modelId="{2729C5C0-4536-4225-8F89-B8727C71FB9E}" type="pres">
      <dgm:prSet presAssocID="{AFCE2741-6E2F-4777-AD0F-78872D76C529}" presName="bgRect" presStyleLbl="bgShp" presStyleIdx="3" presStyleCnt="4"/>
      <dgm:spPr/>
    </dgm:pt>
    <dgm:pt modelId="{4EE9EAF2-72F8-43CB-8CAB-1AE938235C3D}" type="pres">
      <dgm:prSet presAssocID="{AFCE2741-6E2F-4777-AD0F-78872D76C52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79A1943D-3254-4E62-A9B5-C4BB883D5D2D}" type="pres">
      <dgm:prSet presAssocID="{AFCE2741-6E2F-4777-AD0F-78872D76C529}" presName="spaceRect" presStyleCnt="0"/>
      <dgm:spPr/>
    </dgm:pt>
    <dgm:pt modelId="{8DAEFFDC-344F-41BA-9A1B-6E7B6E012C63}" type="pres">
      <dgm:prSet presAssocID="{AFCE2741-6E2F-4777-AD0F-78872D76C52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C994931-42A9-4667-88FF-33C51B946458}" type="presOf" srcId="{E495450F-E8D6-4427-966D-DCFA999865B9}" destId="{1398ECDD-A48B-4307-8712-140D6377EB97}" srcOrd="0" destOrd="0" presId="urn:microsoft.com/office/officeart/2018/2/layout/IconVerticalSolidList"/>
    <dgm:cxn modelId="{7E40855F-3508-48FC-8269-05D6ECD5AEC6}" srcId="{C4A4AFE7-1161-4648-8C83-B683BA68E690}" destId="{5EEABCDB-893D-4B96-ABAB-BFF7ECA40B55}" srcOrd="0" destOrd="0" parTransId="{A27A0298-787E-4B65-9B4E-56A828E38DC7}" sibTransId="{26182DF0-5927-4AB3-9AAF-7877A9DCE287}"/>
    <dgm:cxn modelId="{81D09D4C-2D54-42ED-9DB9-898140ED1EE0}" type="presOf" srcId="{35B01018-B484-4410-98BC-1EEEFAD41C33}" destId="{04439FFD-7E97-49A6-967E-A4D7FB6552D4}" srcOrd="0" destOrd="0" presId="urn:microsoft.com/office/officeart/2018/2/layout/IconVerticalSolidList"/>
    <dgm:cxn modelId="{602C3B4D-5596-4E84-8CC0-063AC7912692}" srcId="{C4A4AFE7-1161-4648-8C83-B683BA68E690}" destId="{AFCE2741-6E2F-4777-AD0F-78872D76C529}" srcOrd="3" destOrd="0" parTransId="{1EDF110D-F1D4-4832-8D25-4DE30FBB94E3}" sibTransId="{B233C741-8F1C-4F38-8660-0F6BB5DF1EAE}"/>
    <dgm:cxn modelId="{F4D0B9BA-E203-4B22-A0F6-27529FEC69E9}" type="presOf" srcId="{C4A4AFE7-1161-4648-8C83-B683BA68E690}" destId="{3DB66635-F710-4749-87EC-EE2CF1C37353}" srcOrd="0" destOrd="0" presId="urn:microsoft.com/office/officeart/2018/2/layout/IconVerticalSolidList"/>
    <dgm:cxn modelId="{FFDB9FE9-F579-444C-97E3-3E977DAD7171}" type="presOf" srcId="{5EEABCDB-893D-4B96-ABAB-BFF7ECA40B55}" destId="{13F776FA-DAF2-43A4-9CB2-D719E26C77B4}" srcOrd="0" destOrd="0" presId="urn:microsoft.com/office/officeart/2018/2/layout/IconVerticalSolidList"/>
    <dgm:cxn modelId="{90328CF4-F89A-4AAA-A27F-CB4F818A920D}" srcId="{C4A4AFE7-1161-4648-8C83-B683BA68E690}" destId="{E495450F-E8D6-4427-966D-DCFA999865B9}" srcOrd="2" destOrd="0" parTransId="{1B508BD8-59D2-40C6-A253-75D602D37E47}" sibTransId="{FCBFF840-D5DE-415A-88F9-E3ECAC243B16}"/>
    <dgm:cxn modelId="{14A04BF8-E3FC-453F-A66D-9F0322F310FD}" type="presOf" srcId="{AFCE2741-6E2F-4777-AD0F-78872D76C529}" destId="{8DAEFFDC-344F-41BA-9A1B-6E7B6E012C63}" srcOrd="0" destOrd="0" presId="urn:microsoft.com/office/officeart/2018/2/layout/IconVerticalSolidList"/>
    <dgm:cxn modelId="{1DA907FA-277D-4AE9-9BA3-750C8FF7B5C4}" srcId="{C4A4AFE7-1161-4648-8C83-B683BA68E690}" destId="{35B01018-B484-4410-98BC-1EEEFAD41C33}" srcOrd="1" destOrd="0" parTransId="{3E514C77-36E8-484E-8B04-36579B68126F}" sibTransId="{7F108E29-D4CC-4A52-A10E-49C88CE6781A}"/>
    <dgm:cxn modelId="{3AEF8887-CCCE-4C32-9AE2-88C0057AFCD2}" type="presParOf" srcId="{3DB66635-F710-4749-87EC-EE2CF1C37353}" destId="{F47AEB37-51DB-4EB5-A5CB-A1B3D2160C0E}" srcOrd="0" destOrd="0" presId="urn:microsoft.com/office/officeart/2018/2/layout/IconVerticalSolidList"/>
    <dgm:cxn modelId="{2CEFC919-5DF5-48DF-B614-62014A190136}" type="presParOf" srcId="{F47AEB37-51DB-4EB5-A5CB-A1B3D2160C0E}" destId="{EA1B893B-BFCA-4F06-9384-058C83424B60}" srcOrd="0" destOrd="0" presId="urn:microsoft.com/office/officeart/2018/2/layout/IconVerticalSolidList"/>
    <dgm:cxn modelId="{54DF6163-7369-40D2-A996-4864A46E8A22}" type="presParOf" srcId="{F47AEB37-51DB-4EB5-A5CB-A1B3D2160C0E}" destId="{240CC73D-11EB-47F9-A9C3-C595ED69CA36}" srcOrd="1" destOrd="0" presId="urn:microsoft.com/office/officeart/2018/2/layout/IconVerticalSolidList"/>
    <dgm:cxn modelId="{B14A6BEF-664E-4E79-81CE-C0EC4C4DACA4}" type="presParOf" srcId="{F47AEB37-51DB-4EB5-A5CB-A1B3D2160C0E}" destId="{295AC348-5292-4BFB-A72B-68728DC9B295}" srcOrd="2" destOrd="0" presId="urn:microsoft.com/office/officeart/2018/2/layout/IconVerticalSolidList"/>
    <dgm:cxn modelId="{026570B8-835C-4D2C-97B0-E3E0E71443FF}" type="presParOf" srcId="{F47AEB37-51DB-4EB5-A5CB-A1B3D2160C0E}" destId="{13F776FA-DAF2-43A4-9CB2-D719E26C77B4}" srcOrd="3" destOrd="0" presId="urn:microsoft.com/office/officeart/2018/2/layout/IconVerticalSolidList"/>
    <dgm:cxn modelId="{74C48A6C-96A9-4F7E-8609-BBAE9D1BB393}" type="presParOf" srcId="{3DB66635-F710-4749-87EC-EE2CF1C37353}" destId="{71593C56-0758-4C65-815D-EBF0BC72E84A}" srcOrd="1" destOrd="0" presId="urn:microsoft.com/office/officeart/2018/2/layout/IconVerticalSolidList"/>
    <dgm:cxn modelId="{C05A0E3C-B380-43FF-B5A3-72E08B11CA75}" type="presParOf" srcId="{3DB66635-F710-4749-87EC-EE2CF1C37353}" destId="{137EF759-F1B7-4885-B000-F224C4E4357B}" srcOrd="2" destOrd="0" presId="urn:microsoft.com/office/officeart/2018/2/layout/IconVerticalSolidList"/>
    <dgm:cxn modelId="{0E165613-475E-48E7-9A3E-A6BD93222FD1}" type="presParOf" srcId="{137EF759-F1B7-4885-B000-F224C4E4357B}" destId="{AF206D44-00CC-4113-A4BE-68AFF22C8C4C}" srcOrd="0" destOrd="0" presId="urn:microsoft.com/office/officeart/2018/2/layout/IconVerticalSolidList"/>
    <dgm:cxn modelId="{1ECFE44C-D3A7-4AE6-892A-21C8C0F5572F}" type="presParOf" srcId="{137EF759-F1B7-4885-B000-F224C4E4357B}" destId="{31205DF1-9636-474B-970F-39DC57AC1A1D}" srcOrd="1" destOrd="0" presId="urn:microsoft.com/office/officeart/2018/2/layout/IconVerticalSolidList"/>
    <dgm:cxn modelId="{7795C90F-345D-4A0D-9F4A-35A395049386}" type="presParOf" srcId="{137EF759-F1B7-4885-B000-F224C4E4357B}" destId="{82C3E438-7540-4D13-A629-437CD58CA441}" srcOrd="2" destOrd="0" presId="urn:microsoft.com/office/officeart/2018/2/layout/IconVerticalSolidList"/>
    <dgm:cxn modelId="{AB78A468-196E-4ECD-ADAF-163B18B5FCA2}" type="presParOf" srcId="{137EF759-F1B7-4885-B000-F224C4E4357B}" destId="{04439FFD-7E97-49A6-967E-A4D7FB6552D4}" srcOrd="3" destOrd="0" presId="urn:microsoft.com/office/officeart/2018/2/layout/IconVerticalSolidList"/>
    <dgm:cxn modelId="{88C2189E-F390-493D-9537-FEF41F0A721E}" type="presParOf" srcId="{3DB66635-F710-4749-87EC-EE2CF1C37353}" destId="{CDEAFA93-7503-4867-9B5F-E33A59689922}" srcOrd="3" destOrd="0" presId="urn:microsoft.com/office/officeart/2018/2/layout/IconVerticalSolidList"/>
    <dgm:cxn modelId="{D05B74E5-8479-4321-8843-3329B0FD7BBF}" type="presParOf" srcId="{3DB66635-F710-4749-87EC-EE2CF1C37353}" destId="{A847906A-3CDB-480D-9DBD-7C58E52B2BC5}" srcOrd="4" destOrd="0" presId="urn:microsoft.com/office/officeart/2018/2/layout/IconVerticalSolidList"/>
    <dgm:cxn modelId="{172C1DC7-A8C9-4D75-AD4B-9EF2484EDF68}" type="presParOf" srcId="{A847906A-3CDB-480D-9DBD-7C58E52B2BC5}" destId="{CE37529F-9E3D-44BD-B51E-1FE2B47604A9}" srcOrd="0" destOrd="0" presId="urn:microsoft.com/office/officeart/2018/2/layout/IconVerticalSolidList"/>
    <dgm:cxn modelId="{36230719-64AE-45F6-963A-94DF6FD09528}" type="presParOf" srcId="{A847906A-3CDB-480D-9DBD-7C58E52B2BC5}" destId="{C177172A-E1C0-425B-B6C6-48EBD7E52FF6}" srcOrd="1" destOrd="0" presId="urn:microsoft.com/office/officeart/2018/2/layout/IconVerticalSolidList"/>
    <dgm:cxn modelId="{13746374-0341-4BA4-8D38-9E22F84BBDB9}" type="presParOf" srcId="{A847906A-3CDB-480D-9DBD-7C58E52B2BC5}" destId="{69E72EFF-1B81-4177-9FB8-FABF9E12E7AC}" srcOrd="2" destOrd="0" presId="urn:microsoft.com/office/officeart/2018/2/layout/IconVerticalSolidList"/>
    <dgm:cxn modelId="{E49FB94C-A869-4E1E-8092-F1E923BB335B}" type="presParOf" srcId="{A847906A-3CDB-480D-9DBD-7C58E52B2BC5}" destId="{1398ECDD-A48B-4307-8712-140D6377EB97}" srcOrd="3" destOrd="0" presId="urn:microsoft.com/office/officeart/2018/2/layout/IconVerticalSolidList"/>
    <dgm:cxn modelId="{32BAC0E1-F552-4D39-9F16-5C275EE183FA}" type="presParOf" srcId="{3DB66635-F710-4749-87EC-EE2CF1C37353}" destId="{82956BC3-E6FC-437B-9B03-BB7E257285B7}" srcOrd="5" destOrd="0" presId="urn:microsoft.com/office/officeart/2018/2/layout/IconVerticalSolidList"/>
    <dgm:cxn modelId="{2627B348-B006-4E00-BBA4-5F97F8D58F16}" type="presParOf" srcId="{3DB66635-F710-4749-87EC-EE2CF1C37353}" destId="{46CE53DA-41CF-47DA-A5E1-9204C83AE621}" srcOrd="6" destOrd="0" presId="urn:microsoft.com/office/officeart/2018/2/layout/IconVerticalSolidList"/>
    <dgm:cxn modelId="{FF78E047-C21E-4DD9-A6B2-CB892064D036}" type="presParOf" srcId="{46CE53DA-41CF-47DA-A5E1-9204C83AE621}" destId="{2729C5C0-4536-4225-8F89-B8727C71FB9E}" srcOrd="0" destOrd="0" presId="urn:microsoft.com/office/officeart/2018/2/layout/IconVerticalSolidList"/>
    <dgm:cxn modelId="{37523424-4BB4-48D8-A71A-71CAD98442DB}" type="presParOf" srcId="{46CE53DA-41CF-47DA-A5E1-9204C83AE621}" destId="{4EE9EAF2-72F8-43CB-8CAB-1AE938235C3D}" srcOrd="1" destOrd="0" presId="urn:microsoft.com/office/officeart/2018/2/layout/IconVerticalSolidList"/>
    <dgm:cxn modelId="{707A3954-4425-4096-ABED-133B31142605}" type="presParOf" srcId="{46CE53DA-41CF-47DA-A5E1-9204C83AE621}" destId="{79A1943D-3254-4E62-A9B5-C4BB883D5D2D}" srcOrd="2" destOrd="0" presId="urn:microsoft.com/office/officeart/2018/2/layout/IconVerticalSolidList"/>
    <dgm:cxn modelId="{98AC9711-8974-46DF-A558-7ABFA8CAB43C}" type="presParOf" srcId="{46CE53DA-41CF-47DA-A5E1-9204C83AE621}" destId="{8DAEFFDC-344F-41BA-9A1B-6E7B6E012C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EC4C8-938F-40BD-A7A1-16857CD01F3B}">
      <dsp:nvSpPr>
        <dsp:cNvPr id="0" name=""/>
        <dsp:cNvSpPr/>
      </dsp:nvSpPr>
      <dsp:spPr>
        <a:xfrm>
          <a:off x="879" y="519433"/>
          <a:ext cx="3086366" cy="19598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BD1BAA-A363-4737-B66E-E6D04E70C25D}">
      <dsp:nvSpPr>
        <dsp:cNvPr id="0" name=""/>
        <dsp:cNvSpPr/>
      </dsp:nvSpPr>
      <dsp:spPr>
        <a:xfrm>
          <a:off x="343808" y="845217"/>
          <a:ext cx="3086366" cy="19598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Challenge: Efficiently model THz transmission lines considering high attenuation, dispersion, and non-linearities.</a:t>
          </a:r>
        </a:p>
      </dsp:txBody>
      <dsp:txXfrm>
        <a:off x="401210" y="902619"/>
        <a:ext cx="2971562" cy="1845038"/>
      </dsp:txXfrm>
    </dsp:sp>
    <dsp:sp modelId="{703157BD-3BCC-4D96-88ED-98AF4C9A8E8A}">
      <dsp:nvSpPr>
        <dsp:cNvPr id="0" name=""/>
        <dsp:cNvSpPr/>
      </dsp:nvSpPr>
      <dsp:spPr>
        <a:xfrm>
          <a:off x="3773105" y="519433"/>
          <a:ext cx="3086366" cy="19598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9BB199-03EC-4D83-9D9B-C8D11306C8CD}">
      <dsp:nvSpPr>
        <dsp:cNvPr id="0" name=""/>
        <dsp:cNvSpPr/>
      </dsp:nvSpPr>
      <dsp:spPr>
        <a:xfrm>
          <a:off x="4116034" y="845217"/>
          <a:ext cx="3086366" cy="19598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Why It's Important: Key to enabling technologies like 6G, high-speed communication, and biomedical imaging.</a:t>
          </a:r>
        </a:p>
      </dsp:txBody>
      <dsp:txXfrm>
        <a:off x="4173436" y="902619"/>
        <a:ext cx="2971562" cy="18450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38378-145D-4E96-AC54-36772DFDD3F5}">
      <dsp:nvSpPr>
        <dsp:cNvPr id="0" name=""/>
        <dsp:cNvSpPr/>
      </dsp:nvSpPr>
      <dsp:spPr>
        <a:xfrm>
          <a:off x="0" y="86529"/>
          <a:ext cx="2251025" cy="315143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499" tIns="330200" rIns="17549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Week 1-3: Validate and refine models using s-domain and time-domain techniques.</a:t>
          </a:r>
        </a:p>
      </dsp:txBody>
      <dsp:txXfrm>
        <a:off x="0" y="1284074"/>
        <a:ext cx="2251025" cy="1890861"/>
      </dsp:txXfrm>
    </dsp:sp>
    <dsp:sp modelId="{20050FB9-F071-45C2-8072-6123173604FD}">
      <dsp:nvSpPr>
        <dsp:cNvPr id="0" name=""/>
        <dsp:cNvSpPr/>
      </dsp:nvSpPr>
      <dsp:spPr>
        <a:xfrm>
          <a:off x="652797" y="401672"/>
          <a:ext cx="945430" cy="94543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709" tIns="12700" rIns="7370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791252" y="540127"/>
        <a:ext cx="668520" cy="668520"/>
      </dsp:txXfrm>
    </dsp:sp>
    <dsp:sp modelId="{641EE9B3-CF90-4C43-B61A-2920795D6659}">
      <dsp:nvSpPr>
        <dsp:cNvPr id="0" name=""/>
        <dsp:cNvSpPr/>
      </dsp:nvSpPr>
      <dsp:spPr>
        <a:xfrm>
          <a:off x="0" y="3237892"/>
          <a:ext cx="2251025" cy="72"/>
        </a:xfrm>
        <a:prstGeom prst="rect">
          <a:avLst/>
        </a:prstGeom>
        <a:gradFill rotWithShape="0">
          <a:gsLst>
            <a:gs pos="0">
              <a:schemeClr val="accent2">
                <a:hueOff val="-678595"/>
                <a:satOff val="2237"/>
                <a:lumOff val="2392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678595"/>
                <a:satOff val="2237"/>
                <a:lumOff val="2392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678595"/>
                <a:satOff val="2237"/>
                <a:lumOff val="2392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678595"/>
              <a:satOff val="2237"/>
              <a:lumOff val="2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C66E99-B49D-496E-9524-E9770D6A7237}">
      <dsp:nvSpPr>
        <dsp:cNvPr id="0" name=""/>
        <dsp:cNvSpPr/>
      </dsp:nvSpPr>
      <dsp:spPr>
        <a:xfrm>
          <a:off x="2476127" y="86529"/>
          <a:ext cx="2251025" cy="3151435"/>
        </a:xfrm>
        <a:prstGeom prst="rect">
          <a:avLst/>
        </a:prstGeom>
        <a:solidFill>
          <a:schemeClr val="accent2">
            <a:tint val="40000"/>
            <a:alpha val="90000"/>
            <a:hueOff val="-2096409"/>
            <a:satOff val="8402"/>
            <a:lumOff val="1248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2096409"/>
              <a:satOff val="8402"/>
              <a:lumOff val="12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499" tIns="330200" rIns="17549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Week 4-7: Test models at varying THz frequencies and derive equivalent time-domain representation.</a:t>
          </a:r>
        </a:p>
      </dsp:txBody>
      <dsp:txXfrm>
        <a:off x="2476127" y="1284074"/>
        <a:ext cx="2251025" cy="1890861"/>
      </dsp:txXfrm>
    </dsp:sp>
    <dsp:sp modelId="{08DDD7F3-C640-4F1C-8641-DDF781BA31C2}">
      <dsp:nvSpPr>
        <dsp:cNvPr id="0" name=""/>
        <dsp:cNvSpPr/>
      </dsp:nvSpPr>
      <dsp:spPr>
        <a:xfrm>
          <a:off x="3128925" y="401672"/>
          <a:ext cx="945430" cy="945430"/>
        </a:xfrm>
        <a:prstGeom prst="ellipse">
          <a:avLst/>
        </a:prstGeom>
        <a:gradFill rotWithShape="0">
          <a:gsLst>
            <a:gs pos="0">
              <a:schemeClr val="accent2">
                <a:hueOff val="-1357190"/>
                <a:satOff val="4474"/>
                <a:lumOff val="478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357190"/>
                <a:satOff val="4474"/>
                <a:lumOff val="478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357190"/>
                <a:satOff val="4474"/>
                <a:lumOff val="478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357190"/>
              <a:satOff val="4474"/>
              <a:lumOff val="47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709" tIns="12700" rIns="7370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  <a:endParaRPr lang="en-US" sz="4800" kern="1200" dirty="0"/>
        </a:p>
      </dsp:txBody>
      <dsp:txXfrm>
        <a:off x="3267380" y="540127"/>
        <a:ext cx="668520" cy="668520"/>
      </dsp:txXfrm>
    </dsp:sp>
    <dsp:sp modelId="{6C1C537B-F945-4CE9-9449-9BCCBEB1431C}">
      <dsp:nvSpPr>
        <dsp:cNvPr id="0" name=""/>
        <dsp:cNvSpPr/>
      </dsp:nvSpPr>
      <dsp:spPr>
        <a:xfrm>
          <a:off x="2476127" y="3237892"/>
          <a:ext cx="2251025" cy="72"/>
        </a:xfrm>
        <a:prstGeom prst="rect">
          <a:avLst/>
        </a:prstGeom>
        <a:gradFill rotWithShape="0">
          <a:gsLst>
            <a:gs pos="0">
              <a:schemeClr val="accent2">
                <a:hueOff val="-2035785"/>
                <a:satOff val="6711"/>
                <a:lumOff val="717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035785"/>
                <a:satOff val="6711"/>
                <a:lumOff val="717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035785"/>
                <a:satOff val="6711"/>
                <a:lumOff val="717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2035785"/>
              <a:satOff val="6711"/>
              <a:lumOff val="71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E48EEC-6BCC-464C-95AD-5F4B3AA5E3AE}">
      <dsp:nvSpPr>
        <dsp:cNvPr id="0" name=""/>
        <dsp:cNvSpPr/>
      </dsp:nvSpPr>
      <dsp:spPr>
        <a:xfrm>
          <a:off x="4952255" y="86529"/>
          <a:ext cx="2251025" cy="3151435"/>
        </a:xfrm>
        <a:prstGeom prst="rect">
          <a:avLst/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499" tIns="330200" rIns="17549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Week 8-10: Investigate PSPICE simulations; finalize report.</a:t>
          </a:r>
        </a:p>
      </dsp:txBody>
      <dsp:txXfrm>
        <a:off x="4952255" y="1284074"/>
        <a:ext cx="2251025" cy="1890861"/>
      </dsp:txXfrm>
    </dsp:sp>
    <dsp:sp modelId="{23CFA369-57A6-48F9-956E-7D2A4FDB1FE9}">
      <dsp:nvSpPr>
        <dsp:cNvPr id="0" name=""/>
        <dsp:cNvSpPr/>
      </dsp:nvSpPr>
      <dsp:spPr>
        <a:xfrm>
          <a:off x="5605053" y="401672"/>
          <a:ext cx="945430" cy="945430"/>
        </a:xfrm>
        <a:prstGeom prst="ellipse">
          <a:avLst/>
        </a:prstGeom>
        <a:gradFill rotWithShape="0">
          <a:gsLst>
            <a:gs pos="0">
              <a:schemeClr val="accent2">
                <a:hueOff val="-2714380"/>
                <a:satOff val="8948"/>
                <a:lumOff val="9569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714380"/>
                <a:satOff val="8948"/>
                <a:lumOff val="9569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714380"/>
                <a:satOff val="8948"/>
                <a:lumOff val="9569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2714380"/>
              <a:satOff val="8948"/>
              <a:lumOff val="9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709" tIns="12700" rIns="7370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5743508" y="540127"/>
        <a:ext cx="668520" cy="668520"/>
      </dsp:txXfrm>
    </dsp:sp>
    <dsp:sp modelId="{E70CA2F0-CB66-4233-99CB-FFBB8A261819}">
      <dsp:nvSpPr>
        <dsp:cNvPr id="0" name=""/>
        <dsp:cNvSpPr/>
      </dsp:nvSpPr>
      <dsp:spPr>
        <a:xfrm>
          <a:off x="4952255" y="3237892"/>
          <a:ext cx="2251025" cy="72"/>
        </a:xfrm>
        <a:prstGeom prst="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B893B-BFCA-4F06-9384-058C83424B60}">
      <dsp:nvSpPr>
        <dsp:cNvPr id="0" name=""/>
        <dsp:cNvSpPr/>
      </dsp:nvSpPr>
      <dsp:spPr>
        <a:xfrm>
          <a:off x="0" y="1924"/>
          <a:ext cx="4435078" cy="9754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0CC73D-11EB-47F9-A9C3-C595ED69CA36}">
      <dsp:nvSpPr>
        <dsp:cNvPr id="0" name=""/>
        <dsp:cNvSpPr/>
      </dsp:nvSpPr>
      <dsp:spPr>
        <a:xfrm>
          <a:off x="295064" y="221393"/>
          <a:ext cx="536480" cy="536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776FA-DAF2-43A4-9CB2-D719E26C77B4}">
      <dsp:nvSpPr>
        <dsp:cNvPr id="0" name=""/>
        <dsp:cNvSpPr/>
      </dsp:nvSpPr>
      <dsp:spPr>
        <a:xfrm>
          <a:off x="1126608" y="1924"/>
          <a:ext cx="3308469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Achievements:</a:t>
          </a:r>
        </a:p>
      </dsp:txBody>
      <dsp:txXfrm>
        <a:off x="1126608" y="1924"/>
        <a:ext cx="3308469" cy="975418"/>
      </dsp:txXfrm>
    </dsp:sp>
    <dsp:sp modelId="{AF206D44-00CC-4113-A4BE-68AFF22C8C4C}">
      <dsp:nvSpPr>
        <dsp:cNvPr id="0" name=""/>
        <dsp:cNvSpPr/>
      </dsp:nvSpPr>
      <dsp:spPr>
        <a:xfrm>
          <a:off x="0" y="1221197"/>
          <a:ext cx="4435078" cy="9754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205DF1-9636-474B-970F-39DC57AC1A1D}">
      <dsp:nvSpPr>
        <dsp:cNvPr id="0" name=""/>
        <dsp:cNvSpPr/>
      </dsp:nvSpPr>
      <dsp:spPr>
        <a:xfrm>
          <a:off x="295064" y="1440667"/>
          <a:ext cx="536480" cy="5364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439FFD-7E97-49A6-967E-A4D7FB6552D4}">
      <dsp:nvSpPr>
        <dsp:cNvPr id="0" name=""/>
        <dsp:cNvSpPr/>
      </dsp:nvSpPr>
      <dsp:spPr>
        <a:xfrm>
          <a:off x="1126608" y="1221197"/>
          <a:ext cx="3308469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Progress in modeling approaches; validated results demonstrate feasibility.</a:t>
          </a:r>
        </a:p>
      </dsp:txBody>
      <dsp:txXfrm>
        <a:off x="1126608" y="1221197"/>
        <a:ext cx="3308469" cy="975418"/>
      </dsp:txXfrm>
    </dsp:sp>
    <dsp:sp modelId="{CE37529F-9E3D-44BD-B51E-1FE2B47604A9}">
      <dsp:nvSpPr>
        <dsp:cNvPr id="0" name=""/>
        <dsp:cNvSpPr/>
      </dsp:nvSpPr>
      <dsp:spPr>
        <a:xfrm>
          <a:off x="0" y="2440471"/>
          <a:ext cx="4435078" cy="9754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77172A-E1C0-425B-B6C6-48EBD7E52FF6}">
      <dsp:nvSpPr>
        <dsp:cNvPr id="0" name=""/>
        <dsp:cNvSpPr/>
      </dsp:nvSpPr>
      <dsp:spPr>
        <a:xfrm>
          <a:off x="295064" y="2659940"/>
          <a:ext cx="536480" cy="5364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8ECDD-A48B-4307-8712-140D6377EB97}">
      <dsp:nvSpPr>
        <dsp:cNvPr id="0" name=""/>
        <dsp:cNvSpPr/>
      </dsp:nvSpPr>
      <dsp:spPr>
        <a:xfrm>
          <a:off x="1126608" y="2440471"/>
          <a:ext cx="3308469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Next Steps:</a:t>
          </a:r>
        </a:p>
      </dsp:txBody>
      <dsp:txXfrm>
        <a:off x="1126608" y="2440471"/>
        <a:ext cx="3308469" cy="975418"/>
      </dsp:txXfrm>
    </dsp:sp>
    <dsp:sp modelId="{2729C5C0-4536-4225-8F89-B8727C71FB9E}">
      <dsp:nvSpPr>
        <dsp:cNvPr id="0" name=""/>
        <dsp:cNvSpPr/>
      </dsp:nvSpPr>
      <dsp:spPr>
        <a:xfrm>
          <a:off x="0" y="3659744"/>
          <a:ext cx="4435078" cy="9754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9EAF2-72F8-43CB-8CAB-1AE938235C3D}">
      <dsp:nvSpPr>
        <dsp:cNvPr id="0" name=""/>
        <dsp:cNvSpPr/>
      </dsp:nvSpPr>
      <dsp:spPr>
        <a:xfrm>
          <a:off x="295064" y="3879213"/>
          <a:ext cx="536480" cy="5364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EFFDC-344F-41BA-9A1B-6E7B6E012C63}">
      <dsp:nvSpPr>
        <dsp:cNvPr id="0" name=""/>
        <dsp:cNvSpPr/>
      </dsp:nvSpPr>
      <dsp:spPr>
        <a:xfrm>
          <a:off x="1126608" y="3659744"/>
          <a:ext cx="3308469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Extend models for complex THz systems; explore real-world applications.</a:t>
          </a:r>
        </a:p>
      </dsp:txBody>
      <dsp:txXfrm>
        <a:off x="1126608" y="3659744"/>
        <a:ext cx="3308469" cy="975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B01F1-968B-4B1E-9B2A-AA56BC1B8BC5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51989-7232-4A88-9302-845F07B2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85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51989-7232-4A88-9302-845F07B234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79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50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1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77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54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96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92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7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5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33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15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7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diagramData" Target="../diagrams/data2.xml"/><Relationship Id="rId21" Type="http://schemas.openxmlformats.org/officeDocument/2006/relationships/image" Target="../media/image23.svg"/><Relationship Id="rId7" Type="http://schemas.microsoft.com/office/2007/relationships/diagramDrawing" Target="../diagrams/drawing2.xml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diagramLayout" Target="../diagrams/layout2.xml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9461" y="1289890"/>
            <a:ext cx="4200293" cy="2053840"/>
          </a:xfrm>
        </p:spPr>
        <p:txBody>
          <a:bodyPr>
            <a:normAutofit/>
          </a:bodyPr>
          <a:lstStyle/>
          <a:p>
            <a:r>
              <a:rPr lang="en-US" sz="3300" dirty="0"/>
              <a:t>Simulation and exploration of </a:t>
            </a:r>
            <a:r>
              <a:rPr lang="en-US" sz="3300" dirty="0" err="1"/>
              <a:t>Th</a:t>
            </a:r>
            <a:r>
              <a:rPr lang="en-US" sz="2400" dirty="0" err="1"/>
              <a:t>z</a:t>
            </a:r>
            <a:r>
              <a:rPr lang="en-US" sz="3300" dirty="0"/>
              <a:t> TRNASMISSION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230" y="4878903"/>
            <a:ext cx="3128610" cy="1610643"/>
          </a:xfrm>
        </p:spPr>
        <p:txBody>
          <a:bodyPr>
            <a:normAutofit/>
          </a:bodyPr>
          <a:lstStyle/>
          <a:p>
            <a:r>
              <a:rPr lang="en-US" sz="1400" dirty="0"/>
              <a:t>Name: Mohammed </a:t>
            </a:r>
            <a:r>
              <a:rPr lang="en-US" sz="1400" dirty="0" err="1"/>
              <a:t>AlShuaili</a:t>
            </a:r>
            <a:endParaRPr lang="en-US" sz="1400" dirty="0"/>
          </a:p>
          <a:p>
            <a:r>
              <a:rPr lang="en-US" sz="1400" dirty="0"/>
              <a:t>ID: 20106181</a:t>
            </a:r>
          </a:p>
          <a:p>
            <a:r>
              <a:rPr lang="en-US" sz="1400" dirty="0"/>
              <a:t>Supervisor: Dr Marissa Condon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462" y="3528543"/>
            <a:ext cx="31286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Wireless router">
            <a:extLst>
              <a:ext uri="{FF2B5EF4-FFF2-40B4-BE49-F238E27FC236}">
                <a16:creationId xmlns:a16="http://schemas.microsoft.com/office/drawing/2014/main" id="{CD5E8D10-4C6A-C764-8A6A-3E8924077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2588" y="1158572"/>
            <a:ext cx="3720331" cy="37203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t>Problem Description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B782F16-3A55-3039-1287-1F17AEE9A1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064556"/>
              </p:ext>
            </p:extLst>
          </p:nvPr>
        </p:nvGraphicFramePr>
        <p:xfrm>
          <a:off x="1088231" y="2340435"/>
          <a:ext cx="7203281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Internet Of Things with solid fill">
            <a:extLst>
              <a:ext uri="{FF2B5EF4-FFF2-40B4-BE49-F238E27FC236}">
                <a16:creationId xmlns:a16="http://schemas.microsoft.com/office/drawing/2014/main" id="{2A3149E6-8BB8-ED87-C771-C1484D3B7A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79200" y="5139081"/>
            <a:ext cx="914400" cy="914400"/>
          </a:xfrm>
          <a:prstGeom prst="rect">
            <a:avLst/>
          </a:prstGeom>
        </p:spPr>
      </p:pic>
      <p:pic>
        <p:nvPicPr>
          <p:cNvPr id="9" name="Graphic 8" descr="Wireless with solid fill">
            <a:extLst>
              <a:ext uri="{FF2B5EF4-FFF2-40B4-BE49-F238E27FC236}">
                <a16:creationId xmlns:a16="http://schemas.microsoft.com/office/drawing/2014/main" id="{75835AD1-5A53-8D81-A995-0997FC9EE8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88568" y="5139081"/>
            <a:ext cx="914400" cy="914400"/>
          </a:xfrm>
          <a:prstGeom prst="rect">
            <a:avLst/>
          </a:prstGeom>
        </p:spPr>
      </p:pic>
      <p:pic>
        <p:nvPicPr>
          <p:cNvPr id="11" name="Graphic 10" descr="Brain in head outline">
            <a:extLst>
              <a:ext uri="{FF2B5EF4-FFF2-40B4-BE49-F238E27FC236}">
                <a16:creationId xmlns:a16="http://schemas.microsoft.com/office/drawing/2014/main" id="{9FA41570-FE05-8C44-967C-E5714D9140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24596" y="513908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Proposed Solution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Objective: Develop accurate, efficient numerical model.</a:t>
            </a:r>
          </a:p>
          <a:p>
            <a:pPr marL="457200" indent="-457200">
              <a:buFont typeface="+mj-lt"/>
              <a:buAutoNum type="arabicPeriod"/>
            </a:pPr>
            <a:r>
              <a:rPr dirty="0"/>
              <a:t>FDTD: Initial time-domain approximation.</a:t>
            </a:r>
          </a:p>
          <a:p>
            <a:pPr marL="457200" indent="-457200">
              <a:buFont typeface="+mj-lt"/>
              <a:buAutoNum type="arabicPeriod"/>
            </a:pPr>
            <a:r>
              <a:rPr dirty="0"/>
              <a:t>RLC Ladder Models: Discretization for computational efficiency.</a:t>
            </a:r>
          </a:p>
          <a:p>
            <a:pPr marL="457200" indent="-457200">
              <a:buFont typeface="+mj-lt"/>
              <a:buAutoNum type="arabicPeriod"/>
            </a:pPr>
            <a:r>
              <a:rPr dirty="0"/>
              <a:t>NILT: Numerical transformation for validation and accuracy.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Completed Tasks:</a:t>
            </a:r>
          </a:p>
          <a:p>
            <a:r>
              <a:t>- Implemented FDTD for lossless lines in MATLAB.</a:t>
            </a:r>
          </a:p>
          <a:p>
            <a:r>
              <a:t>- Simulated RLC ladder networks; validated accuracy with different section counts.</a:t>
            </a:r>
          </a:p>
          <a:p>
            <a:r>
              <a:t>- Applied NILT for s-domain solutions.</a:t>
            </a:r>
          </a:p>
          <a:p>
            <a:endParaRPr/>
          </a:p>
          <a:p>
            <a:r>
              <a:t>Results:</a:t>
            </a:r>
          </a:p>
          <a:p>
            <a:r>
              <a:t>- FDTD and RLC ladder methods show promising accuracy.</a:t>
            </a:r>
          </a:p>
          <a:p>
            <a:r>
              <a:t>- Challenges with optimizing section counts for computational efficiency.</a:t>
            </a:r>
          </a:p>
          <a:p>
            <a:endParaRPr/>
          </a:p>
          <a:p>
            <a:r>
              <a:t>[Placeholder for visual/image]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t>Project Plan for Semester 2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69309F-4324-4902-6CB1-AFE853A659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540324"/>
              </p:ext>
            </p:extLst>
          </p:nvPr>
        </p:nvGraphicFramePr>
        <p:xfrm>
          <a:off x="1088231" y="2340435"/>
          <a:ext cx="7203281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0FCA6A08-354A-0241-79E5-B823C20015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06269" y="5452610"/>
            <a:ext cx="699000" cy="699000"/>
          </a:xfrm>
          <a:prstGeom prst="rect">
            <a:avLst/>
          </a:prstGeom>
        </p:spPr>
      </p:pic>
      <p:pic>
        <p:nvPicPr>
          <p:cNvPr id="8" name="Graphic 7" descr="Presentation with bar chart with solid fill">
            <a:extLst>
              <a:ext uri="{FF2B5EF4-FFF2-40B4-BE49-F238E27FC236}">
                <a16:creationId xmlns:a16="http://schemas.microsoft.com/office/drawing/2014/main" id="{DD0B1EB3-DBFC-DC0D-70AF-D18DAA7AF9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88159" y="5454956"/>
            <a:ext cx="804353" cy="804353"/>
          </a:xfrm>
          <a:prstGeom prst="rect">
            <a:avLst/>
          </a:prstGeom>
        </p:spPr>
      </p:pic>
      <p:pic>
        <p:nvPicPr>
          <p:cNvPr id="11" name="Graphic 10" descr="Venn diagram outline">
            <a:extLst>
              <a:ext uri="{FF2B5EF4-FFF2-40B4-BE49-F238E27FC236}">
                <a16:creationId xmlns:a16="http://schemas.microsoft.com/office/drawing/2014/main" id="{27CD6D63-BB0E-BAC0-485D-606F55D8D5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14800" y="2971800"/>
            <a:ext cx="1064400" cy="1064400"/>
          </a:xfrm>
          <a:prstGeom prst="rect">
            <a:avLst/>
          </a:prstGeom>
        </p:spPr>
      </p:pic>
      <p:pic>
        <p:nvPicPr>
          <p:cNvPr id="15" name="Graphic 14" descr="Badge Tick1 outline">
            <a:extLst>
              <a:ext uri="{FF2B5EF4-FFF2-40B4-BE49-F238E27FC236}">
                <a16:creationId xmlns:a16="http://schemas.microsoft.com/office/drawing/2014/main" id="{24A5A109-4B86-88CA-61B4-CC161BB1DDB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64800" y="3121800"/>
            <a:ext cx="1064400" cy="1064400"/>
          </a:xfrm>
          <a:prstGeom prst="rect">
            <a:avLst/>
          </a:prstGeom>
        </p:spPr>
      </p:pic>
      <p:pic>
        <p:nvPicPr>
          <p:cNvPr id="17" name="Graphic 16" descr="Clipboard with solid fill">
            <a:extLst>
              <a:ext uri="{FF2B5EF4-FFF2-40B4-BE49-F238E27FC236}">
                <a16:creationId xmlns:a16="http://schemas.microsoft.com/office/drawing/2014/main" id="{338401E9-3D6C-E433-8638-0BA1BC53E8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14800" y="3271800"/>
            <a:ext cx="1064400" cy="1064400"/>
          </a:xfrm>
          <a:prstGeom prst="rect">
            <a:avLst/>
          </a:prstGeom>
        </p:spPr>
      </p:pic>
      <p:pic>
        <p:nvPicPr>
          <p:cNvPr id="19" name="Graphic 18" descr="Clipboard Mixed with solid fill">
            <a:extLst>
              <a:ext uri="{FF2B5EF4-FFF2-40B4-BE49-F238E27FC236}">
                <a16:creationId xmlns:a16="http://schemas.microsoft.com/office/drawing/2014/main" id="{9A67008A-B394-36F9-F974-42765ADB39D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564800" y="3421800"/>
            <a:ext cx="1064400" cy="1064400"/>
          </a:xfrm>
          <a:prstGeom prst="rect">
            <a:avLst/>
          </a:prstGeom>
        </p:spPr>
      </p:pic>
      <p:pic>
        <p:nvPicPr>
          <p:cNvPr id="21" name="Graphic 20" descr="Logarithmic Graph outline">
            <a:extLst>
              <a:ext uri="{FF2B5EF4-FFF2-40B4-BE49-F238E27FC236}">
                <a16:creationId xmlns:a16="http://schemas.microsoft.com/office/drawing/2014/main" id="{03A7FF68-A548-8085-45BB-714920DFB02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714800" y="3571800"/>
            <a:ext cx="1064400" cy="1064400"/>
          </a:xfrm>
          <a:prstGeom prst="rect">
            <a:avLst/>
          </a:prstGeom>
        </p:spPr>
      </p:pic>
      <p:pic>
        <p:nvPicPr>
          <p:cNvPr id="23" name="Graphic 22" descr="Magnifying glass outline">
            <a:extLst>
              <a:ext uri="{FF2B5EF4-FFF2-40B4-BE49-F238E27FC236}">
                <a16:creationId xmlns:a16="http://schemas.microsoft.com/office/drawing/2014/main" id="{B3D0A4FC-0D16-2B6D-0CF9-BA6C9A6CFAC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864800" y="3721800"/>
            <a:ext cx="1064400" cy="1064400"/>
          </a:xfrm>
          <a:prstGeom prst="rect">
            <a:avLst/>
          </a:prstGeom>
        </p:spPr>
      </p:pic>
      <p:pic>
        <p:nvPicPr>
          <p:cNvPr id="25" name="Graphic 24" descr="Wireless router outline">
            <a:extLst>
              <a:ext uri="{FF2B5EF4-FFF2-40B4-BE49-F238E27FC236}">
                <a16:creationId xmlns:a16="http://schemas.microsoft.com/office/drawing/2014/main" id="{4744850B-ECE5-3598-5505-B2771620F9E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014800" y="3871800"/>
            <a:ext cx="1064400" cy="1064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Challenges and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0" y="2015733"/>
            <a:ext cx="7454703" cy="3450613"/>
          </a:xfrm>
        </p:spPr>
        <p:txBody>
          <a:bodyPr>
            <a:normAutofit/>
          </a:bodyPr>
          <a:lstStyle/>
          <a:p>
            <a:r>
              <a:rPr lang="en-US" b="1" dirty="0"/>
              <a:t>Challenges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Deriving a time-domain model to match s-domain solutions AWE.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Validating the model across wide frequency.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Mitigation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Optimize RLC ladder sections for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iterative testing and error analysis to refine the model.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2303047"/>
            <a:ext cx="2454070" cy="2674198"/>
          </a:xfrm>
        </p:spPr>
        <p:txBody>
          <a:bodyPr anchor="t">
            <a:normAutofit/>
          </a:bodyPr>
          <a:lstStyle/>
          <a:p>
            <a:r>
              <a:rPr lang="en-US" sz="2700"/>
              <a:t>Conclusion and Future Plans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2146542"/>
            <a:ext cx="245407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685" y="3122496"/>
            <a:ext cx="264761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A81702-A050-E78E-C414-EE6FC03335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390871"/>
              </p:ext>
            </p:extLst>
          </p:nvPr>
        </p:nvGraphicFramePr>
        <p:xfrm>
          <a:off x="3856434" y="803275"/>
          <a:ext cx="443507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1088F-568E-51BB-5A1D-122B9E799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6838113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141</TotalTime>
  <Words>278</Words>
  <Application>Microsoft Office PowerPoint</Application>
  <PresentationFormat>On-screen Show (4:3)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Gill Sans MT</vt:lpstr>
      <vt:lpstr>Gallery</vt:lpstr>
      <vt:lpstr>Simulation and exploration of Thz TRNASMISSION LINES</vt:lpstr>
      <vt:lpstr>Problem Description</vt:lpstr>
      <vt:lpstr>Proposed Solutions</vt:lpstr>
      <vt:lpstr>Work Progress</vt:lpstr>
      <vt:lpstr>Project Plan for Semester 2</vt:lpstr>
      <vt:lpstr>Key Challenges and Mitigation</vt:lpstr>
      <vt:lpstr>Conclusion and Future Plans</vt:lpstr>
      <vt:lpstr>References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Mohammed Al Shuaili</cp:lastModifiedBy>
  <cp:revision>6</cp:revision>
  <dcterms:created xsi:type="dcterms:W3CDTF">2013-01-27T09:14:16Z</dcterms:created>
  <dcterms:modified xsi:type="dcterms:W3CDTF">2025-01-19T23:00:09Z</dcterms:modified>
  <cp:category/>
</cp:coreProperties>
</file>