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F24AC-ED87-4560-9F65-13E5DFEFE1B3}" type="datetimeFigureOut">
              <a:rPr lang="en-GB" smtClean="0"/>
              <a:pPr/>
              <a:t>30/09/2019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https://en.wikipedia.org/wiki/Message_authentication_code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42355-3046-403E-A97E-100507B248E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821A-DCD8-4456-9862-C023C4A2B9CC}" type="datetimeFigureOut">
              <a:rPr lang="en-GB" smtClean="0"/>
              <a:pPr/>
              <a:t>30/09/2019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https://en.wikipedia.org/wiki/Message_authentication_code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77239-0C91-4095-A674-68CAC3C5D3C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77239-0C91-4095-A674-68CAC3C5D3C3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77239-0C91-4095-A674-68CAC3C5D3C3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77239-0C91-4095-A674-68CAC3C5D3C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77239-0C91-4095-A674-68CAC3C5D3C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gan9/LengthExtensionAttack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Length Extension Attack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Featuring SHA-1 MACs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399032"/>
          </a:xfrm>
        </p:spPr>
        <p:txBody>
          <a:bodyPr/>
          <a:lstStyle/>
          <a:p>
            <a:pPr algn="ctr"/>
            <a:r>
              <a:rPr lang="en-GB" dirty="0" smtClean="0"/>
              <a:t>HMAC DEMO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Other Hash Algorithms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Vulnerable:</a:t>
            </a:r>
          </a:p>
          <a:p>
            <a:pPr lvl="1"/>
            <a:r>
              <a:rPr lang="en-GB" dirty="0" smtClean="0"/>
              <a:t>MD5</a:t>
            </a:r>
          </a:p>
          <a:p>
            <a:pPr lvl="1"/>
            <a:r>
              <a:rPr lang="en-GB" dirty="0" smtClean="0"/>
              <a:t>SHA-2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Immune:</a:t>
            </a:r>
          </a:p>
          <a:p>
            <a:pPr lvl="1"/>
            <a:r>
              <a:rPr lang="en-GB" dirty="0" smtClean="0"/>
              <a:t>SHA-3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https://en.wikipedia.org/wiki/Length_extension_attack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GitHub Link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https://github.com/mohagan9/LengthExtensionAttackDemo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</a:t>
            </a:r>
            <a:br>
              <a:rPr lang="en-GB" dirty="0" smtClean="0"/>
            </a:br>
            <a:r>
              <a:rPr lang="en-GB" dirty="0" smtClean="0"/>
              <a:t>Authentication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a message receiver to verify that the message has not been altered in transit.</a:t>
            </a:r>
          </a:p>
          <a:p>
            <a:r>
              <a:rPr lang="en-GB" dirty="0" smtClean="0"/>
              <a:t>This is accomplished through the use of a shared secret key between the sender and receiver. 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https://en.wikipedia.org/wiki/Message_authentication_code</a:t>
            </a:r>
            <a:endParaRPr lang="en-US"/>
          </a:p>
        </p:txBody>
      </p:sp>
      <p:pic>
        <p:nvPicPr>
          <p:cNvPr id="1027" name="Picture 3" descr="C:\Users\Mel\IdeaProjects\661px-MAC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33400"/>
            <a:ext cx="8497325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399032"/>
          </a:xfrm>
        </p:spPr>
        <p:txBody>
          <a:bodyPr/>
          <a:lstStyle/>
          <a:p>
            <a:pPr algn="ctr"/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Secure Hash Algorithm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Streams over the message in </a:t>
            </a:r>
            <a:r>
              <a:rPr lang="en-GB" i="1" dirty="0" smtClean="0"/>
              <a:t>512 bit </a:t>
            </a:r>
            <a:r>
              <a:rPr lang="en-GB" dirty="0" smtClean="0"/>
              <a:t>blocks</a:t>
            </a:r>
          </a:p>
          <a:p>
            <a:r>
              <a:rPr lang="en-GB" dirty="0" smtClean="0"/>
              <a:t>The hash of each block is used as the seed for the next block</a:t>
            </a:r>
          </a:p>
          <a:p>
            <a:pPr lvl="1"/>
            <a:r>
              <a:rPr lang="en-GB" dirty="0" smtClean="0"/>
              <a:t>This is the crux of the vulnerability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initial seed is a preset hash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1000" y="1295400"/>
            <a:ext cx="6781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276600" y="1295400"/>
            <a:ext cx="0" cy="106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43600" y="1295400"/>
            <a:ext cx="0" cy="106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1066800"/>
            <a:ext cx="26548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 smtClean="0"/>
              <a:t>Secret Key + Message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1752600"/>
            <a:ext cx="9989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512 Bits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954009" y="1764268"/>
            <a:ext cx="9989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512 Bits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1524000"/>
            <a:ext cx="61799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176 Bits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086600" y="1487269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/>
              <a:t>Total Length: 1200 Bits</a:t>
            </a:r>
            <a:endParaRPr lang="en-GB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228600" y="2895600"/>
            <a:ext cx="1066800" cy="990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Initial Seed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1828800" y="3962400"/>
            <a:ext cx="12954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SHA-1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3962400" y="3962400"/>
            <a:ext cx="12954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SHA-1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6096000" y="3962400"/>
            <a:ext cx="12954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SHA-1</a:t>
            </a:r>
            <a:endParaRPr lang="en-GB" dirty="0"/>
          </a:p>
        </p:txBody>
      </p:sp>
      <p:cxnSp>
        <p:nvCxnSpPr>
          <p:cNvPr id="21" name="Straight Arrow Connector 20"/>
          <p:cNvCxnSpPr>
            <a:endCxn id="17" idx="0"/>
          </p:cNvCxnSpPr>
          <p:nvPr/>
        </p:nvCxnSpPr>
        <p:spPr>
          <a:xfrm>
            <a:off x="2438400" y="2362200"/>
            <a:ext cx="38100" cy="16002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72000" y="2362200"/>
            <a:ext cx="38100" cy="16002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30" idx="0"/>
          </p:cNvCxnSpPr>
          <p:nvPr/>
        </p:nvCxnSpPr>
        <p:spPr>
          <a:xfrm>
            <a:off x="6553200" y="2286000"/>
            <a:ext cx="0" cy="124402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43200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4876800" y="3821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7010400" y="3821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096000" y="3530025"/>
            <a:ext cx="914400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/>
              <a:t>336 Bit Pad</a:t>
            </a:r>
            <a:endParaRPr lang="en-GB" sz="1600" dirty="0"/>
          </a:p>
        </p:txBody>
      </p:sp>
      <p:cxnSp>
        <p:nvCxnSpPr>
          <p:cNvPr id="32" name="Shape 31"/>
          <p:cNvCxnSpPr>
            <a:stCxn id="15" idx="2"/>
            <a:endCxn id="17" idx="1"/>
          </p:cNvCxnSpPr>
          <p:nvPr/>
        </p:nvCxnSpPr>
        <p:spPr>
          <a:xfrm rot="16200000" flipH="1">
            <a:off x="1009650" y="3638550"/>
            <a:ext cx="571500" cy="1066800"/>
          </a:xfrm>
          <a:prstGeom prst="bentConnector2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3"/>
            <a:endCxn id="18" idx="1"/>
          </p:cNvCxnSpPr>
          <p:nvPr/>
        </p:nvCxnSpPr>
        <p:spPr>
          <a:xfrm>
            <a:off x="3124200" y="4457700"/>
            <a:ext cx="838200" cy="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3"/>
            <a:endCxn id="19" idx="1"/>
          </p:cNvCxnSpPr>
          <p:nvPr/>
        </p:nvCxnSpPr>
        <p:spPr>
          <a:xfrm>
            <a:off x="5257800" y="4457700"/>
            <a:ext cx="838200" cy="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9" idx="3"/>
            <a:endCxn id="43" idx="0"/>
          </p:cNvCxnSpPr>
          <p:nvPr/>
        </p:nvCxnSpPr>
        <p:spPr>
          <a:xfrm>
            <a:off x="7391400" y="4457700"/>
            <a:ext cx="685800" cy="1257300"/>
          </a:xfrm>
          <a:prstGeom prst="bentConnector2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239000" y="5715000"/>
            <a:ext cx="16764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MAC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5791200" y="357693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+</a:t>
            </a:r>
            <a:endParaRPr lang="en-GB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SHA-1 Padding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the last message block is less than 512 bits then padding is applied.</a:t>
            </a:r>
          </a:p>
          <a:p>
            <a:r>
              <a:rPr lang="en-GB" dirty="0" smtClean="0"/>
              <a:t>The padding is a single ‘1’ followed by ‘0’s until the last 64 bits which represent the character length of the entire message in binary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3124200"/>
            <a:ext cx="1600200" cy="1676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Pass in the MAC as the initial seed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2133600" y="5105400"/>
            <a:ext cx="12954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SHA-1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4572000" y="5105400"/>
            <a:ext cx="12954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SHA-1</a:t>
            </a:r>
            <a:endParaRPr lang="en-GB" dirty="0"/>
          </a:p>
        </p:txBody>
      </p:sp>
      <p:cxnSp>
        <p:nvCxnSpPr>
          <p:cNvPr id="21" name="Straight Arrow Connector 20"/>
          <p:cNvCxnSpPr>
            <a:endCxn id="17" idx="0"/>
          </p:cNvCxnSpPr>
          <p:nvPr/>
        </p:nvCxnSpPr>
        <p:spPr>
          <a:xfrm flipH="1">
            <a:off x="2781300" y="3048000"/>
            <a:ext cx="38100" cy="20574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" idx="0"/>
          </p:cNvCxnSpPr>
          <p:nvPr/>
        </p:nvCxnSpPr>
        <p:spPr>
          <a:xfrm flipH="1">
            <a:off x="5219700" y="2743200"/>
            <a:ext cx="38100" cy="236220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0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410200" y="4964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32" name="Shape 31"/>
          <p:cNvCxnSpPr>
            <a:stCxn id="15" idx="2"/>
            <a:endCxn id="17" idx="1"/>
          </p:cNvCxnSpPr>
          <p:nvPr/>
        </p:nvCxnSpPr>
        <p:spPr>
          <a:xfrm rot="16200000" flipH="1">
            <a:off x="1181100" y="4648200"/>
            <a:ext cx="800100" cy="1104900"/>
          </a:xfrm>
          <a:prstGeom prst="bentConnector2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3"/>
            <a:endCxn id="18" idx="1"/>
          </p:cNvCxnSpPr>
          <p:nvPr/>
        </p:nvCxnSpPr>
        <p:spPr>
          <a:xfrm>
            <a:off x="3429000" y="5600700"/>
            <a:ext cx="1143000" cy="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010400" y="5105400"/>
            <a:ext cx="1524000" cy="990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Spoofed MAC</a:t>
            </a:r>
            <a:endParaRPr lang="en-GB" dirty="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r>
              <a:rPr lang="en-GB" dirty="0" smtClean="0"/>
              <a:t>Length Extension Attack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38200" y="1676400"/>
            <a:ext cx="5562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733800" y="1676400"/>
            <a:ext cx="0" cy="1066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1383268"/>
            <a:ext cx="23054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 smtClean="0"/>
              <a:t>Message Extension</a:t>
            </a:r>
            <a:endParaRPr lang="en-GB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944609" y="2057400"/>
            <a:ext cx="9989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512 Bits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2971800" y="1981200"/>
            <a:ext cx="61799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176 Bits</a:t>
            </a:r>
            <a:endParaRPr lang="en-GB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2819400" y="1676400"/>
            <a:ext cx="0" cy="10668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90600" y="2057400"/>
            <a:ext cx="1447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336 Bit Pad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2445694" y="1828800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+</a:t>
            </a:r>
            <a:endParaRPr lang="en-GB" sz="4400" dirty="0"/>
          </a:p>
        </p:txBody>
      </p:sp>
      <p:sp>
        <p:nvSpPr>
          <p:cNvPr id="66" name="Left Brace 65"/>
          <p:cNvSpPr/>
          <p:nvPr/>
        </p:nvSpPr>
        <p:spPr>
          <a:xfrm rot="16200000">
            <a:off x="2628900" y="2705100"/>
            <a:ext cx="381000" cy="304800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/>
          <p:cNvCxnSpPr>
            <a:stCxn id="18" idx="3"/>
            <a:endCxn id="43" idx="1"/>
          </p:cNvCxnSpPr>
          <p:nvPr/>
        </p:nvCxnSpPr>
        <p:spPr>
          <a:xfrm>
            <a:off x="5867400" y="5600700"/>
            <a:ext cx="1143000" cy="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62800" y="1676400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The length of the original message, including the secret key, is required to determine the initial padding </a:t>
            </a:r>
            <a:endParaRPr lang="en-GB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Solution? Enter HMAC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Hashed Message Authentication Code: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HMAC = hash(SECRET_KEY + MAC)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Immune to length extension attacks because the </a:t>
            </a:r>
            <a:r>
              <a:rPr lang="en-GB" i="1" dirty="0" smtClean="0"/>
              <a:t>SECRET_KEY + MAC </a:t>
            </a:r>
            <a:r>
              <a:rPr lang="en-GB" dirty="0" smtClean="0"/>
              <a:t>will always have a fixed length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185</TotalTime>
  <Words>258</Words>
  <Application>Microsoft Office PowerPoint</Application>
  <PresentationFormat>On-screen Show (4:3)</PresentationFormat>
  <Paragraphs>64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Length Extension Attack</vt:lpstr>
      <vt:lpstr>Message  Authentication Code</vt:lpstr>
      <vt:lpstr>Slide 3</vt:lpstr>
      <vt:lpstr>DEMO</vt:lpstr>
      <vt:lpstr>Secure Hash Algorithm 1</vt:lpstr>
      <vt:lpstr>Slide 6</vt:lpstr>
      <vt:lpstr>SHA-1 Padding</vt:lpstr>
      <vt:lpstr>Length Extension Attack</vt:lpstr>
      <vt:lpstr>Solution? Enter HMAC</vt:lpstr>
      <vt:lpstr>HMAC DEMO</vt:lpstr>
      <vt:lpstr>Other Hash Algorithms</vt:lpstr>
      <vt:lpstr>GitHub Link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Length Extension Attack</dc:title>
  <dc:creator>Mel O'Hagan</dc:creator>
  <cp:lastModifiedBy>mohagan9@gmail.com</cp:lastModifiedBy>
  <cp:revision>40</cp:revision>
  <dcterms:created xsi:type="dcterms:W3CDTF">2006-08-16T00:00:00Z</dcterms:created>
  <dcterms:modified xsi:type="dcterms:W3CDTF">2019-09-30T20:33:18Z</dcterms:modified>
</cp:coreProperties>
</file>