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100" d="100"/>
          <a:sy n="100" d="100"/>
        </p:scale>
        <p:origin x="96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74C8-346F-4E16-B8EF-37D914517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D7012-5F08-4599-A8BA-6A2D3BA86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5CCE6-743C-4C59-8383-89B7EBEA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DD4E-34A9-4330-A25C-02C31554CA5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19F25-F5AC-49A4-A1EE-9F1ED6E6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91076-FB45-47D3-A00C-11043668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C3FF-0F10-4530-A9A9-06C662A58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C90F-6B40-4AB8-A8B3-F43CD952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57222-269E-4B41-90A8-CBB34F536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9A932-61E3-468E-924F-A705DFCE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DD4E-34A9-4330-A25C-02C31554CA5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A3F6F-002B-4C0B-A556-D3C24455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2A8C1-E8E1-4F9D-B128-285D5525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C3FF-0F10-4530-A9A9-06C662A58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4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3A324-CE2D-42A9-96B9-3C4857CB5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08D1D-3F0B-4819-B640-3F8FF2D0F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12B7C-D7B5-412B-9004-91074962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DD4E-34A9-4330-A25C-02C31554CA5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50EA1-66A2-4F45-9591-EA64EC9E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1F67F-DAEE-4CD7-B9BA-F815290D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C3FF-0F10-4530-A9A9-06C662A58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740E-B329-4F0D-8184-9DFDF0FA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51CEE-1D6D-4CDA-9963-4850D19D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2E2F6-7BA8-420F-903F-824C6877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DD4E-34A9-4330-A25C-02C31554CA5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CEEDD-634D-47EF-BC07-EDA585CA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FBCDC-6A2A-4613-8056-8D3168C4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C3FF-0F10-4530-A9A9-06C662A58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8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7671-5F03-43B1-A6F0-6AD3D1A2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FA1CA-16EA-4A28-988E-F62D91BC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AC14-6EBA-4C22-B7F3-E2099F6D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DD4E-34A9-4330-A25C-02C31554CA5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5BE00-015C-4485-9672-2120583F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06448-E4B0-4FE6-8456-E2DF9AFB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C3FF-0F10-4530-A9A9-06C662A58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3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90A1-C1D5-4ABC-A638-858A49B8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F750-D20F-408C-843F-C0C391744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E54A2-B3F2-4596-A6AC-ED7661F15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DCBA5-BE5E-4C99-9454-7AC8A726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DD4E-34A9-4330-A25C-02C31554CA5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2230E-A480-4DA9-AB7F-89DF2B8DD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FB1F4-EE9B-4CEA-899F-D423153A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C3FF-0F10-4530-A9A9-06C662A58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2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0822-53D8-4AFD-B90F-69E57695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D1F74-E211-40D7-9F20-6DAF6A8A6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8B126-F004-4CC8-A538-2538DB5E7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249E5-22CE-4663-9A12-92E15B233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D5246-827D-43E1-8FF6-4F65065C4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2A765-6EB7-45CD-8BE7-500DEF2A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DD4E-34A9-4330-A25C-02C31554CA5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AC60D-8AD2-4F6F-AAFB-1FB9B62F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D7FF3-BBD8-4DCB-9A5C-959F5AE7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C3FF-0F10-4530-A9A9-06C662A58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9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0B66-DD63-45C9-99AE-571FA1A6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8BC14F-4F4D-44FC-8702-B1D24F74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DD4E-34A9-4330-A25C-02C31554CA5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6DB96-BA82-4C53-A9C5-43B258D4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BCF38-7796-4A0F-807D-38DCCF06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C3FF-0F10-4530-A9A9-06C662A58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8839E-637F-48E1-956E-6DADA107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DD4E-34A9-4330-A25C-02C31554CA5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77E33-F6B7-44ED-AB65-2533F669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48CE6-2621-4938-8590-22F6D4C9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C3FF-0F10-4530-A9A9-06C662A58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8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EEBF-6CEA-41AD-89B2-2D8C7136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E34A4-00E3-4D09-9154-4CA83E12D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A7D98-EB50-4870-8A2E-9AF56E92B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2A5EF-9221-4DEA-9E01-969EC1BD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DD4E-34A9-4330-A25C-02C31554CA5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259C4-A0A9-4D55-93BB-C5C80920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825F3-41F5-4DB1-B5D7-04D9CDD4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C3FF-0F10-4530-A9A9-06C662A58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2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B73D-0334-4D96-AA54-F0E94D47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C3362-B1D9-42A2-89DC-66142E9CA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A661A-CBFA-4BDA-8765-8363BC5B2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58715-2CCD-45D7-B8FB-9EFEFE1C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DD4E-34A9-4330-A25C-02C31554CA5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D09B6-E18C-48CA-AB76-3C198D4F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E6375-F6B1-412E-AE72-34C6F3D8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C3FF-0F10-4530-A9A9-06C662A58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0156D-6923-4DC1-BE82-A3A2C976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F1329-5494-4F11-96E8-21F2F5FCE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3CD6C-D9D9-4EA7-97AC-99A20367F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0DD4E-34A9-4330-A25C-02C31554CA5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83B49-0929-44A5-92AF-34C35CABB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DBF3F-D077-45C2-9AC6-B8FB323F6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AC3FF-0F10-4530-A9A9-06C662A58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2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57EF51-7325-472D-B6C7-2D26155158A5}"/>
                  </a:ext>
                </a:extLst>
              </p:cNvPr>
              <p:cNvSpPr txBox="1"/>
              <p:nvPr/>
            </p:nvSpPr>
            <p:spPr>
              <a:xfrm>
                <a:off x="3887308" y="1897185"/>
                <a:ext cx="436124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conduct a liner regression for our equity premium</a:t>
                </a:r>
              </a:p>
              <a:p>
                <a:endParaRPr lang="en-US" sz="1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1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our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would be our excess return and our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market volatility. Our</a:t>
                </a:r>
              </a:p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index's equity premium is denoted by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our benchmarked equity premium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&gt;1 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an outperformance of our benchmark, while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 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an underperformance. In the case of,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indicates a strong correlation between the index and benchmark movement,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1 shows less volatility compared to the benchmark,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1 indicates a higher volatility to the benchmark, and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≤−1 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showing an inverse correlation to the benchmark.</a:t>
                </a:r>
              </a:p>
              <a:p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         </a:t>
                </a:r>
              </a:p>
              <a:p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57EF51-7325-472D-B6C7-2D2615515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308" y="1897185"/>
                <a:ext cx="4361242" cy="2246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C962FC-94EB-4A09-A6FD-8D44E9D99794}"/>
                  </a:ext>
                </a:extLst>
              </p:cNvPr>
              <p:cNvSpPr txBox="1"/>
              <p:nvPr/>
            </p:nvSpPr>
            <p:spPr>
              <a:xfrm>
                <a:off x="231894" y="1889846"/>
                <a:ext cx="3536544" cy="2476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total returns, risk-free returns, and equity premia are all measures of the financial return on an investment. The monthly </a:t>
                </a:r>
                <a:r>
                  <a: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return 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given by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𝑇𝑅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Adjusted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Close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for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Adjusted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Close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for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current month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proceeding month. The </a:t>
                </a:r>
                <a:r>
                  <a: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risk-free rate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𝑅𝐹𝑅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r</m:t>
                                  </m:r>
                                  <m:d>
                                    <m:d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1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1200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rate of the previous month.</a:t>
                </a:r>
              </a:p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Finally, our </a:t>
                </a:r>
                <a:r>
                  <a:rPr 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equity premium 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</a:p>
              <a:p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𝑇𝑅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𝑅𝐹𝑅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this is the difference between the monthly total return and monthly risk-free return. 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C962FC-94EB-4A09-A6FD-8D44E9D99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94" y="1889846"/>
                <a:ext cx="3536544" cy="2476704"/>
              </a:xfrm>
              <a:prstGeom prst="rect">
                <a:avLst/>
              </a:prstGeom>
              <a:blipFill>
                <a:blip r:embed="rId3"/>
                <a:stretch>
                  <a:fillRect b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435355D8-CDC9-42BB-B986-DA1AF12786A9}"/>
              </a:ext>
            </a:extLst>
          </p:cNvPr>
          <p:cNvSpPr/>
          <p:nvPr/>
        </p:nvSpPr>
        <p:spPr>
          <a:xfrm>
            <a:off x="-1" y="-3124"/>
            <a:ext cx="12191999" cy="11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14D28-EC0D-41B2-8D89-D1A171ADABED}"/>
              </a:ext>
            </a:extLst>
          </p:cNvPr>
          <p:cNvSpPr txBox="1"/>
          <p:nvPr/>
        </p:nvSpPr>
        <p:spPr>
          <a:xfrm>
            <a:off x="2185870" y="6401"/>
            <a:ext cx="7969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Stabilization of Alpha and Beta in Vanguard Index Funds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B031A-54D7-4D25-BB1C-8123DE68F266}"/>
              </a:ext>
            </a:extLst>
          </p:cNvPr>
          <p:cNvSpPr txBox="1"/>
          <p:nvPr/>
        </p:nvSpPr>
        <p:spPr>
          <a:xfrm>
            <a:off x="231894" y="1516606"/>
            <a:ext cx="15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b="1" dirty="0"/>
              <a:t>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4215F5-713C-44D9-AA2F-9EA90F225DFE}"/>
              </a:ext>
            </a:extLst>
          </p:cNvPr>
          <p:cNvCxnSpPr>
            <a:cxnSpLocks/>
          </p:cNvCxnSpPr>
          <p:nvPr/>
        </p:nvCxnSpPr>
        <p:spPr>
          <a:xfrm>
            <a:off x="3828724" y="1520514"/>
            <a:ext cx="0" cy="4534022"/>
          </a:xfrm>
          <a:prstGeom prst="line">
            <a:avLst/>
          </a:prstGeom>
          <a:ln w="12700" cap="flat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94EA48-64BF-41BD-B523-613BD6123F21}"/>
              </a:ext>
            </a:extLst>
          </p:cNvPr>
          <p:cNvSpPr txBox="1"/>
          <p:nvPr/>
        </p:nvSpPr>
        <p:spPr>
          <a:xfrm>
            <a:off x="231894" y="4544434"/>
            <a:ext cx="150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 500 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40BDE-405C-4C60-84A4-7FCD37E0B1E7}"/>
              </a:ext>
            </a:extLst>
          </p:cNvPr>
          <p:cNvSpPr txBox="1"/>
          <p:nvPr/>
        </p:nvSpPr>
        <p:spPr>
          <a:xfrm>
            <a:off x="3889007" y="1492207"/>
            <a:ext cx="20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 and Beta</a:t>
            </a:r>
            <a:r>
              <a:rPr lang="en-US" b="1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D42615-8B09-49D1-BA44-BED1D82CFE89}"/>
              </a:ext>
            </a:extLst>
          </p:cNvPr>
          <p:cNvSpPr txBox="1"/>
          <p:nvPr/>
        </p:nvSpPr>
        <p:spPr>
          <a:xfrm>
            <a:off x="3887308" y="3810268"/>
            <a:ext cx="3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Alpha and Beta Stable?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FC5395-A07F-4F1B-B481-36DF9D84F8A8}"/>
              </a:ext>
            </a:extLst>
          </p:cNvPr>
          <p:cNvSpPr txBox="1"/>
          <p:nvPr/>
        </p:nvSpPr>
        <p:spPr>
          <a:xfrm>
            <a:off x="8555859" y="1492207"/>
            <a:ext cx="113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*Results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4EFB0-3DAB-4592-8C06-9C37F84BFCD2}"/>
              </a:ext>
            </a:extLst>
          </p:cNvPr>
          <p:cNvSpPr txBox="1"/>
          <p:nvPr/>
        </p:nvSpPr>
        <p:spPr>
          <a:xfrm>
            <a:off x="8555859" y="3810268"/>
            <a:ext cx="3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79B02D-A414-4C2E-872E-1C47FF766AFD}"/>
              </a:ext>
            </a:extLst>
          </p:cNvPr>
          <p:cNvSpPr txBox="1"/>
          <p:nvPr/>
        </p:nvSpPr>
        <p:spPr>
          <a:xfrm>
            <a:off x="8555858" y="5365793"/>
            <a:ext cx="3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FF9DC6-498C-4AE2-B868-3696EA96D7E3}"/>
              </a:ext>
            </a:extLst>
          </p:cNvPr>
          <p:cNvSpPr txBox="1"/>
          <p:nvPr/>
        </p:nvSpPr>
        <p:spPr>
          <a:xfrm>
            <a:off x="4429744" y="434620"/>
            <a:ext cx="3332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Mohagoney Moore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Nevada, Reno</a:t>
            </a:r>
            <a:endParaRPr lang="en-US" sz="1600" dirty="0"/>
          </a:p>
          <a:p>
            <a:endParaRPr lang="en-US" sz="16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EE8EDF1-32E2-41BC-AC77-31EC17BD3F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997" y="127051"/>
            <a:ext cx="830997" cy="83099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484B40-278B-473A-B438-84DC79D91B88}"/>
              </a:ext>
            </a:extLst>
          </p:cNvPr>
          <p:cNvCxnSpPr>
            <a:cxnSpLocks/>
          </p:cNvCxnSpPr>
          <p:nvPr/>
        </p:nvCxnSpPr>
        <p:spPr>
          <a:xfrm>
            <a:off x="8402204" y="1516606"/>
            <a:ext cx="0" cy="4534022"/>
          </a:xfrm>
          <a:prstGeom prst="line">
            <a:avLst/>
          </a:prstGeom>
          <a:ln w="12700" cap="flat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8EAC78-9102-4995-B5FA-276DE3C4F8DC}"/>
              </a:ext>
            </a:extLst>
          </p:cNvPr>
          <p:cNvSpPr txBox="1"/>
          <p:nvPr/>
        </p:nvSpPr>
        <p:spPr>
          <a:xfrm>
            <a:off x="466725" y="251614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C28634-817A-4F5C-8DB4-6E2883C2E812}"/>
              </a:ext>
            </a:extLst>
          </p:cNvPr>
          <p:cNvSpPr txBox="1"/>
          <p:nvPr/>
        </p:nvSpPr>
        <p:spPr>
          <a:xfrm>
            <a:off x="231894" y="4842097"/>
            <a:ext cx="3510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and Poor's 500 Index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better known as the 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 500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an index consisting of the 500 largest publicly traded companies in the United States. Since its' inception in 1957, the S&amp;P 500 serves as one of the leading benchmarks in the U.S. stock market. We will look at a variety of Vanguard index funds and their performance against the Vanguard 500 Index Fund Investor Shares (VFINX) as our benchmark fund.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.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B00E02F-B039-4E12-B5F0-1A13EC5D77EC}"/>
                  </a:ext>
                </a:extLst>
              </p:cNvPr>
              <p:cNvSpPr txBox="1"/>
              <p:nvPr/>
            </p:nvSpPr>
            <p:spPr>
              <a:xfrm>
                <a:off x="3874556" y="4221454"/>
                <a:ext cx="4361242" cy="2071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 of Variation (CV) is used to measure the spread of a dataset relative</a:t>
                </a:r>
              </a:p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its’ mean. The CV helps many investors determine whether the excess return</a:t>
                </a:r>
              </a:p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worth the large variability in risk. Our CV is denoted by</a:t>
                </a:r>
              </a:p>
              <a:p>
                <a:endParaRPr lang="en-US" sz="1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𝐶𝑉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sz="1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is our standard deviation and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is our mean. A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𝐶𝑉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≥1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indicates high</a:t>
                </a:r>
              </a:p>
              <a:p>
                <a:r>
                  <a:rPr lang="en-US" sz="1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volatility, while a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𝐶𝑉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shows stability. This is applied to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to make decisions about which index would be considered riskier.</a:t>
                </a:r>
                <a:endParaRPr lang="en-US" sz="1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1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         </a:t>
                </a:r>
              </a:p>
              <a:p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B00E02F-B039-4E12-B5F0-1A13EC5D7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556" y="4221454"/>
                <a:ext cx="4361242" cy="20717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3C4DC92D-2C98-43E8-883D-0B5B6F124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9707" y="1885938"/>
            <a:ext cx="1588694" cy="126586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EEA9EBC-2032-4263-BA21-F575F4DA8615}"/>
              </a:ext>
            </a:extLst>
          </p:cNvPr>
          <p:cNvSpPr txBox="1"/>
          <p:nvPr/>
        </p:nvSpPr>
        <p:spPr>
          <a:xfrm>
            <a:off x="8555858" y="5735125"/>
            <a:ext cx="3510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would like to thank Dr. Andrey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Sarantsev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mentoring me through the process of this research note and allowing me the possibility to engage in financial research.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55AFFB4-8B73-44CA-A214-5A9D55BE2AD7}"/>
                  </a:ext>
                </a:extLst>
              </p:cNvPr>
              <p:cNvSpPr txBox="1"/>
              <p:nvPr/>
            </p:nvSpPr>
            <p:spPr>
              <a:xfrm>
                <a:off x="8555857" y="4179600"/>
                <a:ext cx="3510679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conclude, the stabilization of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selected indexes when benchmarked to the Vanguard 500 Index Fund Investor Shares (VFINX) widely varies. Some indexes show strong signs of stabilization in their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while some indexes will see instability in one, or both, variables. Individual indexes showing strong stability over time can allow for a risk-adverse investment strategy. 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55AFFB4-8B73-44CA-A214-5A9D55BE2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857" y="4179600"/>
                <a:ext cx="3510679" cy="1169551"/>
              </a:xfrm>
              <a:prstGeom prst="rect">
                <a:avLst/>
              </a:prstGeom>
              <a:blipFill>
                <a:blip r:embed="rId7"/>
                <a:stretch>
                  <a:fillRect r="-174" b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B12D8ABD-9B59-4F36-887F-94DE3FC6A8FC}"/>
              </a:ext>
            </a:extLst>
          </p:cNvPr>
          <p:cNvSpPr txBox="1"/>
          <p:nvPr/>
        </p:nvSpPr>
        <p:spPr>
          <a:xfrm>
            <a:off x="8555856" y="3207008"/>
            <a:ext cx="3510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See if we need both the table and figure. </a:t>
            </a: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Come back to)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559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Mohagoney Moore</dc:creator>
  <cp:lastModifiedBy>Mohagoney Moore</cp:lastModifiedBy>
  <cp:revision>15</cp:revision>
  <dcterms:created xsi:type="dcterms:W3CDTF">2021-01-20T21:41:45Z</dcterms:created>
  <dcterms:modified xsi:type="dcterms:W3CDTF">2021-01-21T04:09:07Z</dcterms:modified>
</cp:coreProperties>
</file>