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8" r:id="rId5"/>
    <p:sldId id="259" r:id="rId6"/>
    <p:sldId id="260" r:id="rId7"/>
    <p:sldId id="261" r:id="rId8"/>
    <p:sldId id="262" r:id="rId9"/>
    <p:sldId id="263" r:id="rId10"/>
    <p:sldId id="269" r:id="rId11"/>
    <p:sldId id="267"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05D4B-D771-4473-909A-2998C7AC8730}" type="datetimeFigureOut">
              <a:rPr lang="en-US" smtClean="0"/>
              <a:t>7/11/2021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04A59-AE4E-4211-B211-7C7189D9EAEF}" type="slidenum">
              <a:rPr lang="en-US" smtClean="0"/>
              <a:t>‹#›</a:t>
            </a:fld>
            <a:endParaRPr lang="en-US"/>
          </a:p>
        </p:txBody>
      </p:sp>
    </p:spTree>
    <p:extLst>
      <p:ext uri="{BB962C8B-B14F-4D97-AF65-F5344CB8AC3E}">
        <p14:creationId xmlns:p14="http://schemas.microsoft.com/office/powerpoint/2010/main" val="190191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C04A59-AE4E-4211-B211-7C7189D9EAEF}" type="slidenum">
              <a:rPr lang="en-US" smtClean="0"/>
              <a:t>4</a:t>
            </a:fld>
            <a:endParaRPr lang="en-US"/>
          </a:p>
        </p:txBody>
      </p:sp>
    </p:spTree>
    <p:extLst>
      <p:ext uri="{BB962C8B-B14F-4D97-AF65-F5344CB8AC3E}">
        <p14:creationId xmlns:p14="http://schemas.microsoft.com/office/powerpoint/2010/main" val="148378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BBB8C5-0196-4E07-B8C8-7DBFEF1DCBCE}"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8F5FEBA0-4CA1-49FF-B8CF-ABFF74870B54}"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3DD91-2D4E-484D-8E71-F5717A2ADCAB}"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7513C3-1AC2-437D-A540-B3A6F1641D3B}"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398B0-47C3-4375-BA70-F78E019CCBC9}"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9DE98C-60D0-42B5-B3BB-4528AC3B36C7}"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BB13A-8D93-4EA1-A717-A728F3500B7E}"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E85F95-68E8-451B-AC87-886ACF035CB4}"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5924D-88E9-42A9-8F10-C4DF8163168B}"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9C8A8D-2B10-4D51-8BAE-5D3398DE0B3D}"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8CD3F-2A8F-4C89-B780-2A7523742862}"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A3C1A3-7C39-45EF-9EE8-E5524327A2E7}"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1953C8-F65E-42D0-98E6-A0EA4BA9B176}" type="datetime1">
              <a:rPr lang="en-US" smtClean="0"/>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500F85-BD01-44A4-98FB-3C3CCDE4F169}"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92D9-3A57-44DE-9499-8C3019B5A015}" type="datetime1">
              <a:rPr lang="en-US" smtClean="0"/>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49BF3-AAAA-40E1-B21A-16425D95EEEA}"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F8363-9825-46F6-A9A9-BD63C3ABB6BB}"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DC2F1F-7EC9-4E2F-AA2B-687D00575B85}" type="datetime1">
              <a:rPr lang="en-US" smtClean="0"/>
              <a:t>7/11/2021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64" y="452926"/>
            <a:ext cx="8647795" cy="1683522"/>
          </a:xfrm>
        </p:spPr>
        <p:txBody>
          <a:bodyPr>
            <a:normAutofit fontScale="90000"/>
          </a:bodyPr>
          <a:lstStyle/>
          <a:p>
            <a:pPr algn="ctr"/>
            <a:r>
              <a:rPr lang="en-US" dirty="0" smtClean="0">
                <a:latin typeface="Algerian" panose="04020705040A02060702" pitchFamily="82" charset="0"/>
              </a:rPr>
              <a:t>Human rights and gender</a:t>
            </a:r>
            <a:br>
              <a:rPr lang="en-US" dirty="0" smtClean="0">
                <a:latin typeface="Algerian" panose="04020705040A02060702" pitchFamily="82" charset="0"/>
              </a:rPr>
            </a:br>
            <a:r>
              <a:rPr lang="en-US" dirty="0" smtClean="0">
                <a:latin typeface="Algerian" panose="04020705040A02060702" pitchFamily="82" charset="0"/>
              </a:rPr>
              <a:t>equality</a:t>
            </a:r>
            <a:br>
              <a:rPr lang="en-US" dirty="0" smtClean="0">
                <a:latin typeface="Algerian" panose="04020705040A02060702" pitchFamily="82" charset="0"/>
              </a:rPr>
            </a:br>
            <a:endParaRPr lang="en-US" sz="31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58334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860" y="608526"/>
            <a:ext cx="10264462" cy="5547575"/>
          </a:xfrm>
        </p:spPr>
      </p:pic>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7713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36" y="1204957"/>
            <a:ext cx="9878389" cy="3651587"/>
          </a:xfrm>
        </p:spPr>
        <p:txBody>
          <a:bodyPr>
            <a:normAutofit/>
          </a:bodyPr>
          <a:lstStyle/>
          <a:p>
            <a:pPr marL="0" indent="0">
              <a:buNone/>
            </a:pPr>
            <a:r>
              <a:rPr lang="en-US" sz="2400" dirty="0">
                <a:solidFill>
                  <a:schemeClr val="bg1"/>
                </a:solidFill>
              </a:rPr>
              <a:t>Many women rights activists work to get women their rights. While women somehow can have the support of activists and organizations, on the other hand men don’t have that backbone. They need to do the stuffs regarding their rights and existence all by themselves. So, from that perspective, men are also discriminated </a:t>
            </a:r>
            <a:r>
              <a:rPr lang="en-US" sz="2400" dirty="0" smtClean="0">
                <a:solidFill>
                  <a:schemeClr val="bg1"/>
                </a:solidFill>
              </a:rPr>
              <a:t>sometimes to an extent.</a:t>
            </a:r>
            <a:endParaRPr lang="en-US" sz="2400"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222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333286"/>
            <a:ext cx="10732969" cy="6067514"/>
          </a:xfrm>
        </p:spPr>
        <p:txBody>
          <a:bodyPr/>
          <a:lstStyle/>
          <a:p>
            <a:pPr>
              <a:buFont typeface="Wingdings" panose="05000000000000000000" pitchFamily="2" charset="2"/>
              <a:buChar char="v"/>
            </a:pPr>
            <a:r>
              <a:rPr lang="en-US" sz="2800" b="1" dirty="0" smtClean="0">
                <a:solidFill>
                  <a:schemeClr val="tx1"/>
                </a:solidFill>
              </a:rPr>
              <a:t>Rights </a:t>
            </a:r>
            <a:r>
              <a:rPr lang="en-US" sz="2800" b="1" dirty="0">
                <a:solidFill>
                  <a:schemeClr val="tx1"/>
                </a:solidFill>
              </a:rPr>
              <a:t>of </a:t>
            </a:r>
            <a:r>
              <a:rPr lang="en-US" sz="2800" b="1" dirty="0" smtClean="0">
                <a:solidFill>
                  <a:schemeClr val="tx1"/>
                </a:solidFill>
              </a:rPr>
              <a:t>Homosexuals:</a:t>
            </a:r>
          </a:p>
          <a:p>
            <a:pPr marL="0" indent="0">
              <a:buNone/>
            </a:pPr>
            <a:r>
              <a:rPr lang="en-US" sz="2400" dirty="0" smtClean="0">
                <a:solidFill>
                  <a:schemeClr val="bg1"/>
                </a:solidFill>
              </a:rPr>
              <a:t>Human rights are basic individual rights, which cannot be reduced. They are valid for inhabitants without discrimination on the basic of race, disability, gender, sexual orientation , religion, age or national or ethic origin. All over the world LGBT rights are being violated.</a:t>
            </a:r>
          </a:p>
          <a:p>
            <a:pPr marL="0" indent="0">
              <a:buNone/>
            </a:pPr>
            <a:r>
              <a:rPr lang="en-US" sz="2400" dirty="0" smtClean="0">
                <a:solidFill>
                  <a:schemeClr val="bg1"/>
                </a:solidFill>
              </a:rPr>
              <a:t>Though many countries have approved the law of homosexual rights, the constitution of our country has not drawn attention to these rights effectively yet. As a result, LGBT people of our country are being discriminated because they can’t talk about their real identities and proper rights.</a:t>
            </a:r>
            <a:endParaRPr lang="en-US" sz="2400" dirty="0">
              <a:solidFill>
                <a:schemeClr val="bg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466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849" y="495657"/>
            <a:ext cx="10809881" cy="6178608"/>
          </a:xfrm>
        </p:spPr>
        <p:txBody>
          <a:bodyPr>
            <a:normAutofit/>
          </a:bodyPr>
          <a:lstStyle/>
          <a:p>
            <a:pPr>
              <a:buFont typeface="Wingdings" panose="05000000000000000000" pitchFamily="2" charset="2"/>
              <a:buChar char="v"/>
            </a:pPr>
            <a:r>
              <a:rPr lang="en-US" sz="2800" b="1" dirty="0" smtClean="0">
                <a:solidFill>
                  <a:schemeClr val="tx1"/>
                </a:solidFill>
              </a:rPr>
              <a:t>Conclusion:</a:t>
            </a:r>
          </a:p>
          <a:p>
            <a:pPr marL="0" indent="0">
              <a:buNone/>
            </a:pPr>
            <a:r>
              <a:rPr lang="en-US" sz="2400" dirty="0" smtClean="0">
                <a:solidFill>
                  <a:schemeClr val="bg1"/>
                </a:solidFill>
              </a:rPr>
              <a:t>Human rights are rights relating to life, liberty, equality and dignity of </a:t>
            </a:r>
            <a:r>
              <a:rPr lang="en-US" sz="2400" dirty="0">
                <a:solidFill>
                  <a:schemeClr val="bg1"/>
                </a:solidFill>
              </a:rPr>
              <a:t>t</a:t>
            </a:r>
            <a:r>
              <a:rPr lang="en-US" sz="2400" dirty="0" smtClean="0">
                <a:solidFill>
                  <a:schemeClr val="bg1"/>
                </a:solidFill>
              </a:rPr>
              <a:t>he individual guaranteed by constitution of any country. Before that every person needs to understand the value of his or her right as a human being and fight for it if needed. Our purpose to talk about those points to conclude main ideas of human rights.</a:t>
            </a:r>
          </a:p>
          <a:p>
            <a:pPr marL="0" indent="0">
              <a:buNone/>
            </a:pPr>
            <a:r>
              <a:rPr lang="en-US" sz="2400" dirty="0" smtClean="0">
                <a:solidFill>
                  <a:schemeClr val="bg1"/>
                </a:solidFill>
              </a:rPr>
              <a:t>Gender equality is must in any social and national platform. One is confident to present himself or herself when he or she knows the value of his or her existence. Our purpose to talk about gender equality not only to discuss equality between men and women but also to set equation of rights among homosexual and heterosexual people. </a:t>
            </a:r>
          </a:p>
          <a:p>
            <a:pPr marL="0" indent="0">
              <a:buNone/>
            </a:pPr>
            <a:r>
              <a:rPr lang="en-US" sz="2400" dirty="0" smtClean="0">
                <a:solidFill>
                  <a:schemeClr val="bg1"/>
                </a:solidFill>
              </a:rPr>
              <a:t> </a:t>
            </a:r>
            <a:endParaRPr lang="en-US" sz="2400" dirty="0">
              <a:solidFill>
                <a:schemeClr val="bg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37394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sz="4000" dirty="0" smtClean="0">
                <a:latin typeface="Algerian" panose="04020705040A02060702" pitchFamily="82" charset="0"/>
              </a:rPr>
              <a:t>         </a:t>
            </a:r>
          </a:p>
          <a:p>
            <a:endParaRPr lang="en-US" sz="4000" dirty="0">
              <a:latin typeface="Algerian" panose="04020705040A02060702" pitchFamily="82" charset="0"/>
            </a:endParaRPr>
          </a:p>
          <a:p>
            <a:pPr marL="0" indent="0">
              <a:buNone/>
            </a:pPr>
            <a:r>
              <a:rPr lang="en-US" sz="4000" dirty="0" smtClean="0">
                <a:latin typeface="Algerian" panose="04020705040A02060702" pitchFamily="82" charset="0"/>
              </a:rPr>
              <a:t>                 </a:t>
            </a:r>
            <a:r>
              <a:rPr lang="en-US" sz="4000" dirty="0" smtClean="0">
                <a:solidFill>
                  <a:schemeClr val="tx1"/>
                </a:solidFill>
                <a:latin typeface="Algerian" panose="04020705040A02060702" pitchFamily="82" charset="0"/>
              </a:rPr>
              <a:t>THANK YOU EVERYONE</a:t>
            </a:r>
            <a:endParaRPr lang="en-US" sz="4000" dirty="0">
              <a:solidFill>
                <a:schemeClr val="tx1"/>
              </a:solidFill>
              <a:latin typeface="Algerian" panose="04020705040A02060702" pitchFamily="82"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88033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1132" y="794760"/>
            <a:ext cx="9682385" cy="9938760"/>
          </a:xfrm>
        </p:spPr>
        <p:txBody>
          <a:bodyPr/>
          <a:lstStyle/>
          <a:p>
            <a:pPr>
              <a:buFont typeface="Wingdings" panose="05000000000000000000" pitchFamily="2" charset="2"/>
              <a:buChar char="v"/>
            </a:pPr>
            <a:r>
              <a:rPr lang="en-US" sz="2800" b="1" dirty="0" smtClean="0">
                <a:solidFill>
                  <a:schemeClr val="tx1"/>
                </a:solidFill>
              </a:rPr>
              <a:t>OUTLINE</a:t>
            </a:r>
            <a:r>
              <a:rPr lang="en-US" sz="2400" dirty="0" smtClean="0">
                <a:solidFill>
                  <a:schemeClr val="tx1"/>
                </a:solidFill>
              </a:rPr>
              <a:t>:</a:t>
            </a:r>
          </a:p>
          <a:p>
            <a:pPr>
              <a:buFont typeface="Wingdings" panose="05000000000000000000" pitchFamily="2" charset="2"/>
              <a:buChar char="q"/>
            </a:pPr>
            <a:r>
              <a:rPr lang="en-US" sz="2400" dirty="0" smtClean="0">
                <a:solidFill>
                  <a:schemeClr val="bg1"/>
                </a:solidFill>
              </a:rPr>
              <a:t>Right to life</a:t>
            </a:r>
          </a:p>
          <a:p>
            <a:pPr>
              <a:buFont typeface="Wingdings" panose="05000000000000000000" pitchFamily="2" charset="2"/>
              <a:buChar char="q"/>
            </a:pPr>
            <a:r>
              <a:rPr lang="en-US" sz="2400" dirty="0" smtClean="0">
                <a:solidFill>
                  <a:schemeClr val="bg1"/>
                </a:solidFill>
              </a:rPr>
              <a:t>Civil rights</a:t>
            </a:r>
          </a:p>
          <a:p>
            <a:pPr>
              <a:buFont typeface="Wingdings" panose="05000000000000000000" pitchFamily="2" charset="2"/>
              <a:buChar char="q"/>
            </a:pPr>
            <a:r>
              <a:rPr lang="en-US" sz="2400" dirty="0" smtClean="0">
                <a:solidFill>
                  <a:schemeClr val="bg1"/>
                </a:solidFill>
              </a:rPr>
              <a:t>Basic Rights</a:t>
            </a:r>
          </a:p>
          <a:p>
            <a:pPr>
              <a:buFont typeface="Wingdings" panose="05000000000000000000" pitchFamily="2" charset="2"/>
              <a:buChar char="q"/>
            </a:pPr>
            <a:r>
              <a:rPr lang="en-US" sz="2400" dirty="0" smtClean="0">
                <a:solidFill>
                  <a:schemeClr val="bg1"/>
                </a:solidFill>
              </a:rPr>
              <a:t>Right to reputation</a:t>
            </a:r>
          </a:p>
          <a:p>
            <a:pPr>
              <a:buFont typeface="Wingdings" panose="05000000000000000000" pitchFamily="2" charset="2"/>
              <a:buChar char="q"/>
            </a:pPr>
            <a:r>
              <a:rPr lang="en-US" sz="2400" dirty="0" smtClean="0">
                <a:solidFill>
                  <a:schemeClr val="bg1"/>
                </a:solidFill>
              </a:rPr>
              <a:t>Political &amp; Economical rights</a:t>
            </a:r>
            <a:endParaRPr lang="en-US" sz="2400" dirty="0">
              <a:solidFill>
                <a:schemeClr val="bg1"/>
              </a:solidFill>
            </a:endParaRPr>
          </a:p>
          <a:p>
            <a:pPr>
              <a:buFont typeface="Wingdings" panose="05000000000000000000" pitchFamily="2" charset="2"/>
              <a:buChar char="q"/>
            </a:pPr>
            <a:r>
              <a:rPr lang="en-US" sz="2400" dirty="0" smtClean="0">
                <a:solidFill>
                  <a:schemeClr val="bg1"/>
                </a:solidFill>
              </a:rPr>
              <a:t>Women rights</a:t>
            </a:r>
          </a:p>
          <a:p>
            <a:pPr>
              <a:buFont typeface="Wingdings" panose="05000000000000000000" pitchFamily="2" charset="2"/>
              <a:buChar char="q"/>
            </a:pPr>
            <a:r>
              <a:rPr lang="en-US" sz="2400" dirty="0" smtClean="0">
                <a:solidFill>
                  <a:schemeClr val="bg1"/>
                </a:solidFill>
              </a:rPr>
              <a:t>Gender based discrimination</a:t>
            </a:r>
          </a:p>
          <a:p>
            <a:pPr>
              <a:buFont typeface="Wingdings" panose="05000000000000000000" pitchFamily="2" charset="2"/>
              <a:buChar char="q"/>
            </a:pPr>
            <a:r>
              <a:rPr lang="en-US" sz="2400" dirty="0" smtClean="0">
                <a:solidFill>
                  <a:schemeClr val="bg1"/>
                </a:solidFill>
              </a:rPr>
              <a:t>Rights of homosexuals</a:t>
            </a:r>
          </a:p>
          <a:p>
            <a:pPr>
              <a:buFont typeface="Wingdings" panose="05000000000000000000" pitchFamily="2" charset="2"/>
              <a:buChar char="q"/>
            </a:pPr>
            <a:r>
              <a:rPr lang="en-US" sz="2400" dirty="0" smtClean="0">
                <a:solidFill>
                  <a:schemeClr val="bg1"/>
                </a:solidFill>
              </a:rPr>
              <a:t>Conclusion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5518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9687" y="572567"/>
            <a:ext cx="9451101" cy="5700046"/>
          </a:xfrm>
        </p:spPr>
        <p:txBody>
          <a:bodyPr>
            <a:normAutofit/>
          </a:bodyPr>
          <a:lstStyle/>
          <a:p>
            <a:pPr>
              <a:buFont typeface="Wingdings" panose="05000000000000000000" pitchFamily="2" charset="2"/>
              <a:buChar char="q"/>
            </a:pPr>
            <a:r>
              <a:rPr lang="en-US" sz="2800" b="1" i="1" dirty="0" smtClean="0">
                <a:solidFill>
                  <a:schemeClr val="tx1"/>
                </a:solidFill>
              </a:rPr>
              <a:t> GENERAL</a:t>
            </a:r>
            <a:r>
              <a:rPr lang="en-US" sz="2800" b="1" i="1" dirty="0" smtClean="0"/>
              <a:t> </a:t>
            </a:r>
            <a:r>
              <a:rPr lang="en-US" sz="2800" b="1" i="1" dirty="0" smtClean="0">
                <a:solidFill>
                  <a:schemeClr val="tx1"/>
                </a:solidFill>
              </a:rPr>
              <a:t>PURPOSE:</a:t>
            </a:r>
          </a:p>
          <a:p>
            <a:pPr marL="0" indent="0">
              <a:buNone/>
            </a:pPr>
            <a:r>
              <a:rPr lang="en-US" sz="2400" dirty="0" smtClean="0">
                <a:solidFill>
                  <a:schemeClr val="bg1"/>
                </a:solidFill>
              </a:rPr>
              <a:t>To make people know about human rights and gender impartiality and inspire them to become valuable advocates for tolerance and peace.</a:t>
            </a:r>
            <a:endParaRPr lang="en-US" sz="2400" dirty="0" smtClean="0">
              <a:solidFill>
                <a:schemeClr val="tx1"/>
              </a:solidFill>
            </a:endParaRPr>
          </a:p>
          <a:p>
            <a:pPr marL="0" indent="0">
              <a:buNone/>
            </a:pPr>
            <a:endParaRPr lang="en-US" sz="2800" b="1" i="1" dirty="0" smtClean="0">
              <a:solidFill>
                <a:schemeClr val="tx1"/>
              </a:solidFill>
            </a:endParaRPr>
          </a:p>
          <a:p>
            <a:pPr>
              <a:buFont typeface="Wingdings" panose="05000000000000000000" pitchFamily="2" charset="2"/>
              <a:buChar char="q"/>
            </a:pPr>
            <a:r>
              <a:rPr lang="en-US" sz="2800" b="1" i="1" dirty="0" smtClean="0">
                <a:solidFill>
                  <a:schemeClr val="tx1"/>
                </a:solidFill>
              </a:rPr>
              <a:t> SPECIFIC PURPOSE:</a:t>
            </a:r>
            <a:endParaRPr lang="en-US" dirty="0" smtClean="0">
              <a:solidFill>
                <a:schemeClr val="bg1"/>
              </a:solidFill>
            </a:endParaRPr>
          </a:p>
          <a:p>
            <a:pPr>
              <a:buFont typeface="Wingdings" panose="05000000000000000000" pitchFamily="2" charset="2"/>
              <a:buChar char="v"/>
            </a:pPr>
            <a:r>
              <a:rPr lang="en-US" sz="2400" dirty="0">
                <a:solidFill>
                  <a:schemeClr val="bg1"/>
                </a:solidFill>
              </a:rPr>
              <a:t> </a:t>
            </a:r>
            <a:r>
              <a:rPr lang="en-US" sz="2400" dirty="0" smtClean="0">
                <a:solidFill>
                  <a:schemeClr val="bg1"/>
                </a:solidFill>
              </a:rPr>
              <a:t>To show the vision of gender equality which is that every kind of gender has the same power to shape society and their own lives.</a:t>
            </a:r>
          </a:p>
          <a:p>
            <a:pPr>
              <a:buFont typeface="Wingdings" panose="05000000000000000000" pitchFamily="2" charset="2"/>
              <a:buChar char="v"/>
            </a:pPr>
            <a:r>
              <a:rPr lang="en-US" sz="2400" dirty="0" smtClean="0">
                <a:solidFill>
                  <a:schemeClr val="bg1"/>
                </a:solidFill>
              </a:rPr>
              <a:t>Students are the future of our nation. They must know about the types and the proper liabilities of human rights. </a:t>
            </a:r>
          </a:p>
        </p:txBody>
      </p:sp>
      <p:sp>
        <p:nvSpPr>
          <p:cNvPr id="2" name="Slide Number Placeholder 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0273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9064" y="664343"/>
            <a:ext cx="10159798" cy="5249094"/>
          </a:xfrm>
        </p:spPr>
      </p:pic>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1804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215" y="324739"/>
            <a:ext cx="10690240" cy="6093151"/>
          </a:xfrm>
        </p:spPr>
        <p:txBody>
          <a:bodyPr>
            <a:normAutofit/>
          </a:bodyPr>
          <a:lstStyle/>
          <a:p>
            <a:pPr>
              <a:buFont typeface="Wingdings" panose="05000000000000000000" pitchFamily="2" charset="2"/>
              <a:buChar char="v"/>
            </a:pPr>
            <a:r>
              <a:rPr lang="en-US" sz="2800" b="1" dirty="0" smtClean="0">
                <a:solidFill>
                  <a:schemeClr val="tx1"/>
                </a:solidFill>
              </a:rPr>
              <a:t>Right to Life:</a:t>
            </a:r>
          </a:p>
          <a:p>
            <a:pPr marL="0" indent="0">
              <a:buNone/>
            </a:pPr>
            <a:r>
              <a:rPr lang="en-US" sz="2400" dirty="0" smtClean="0">
                <a:solidFill>
                  <a:schemeClr val="bg1"/>
                </a:solidFill>
              </a:rPr>
              <a:t>The right to life is enshrined in Article 3 of the universal declaration of Human Rights. Every human being has the inherent right to life. The right shall be protected by law. No one shall be deprived of his life.</a:t>
            </a:r>
          </a:p>
          <a:p>
            <a:pPr marL="0" indent="0">
              <a:buNone/>
            </a:pPr>
            <a:endParaRPr lang="en-US" sz="2400" dirty="0">
              <a:solidFill>
                <a:schemeClr val="bg1"/>
              </a:solidFill>
            </a:endParaRPr>
          </a:p>
          <a:p>
            <a:pPr>
              <a:buFont typeface="Wingdings" panose="05000000000000000000" pitchFamily="2" charset="2"/>
              <a:buChar char="v"/>
            </a:pPr>
            <a:r>
              <a:rPr lang="en-US" sz="2800" b="1" dirty="0">
                <a:solidFill>
                  <a:schemeClr val="tx1"/>
                </a:solidFill>
              </a:rPr>
              <a:t>Civil R</a:t>
            </a:r>
            <a:r>
              <a:rPr lang="en-US" sz="2800" b="1" dirty="0" smtClean="0">
                <a:solidFill>
                  <a:schemeClr val="tx1"/>
                </a:solidFill>
              </a:rPr>
              <a:t>ights:</a:t>
            </a:r>
            <a:endParaRPr lang="en-US" sz="2800" dirty="0">
              <a:solidFill>
                <a:schemeClr val="bg1"/>
              </a:solidFill>
            </a:endParaRPr>
          </a:p>
          <a:p>
            <a:pPr marL="0" indent="0">
              <a:buNone/>
            </a:pPr>
            <a:r>
              <a:rPr lang="en-US" sz="2400" dirty="0" smtClean="0">
                <a:solidFill>
                  <a:schemeClr val="bg1"/>
                </a:solidFill>
              </a:rPr>
              <a:t>Civil rights refer to legal provisions that stem from notions of equality. Civil rights are not in the Bill of Rights; they deal with legal protections. For example , the right to vote is a civil right. A civil liberty, on the other hand, refers to personal freedom protected by the Bill of Rights.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0870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213" y="681527"/>
            <a:ext cx="10579694" cy="6176473"/>
          </a:xfrm>
        </p:spPr>
        <p:txBody>
          <a:bodyPr>
            <a:normAutofit/>
          </a:bodyPr>
          <a:lstStyle/>
          <a:p>
            <a:pPr>
              <a:buFont typeface="Wingdings" panose="05000000000000000000" pitchFamily="2" charset="2"/>
              <a:buChar char="v"/>
            </a:pPr>
            <a:r>
              <a:rPr lang="en-US" sz="2800" b="1" dirty="0" smtClean="0">
                <a:solidFill>
                  <a:schemeClr val="tx1"/>
                </a:solidFill>
              </a:rPr>
              <a:t>Basic Rights:</a:t>
            </a:r>
          </a:p>
          <a:p>
            <a:pPr marL="0" indent="0">
              <a:buNone/>
            </a:pPr>
            <a:r>
              <a:rPr lang="en-US" sz="2400" dirty="0" smtClean="0">
                <a:solidFill>
                  <a:schemeClr val="bg1"/>
                </a:solidFill>
              </a:rPr>
              <a:t>Food , Clothing, Education, Accommodation, Medical treatment- these five elements are the fundamental rights since birth of a Man. These are the compulsory rights that have to be ensured when a child is born.</a:t>
            </a:r>
          </a:p>
          <a:p>
            <a:pPr marL="0" indent="0">
              <a:buNone/>
            </a:pPr>
            <a:endParaRPr lang="en-US" sz="2400" b="1" dirty="0">
              <a:solidFill>
                <a:schemeClr val="bg1"/>
              </a:solidFill>
            </a:endParaRPr>
          </a:p>
          <a:p>
            <a:pPr>
              <a:buFont typeface="Wingdings" panose="05000000000000000000" pitchFamily="2" charset="2"/>
              <a:buChar char="v"/>
            </a:pPr>
            <a:r>
              <a:rPr lang="en-US" sz="2800" b="1" dirty="0" smtClean="0">
                <a:solidFill>
                  <a:schemeClr val="tx1"/>
                </a:solidFill>
              </a:rPr>
              <a:t>Right to Reputation:</a:t>
            </a:r>
            <a:endParaRPr lang="en-US" sz="2800" dirty="0" smtClean="0">
              <a:solidFill>
                <a:schemeClr val="tx1"/>
              </a:solidFill>
            </a:endParaRPr>
          </a:p>
          <a:p>
            <a:pPr marL="0" indent="0">
              <a:buNone/>
            </a:pPr>
            <a:r>
              <a:rPr lang="en-US" sz="2400" dirty="0" smtClean="0">
                <a:solidFill>
                  <a:schemeClr val="bg1"/>
                </a:solidFill>
              </a:rPr>
              <a:t>The right to reputation Versus Freedom of Expression. Everyone has a right to his or her own good name and reputation . This is true because all human beings possess innate dignity that goes beyond our personal histories of success and failure, and our ethical or unethical actions.</a:t>
            </a:r>
            <a:endParaRPr lang="en-US" sz="2400" dirty="0">
              <a:solidFill>
                <a:schemeClr val="bg1"/>
              </a:solidFill>
            </a:endParaRPr>
          </a:p>
          <a:p>
            <a:pPr marL="0" indent="0">
              <a:buNone/>
            </a:pPr>
            <a:r>
              <a:rPr lang="en-US" sz="2400" dirty="0" smtClean="0">
                <a:solidFill>
                  <a:schemeClr val="bg1"/>
                </a:solidFill>
              </a:rPr>
              <a:t> </a:t>
            </a:r>
            <a:endParaRPr lang="en-US" sz="2400" dirty="0">
              <a:solidFill>
                <a:schemeClr val="bg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524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124" y="489247"/>
            <a:ext cx="10844065" cy="5928645"/>
          </a:xfrm>
        </p:spPr>
        <p:txBody>
          <a:bodyPr/>
          <a:lstStyle/>
          <a:p>
            <a:pPr>
              <a:buFont typeface="Wingdings" panose="05000000000000000000" pitchFamily="2" charset="2"/>
              <a:buChar char="v"/>
            </a:pPr>
            <a:r>
              <a:rPr lang="en-US" sz="2800" b="1" dirty="0">
                <a:solidFill>
                  <a:schemeClr val="tx1"/>
                </a:solidFill>
              </a:rPr>
              <a:t>Political </a:t>
            </a:r>
            <a:r>
              <a:rPr lang="en-US" sz="2800" b="1" dirty="0" smtClean="0">
                <a:solidFill>
                  <a:schemeClr val="tx1"/>
                </a:solidFill>
              </a:rPr>
              <a:t>Rights:</a:t>
            </a:r>
          </a:p>
          <a:p>
            <a:pPr marL="0" indent="0">
              <a:buNone/>
            </a:pPr>
            <a:r>
              <a:rPr lang="en-US" sz="2400" dirty="0" smtClean="0">
                <a:solidFill>
                  <a:schemeClr val="bg1"/>
                </a:solidFill>
              </a:rPr>
              <a:t>The rights that involve participations in the establishment or administration of a government and are usually held to entitle the adult citizen to exercise of the franchise, the holding of public office, and other political activities.</a:t>
            </a:r>
          </a:p>
          <a:p>
            <a:pPr marL="0" indent="0">
              <a:buNone/>
            </a:pPr>
            <a:endParaRPr lang="en-US" sz="2400" dirty="0">
              <a:solidFill>
                <a:schemeClr val="bg1"/>
              </a:solidFill>
            </a:endParaRPr>
          </a:p>
          <a:p>
            <a:pPr>
              <a:buFont typeface="Wingdings" panose="05000000000000000000" pitchFamily="2" charset="2"/>
              <a:buChar char="v"/>
            </a:pPr>
            <a:r>
              <a:rPr lang="en-US" sz="2800" b="1" dirty="0" smtClean="0">
                <a:solidFill>
                  <a:schemeClr val="tx1"/>
                </a:solidFill>
              </a:rPr>
              <a:t>Economical Rights:</a:t>
            </a:r>
          </a:p>
          <a:p>
            <a:pPr marL="0" indent="0">
              <a:buNone/>
            </a:pPr>
            <a:r>
              <a:rPr lang="en-US" sz="2400" dirty="0" smtClean="0">
                <a:solidFill>
                  <a:schemeClr val="bg1"/>
                </a:solidFill>
              </a:rPr>
              <a:t>Economic, Social and Cultural Rights include the rights to adequate food, Adequate housing, To education, To health, To social security, To take part in cultural life , To water and sanitation, and to work.</a:t>
            </a:r>
          </a:p>
          <a:p>
            <a:pPr marL="0" indent="0">
              <a:buNone/>
            </a:pPr>
            <a:endParaRPr lang="en-US" dirty="0">
              <a:solidFill>
                <a:schemeClr val="bg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2784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123" y="581115"/>
            <a:ext cx="10818427" cy="6050422"/>
          </a:xfrm>
        </p:spPr>
        <p:txBody>
          <a:bodyPr>
            <a:normAutofit/>
          </a:bodyPr>
          <a:lstStyle/>
          <a:p>
            <a:pPr>
              <a:buFont typeface="Wingdings" panose="05000000000000000000" pitchFamily="2" charset="2"/>
              <a:buChar char="v"/>
            </a:pPr>
            <a:r>
              <a:rPr lang="en-US" sz="2800" b="1" dirty="0" smtClean="0">
                <a:solidFill>
                  <a:schemeClr val="tx1"/>
                </a:solidFill>
              </a:rPr>
              <a:t>Women Rights:</a:t>
            </a:r>
            <a:endParaRPr lang="en-US" sz="2800" b="1" dirty="0">
              <a:solidFill>
                <a:schemeClr val="tx1"/>
              </a:solidFill>
            </a:endParaRPr>
          </a:p>
          <a:p>
            <a:pPr>
              <a:buFont typeface="Wingdings" panose="05000000000000000000" pitchFamily="2" charset="2"/>
              <a:buChar char="Ø"/>
            </a:pPr>
            <a:r>
              <a:rPr lang="en-US" sz="2400" dirty="0" smtClean="0">
                <a:solidFill>
                  <a:schemeClr val="bg1"/>
                </a:solidFill>
              </a:rPr>
              <a:t>Women rights are the rights and entitlements claimed for women and girls of many societies worldwide.</a:t>
            </a:r>
          </a:p>
          <a:p>
            <a:pPr>
              <a:buFont typeface="Wingdings" panose="05000000000000000000" pitchFamily="2" charset="2"/>
              <a:buChar char="Ø"/>
            </a:pPr>
            <a:r>
              <a:rPr lang="en-US" sz="2400" dirty="0" smtClean="0">
                <a:solidFill>
                  <a:schemeClr val="bg1"/>
                </a:solidFill>
              </a:rPr>
              <a:t> In some places, these rights are institutionalized or supported by law, local custom, and behavior, where as in others they may be ignored or suppressed.</a:t>
            </a:r>
          </a:p>
          <a:p>
            <a:pPr>
              <a:buFont typeface="Wingdings" panose="05000000000000000000" pitchFamily="2" charset="2"/>
              <a:buChar char="Ø"/>
            </a:pPr>
            <a:r>
              <a:rPr lang="en-US" sz="2400" dirty="0" smtClean="0">
                <a:solidFill>
                  <a:schemeClr val="bg1"/>
                </a:solidFill>
              </a:rPr>
              <a:t> </a:t>
            </a:r>
            <a:r>
              <a:rPr lang="en-US" sz="2400" dirty="0">
                <a:solidFill>
                  <a:schemeClr val="bg1"/>
                </a:solidFill>
              </a:rPr>
              <a:t>W</a:t>
            </a:r>
            <a:r>
              <a:rPr lang="en-US" sz="2400" dirty="0" smtClean="0">
                <a:solidFill>
                  <a:schemeClr val="bg1"/>
                </a:solidFill>
              </a:rPr>
              <a:t>omen all over the world are being treated different than men.</a:t>
            </a:r>
          </a:p>
          <a:p>
            <a:pPr>
              <a:buFont typeface="Wingdings" panose="05000000000000000000" pitchFamily="2" charset="2"/>
              <a:buChar char="Ø"/>
            </a:pPr>
            <a:r>
              <a:rPr lang="en-US" sz="2400" dirty="0" smtClean="0">
                <a:solidFill>
                  <a:schemeClr val="bg1"/>
                </a:solidFill>
              </a:rPr>
              <a:t> Women’s rights activists have tried to get it to change and have traveled to many places to try and get more people to join their movement.</a:t>
            </a:r>
          </a:p>
          <a:p>
            <a:pPr marL="0" indent="0">
              <a:buNone/>
            </a:pPr>
            <a:endParaRPr lang="en-US" sz="2400" dirty="0" smtClean="0">
              <a:solidFill>
                <a:schemeClr val="bg1"/>
              </a:solidFill>
            </a:endParaRPr>
          </a:p>
          <a:p>
            <a:pPr marL="0" indent="0">
              <a:buNone/>
            </a:pPr>
            <a:endParaRPr lang="en-US" sz="2400" dirty="0">
              <a:solidFill>
                <a:schemeClr val="bg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8674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940" y="412335"/>
            <a:ext cx="10903885" cy="6031194"/>
          </a:xfrm>
        </p:spPr>
        <p:txBody>
          <a:bodyPr>
            <a:normAutofit/>
          </a:bodyPr>
          <a:lstStyle/>
          <a:p>
            <a:pPr marL="0" indent="0">
              <a:buNone/>
            </a:pPr>
            <a:endParaRPr lang="en-US" sz="2800" b="1" dirty="0" smtClean="0">
              <a:solidFill>
                <a:schemeClr val="tx1"/>
              </a:solidFill>
            </a:endParaRPr>
          </a:p>
          <a:p>
            <a:pPr marL="0" indent="0">
              <a:buNone/>
            </a:pPr>
            <a:endParaRPr lang="en-US" sz="2800" b="1" dirty="0">
              <a:solidFill>
                <a:schemeClr val="tx1"/>
              </a:solidFill>
            </a:endParaRPr>
          </a:p>
          <a:p>
            <a:pPr marL="0" indent="0">
              <a:buNone/>
            </a:pPr>
            <a:endParaRPr lang="en-US" sz="2800" b="1" dirty="0" smtClean="0">
              <a:solidFill>
                <a:schemeClr val="tx1"/>
              </a:solidFill>
            </a:endParaRPr>
          </a:p>
          <a:p>
            <a:pPr>
              <a:buFont typeface="Wingdings" panose="05000000000000000000" pitchFamily="2" charset="2"/>
              <a:buChar char="v"/>
            </a:pPr>
            <a:r>
              <a:rPr lang="en-US" sz="2800" b="1" dirty="0" smtClean="0">
                <a:solidFill>
                  <a:schemeClr val="tx1"/>
                </a:solidFill>
              </a:rPr>
              <a:t>Gender </a:t>
            </a:r>
            <a:r>
              <a:rPr lang="en-US" sz="2800" b="1" dirty="0">
                <a:solidFill>
                  <a:schemeClr val="tx1"/>
                </a:solidFill>
              </a:rPr>
              <a:t>B</a:t>
            </a:r>
            <a:r>
              <a:rPr lang="en-US" sz="2800" b="1" dirty="0" smtClean="0">
                <a:solidFill>
                  <a:schemeClr val="tx1"/>
                </a:solidFill>
              </a:rPr>
              <a:t>ased </a:t>
            </a:r>
            <a:r>
              <a:rPr lang="en-US" sz="2800" b="1" dirty="0">
                <a:solidFill>
                  <a:schemeClr val="tx1"/>
                </a:solidFill>
              </a:rPr>
              <a:t>D</a:t>
            </a:r>
            <a:r>
              <a:rPr lang="en-US" sz="2800" b="1" dirty="0" smtClean="0">
                <a:solidFill>
                  <a:schemeClr val="tx1"/>
                </a:solidFill>
              </a:rPr>
              <a:t>iscrimination:</a:t>
            </a:r>
          </a:p>
          <a:p>
            <a:pPr marL="0" indent="0">
              <a:buNone/>
            </a:pPr>
            <a:r>
              <a:rPr lang="en-US" sz="2400" dirty="0" smtClean="0">
                <a:solidFill>
                  <a:schemeClr val="bg1"/>
                </a:solidFill>
              </a:rPr>
              <a:t>Discrimination based on gender is a common civil rights violation that </a:t>
            </a:r>
            <a:r>
              <a:rPr lang="en-US" sz="2400" dirty="0">
                <a:solidFill>
                  <a:schemeClr val="bg1"/>
                </a:solidFill>
              </a:rPr>
              <a:t> </a:t>
            </a:r>
            <a:r>
              <a:rPr lang="en-US" sz="2400" dirty="0" smtClean="0">
                <a:solidFill>
                  <a:schemeClr val="bg1"/>
                </a:solidFill>
              </a:rPr>
              <a:t>     takes many forms, including sexual harassment, pregnancy     discrimination, and unequal pay for women who do the same jobs as men. Unfortunately, most Bangladeshi women are all too familiar with all of these inequalities. This section offers in depth information on unlawful gender discrimination in a number of settings including employment and education. Gender discrimination laws also protect the rights to transgender individuals.</a:t>
            </a:r>
          </a:p>
          <a:p>
            <a:pPr marL="0" indent="0">
              <a:buNone/>
            </a:pPr>
            <a:endParaRPr lang="en-US" sz="2400" dirty="0">
              <a:solidFill>
                <a:schemeClr val="bg1"/>
              </a:solidFill>
            </a:endParaRPr>
          </a:p>
          <a:p>
            <a:pPr marL="0" indent="0">
              <a:buNone/>
            </a:pPr>
            <a:endParaRPr lang="en-US" sz="2800" b="1" dirty="0" smtClean="0">
              <a:solidFill>
                <a:schemeClr val="tx1"/>
              </a:solidFill>
            </a:endParaRPr>
          </a:p>
          <a:p>
            <a:pPr marL="0" indent="0">
              <a:buNone/>
            </a:pPr>
            <a:endParaRPr lang="en-US" sz="2800" b="1" dirty="0">
              <a:solidFill>
                <a:schemeClr val="tx1"/>
              </a:solidFill>
            </a:endParaRPr>
          </a:p>
          <a:p>
            <a:pPr marL="0" indent="0">
              <a:buNone/>
            </a:pPr>
            <a:endParaRPr lang="en-US" sz="2800" b="1" dirty="0">
              <a:solidFill>
                <a:schemeClr val="tx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7397934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481</TotalTime>
  <Words>900</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Calibri</vt:lpstr>
      <vt:lpstr>Century Gothic</vt:lpstr>
      <vt:lpstr>Wingdings</vt:lpstr>
      <vt:lpstr>Wingdings 3</vt:lpstr>
      <vt:lpstr>Slice</vt:lpstr>
      <vt:lpstr>Human rights and gender equality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rights and gender equality</dc:title>
  <dc:creator>ASUS</dc:creator>
  <cp:lastModifiedBy>Windows</cp:lastModifiedBy>
  <cp:revision>46</cp:revision>
  <dcterms:created xsi:type="dcterms:W3CDTF">2019-02-23T07:38:04Z</dcterms:created>
  <dcterms:modified xsi:type="dcterms:W3CDTF">2021-07-11T11:58:29Z</dcterms:modified>
</cp:coreProperties>
</file>