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59" r:id="rId6"/>
    <p:sldId id="266" r:id="rId7"/>
    <p:sldId id="260" r:id="rId8"/>
    <p:sldId id="274" r:id="rId9"/>
    <p:sldId id="261" r:id="rId10"/>
    <p:sldId id="262" r:id="rId11"/>
    <p:sldId id="265" r:id="rId12"/>
    <p:sldId id="270" r:id="rId13"/>
    <p:sldId id="268"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9" d="100"/>
          <a:sy n="89" d="100"/>
        </p:scale>
        <p:origin x="4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2051200"/>
          </a:xfrm>
        </p:spPr>
        <p:txBody>
          <a:bodyPr/>
          <a:lstStyle/>
          <a:p>
            <a:r>
              <a:rPr lang="en-US" dirty="0">
                <a:latin typeface="Algerian" panose="04020705040A02060702" pitchFamily="82" charset="0"/>
              </a:rPr>
              <a:t>  What the war of independence</a:t>
            </a:r>
            <a:br>
              <a:rPr lang="en-US" dirty="0">
                <a:latin typeface="Algerian" panose="04020705040A02060702" pitchFamily="82" charset="0"/>
              </a:rPr>
            </a:br>
            <a:r>
              <a:rPr lang="en-US" dirty="0">
                <a:latin typeface="Algerian" panose="04020705040A02060702" pitchFamily="82" charset="0"/>
              </a:rPr>
              <a:t>                    teaches us</a:t>
            </a:r>
            <a:br>
              <a:rPr lang="en-US" dirty="0">
                <a:latin typeface="Algerian" panose="04020705040A02060702" pitchFamily="82" charset="0"/>
              </a:rPr>
            </a:br>
            <a:r>
              <a:rPr lang="en-US" dirty="0">
                <a:latin typeface="Algerian" panose="04020705040A02060702" pitchFamily="82" charset="0"/>
              </a:rPr>
              <a:t>                        </a:t>
            </a:r>
            <a:r>
              <a:rPr lang="en-US" sz="2400" dirty="0">
                <a:latin typeface="Algerian" panose="04020705040A02060702" pitchFamily="82" charset="0"/>
              </a:rPr>
              <a:t>section: b17</a:t>
            </a:r>
            <a:endParaRPr lang="en-US" dirty="0">
              <a:latin typeface="Algerian" panose="04020705040A02060702" pitchFamily="82" charset="0"/>
            </a:endParaRPr>
          </a:p>
        </p:txBody>
      </p:sp>
      <p:sp>
        <p:nvSpPr>
          <p:cNvPr id="3" name="Subtitle 2"/>
          <p:cNvSpPr>
            <a:spLocks noGrp="1"/>
          </p:cNvSpPr>
          <p:nvPr>
            <p:ph type="subTitle" idx="4294967295"/>
          </p:nvPr>
        </p:nvSpPr>
        <p:spPr>
          <a:xfrm>
            <a:off x="1290415" y="2888406"/>
            <a:ext cx="9588500" cy="4521200"/>
          </a:xfrm>
        </p:spPr>
        <p:txBody>
          <a:bodyPr/>
          <a:lstStyle/>
          <a:p>
            <a:pPr marL="342900" indent="-342900">
              <a:buFont typeface="Wingdings" panose="05000000000000000000" pitchFamily="2" charset="2"/>
              <a:buChar char="q"/>
            </a:pPr>
            <a:r>
              <a:rPr lang="en-US" b="1" dirty="0">
                <a:solidFill>
                  <a:schemeClr val="tx1"/>
                </a:solidFill>
                <a:latin typeface="Algerian" panose="04020705040A02060702" pitchFamily="82" charset="0"/>
              </a:rPr>
              <a:t>Submitted by:</a:t>
            </a:r>
          </a:p>
          <a:p>
            <a:r>
              <a:rPr lang="en-US" dirty="0"/>
              <a:t> </a:t>
            </a:r>
            <a:r>
              <a:rPr lang="en-US" dirty="0">
                <a:latin typeface="Algerian" panose="04020705040A02060702" pitchFamily="82" charset="0"/>
              </a:rPr>
              <a:t>RIFAT FAHINUL AHMED (19-40364-1)</a:t>
            </a:r>
          </a:p>
          <a:p>
            <a:r>
              <a:rPr lang="en-US" dirty="0">
                <a:latin typeface="Algerian" panose="04020705040A02060702" pitchFamily="82" charset="0"/>
              </a:rPr>
              <a:t> ZEBA SEHRISH (19-40342-1)</a:t>
            </a:r>
          </a:p>
          <a:p>
            <a:r>
              <a:rPr lang="en-US" dirty="0">
                <a:latin typeface="Algerian" panose="04020705040A02060702" pitchFamily="82" charset="0"/>
              </a:rPr>
              <a:t> Fahmida  khanam (19-40351-1)</a:t>
            </a:r>
          </a:p>
          <a:p>
            <a:r>
              <a:rPr lang="en-US" dirty="0">
                <a:latin typeface="Algerian" panose="04020705040A02060702" pitchFamily="82" charset="0"/>
              </a:rPr>
              <a:t>Hasan MD. Mahin (19-40345-1)</a:t>
            </a:r>
          </a:p>
          <a:p>
            <a:r>
              <a:rPr lang="en-US" dirty="0">
                <a:latin typeface="Algerian" panose="04020705040A02060702" pitchFamily="82" charset="0"/>
              </a:rPr>
              <a:t>Era israt yeasin (19-40331-1)</a:t>
            </a:r>
          </a:p>
          <a:p>
            <a:r>
              <a:rPr lang="en-US" dirty="0">
                <a:latin typeface="Algerian" panose="04020705040A02060702" pitchFamily="82" charset="0"/>
              </a:rPr>
              <a:t>SAYMA ALAM (19-40376-1)</a:t>
            </a:r>
          </a:p>
        </p:txBody>
      </p:sp>
    </p:spTree>
    <p:extLst>
      <p:ext uri="{BB962C8B-B14F-4D97-AF65-F5344CB8AC3E}">
        <p14:creationId xmlns:p14="http://schemas.microsoft.com/office/powerpoint/2010/main" val="1559942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470" y="1666431"/>
            <a:ext cx="6896457" cy="6033331"/>
          </a:xfrm>
        </p:spPr>
        <p:txBody>
          <a:bodyPr/>
          <a:lstStyle/>
          <a:p>
            <a:pPr>
              <a:buFont typeface="Wingdings" panose="05000000000000000000" pitchFamily="2" charset="2"/>
              <a:buChar char="q"/>
            </a:pPr>
            <a:r>
              <a:rPr lang="en-US" sz="3200" dirty="0">
                <a:latin typeface="Algerian" panose="04020705040A02060702" pitchFamily="82" charset="0"/>
                <a:ea typeface="Arial Unicode MS" panose="020B0604020202020204" pitchFamily="34" charset="-128"/>
                <a:cs typeface="Arial Unicode MS" panose="020B0604020202020204" pitchFamily="34" charset="-128"/>
              </a:rPr>
              <a:t>Women Power</a:t>
            </a:r>
          </a:p>
          <a:p>
            <a:pPr marL="0" indent="0">
              <a:buNone/>
            </a:pPr>
            <a:endParaRPr lang="en-US" dirty="0"/>
          </a:p>
          <a:p>
            <a:pPr>
              <a:buFont typeface="Wingdings" panose="05000000000000000000" pitchFamily="2" charset="2"/>
              <a:buChar char="Ø"/>
            </a:pPr>
            <a:r>
              <a:rPr lang="en-US" dirty="0">
                <a:latin typeface="Century" panose="02040604050505020304" pitchFamily="18" charset="0"/>
              </a:rPr>
              <a:t>During the liberation war, women also participated physically and in other ways. Their contribution undoubtedly makes us realize about woman power.</a:t>
            </a:r>
          </a:p>
          <a:p>
            <a:pPr>
              <a:buFont typeface="Wingdings" panose="05000000000000000000" pitchFamily="2" charset="2"/>
              <a:buChar char="Ø"/>
            </a:pPr>
            <a:endParaRPr lang="en-US" dirty="0">
              <a:latin typeface="Century" panose="02040604050505020304" pitchFamily="18" charset="0"/>
            </a:endParaRPr>
          </a:p>
          <a:p>
            <a:pPr>
              <a:buFont typeface="Wingdings" panose="05000000000000000000" pitchFamily="2" charset="2"/>
              <a:buChar char="Ø"/>
            </a:pPr>
            <a:r>
              <a:rPr lang="en-US" dirty="0">
                <a:latin typeface="Century" panose="02040604050505020304" pitchFamily="18" charset="0"/>
              </a:rPr>
              <a:t>Women deserves equal respect like men in terms of liberating our country. That’s why, it’s our duty to ensure women power to give our mothers and sisters the platform so that they can serve our country proudly.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958" y="1455812"/>
            <a:ext cx="3810000" cy="4782617"/>
          </a:xfrm>
          <a:prstGeom prst="rect">
            <a:avLst/>
          </a:prstGeom>
        </p:spPr>
      </p:pic>
    </p:spTree>
    <p:extLst>
      <p:ext uri="{BB962C8B-B14F-4D97-AF65-F5344CB8AC3E}">
        <p14:creationId xmlns:p14="http://schemas.microsoft.com/office/powerpoint/2010/main" val="1951926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8224" y="1204957"/>
            <a:ext cx="9716568" cy="6033331"/>
          </a:xfrm>
        </p:spPr>
        <p:txBody>
          <a:bodyPr/>
          <a:lstStyle/>
          <a:p>
            <a:pPr lvl="2">
              <a:buFont typeface="Wingdings" panose="05000000000000000000" pitchFamily="2" charset="2"/>
              <a:buChar char="q"/>
            </a:pPr>
            <a:r>
              <a:rPr lang="en-US" sz="3400" dirty="0">
                <a:latin typeface="Algerian" panose="04020705040A02060702" pitchFamily="82" charset="0"/>
                <a:ea typeface="Arial Unicode MS" panose="020B0604020202020204" pitchFamily="34" charset="-128"/>
                <a:cs typeface="Arial Unicode MS" panose="020B0604020202020204" pitchFamily="34" charset="-128"/>
              </a:rPr>
              <a:t> Proper usage of intelligence                </a:t>
            </a:r>
          </a:p>
          <a:p>
            <a:pPr marL="0" indent="0">
              <a:buNone/>
            </a:pPr>
            <a:r>
              <a:rPr lang="en-US" dirty="0"/>
              <a:t>                                </a:t>
            </a:r>
            <a:r>
              <a:rPr lang="en-US" sz="3200" dirty="0">
                <a:latin typeface="Algerian" panose="04020705040A02060702" pitchFamily="82" charset="0"/>
              </a:rPr>
              <a:t>&amp; courage in wars</a:t>
            </a:r>
            <a:r>
              <a:rPr lang="en-US" dirty="0"/>
              <a:t>   </a:t>
            </a:r>
          </a:p>
          <a:p>
            <a:pPr marL="0" indent="0">
              <a:buNone/>
            </a:pPr>
            <a:endParaRPr lang="en-US" dirty="0"/>
          </a:p>
          <a:p>
            <a:pPr>
              <a:buFont typeface="Wingdings" panose="05000000000000000000" pitchFamily="2" charset="2"/>
              <a:buChar char="Ø"/>
            </a:pPr>
            <a:r>
              <a:rPr lang="en-US" dirty="0">
                <a:latin typeface="Century" panose="02040604050505020304" pitchFamily="18" charset="0"/>
              </a:rPr>
              <a:t>Intelligence during war works to execute plans properly and gather internal information to fight against enemies</a:t>
            </a:r>
            <a:r>
              <a:rPr lang="en-US" dirty="0"/>
              <a:t> </a:t>
            </a:r>
            <a:r>
              <a:rPr lang="en-US" dirty="0">
                <a:latin typeface="Century" panose="02040604050505020304" pitchFamily="18" charset="0"/>
              </a:rPr>
              <a:t>much effectively. </a:t>
            </a:r>
            <a:r>
              <a:rPr lang="en-US" dirty="0"/>
              <a:t> </a:t>
            </a:r>
          </a:p>
          <a:p>
            <a:pPr>
              <a:buFont typeface="Wingdings" panose="05000000000000000000" pitchFamily="2" charset="2"/>
              <a:buChar char="Ø"/>
            </a:pPr>
            <a:endParaRPr lang="en-US" dirty="0"/>
          </a:p>
          <a:p>
            <a:pPr>
              <a:buFont typeface="Wingdings" panose="05000000000000000000" pitchFamily="2" charset="2"/>
              <a:buChar char="Ø"/>
            </a:pPr>
            <a:r>
              <a:rPr lang="en-US" dirty="0">
                <a:latin typeface="Century" panose="02040604050505020304" pitchFamily="18" charset="0"/>
              </a:rPr>
              <a:t>Without a lot amount of courage, maybe our fighters couldn’t make us independent and we could still need to live as slaves of Pakistani dictators. So, always we are to be courageous to fight for our rights.</a:t>
            </a:r>
            <a:r>
              <a:rPr lang="en-US" dirty="0"/>
              <a:t>  </a:t>
            </a:r>
          </a:p>
        </p:txBody>
      </p:sp>
    </p:spTree>
    <p:extLst>
      <p:ext uri="{BB962C8B-B14F-4D97-AF65-F5344CB8AC3E}">
        <p14:creationId xmlns:p14="http://schemas.microsoft.com/office/powerpoint/2010/main" val="1002667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7847" y="2965390"/>
            <a:ext cx="9554197" cy="6033331"/>
          </a:xfrm>
        </p:spPr>
        <p:txBody>
          <a:bodyPr/>
          <a:lstStyle/>
          <a:p>
            <a:pPr>
              <a:buFont typeface="Wingdings" panose="05000000000000000000" pitchFamily="2" charset="2"/>
              <a:buChar char="q"/>
            </a:pPr>
            <a:r>
              <a:rPr lang="en-US" sz="3200" dirty="0">
                <a:latin typeface="Algerian" panose="04020705040A02060702" pitchFamily="82" charset="0"/>
                <a:ea typeface="Arial Unicode MS" panose="020B0604020202020204" pitchFamily="34" charset="-128"/>
                <a:cs typeface="Arial Unicode MS" panose="020B0604020202020204" pitchFamily="34" charset="-128"/>
              </a:rPr>
              <a:t>Well Planning &amp; Unity</a:t>
            </a:r>
          </a:p>
          <a:p>
            <a:pPr marL="0" indent="0">
              <a:buNone/>
            </a:pPr>
            <a:endParaRPr lang="en-US" dirty="0"/>
          </a:p>
          <a:p>
            <a:pPr>
              <a:buFont typeface="Wingdings" panose="05000000000000000000" pitchFamily="2" charset="2"/>
              <a:buChar char="Ø"/>
            </a:pPr>
            <a:r>
              <a:rPr lang="en-US" dirty="0">
                <a:latin typeface="Century" panose="02040604050505020304" pitchFamily="18" charset="0"/>
              </a:rPr>
              <a:t>We can see some nice planning and strong unity among warriors of our liberation war. So, it is the best learning for us to be strong bond among our people to fight against adversities.</a:t>
            </a:r>
          </a:p>
          <a:p>
            <a:pPr marL="0" indent="0">
              <a:buNone/>
            </a:pPr>
            <a:endParaRPr lang="en-US" dirty="0">
              <a:latin typeface="Century" panose="02040604050505020304" pitchFamily="18" charset="0"/>
            </a:endParaRPr>
          </a:p>
          <a:p>
            <a:pPr>
              <a:buFont typeface="Wingdings" panose="05000000000000000000" pitchFamily="2" charset="2"/>
              <a:buChar char="Ø"/>
            </a:pPr>
            <a:r>
              <a:rPr lang="en-US" dirty="0">
                <a:latin typeface="Century" panose="02040604050505020304" pitchFamily="18" charset="0"/>
              </a:rPr>
              <a:t>Independence war teaches us that unity formation works very importantly to defeat even people with stronger power than 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668" y="413047"/>
            <a:ext cx="9349098" cy="2295970"/>
          </a:xfrm>
          <a:prstGeom prst="rect">
            <a:avLst/>
          </a:prstGeom>
        </p:spPr>
      </p:pic>
    </p:spTree>
    <p:extLst>
      <p:ext uri="{BB962C8B-B14F-4D97-AF65-F5344CB8AC3E}">
        <p14:creationId xmlns:p14="http://schemas.microsoft.com/office/powerpoint/2010/main" val="1176574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6770" y="1495513"/>
            <a:ext cx="9716568" cy="6033331"/>
          </a:xfrm>
        </p:spPr>
        <p:txBody>
          <a:bodyPr/>
          <a:lstStyle/>
          <a:p>
            <a:pPr>
              <a:buFont typeface="Wingdings" panose="05000000000000000000" pitchFamily="2" charset="2"/>
              <a:buChar char="q"/>
            </a:pPr>
            <a:r>
              <a:rPr lang="en-US" sz="3200" dirty="0">
                <a:latin typeface="Algerian" panose="04020705040A02060702" pitchFamily="82" charset="0"/>
                <a:ea typeface="Arial Unicode MS" panose="020B0604020202020204" pitchFamily="34" charset="-128"/>
                <a:cs typeface="Arial Unicode MS" panose="020B0604020202020204" pitchFamily="34" charset="-128"/>
              </a:rPr>
              <a:t>Fight against Racism</a:t>
            </a:r>
          </a:p>
          <a:p>
            <a:pPr marL="0" indent="0">
              <a:buNone/>
            </a:pPr>
            <a:endParaRPr lang="en-US" dirty="0"/>
          </a:p>
          <a:p>
            <a:pPr>
              <a:buFont typeface="Wingdings" panose="05000000000000000000" pitchFamily="2" charset="2"/>
              <a:buChar char="Ø"/>
            </a:pPr>
            <a:r>
              <a:rPr lang="en-US" dirty="0">
                <a:latin typeface="Century" panose="02040604050505020304" pitchFamily="18" charset="0"/>
              </a:rPr>
              <a:t>To live a life without any immoral enforcement is the basic concept of fighting against racism. </a:t>
            </a:r>
          </a:p>
          <a:p>
            <a:pPr marL="0" indent="0">
              <a:buNone/>
            </a:pPr>
            <a:endParaRPr lang="en-US" dirty="0">
              <a:latin typeface="Century" panose="02040604050505020304" pitchFamily="18" charset="0"/>
            </a:endParaRPr>
          </a:p>
          <a:p>
            <a:pPr>
              <a:buFont typeface="Wingdings" panose="05000000000000000000" pitchFamily="2" charset="2"/>
              <a:buChar char="Ø"/>
            </a:pPr>
            <a:r>
              <a:rPr lang="en-US" dirty="0">
                <a:latin typeface="Century" panose="02040604050505020304" pitchFamily="18" charset="0"/>
              </a:rPr>
              <a:t>Racism can never be the reason to have peace among people in any country. Independence war also teaches us to broaden our thoughts from stereotypic racism facts.  </a:t>
            </a:r>
          </a:p>
        </p:txBody>
      </p:sp>
    </p:spTree>
    <p:extLst>
      <p:ext uri="{BB962C8B-B14F-4D97-AF65-F5344CB8AC3E}">
        <p14:creationId xmlns:p14="http://schemas.microsoft.com/office/powerpoint/2010/main" val="1150177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3306" y="987040"/>
            <a:ext cx="10579694" cy="5870960"/>
          </a:xfrm>
        </p:spPr>
        <p:txBody>
          <a:bodyPr>
            <a:normAutofit/>
          </a:bodyPr>
          <a:lstStyle/>
          <a:p>
            <a:pPr>
              <a:buFont typeface="Wingdings" panose="05000000000000000000" pitchFamily="2" charset="2"/>
              <a:buChar char="q"/>
            </a:pPr>
            <a:r>
              <a:rPr lang="en-US" sz="3200" dirty="0">
                <a:latin typeface="Algerian" panose="04020705040A02060702" pitchFamily="82" charset="0"/>
              </a:rPr>
              <a:t>Conclusion   </a:t>
            </a:r>
          </a:p>
          <a:p>
            <a:pPr marL="0" indent="0">
              <a:buNone/>
            </a:pPr>
            <a:endParaRPr lang="en-US" dirty="0">
              <a:latin typeface="Century" panose="02040604050505020304" pitchFamily="18" charset="0"/>
            </a:endParaRPr>
          </a:p>
          <a:p>
            <a:pPr>
              <a:buFont typeface="Wingdings" panose="05000000000000000000" pitchFamily="2" charset="2"/>
              <a:buChar char="Ø"/>
            </a:pPr>
            <a:r>
              <a:rPr lang="en-US" dirty="0">
                <a:latin typeface="Century" panose="02040604050505020304" pitchFamily="18" charset="0"/>
              </a:rPr>
              <a:t>Achievement after the liberation war -     </a:t>
            </a:r>
          </a:p>
          <a:p>
            <a:pPr marL="0" indent="0">
              <a:buNone/>
            </a:pPr>
            <a:r>
              <a:rPr lang="en-US" dirty="0">
                <a:latin typeface="Century" panose="02040604050505020304" pitchFamily="18" charset="0"/>
              </a:rPr>
              <a:t>     A new nation, A new flag, A new map, Most valuable freedom.</a:t>
            </a:r>
          </a:p>
          <a:p>
            <a:pPr>
              <a:buFont typeface="Wingdings" panose="05000000000000000000" pitchFamily="2" charset="2"/>
              <a:buChar char="Ø"/>
            </a:pPr>
            <a:r>
              <a:rPr lang="en-US" dirty="0">
                <a:latin typeface="Century" panose="02040604050505020304" pitchFamily="18" charset="0"/>
              </a:rPr>
              <a:t>Steps to protect country and freedom </a:t>
            </a:r>
          </a:p>
          <a:p>
            <a:pPr marL="0" indent="0">
              <a:buNone/>
            </a:pPr>
            <a:r>
              <a:rPr lang="en-US" dirty="0">
                <a:latin typeface="Century" panose="02040604050505020304" pitchFamily="18" charset="0"/>
              </a:rPr>
              <a:t>    *Obey the rules of our country</a:t>
            </a:r>
          </a:p>
          <a:p>
            <a:pPr marL="0" indent="0">
              <a:buNone/>
            </a:pPr>
            <a:r>
              <a:rPr lang="en-US" dirty="0">
                <a:latin typeface="Century" panose="02040604050505020304" pitchFamily="18" charset="0"/>
              </a:rPr>
              <a:t>     * Practice the duties towards country whole heartedly.         </a:t>
            </a:r>
          </a:p>
          <a:p>
            <a:pPr marL="0" indent="0">
              <a:buNone/>
            </a:pPr>
            <a:r>
              <a:rPr lang="en-US" dirty="0">
                <a:latin typeface="Century" panose="02040604050505020304" pitchFamily="18" charset="0"/>
              </a:rPr>
              <a:t>     *Forming several commission to ensure good governance </a:t>
            </a:r>
          </a:p>
          <a:p>
            <a:pPr marL="0" indent="0">
              <a:buNone/>
            </a:pPr>
            <a:r>
              <a:rPr lang="en-US" dirty="0">
                <a:latin typeface="Century" panose="02040604050505020304" pitchFamily="18" charset="0"/>
              </a:rPr>
              <a:t>     *Introducing local government system through election</a:t>
            </a:r>
          </a:p>
          <a:p>
            <a:pPr marL="0" indent="0">
              <a:buNone/>
            </a:pPr>
            <a:r>
              <a:rPr lang="en-US" dirty="0">
                <a:latin typeface="Century" panose="02040604050505020304" pitchFamily="18" charset="0"/>
              </a:rPr>
              <a:t>     *Development in education sector </a:t>
            </a:r>
          </a:p>
          <a:p>
            <a:pPr marL="0" indent="0">
              <a:buNone/>
            </a:pPr>
            <a:r>
              <a:rPr lang="en-US" dirty="0">
                <a:latin typeface="Century" panose="02040604050505020304" pitchFamily="18" charset="0"/>
              </a:rPr>
              <a:t>     *Minimizing dependency on foreign aids and </a:t>
            </a:r>
            <a:r>
              <a:rPr lang="en-US" dirty="0" err="1">
                <a:latin typeface="Century" panose="02040604050505020304" pitchFamily="18" charset="0"/>
              </a:rPr>
              <a:t>emphasising</a:t>
            </a:r>
            <a:r>
              <a:rPr lang="en-US" dirty="0">
                <a:latin typeface="Century" panose="02040604050505020304" pitchFamily="18" charset="0"/>
              </a:rPr>
              <a:t> on country products</a:t>
            </a:r>
          </a:p>
        </p:txBody>
      </p:sp>
    </p:spTree>
    <p:extLst>
      <p:ext uri="{BB962C8B-B14F-4D97-AF65-F5344CB8AC3E}">
        <p14:creationId xmlns:p14="http://schemas.microsoft.com/office/powerpoint/2010/main" val="3601358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5647" y="2939545"/>
            <a:ext cx="9404723" cy="1400530"/>
          </a:xfrm>
        </p:spPr>
        <p:txBody>
          <a:bodyPr/>
          <a:lstStyle/>
          <a:p>
            <a:r>
              <a:rPr lang="en-US" dirty="0">
                <a:latin typeface="Algerian" panose="04020705040A02060702" pitchFamily="82" charset="0"/>
              </a:rPr>
              <a:t>Thank you everyone</a:t>
            </a:r>
          </a:p>
        </p:txBody>
      </p:sp>
    </p:spTree>
    <p:extLst>
      <p:ext uri="{BB962C8B-B14F-4D97-AF65-F5344CB8AC3E}">
        <p14:creationId xmlns:p14="http://schemas.microsoft.com/office/powerpoint/2010/main" val="170658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120" y="888762"/>
            <a:ext cx="8357786" cy="5597495"/>
          </a:xfrm>
        </p:spPr>
        <p:txBody>
          <a:bodyPr>
            <a:normAutofit fontScale="85000" lnSpcReduction="20000"/>
          </a:bodyPr>
          <a:lstStyle/>
          <a:p>
            <a:pPr>
              <a:buFont typeface="Wingdings" panose="05000000000000000000" pitchFamily="2" charset="2"/>
              <a:buChar char="v"/>
            </a:pPr>
            <a:r>
              <a:rPr lang="en-US" sz="3200" b="1" dirty="0">
                <a:latin typeface="Algerian" panose="04020705040A02060702" pitchFamily="82" charset="0"/>
              </a:rPr>
              <a:t>OUTLINE</a:t>
            </a:r>
            <a:r>
              <a:rPr lang="en-US" sz="3200" dirty="0">
                <a:latin typeface="Algerian" panose="04020705040A02060702" pitchFamily="82" charset="0"/>
              </a:rPr>
              <a:t>:</a:t>
            </a:r>
          </a:p>
          <a:p>
            <a:pPr>
              <a:buFont typeface="Wingdings" panose="05000000000000000000" pitchFamily="2" charset="2"/>
              <a:buChar char="q"/>
            </a:pPr>
            <a:r>
              <a:rPr lang="en-US" sz="2400" dirty="0">
                <a:latin typeface="Century" panose="02040604050505020304" pitchFamily="18" charset="0"/>
                <a:ea typeface="Arial Unicode MS" panose="020B0604020202020204" pitchFamily="34" charset="-128"/>
                <a:cs typeface="Arial Unicode MS" panose="020B0604020202020204" pitchFamily="34" charset="-128"/>
              </a:rPr>
              <a:t>Importance of Independence</a:t>
            </a:r>
          </a:p>
          <a:p>
            <a:pPr>
              <a:buFont typeface="Wingdings" panose="05000000000000000000" pitchFamily="2" charset="2"/>
              <a:buChar char="q"/>
            </a:pPr>
            <a:r>
              <a:rPr lang="en-US" sz="2400" dirty="0">
                <a:latin typeface="Century" panose="02040604050505020304" pitchFamily="18" charset="0"/>
                <a:ea typeface="Arial Unicode MS" panose="020B0604020202020204" pitchFamily="34" charset="-128"/>
                <a:cs typeface="Arial Unicode MS" panose="020B0604020202020204" pitchFamily="34" charset="-128"/>
              </a:rPr>
              <a:t>Sovereign Identity  </a:t>
            </a:r>
          </a:p>
          <a:p>
            <a:pPr>
              <a:buFont typeface="Wingdings" panose="05000000000000000000" pitchFamily="2" charset="2"/>
              <a:buChar char="q"/>
            </a:pPr>
            <a:r>
              <a:rPr lang="en-US" sz="2400" dirty="0">
                <a:latin typeface="Century" panose="02040604050505020304" pitchFamily="18" charset="0"/>
                <a:ea typeface="Arial Unicode MS" panose="020B0604020202020204" pitchFamily="34" charset="-128"/>
                <a:cs typeface="Arial Unicode MS" panose="020B0604020202020204" pitchFamily="34" charset="-128"/>
              </a:rPr>
              <a:t>About Patriotism  </a:t>
            </a:r>
          </a:p>
          <a:p>
            <a:pPr>
              <a:buFont typeface="Wingdings" panose="05000000000000000000" pitchFamily="2" charset="2"/>
              <a:buChar char="q"/>
            </a:pPr>
            <a:r>
              <a:rPr lang="en-US" sz="2400" dirty="0">
                <a:latin typeface="Century" panose="02040604050505020304" pitchFamily="18" charset="0"/>
                <a:ea typeface="Arial Unicode MS" panose="020B0604020202020204" pitchFamily="34" charset="-128"/>
                <a:cs typeface="Arial Unicode MS" panose="020B0604020202020204" pitchFamily="34" charset="-128"/>
              </a:rPr>
              <a:t>To accomplish Democracy</a:t>
            </a:r>
          </a:p>
          <a:p>
            <a:pPr>
              <a:buFont typeface="Wingdings" panose="05000000000000000000" pitchFamily="2" charset="2"/>
              <a:buChar char="q"/>
            </a:pPr>
            <a:r>
              <a:rPr lang="en-US" sz="2400" dirty="0">
                <a:latin typeface="Century" panose="02040604050505020304" pitchFamily="18" charset="0"/>
                <a:ea typeface="Arial Unicode MS" panose="020B0604020202020204" pitchFamily="34" charset="-128"/>
                <a:cs typeface="Arial Unicode MS" panose="020B0604020202020204" pitchFamily="34" charset="-128"/>
              </a:rPr>
              <a:t>Responsible towards Country</a:t>
            </a:r>
          </a:p>
          <a:p>
            <a:pPr>
              <a:buFont typeface="Wingdings" panose="05000000000000000000" pitchFamily="2" charset="2"/>
              <a:buChar char="q"/>
            </a:pPr>
            <a:r>
              <a:rPr lang="en-US" sz="2400" dirty="0">
                <a:latin typeface="Century" panose="02040604050505020304" pitchFamily="18" charset="0"/>
                <a:ea typeface="Arial Unicode MS" panose="020B0604020202020204" pitchFamily="34" charset="-128"/>
                <a:cs typeface="Arial Unicode MS" panose="020B0604020202020204" pitchFamily="34" charset="-128"/>
              </a:rPr>
              <a:t>Having Political Stability</a:t>
            </a:r>
          </a:p>
          <a:p>
            <a:pPr>
              <a:buFont typeface="Wingdings" panose="05000000000000000000" pitchFamily="2" charset="2"/>
              <a:buChar char="q"/>
            </a:pPr>
            <a:r>
              <a:rPr lang="en-US" sz="2400" dirty="0">
                <a:latin typeface="Century" panose="02040604050505020304" pitchFamily="18" charset="0"/>
                <a:ea typeface="Arial Unicode MS" panose="020B0604020202020204" pitchFamily="34" charset="-128"/>
                <a:cs typeface="Arial Unicode MS" panose="020B0604020202020204" pitchFamily="34" charset="-128"/>
              </a:rPr>
              <a:t>Draw out the Conspirators</a:t>
            </a:r>
          </a:p>
          <a:p>
            <a:pPr>
              <a:buFont typeface="Wingdings" panose="05000000000000000000" pitchFamily="2" charset="2"/>
              <a:buChar char="q"/>
            </a:pPr>
            <a:r>
              <a:rPr lang="en-US" sz="2400" dirty="0">
                <a:latin typeface="Century" panose="02040604050505020304" pitchFamily="18" charset="0"/>
                <a:ea typeface="Arial Unicode MS" panose="020B0604020202020204" pitchFamily="34" charset="-128"/>
                <a:cs typeface="Arial Unicode MS" panose="020B0604020202020204" pitchFamily="34" charset="-128"/>
              </a:rPr>
              <a:t>Women Power</a:t>
            </a:r>
          </a:p>
          <a:p>
            <a:pPr>
              <a:buFont typeface="Wingdings" panose="05000000000000000000" pitchFamily="2" charset="2"/>
              <a:buChar char="q"/>
            </a:pPr>
            <a:r>
              <a:rPr lang="en-US" sz="2400" dirty="0">
                <a:latin typeface="Century" panose="02040604050505020304" pitchFamily="18" charset="0"/>
                <a:ea typeface="Arial Unicode MS" panose="020B0604020202020204" pitchFamily="34" charset="-128"/>
                <a:cs typeface="Arial Unicode MS" panose="020B0604020202020204" pitchFamily="34" charset="-128"/>
              </a:rPr>
              <a:t>Proper usage of intelligent &amp; courage in Wars</a:t>
            </a:r>
          </a:p>
          <a:p>
            <a:pPr>
              <a:buFont typeface="Wingdings" panose="05000000000000000000" pitchFamily="2" charset="2"/>
              <a:buChar char="q"/>
            </a:pPr>
            <a:r>
              <a:rPr lang="en-US" sz="2400" dirty="0">
                <a:latin typeface="Century" panose="02040604050505020304" pitchFamily="18" charset="0"/>
                <a:ea typeface="Arial Unicode MS" panose="020B0604020202020204" pitchFamily="34" charset="-128"/>
                <a:cs typeface="Arial Unicode MS" panose="020B0604020202020204" pitchFamily="34" charset="-128"/>
              </a:rPr>
              <a:t>Well Planning &amp; Unity</a:t>
            </a:r>
          </a:p>
          <a:p>
            <a:pPr>
              <a:buFont typeface="Wingdings" panose="05000000000000000000" pitchFamily="2" charset="2"/>
              <a:buChar char="q"/>
            </a:pPr>
            <a:r>
              <a:rPr lang="en-US" sz="2400" dirty="0">
                <a:latin typeface="Century" panose="02040604050505020304" pitchFamily="18" charset="0"/>
                <a:ea typeface="Arial Unicode MS" panose="020B0604020202020204" pitchFamily="34" charset="-128"/>
                <a:cs typeface="Arial Unicode MS" panose="020B0604020202020204" pitchFamily="34" charset="-128"/>
              </a:rPr>
              <a:t>Fight against Racism</a:t>
            </a:r>
          </a:p>
          <a:p>
            <a:pPr>
              <a:buFont typeface="Wingdings" panose="05000000000000000000" pitchFamily="2" charset="2"/>
              <a:buChar char="q"/>
            </a:pPr>
            <a:r>
              <a:rPr lang="en-US" sz="2400" dirty="0">
                <a:latin typeface="Century" panose="02040604050505020304" pitchFamily="18" charset="0"/>
                <a:ea typeface="Arial Unicode MS" panose="020B0604020202020204" pitchFamily="34" charset="-128"/>
                <a:cs typeface="Arial Unicode MS" panose="020B0604020202020204" pitchFamily="34" charset="-128"/>
              </a:rPr>
              <a:t>Conclusion</a:t>
            </a:r>
          </a:p>
          <a:p>
            <a:pPr marL="0" indent="0">
              <a:buNone/>
            </a:pPr>
            <a:r>
              <a:rPr lang="en-US" sz="2400" dirty="0">
                <a:latin typeface="Century" panose="02040604050505020304" pitchFamily="18" charset="0"/>
                <a:ea typeface="Arial Unicode MS" panose="020B0604020202020204" pitchFamily="34" charset="-128"/>
                <a:cs typeface="Arial Unicode MS" panose="020B0604020202020204" pitchFamily="34" charset="-128"/>
              </a:rPr>
              <a:t>   </a:t>
            </a:r>
          </a:p>
        </p:txBody>
      </p:sp>
    </p:spTree>
    <p:extLst>
      <p:ext uri="{BB962C8B-B14F-4D97-AF65-F5344CB8AC3E}">
        <p14:creationId xmlns:p14="http://schemas.microsoft.com/office/powerpoint/2010/main" val="3459789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938" y="743484"/>
            <a:ext cx="10229317" cy="5470732"/>
          </a:xfrm>
        </p:spPr>
        <p:txBody>
          <a:bodyPr/>
          <a:lstStyle/>
          <a:p>
            <a:pPr marL="457200" lvl="1" indent="0">
              <a:buNone/>
            </a:pPr>
            <a:endParaRPr lang="en-US" sz="3200" dirty="0">
              <a:latin typeface="Century" panose="02040604050505020304" pitchFamily="18" charset="0"/>
              <a:ea typeface="Arial Unicode MS" panose="020B0604020202020204" pitchFamily="34" charset="-128"/>
              <a:cs typeface="Arial Unicode MS" panose="020B0604020202020204" pitchFamily="34" charset="-128"/>
            </a:endParaRPr>
          </a:p>
          <a:p>
            <a:pPr lvl="1">
              <a:buFont typeface="Wingdings" panose="05000000000000000000" pitchFamily="2" charset="2"/>
              <a:buChar char="q"/>
            </a:pPr>
            <a:r>
              <a:rPr lang="en-US" sz="3200" dirty="0">
                <a:latin typeface="Century" panose="02040604050505020304" pitchFamily="18" charset="0"/>
                <a:ea typeface="Arial Unicode MS" panose="020B0604020202020204" pitchFamily="34" charset="-128"/>
                <a:cs typeface="Arial Unicode MS" panose="020B0604020202020204" pitchFamily="34" charset="-128"/>
              </a:rPr>
              <a:t> </a:t>
            </a:r>
            <a:r>
              <a:rPr lang="en-US" sz="3200" dirty="0">
                <a:latin typeface="Algerian" panose="04020705040A02060702" pitchFamily="82" charset="0"/>
                <a:ea typeface="Arial Unicode MS" panose="020B0604020202020204" pitchFamily="34" charset="-128"/>
                <a:cs typeface="Arial Unicode MS" panose="020B0604020202020204" pitchFamily="34" charset="-128"/>
              </a:rPr>
              <a:t>Importance of Independence   </a:t>
            </a:r>
          </a:p>
          <a:p>
            <a:pPr lvl="1">
              <a:buFont typeface="Wingdings" panose="05000000000000000000" pitchFamily="2" charset="2"/>
              <a:buChar char="Ø"/>
            </a:pPr>
            <a:endParaRPr lang="en-US" sz="2000" dirty="0">
              <a:latin typeface="Century" panose="02040604050505020304" pitchFamily="18" charset="0"/>
              <a:ea typeface="Arial Unicode MS" panose="020B0604020202020204" pitchFamily="34" charset="-128"/>
              <a:cs typeface="Arial Unicode MS" panose="020B0604020202020204" pitchFamily="34" charset="-128"/>
            </a:endParaRPr>
          </a:p>
          <a:p>
            <a:pPr lvl="1">
              <a:buFont typeface="Wingdings" panose="05000000000000000000" pitchFamily="2" charset="2"/>
              <a:buChar char="Ø"/>
            </a:pPr>
            <a:r>
              <a:rPr lang="en-US" sz="2000" dirty="0">
                <a:latin typeface="Century" panose="02040604050505020304" pitchFamily="18" charset="0"/>
                <a:ea typeface="Arial Unicode MS" panose="020B0604020202020204" pitchFamily="34" charset="-128"/>
                <a:cs typeface="Arial Unicode MS" panose="020B0604020202020204" pitchFamily="34" charset="-128"/>
              </a:rPr>
              <a:t>Learning to support oneself is fundamental for any success one ever </a:t>
            </a:r>
          </a:p>
          <a:p>
            <a:pPr marL="457200" lvl="1" indent="0">
              <a:buNone/>
            </a:pPr>
            <a:r>
              <a:rPr lang="en-US" sz="2000" dirty="0">
                <a:latin typeface="Century" panose="02040604050505020304" pitchFamily="18" charset="0"/>
                <a:ea typeface="Arial Unicode MS" panose="020B0604020202020204" pitchFamily="34" charset="-128"/>
                <a:cs typeface="Arial Unicode MS" panose="020B0604020202020204" pitchFamily="34" charset="-128"/>
              </a:rPr>
              <a:t>    hope to achieve.</a:t>
            </a:r>
          </a:p>
          <a:p>
            <a:pPr marL="457200" lvl="1" indent="0">
              <a:buNone/>
            </a:pPr>
            <a:endParaRPr lang="en-US" sz="2000" dirty="0">
              <a:latin typeface="Century" panose="02040604050505020304" pitchFamily="18" charset="0"/>
              <a:ea typeface="Arial Unicode MS" panose="020B0604020202020204" pitchFamily="34" charset="-128"/>
              <a:cs typeface="Arial Unicode MS" panose="020B0604020202020204" pitchFamily="34" charset="-128"/>
            </a:endParaRPr>
          </a:p>
          <a:p>
            <a:pPr lvl="1">
              <a:buFont typeface="Wingdings" panose="05000000000000000000" pitchFamily="2" charset="2"/>
              <a:buChar char="Ø"/>
            </a:pPr>
            <a:r>
              <a:rPr lang="en-US" sz="2000" dirty="0">
                <a:latin typeface="Century" panose="02040604050505020304" pitchFamily="18" charset="0"/>
                <a:ea typeface="Arial Unicode MS" panose="020B0604020202020204" pitchFamily="34" charset="-128"/>
                <a:cs typeface="Arial Unicode MS" panose="020B0604020202020204" pitchFamily="34" charset="-128"/>
              </a:rPr>
              <a:t>Liberty works as a backbone for one to express strong opinion &amp; to</a:t>
            </a:r>
          </a:p>
          <a:p>
            <a:pPr marL="457200" lvl="1" indent="0">
              <a:buNone/>
            </a:pPr>
            <a:r>
              <a:rPr lang="en-US" sz="2000" dirty="0">
                <a:latin typeface="Century" panose="02040604050505020304" pitchFamily="18" charset="0"/>
                <a:ea typeface="Arial Unicode MS" panose="020B0604020202020204" pitchFamily="34" charset="-128"/>
                <a:cs typeface="Arial Unicode MS" panose="020B0604020202020204" pitchFamily="34" charset="-128"/>
              </a:rPr>
              <a:t>    live the life in his own way.</a:t>
            </a:r>
          </a:p>
          <a:p>
            <a:pPr marL="457200" lvl="1" indent="0">
              <a:buNone/>
            </a:pPr>
            <a:endParaRPr lang="en-US" sz="2000" dirty="0">
              <a:latin typeface="Century" panose="02040604050505020304" pitchFamily="18" charset="0"/>
              <a:ea typeface="Arial Unicode MS" panose="020B0604020202020204" pitchFamily="34" charset="-128"/>
              <a:cs typeface="Arial Unicode MS" panose="020B0604020202020204" pitchFamily="34" charset="-128"/>
            </a:endParaRPr>
          </a:p>
          <a:p>
            <a:pPr marL="457200" lvl="1" indent="0">
              <a:buNone/>
            </a:pPr>
            <a:endParaRPr lang="en-US" sz="2000" dirty="0">
              <a:latin typeface="Century" panose="02040604050505020304" pitchFamily="18" charset="0"/>
              <a:ea typeface="Arial Unicode MS" panose="020B0604020202020204" pitchFamily="34" charset="-128"/>
              <a:cs typeface="Arial Unicode MS" panose="020B0604020202020204" pitchFamily="34" charset="-128"/>
            </a:endParaRPr>
          </a:p>
          <a:p>
            <a:pPr marL="457200" lvl="1" indent="0">
              <a:buNone/>
            </a:pPr>
            <a:endParaRPr lang="en-US" sz="2000" dirty="0">
              <a:latin typeface="Century" panose="02040604050505020304" pitchFamily="18"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611883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1319" y="2914117"/>
            <a:ext cx="8946541" cy="3452500"/>
          </a:xfrm>
        </p:spPr>
        <p:txBody>
          <a:bodyPr>
            <a:normAutofit fontScale="32500" lnSpcReduction="20000"/>
          </a:bodyPr>
          <a:lstStyle/>
          <a:p>
            <a:pPr>
              <a:buFont typeface="Wingdings" panose="05000000000000000000" pitchFamily="2" charset="2"/>
              <a:buChar char="q"/>
            </a:pPr>
            <a:r>
              <a:rPr lang="en-US" sz="9800" dirty="0">
                <a:latin typeface="Algerian" panose="04020705040A02060702" pitchFamily="82" charset="0"/>
              </a:rPr>
              <a:t>Sovereign identity</a:t>
            </a:r>
          </a:p>
          <a:p>
            <a:pPr>
              <a:buFont typeface="Wingdings" panose="05000000000000000000" pitchFamily="2" charset="2"/>
              <a:buChar char="q"/>
            </a:pPr>
            <a:endParaRPr lang="en-US" sz="3200" dirty="0">
              <a:latin typeface="Algerian" panose="04020705040A02060702" pitchFamily="82" charset="0"/>
            </a:endParaRPr>
          </a:p>
          <a:p>
            <a:pPr>
              <a:buFont typeface="Wingdings" panose="05000000000000000000" pitchFamily="2" charset="2"/>
              <a:buChar char="Ø"/>
            </a:pPr>
            <a:r>
              <a:rPr lang="en-US" sz="6200" dirty="0">
                <a:latin typeface="Century" panose="02040604050505020304" pitchFamily="18" charset="0"/>
              </a:rPr>
              <a:t>Independence war not only liberated our country, but also gave a sovereign identity to our country amongst the world.</a:t>
            </a:r>
          </a:p>
          <a:p>
            <a:pPr>
              <a:buFont typeface="Wingdings" panose="05000000000000000000" pitchFamily="2" charset="2"/>
              <a:buChar char="Ø"/>
            </a:pPr>
            <a:endParaRPr lang="en-US" sz="6200" dirty="0">
              <a:latin typeface="Century" panose="02040604050505020304" pitchFamily="18" charset="0"/>
            </a:endParaRPr>
          </a:p>
          <a:p>
            <a:pPr>
              <a:buFont typeface="Wingdings" panose="05000000000000000000" pitchFamily="2" charset="2"/>
              <a:buChar char="Ø"/>
            </a:pPr>
            <a:r>
              <a:rPr lang="en-US" sz="6200" dirty="0">
                <a:latin typeface="Century" panose="02040604050505020304" pitchFamily="18" charset="0"/>
              </a:rPr>
              <a:t>Having sovereignty means living as with strong recognition, being individual by having a flag of our own and liberation war gave us that.</a:t>
            </a:r>
          </a:p>
          <a:p>
            <a:pPr>
              <a:buFont typeface="Wingdings" panose="05000000000000000000" pitchFamily="2" charset="2"/>
              <a:buChar char="Ø"/>
            </a:pPr>
            <a:endParaRPr lang="en-US" sz="6200" dirty="0">
              <a:latin typeface="Century" panose="02040604050505020304" pitchFamily="18" charset="0"/>
            </a:endParaRPr>
          </a:p>
          <a:p>
            <a:pPr>
              <a:buFont typeface="Wingdings" panose="05000000000000000000" pitchFamily="2" charset="2"/>
              <a:buChar char="Ø"/>
            </a:pPr>
            <a:r>
              <a:rPr lang="en-US" sz="6200" dirty="0">
                <a:latin typeface="Century" panose="02040604050505020304" pitchFamily="18" charset="0"/>
              </a:rPr>
              <a:t>Sovereignty gave our country a protection to fight against unfavourable situations.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503" y="282012"/>
            <a:ext cx="9024357" cy="2444096"/>
          </a:xfrm>
          <a:prstGeom prst="rect">
            <a:avLst/>
          </a:prstGeom>
        </p:spPr>
      </p:pic>
    </p:spTree>
    <p:extLst>
      <p:ext uri="{BB962C8B-B14F-4D97-AF65-F5344CB8AC3E}">
        <p14:creationId xmlns:p14="http://schemas.microsoft.com/office/powerpoint/2010/main" val="4176436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6232" y="850308"/>
            <a:ext cx="10297683" cy="6007692"/>
          </a:xfrm>
        </p:spPr>
        <p:txBody>
          <a:bodyPr>
            <a:normAutofit/>
          </a:bodyPr>
          <a:lstStyle/>
          <a:p>
            <a:pPr marL="0" indent="0">
              <a:buNone/>
            </a:pPr>
            <a:endParaRPr lang="en-US" sz="3200" dirty="0">
              <a:latin typeface="Algerian" panose="04020705040A02060702" pitchFamily="82" charset="0"/>
              <a:ea typeface="Arial Unicode MS" panose="020B0604020202020204" pitchFamily="34" charset="-128"/>
              <a:cs typeface="Arial Unicode MS" panose="020B0604020202020204" pitchFamily="34" charset="-128"/>
            </a:endParaRPr>
          </a:p>
          <a:p>
            <a:pPr>
              <a:buFont typeface="Wingdings" panose="05000000000000000000" pitchFamily="2" charset="2"/>
              <a:buChar char="q"/>
            </a:pPr>
            <a:r>
              <a:rPr lang="en-US" sz="3200" dirty="0">
                <a:latin typeface="Algerian" panose="04020705040A02060702" pitchFamily="82" charset="0"/>
                <a:ea typeface="Arial Unicode MS" panose="020B0604020202020204" pitchFamily="34" charset="-128"/>
                <a:cs typeface="Arial Unicode MS" panose="020B0604020202020204" pitchFamily="34" charset="-128"/>
              </a:rPr>
              <a:t> About Patriotism  </a:t>
            </a:r>
          </a:p>
          <a:p>
            <a:pPr marL="0" indent="0">
              <a:buNone/>
            </a:pPr>
            <a:endParaRPr lang="en-US" sz="3200" dirty="0">
              <a:latin typeface="Algerian" panose="04020705040A02060702" pitchFamily="82" charset="0"/>
              <a:ea typeface="Arial Unicode MS" panose="020B0604020202020204" pitchFamily="34" charset="-128"/>
              <a:cs typeface="Arial Unicode MS" panose="020B0604020202020204" pitchFamily="34" charset="-128"/>
            </a:endParaRPr>
          </a:p>
          <a:p>
            <a:pPr>
              <a:buFont typeface="Wingdings" panose="05000000000000000000" pitchFamily="2" charset="2"/>
              <a:buChar char="Ø"/>
            </a:pPr>
            <a:r>
              <a:rPr lang="en-US" dirty="0">
                <a:latin typeface="Century" panose="02040604050505020304" pitchFamily="18" charset="0"/>
                <a:ea typeface="Arial Unicode MS" panose="020B0604020202020204" pitchFamily="34" charset="-128"/>
                <a:cs typeface="Arial Unicode MS" panose="020B0604020202020204" pitchFamily="34" charset="-128"/>
              </a:rPr>
              <a:t>Patriotism gives birth of loving our country more than any others and  being proud of it.</a:t>
            </a:r>
          </a:p>
          <a:p>
            <a:pPr marL="0" indent="0">
              <a:buNone/>
            </a:pPr>
            <a:endParaRPr lang="en-US" dirty="0">
              <a:latin typeface="Algerian" panose="04020705040A02060702" pitchFamily="82" charset="0"/>
              <a:ea typeface="Arial Unicode MS" panose="020B0604020202020204" pitchFamily="34" charset="-128"/>
              <a:cs typeface="Arial Unicode MS" panose="020B0604020202020204" pitchFamily="34" charset="-128"/>
            </a:endParaRPr>
          </a:p>
          <a:p>
            <a:pPr>
              <a:buFont typeface="Wingdings" panose="05000000000000000000" pitchFamily="2" charset="2"/>
              <a:buChar char="Ø"/>
            </a:pPr>
            <a:r>
              <a:rPr lang="en-US" dirty="0">
                <a:latin typeface="Century" panose="02040604050505020304" pitchFamily="18" charset="0"/>
                <a:ea typeface="Arial Unicode MS" panose="020B0604020202020204" pitchFamily="34" charset="-128"/>
                <a:cs typeface="Arial Unicode MS" panose="020B0604020202020204" pitchFamily="34" charset="-128"/>
              </a:rPr>
              <a:t>Dedication &amp; blood shedding in liberation war is a perfect symbol of patriotism </a:t>
            </a:r>
          </a:p>
          <a:p>
            <a:pPr marL="0" indent="0">
              <a:buNone/>
            </a:pPr>
            <a:r>
              <a:rPr lang="en-US" dirty="0">
                <a:latin typeface="Century" panose="02040604050505020304" pitchFamily="18" charset="0"/>
                <a:ea typeface="Arial Unicode MS" panose="020B0604020202020204" pitchFamily="34" charset="-128"/>
                <a:cs typeface="Arial Unicode MS" panose="020B0604020202020204" pitchFamily="34" charset="-128"/>
              </a:rPr>
              <a:t>      that is very important to have inside every people of our country.</a:t>
            </a:r>
          </a:p>
          <a:p>
            <a:pPr marL="0" indent="0">
              <a:buNone/>
            </a:pPr>
            <a:r>
              <a:rPr lang="en-US" sz="3200" dirty="0">
                <a:latin typeface="Algerian" panose="04020705040A02060702" pitchFamily="82" charset="0"/>
                <a:ea typeface="Arial Unicode MS" panose="020B0604020202020204" pitchFamily="34" charset="-128"/>
                <a:cs typeface="Arial Unicode MS" panose="020B0604020202020204" pitchFamily="34" charset="-128"/>
              </a:rPr>
              <a:t>      </a:t>
            </a:r>
          </a:p>
        </p:txBody>
      </p:sp>
    </p:spTree>
    <p:extLst>
      <p:ext uri="{BB962C8B-B14F-4D97-AF65-F5344CB8AC3E}">
        <p14:creationId xmlns:p14="http://schemas.microsoft.com/office/powerpoint/2010/main" val="942563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949" y="1529697"/>
            <a:ext cx="9716568" cy="6033331"/>
          </a:xfrm>
        </p:spPr>
        <p:txBody>
          <a:bodyPr/>
          <a:lstStyle/>
          <a:p>
            <a:pPr>
              <a:buFont typeface="Wingdings" panose="05000000000000000000" pitchFamily="2" charset="2"/>
              <a:buChar char="q"/>
            </a:pPr>
            <a:r>
              <a:rPr lang="en-US" sz="3200" dirty="0">
                <a:latin typeface="Algerian" panose="04020705040A02060702" pitchFamily="82" charset="0"/>
                <a:ea typeface="Arial Unicode MS" panose="020B0604020202020204" pitchFamily="34" charset="-128"/>
                <a:cs typeface="Arial Unicode MS" panose="020B0604020202020204" pitchFamily="34" charset="-128"/>
              </a:rPr>
              <a:t> To accomplish Democracy</a:t>
            </a:r>
          </a:p>
          <a:p>
            <a:pPr marL="0" indent="0">
              <a:buNone/>
            </a:pPr>
            <a:endParaRPr lang="en-US" dirty="0"/>
          </a:p>
          <a:p>
            <a:pPr>
              <a:buFont typeface="Wingdings" panose="05000000000000000000" pitchFamily="2" charset="2"/>
              <a:buChar char="Ø"/>
            </a:pPr>
            <a:r>
              <a:rPr lang="en-US" dirty="0">
                <a:latin typeface="Century" panose="02040604050505020304" pitchFamily="18" charset="0"/>
              </a:rPr>
              <a:t>In 1971, basically the war began to set democracy amongst the people of Bangladesh. So, it’s very important to have democracy in a country because it promotes equality among citizens.</a:t>
            </a:r>
          </a:p>
          <a:p>
            <a:pPr marL="0" indent="0">
              <a:buNone/>
            </a:pPr>
            <a:r>
              <a:rPr lang="en-US" dirty="0">
                <a:latin typeface="Century" panose="02040604050505020304" pitchFamily="18" charset="0"/>
              </a:rPr>
              <a:t> </a:t>
            </a:r>
          </a:p>
          <a:p>
            <a:pPr>
              <a:buFont typeface="Wingdings" panose="05000000000000000000" pitchFamily="2" charset="2"/>
              <a:buChar char="Ø"/>
            </a:pPr>
            <a:r>
              <a:rPr lang="en-US" dirty="0">
                <a:latin typeface="Century" panose="02040604050505020304" pitchFamily="18" charset="0"/>
              </a:rPr>
              <a:t>As democracy is a system of rule by laws, it prominently strengthens the backbone of a country from every aspects to ensure equal rights.</a:t>
            </a:r>
          </a:p>
          <a:p>
            <a:pPr marL="0" indent="0">
              <a:buNone/>
            </a:pPr>
            <a:endParaRPr lang="en-US" dirty="0"/>
          </a:p>
        </p:txBody>
      </p:sp>
    </p:spTree>
    <p:extLst>
      <p:ext uri="{BB962C8B-B14F-4D97-AF65-F5344CB8AC3E}">
        <p14:creationId xmlns:p14="http://schemas.microsoft.com/office/powerpoint/2010/main" val="1076973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497" y="1230595"/>
            <a:ext cx="9878939" cy="5230026"/>
          </a:xfrm>
        </p:spPr>
        <p:txBody>
          <a:bodyPr>
            <a:normAutofit/>
          </a:bodyPr>
          <a:lstStyle/>
          <a:p>
            <a:pPr>
              <a:buFont typeface="Wingdings" panose="05000000000000000000" pitchFamily="2" charset="2"/>
              <a:buChar char="q"/>
            </a:pPr>
            <a:r>
              <a:rPr lang="en-US" sz="3200" dirty="0">
                <a:latin typeface="Algerian" panose="04020705040A02060702" pitchFamily="82" charset="0"/>
                <a:ea typeface="Arial Unicode MS" panose="020B0604020202020204" pitchFamily="34" charset="-128"/>
                <a:cs typeface="Arial Unicode MS" panose="020B0604020202020204" pitchFamily="34" charset="-128"/>
              </a:rPr>
              <a:t> Responsible towards Country</a:t>
            </a:r>
          </a:p>
          <a:p>
            <a:pPr marL="0" indent="0">
              <a:buNone/>
            </a:pPr>
            <a:endParaRPr lang="en-US" sz="3200" dirty="0">
              <a:latin typeface="Algerian" panose="04020705040A02060702" pitchFamily="82" charset="0"/>
              <a:ea typeface="Arial Unicode MS" panose="020B0604020202020204" pitchFamily="34" charset="-128"/>
              <a:cs typeface="Arial Unicode MS" panose="020B0604020202020204" pitchFamily="34" charset="-128"/>
            </a:endParaRPr>
          </a:p>
          <a:p>
            <a:pPr>
              <a:buFont typeface="Wingdings" panose="05000000000000000000" pitchFamily="2" charset="2"/>
              <a:buChar char="Ø"/>
            </a:pPr>
            <a:r>
              <a:rPr lang="en-US" sz="3200" dirty="0">
                <a:latin typeface="Algerian" panose="04020705040A02060702" pitchFamily="82" charset="0"/>
                <a:ea typeface="Arial Unicode MS" panose="020B0604020202020204" pitchFamily="34" charset="-128"/>
                <a:cs typeface="Arial Unicode MS" panose="020B0604020202020204" pitchFamily="34" charset="-128"/>
              </a:rPr>
              <a:t> </a:t>
            </a:r>
            <a:r>
              <a:rPr lang="en-US" dirty="0">
                <a:latin typeface="Century" panose="02040604050505020304" pitchFamily="18" charset="0"/>
                <a:ea typeface="Arial Unicode MS" panose="020B0604020202020204" pitchFamily="34" charset="-128"/>
                <a:cs typeface="Arial Unicode MS" panose="020B0604020202020204" pitchFamily="34" charset="-128"/>
              </a:rPr>
              <a:t>Our freedom fighters sacrificed their valuable lives to achieve</a:t>
            </a:r>
          </a:p>
          <a:p>
            <a:pPr marL="0" indent="0">
              <a:buNone/>
            </a:pPr>
            <a:r>
              <a:rPr lang="en-US" dirty="0">
                <a:latin typeface="Century" panose="02040604050505020304" pitchFamily="18" charset="0"/>
                <a:ea typeface="Arial Unicode MS" panose="020B0604020202020204" pitchFamily="34" charset="-128"/>
                <a:cs typeface="Arial Unicode MS" panose="020B0604020202020204" pitchFamily="34" charset="-128"/>
              </a:rPr>
              <a:t>     independence. So it is our responsibility to protect our independence.</a:t>
            </a:r>
          </a:p>
          <a:p>
            <a:pPr marL="0" indent="0">
              <a:buNone/>
            </a:pPr>
            <a:r>
              <a:rPr lang="en-US" dirty="0">
                <a:latin typeface="Century" panose="02040604050505020304" pitchFamily="18" charset="0"/>
                <a:ea typeface="Arial Unicode MS" panose="020B0604020202020204" pitchFamily="34" charset="-128"/>
                <a:cs typeface="Arial Unicode MS" panose="020B0604020202020204" pitchFamily="34" charset="-128"/>
              </a:rPr>
              <a:t> </a:t>
            </a:r>
          </a:p>
          <a:p>
            <a:pPr>
              <a:buFont typeface="Wingdings" panose="05000000000000000000" pitchFamily="2" charset="2"/>
              <a:buChar char="Ø"/>
            </a:pPr>
            <a:r>
              <a:rPr lang="en-US" dirty="0">
                <a:latin typeface="Century" panose="02040604050505020304" pitchFamily="18" charset="0"/>
                <a:ea typeface="Arial Unicode MS" panose="020B0604020202020204" pitchFamily="34" charset="-128"/>
                <a:cs typeface="Arial Unicode MS" panose="020B0604020202020204" pitchFamily="34" charset="-128"/>
              </a:rPr>
              <a:t>Independence made us conscious about fulfilling mandatory duties &amp;</a:t>
            </a:r>
          </a:p>
          <a:p>
            <a:pPr marL="0" indent="0">
              <a:buNone/>
            </a:pPr>
            <a:r>
              <a:rPr lang="en-US" dirty="0">
                <a:latin typeface="Century" panose="02040604050505020304" pitchFamily="18" charset="0"/>
                <a:ea typeface="Arial Unicode MS" panose="020B0604020202020204" pitchFamily="34" charset="-128"/>
                <a:cs typeface="Arial Unicode MS" panose="020B0604020202020204" pitchFamily="34" charset="-128"/>
              </a:rPr>
              <a:t>    helping our country to our utmost effort to bring more development for us.</a:t>
            </a:r>
          </a:p>
        </p:txBody>
      </p:sp>
    </p:spTree>
    <p:extLst>
      <p:ext uri="{BB962C8B-B14F-4D97-AF65-F5344CB8AC3E}">
        <p14:creationId xmlns:p14="http://schemas.microsoft.com/office/powerpoint/2010/main" val="1889829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16052" y="3076486"/>
            <a:ext cx="9247158" cy="28115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93" y="273465"/>
            <a:ext cx="9212366" cy="2555193"/>
          </a:xfrm>
          <a:prstGeom prst="rect">
            <a:avLst/>
          </a:prstGeom>
        </p:spPr>
      </p:pic>
      <p:sp>
        <p:nvSpPr>
          <p:cNvPr id="6" name="Rectangle 5"/>
          <p:cNvSpPr/>
          <p:nvPr/>
        </p:nvSpPr>
        <p:spPr>
          <a:xfrm>
            <a:off x="846035" y="3076486"/>
            <a:ext cx="9297824" cy="4062651"/>
          </a:xfrm>
          <a:prstGeom prst="rect">
            <a:avLst/>
          </a:prstGeom>
        </p:spPr>
        <p:txBody>
          <a:bodyPr wrap="square">
            <a:spAutoFit/>
          </a:bodyPr>
          <a:lstStyle/>
          <a:p>
            <a:pPr marL="457200" indent="-457200">
              <a:buFont typeface="Wingdings" panose="05000000000000000000" pitchFamily="2" charset="2"/>
              <a:buChar char="q"/>
            </a:pPr>
            <a:r>
              <a:rPr lang="en-US" sz="3200" dirty="0">
                <a:latin typeface="Algerian" panose="04020705040A02060702" pitchFamily="82" charset="0"/>
              </a:rPr>
              <a:t>Having political stability</a:t>
            </a:r>
          </a:p>
          <a:p>
            <a:endParaRPr lang="en-US" sz="3200" dirty="0">
              <a:latin typeface="Algerian" panose="04020705040A02060702" pitchFamily="82" charset="0"/>
            </a:endParaRPr>
          </a:p>
          <a:p>
            <a:pPr marL="342900" indent="-342900">
              <a:buFont typeface="Wingdings" panose="05000000000000000000" pitchFamily="2" charset="2"/>
              <a:buChar char="Ø"/>
            </a:pPr>
            <a:r>
              <a:rPr lang="en-US" sz="2000" dirty="0"/>
              <a:t>During war of our independence, political condition of our country was not stable, so we had to experience many military regimes. Thus, we know that political stability is very important to have powerful potential to defend opponents.</a:t>
            </a:r>
          </a:p>
          <a:p>
            <a:endParaRPr lang="en-US" sz="2000" dirty="0"/>
          </a:p>
          <a:p>
            <a:pPr marL="342900" indent="-342900">
              <a:buFont typeface="Wingdings" panose="05000000000000000000" pitchFamily="2" charset="2"/>
              <a:buChar char="Ø"/>
            </a:pPr>
            <a:r>
              <a:rPr lang="en-US" sz="2000" dirty="0"/>
              <a:t>Balanced political conditions ensure democracy and anti corruption system in a society that results a stable and sovereign country. </a:t>
            </a:r>
          </a:p>
          <a:p>
            <a:endParaRPr lang="en-US" sz="2000" dirty="0"/>
          </a:p>
          <a:p>
            <a:endParaRPr lang="en-US" dirty="0"/>
          </a:p>
          <a:p>
            <a:r>
              <a:rPr lang="en-US" dirty="0"/>
              <a:t> </a:t>
            </a:r>
          </a:p>
        </p:txBody>
      </p:sp>
    </p:spTree>
    <p:extLst>
      <p:ext uri="{BB962C8B-B14F-4D97-AF65-F5344CB8AC3E}">
        <p14:creationId xmlns:p14="http://schemas.microsoft.com/office/powerpoint/2010/main" val="3470214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2228" y="1512606"/>
            <a:ext cx="9708022" cy="5896597"/>
          </a:xfrm>
        </p:spPr>
        <p:txBody>
          <a:bodyPr>
            <a:normAutofit/>
          </a:bodyPr>
          <a:lstStyle/>
          <a:p>
            <a:pPr>
              <a:buFont typeface="Wingdings" panose="05000000000000000000" pitchFamily="2" charset="2"/>
              <a:buChar char="q"/>
            </a:pPr>
            <a:r>
              <a:rPr lang="en-US" sz="3200" dirty="0">
                <a:latin typeface="Algerian" panose="04020705040A02060702" pitchFamily="82" charset="0"/>
                <a:ea typeface="Arial Unicode MS" panose="020B0604020202020204" pitchFamily="34" charset="-128"/>
                <a:cs typeface="Arial Unicode MS" panose="020B0604020202020204" pitchFamily="34" charset="-128"/>
              </a:rPr>
              <a:t>Draw out the Conspirators</a:t>
            </a:r>
          </a:p>
          <a:p>
            <a:pPr marL="0" indent="0">
              <a:buNone/>
            </a:pPr>
            <a:endParaRPr lang="en-US" sz="3200" dirty="0">
              <a:latin typeface="Algerian" panose="04020705040A02060702" pitchFamily="82" charset="0"/>
              <a:ea typeface="Arial Unicode MS" panose="020B0604020202020204" pitchFamily="34" charset="-128"/>
              <a:cs typeface="Arial Unicode MS" panose="020B0604020202020204" pitchFamily="34" charset="-128"/>
            </a:endParaRPr>
          </a:p>
          <a:p>
            <a:pPr>
              <a:buFont typeface="Wingdings" panose="05000000000000000000" pitchFamily="2" charset="2"/>
              <a:buChar char="Ø"/>
            </a:pPr>
            <a:r>
              <a:rPr lang="en-US" dirty="0">
                <a:latin typeface="Century" panose="02040604050505020304" pitchFamily="18" charset="0"/>
                <a:ea typeface="Arial Unicode MS" panose="020B0604020202020204" pitchFamily="34" charset="-128"/>
                <a:cs typeface="Arial Unicode MS" panose="020B0604020202020204" pitchFamily="34" charset="-128"/>
              </a:rPr>
              <a:t>In 1971,there was a lot of conspirators inside &amp; outside both in our </a:t>
            </a:r>
          </a:p>
          <a:p>
            <a:pPr marL="0" indent="0">
              <a:buNone/>
            </a:pPr>
            <a:r>
              <a:rPr lang="en-US" dirty="0">
                <a:latin typeface="Century" panose="02040604050505020304" pitchFamily="18" charset="0"/>
                <a:ea typeface="Arial Unicode MS" panose="020B0604020202020204" pitchFamily="34" charset="-128"/>
                <a:cs typeface="Arial Unicode MS" panose="020B0604020202020204" pitchFamily="34" charset="-128"/>
              </a:rPr>
              <a:t>     country. So, war taught us to be aware of conspirators against our country.</a:t>
            </a:r>
          </a:p>
          <a:p>
            <a:pPr marL="0" indent="0">
              <a:buNone/>
            </a:pPr>
            <a:r>
              <a:rPr lang="en-US" dirty="0">
                <a:latin typeface="Century" panose="02040604050505020304" pitchFamily="18" charset="0"/>
                <a:ea typeface="Arial Unicode MS" panose="020B0604020202020204" pitchFamily="34" charset="-128"/>
                <a:cs typeface="Arial Unicode MS" panose="020B0604020202020204" pitchFamily="34" charset="-128"/>
              </a:rPr>
              <a:t> </a:t>
            </a:r>
          </a:p>
          <a:p>
            <a:pPr>
              <a:buFont typeface="Wingdings" panose="05000000000000000000" pitchFamily="2" charset="2"/>
              <a:buChar char="Ø"/>
            </a:pPr>
            <a:r>
              <a:rPr lang="en-US" dirty="0">
                <a:latin typeface="Century" panose="02040604050505020304" pitchFamily="18" charset="0"/>
                <a:ea typeface="Arial Unicode MS" panose="020B0604020202020204" pitchFamily="34" charset="-128"/>
                <a:cs typeface="Arial Unicode MS" panose="020B0604020202020204" pitchFamily="34" charset="-128"/>
              </a:rPr>
              <a:t>Insider enemies are more dangerous than outsider enemies. So, it’s very important to differentiate those viruses from us and give them proper punishment before they can do conspiracy against our nation. </a:t>
            </a:r>
          </a:p>
          <a:p>
            <a:pPr marL="0" indent="0">
              <a:buNone/>
            </a:pPr>
            <a:r>
              <a:rPr lang="en-US" sz="3200" dirty="0">
                <a:latin typeface="Algerian" panose="04020705040A02060702" pitchFamily="82" charset="0"/>
                <a:ea typeface="Arial Unicode MS" panose="020B0604020202020204" pitchFamily="34" charset="-128"/>
                <a:cs typeface="Arial Unicode MS" panose="020B0604020202020204" pitchFamily="34" charset="-128"/>
              </a:rPr>
              <a:t> </a:t>
            </a:r>
          </a:p>
        </p:txBody>
      </p:sp>
    </p:spTree>
    <p:extLst>
      <p:ext uri="{BB962C8B-B14F-4D97-AF65-F5344CB8AC3E}">
        <p14:creationId xmlns:p14="http://schemas.microsoft.com/office/powerpoint/2010/main" val="339543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920</TotalTime>
  <Words>822</Words>
  <Application>Microsoft Office PowerPoint</Application>
  <PresentationFormat>Widescreen</PresentationFormat>
  <Paragraphs>106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  What the war of independence                     teaches us                         section: b17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everyone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mahinmtrs@gmail.com</cp:lastModifiedBy>
  <cp:revision>49</cp:revision>
  <dcterms:created xsi:type="dcterms:W3CDTF">2019-04-05T09:26:15Z</dcterms:created>
  <dcterms:modified xsi:type="dcterms:W3CDTF">2019-04-06T17:31:25Z</dcterms:modified>
</cp:coreProperties>
</file>