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2" r:id="rId10"/>
    <p:sldId id="267" r:id="rId11"/>
    <p:sldId id="266" r:id="rId12"/>
    <p:sldId id="265"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88" d="100"/>
          <a:sy n="88" d="100"/>
        </p:scale>
        <p:origin x="26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7/11/2021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5608" y="441384"/>
            <a:ext cx="8001000" cy="1792859"/>
          </a:xfrm>
        </p:spPr>
        <p:txBody>
          <a:bodyPr>
            <a:normAutofit fontScale="90000"/>
          </a:bodyPr>
          <a:lstStyle/>
          <a:p>
            <a:pPr algn="ctr"/>
            <a:r>
              <a:rPr lang="en-US" dirty="0"/>
              <a:t>Presentation on Operating system </a:t>
            </a:r>
            <a:br>
              <a:rPr lang="en-US" dirty="0"/>
            </a:br>
            <a:endParaRPr lang="en-US" sz="3600" dirty="0"/>
          </a:p>
        </p:txBody>
      </p:sp>
    </p:spTree>
    <p:extLst>
      <p:ext uri="{BB962C8B-B14F-4D97-AF65-F5344CB8AC3E}">
        <p14:creationId xmlns:p14="http://schemas.microsoft.com/office/powerpoint/2010/main" val="2292847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A667-E28F-42E3-9BDA-0AC0262C31E3}"/>
              </a:ext>
            </a:extLst>
          </p:cNvPr>
          <p:cNvSpPr>
            <a:spLocks noGrp="1"/>
          </p:cNvSpPr>
          <p:nvPr>
            <p:ph type="title"/>
          </p:nvPr>
        </p:nvSpPr>
        <p:spPr>
          <a:xfrm>
            <a:off x="957382" y="777973"/>
            <a:ext cx="8534400" cy="1507067"/>
          </a:xfrm>
        </p:spPr>
        <p:txBody>
          <a:bodyPr/>
          <a:lstStyle/>
          <a:p>
            <a:r>
              <a:rPr lang="en-US"/>
              <a:t>COMPONENTS OF OPERATING SYSTEM</a:t>
            </a:r>
          </a:p>
          <a:p>
            <a:endParaRPr lang="en-US" dirty="0"/>
          </a:p>
        </p:txBody>
      </p:sp>
      <p:sp>
        <p:nvSpPr>
          <p:cNvPr id="3" name="Content Placeholder 2">
            <a:extLst>
              <a:ext uri="{FF2B5EF4-FFF2-40B4-BE49-F238E27FC236}">
                <a16:creationId xmlns:a16="http://schemas.microsoft.com/office/drawing/2014/main" id="{6DD11B52-E0F7-4630-B531-EC4344188202}"/>
              </a:ext>
            </a:extLst>
          </p:cNvPr>
          <p:cNvSpPr>
            <a:spLocks noGrp="1"/>
          </p:cNvSpPr>
          <p:nvPr>
            <p:ph idx="1"/>
          </p:nvPr>
        </p:nvSpPr>
        <p:spPr>
          <a:xfrm>
            <a:off x="885495" y="2813649"/>
            <a:ext cx="8534400" cy="3615267"/>
          </a:xfrm>
        </p:spPr>
        <p:txBody>
          <a:bodyPr>
            <a:normAutofit lnSpcReduction="10000"/>
          </a:bodyPr>
          <a:lstStyle/>
          <a:p>
            <a:pPr marL="0" indent="0">
              <a:buNone/>
            </a:pPr>
            <a:r>
              <a:rPr lang="en-US" b="1">
                <a:solidFill>
                  <a:schemeClr val="bg1">
                    <a:lumMod val="95000"/>
                    <a:lumOff val="5000"/>
                  </a:schemeClr>
                </a:solidFill>
              </a:rPr>
              <a:t>(5).Multitasking:</a:t>
            </a:r>
            <a:r>
              <a:rPr lang="en-US">
                <a:solidFill>
                  <a:schemeClr val="bg1"/>
                </a:solidFill>
              </a:rPr>
              <a:t>The operating system has the ability to keep an eye on where you are in these jobs and go from one to the various other without losing information.</a:t>
            </a:r>
          </a:p>
          <a:p>
            <a:pPr marL="0" indent="0">
              <a:buNone/>
            </a:pPr>
            <a:r>
              <a:rPr lang="en-US" b="1" dirty="0">
                <a:solidFill>
                  <a:schemeClr val="bg1"/>
                </a:solidFill>
              </a:rPr>
              <a:t>(6).Networking:</a:t>
            </a:r>
            <a:r>
              <a:rPr lang="en-US" dirty="0">
                <a:solidFill>
                  <a:schemeClr val="bg1">
                    <a:lumMod val="95000"/>
                    <a:lumOff val="5000"/>
                  </a:schemeClr>
                </a:solidFill>
              </a:rPr>
              <a:t>The processors interact with each other via communication lines called network. The communication-network design should consider routing and connection techniques, and </a:t>
            </a:r>
            <a:r>
              <a:rPr lang="en-US">
                <a:solidFill>
                  <a:schemeClr val="bg1">
                    <a:lumMod val="95000"/>
                    <a:lumOff val="5000"/>
                  </a:schemeClr>
                </a:solidFill>
              </a:rPr>
              <a:t>the troubles of opinion and safety </a:t>
            </a:r>
            <a:r>
              <a:rPr lang="en-US" dirty="0">
                <a:solidFill>
                  <a:schemeClr val="bg1">
                    <a:lumMod val="95000"/>
                    <a:lumOff val="5000"/>
                  </a:schemeClr>
                </a:solidFill>
              </a:rPr>
              <a:t>and security.</a:t>
            </a:r>
          </a:p>
          <a:p>
            <a:pPr marL="0" indent="0">
              <a:buNone/>
            </a:pPr>
            <a:r>
              <a:rPr lang="en-US" b="1">
                <a:solidFill>
                  <a:schemeClr val="bg1">
                    <a:lumMod val="95000"/>
                    <a:lumOff val="5000"/>
                  </a:schemeClr>
                </a:solidFill>
              </a:rPr>
              <a:t>(7).Security:</a:t>
            </a:r>
            <a:r>
              <a:rPr lang="en-US">
                <a:solidFill>
                  <a:schemeClr val="bg1">
                    <a:lumMod val="95000"/>
                    <a:lumOff val="5000"/>
                  </a:schemeClr>
                </a:solidFill>
              </a:rPr>
              <a:t>A computer system being safe and secure depends upon a variety of technologies working effectively. A modern-day operating system offers access to a number of resources, which are readily available to software working on the system.</a:t>
            </a:r>
          </a:p>
          <a:p>
            <a:pPr marL="0" indent="0">
              <a:buNone/>
            </a:pPr>
            <a:endParaRPr lang="en-US" dirty="0">
              <a:solidFill>
                <a:schemeClr val="bg1">
                  <a:lumMod val="95000"/>
                  <a:lumOff val="5000"/>
                </a:schemeClr>
              </a:solidFill>
            </a:endParaRPr>
          </a:p>
        </p:txBody>
      </p:sp>
    </p:spTree>
    <p:extLst>
      <p:ext uri="{BB962C8B-B14F-4D97-AF65-F5344CB8AC3E}">
        <p14:creationId xmlns:p14="http://schemas.microsoft.com/office/powerpoint/2010/main" val="1386951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A667-E28F-42E3-9BDA-0AC0262C31E3}"/>
              </a:ext>
            </a:extLst>
          </p:cNvPr>
          <p:cNvSpPr>
            <a:spLocks noGrp="1"/>
          </p:cNvSpPr>
          <p:nvPr>
            <p:ph type="title"/>
          </p:nvPr>
        </p:nvSpPr>
        <p:spPr>
          <a:xfrm>
            <a:off x="957382" y="777973"/>
            <a:ext cx="8534400" cy="1507067"/>
          </a:xfrm>
        </p:spPr>
        <p:txBody>
          <a:bodyPr/>
          <a:lstStyle/>
          <a:p>
            <a:r>
              <a:rPr lang="en-US"/>
              <a:t>Types of operating system</a:t>
            </a:r>
          </a:p>
        </p:txBody>
      </p:sp>
      <p:sp>
        <p:nvSpPr>
          <p:cNvPr id="3" name="Content Placeholder 2">
            <a:extLst>
              <a:ext uri="{FF2B5EF4-FFF2-40B4-BE49-F238E27FC236}">
                <a16:creationId xmlns:a16="http://schemas.microsoft.com/office/drawing/2014/main" id="{6DD11B52-E0F7-4630-B531-EC4344188202}"/>
              </a:ext>
            </a:extLst>
          </p:cNvPr>
          <p:cNvSpPr>
            <a:spLocks noGrp="1"/>
          </p:cNvSpPr>
          <p:nvPr>
            <p:ph idx="1"/>
          </p:nvPr>
        </p:nvSpPr>
        <p:spPr>
          <a:xfrm>
            <a:off x="885495" y="2813649"/>
            <a:ext cx="8534400" cy="3615267"/>
          </a:xfrm>
        </p:spPr>
        <p:txBody>
          <a:bodyPr/>
          <a:lstStyle/>
          <a:p>
            <a:pPr marL="0" indent="0">
              <a:buNone/>
            </a:pPr>
            <a:r>
              <a:rPr lang="en-US" b="1">
                <a:solidFill>
                  <a:schemeClr val="bg1">
                    <a:lumMod val="95000"/>
                    <a:lumOff val="5000"/>
                  </a:schemeClr>
                </a:solidFill>
              </a:rPr>
              <a:t>There are a few common operating systems available:</a:t>
            </a:r>
            <a:endParaRPr lang="en-US"/>
          </a:p>
          <a:p>
            <a:r>
              <a:rPr lang="en-US" b="1">
                <a:solidFill>
                  <a:schemeClr val="bg1">
                    <a:lumMod val="95000"/>
                    <a:lumOff val="5000"/>
                  </a:schemeClr>
                </a:solidFill>
              </a:rPr>
              <a:t>Mac OS X</a:t>
            </a:r>
          </a:p>
          <a:p>
            <a:r>
              <a:rPr lang="en-US" b="1">
                <a:solidFill>
                  <a:schemeClr val="bg1">
                    <a:lumMod val="95000"/>
                    <a:lumOff val="5000"/>
                  </a:schemeClr>
                </a:solidFill>
              </a:rPr>
              <a:t>Linux</a:t>
            </a:r>
          </a:p>
          <a:p>
            <a:r>
              <a:rPr lang="en-US" b="1">
                <a:solidFill>
                  <a:schemeClr val="bg1">
                    <a:lumMod val="95000"/>
                    <a:lumOff val="5000"/>
                  </a:schemeClr>
                </a:solidFill>
              </a:rPr>
              <a:t>Windows</a:t>
            </a:r>
          </a:p>
          <a:p>
            <a:r>
              <a:rPr lang="en-US" b="1">
                <a:solidFill>
                  <a:schemeClr val="bg1">
                    <a:lumMod val="95000"/>
                    <a:lumOff val="5000"/>
                  </a:schemeClr>
                </a:solidFill>
              </a:rPr>
              <a:t>Android (based on Linux)</a:t>
            </a:r>
          </a:p>
          <a:p>
            <a:r>
              <a:rPr lang="en-US" b="1">
                <a:solidFill>
                  <a:schemeClr val="bg1">
                    <a:lumMod val="95000"/>
                    <a:lumOff val="5000"/>
                  </a:schemeClr>
                </a:solidFill>
              </a:rPr>
              <a:t>iOS</a:t>
            </a:r>
          </a:p>
          <a:p>
            <a:endParaRPr lang="en-US" dirty="0"/>
          </a:p>
        </p:txBody>
      </p:sp>
    </p:spTree>
    <p:extLst>
      <p:ext uri="{BB962C8B-B14F-4D97-AF65-F5344CB8AC3E}">
        <p14:creationId xmlns:p14="http://schemas.microsoft.com/office/powerpoint/2010/main" val="2233377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A667-E28F-42E3-9BDA-0AC0262C31E3}"/>
              </a:ext>
            </a:extLst>
          </p:cNvPr>
          <p:cNvSpPr>
            <a:spLocks noGrp="1"/>
          </p:cNvSpPr>
          <p:nvPr>
            <p:ph type="title"/>
          </p:nvPr>
        </p:nvSpPr>
        <p:spPr>
          <a:xfrm>
            <a:off x="957382" y="777973"/>
            <a:ext cx="8534400" cy="1507067"/>
          </a:xfrm>
        </p:spPr>
        <p:txBody>
          <a:bodyPr/>
          <a:lstStyle/>
          <a:p>
            <a:r>
              <a:rPr lang="en-US"/>
              <a:t>Uses of operating system</a:t>
            </a:r>
          </a:p>
        </p:txBody>
      </p:sp>
      <p:sp>
        <p:nvSpPr>
          <p:cNvPr id="3" name="Content Placeholder 2">
            <a:extLst>
              <a:ext uri="{FF2B5EF4-FFF2-40B4-BE49-F238E27FC236}">
                <a16:creationId xmlns:a16="http://schemas.microsoft.com/office/drawing/2014/main" id="{6DD11B52-E0F7-4630-B531-EC4344188202}"/>
              </a:ext>
            </a:extLst>
          </p:cNvPr>
          <p:cNvSpPr>
            <a:spLocks noGrp="1"/>
          </p:cNvSpPr>
          <p:nvPr>
            <p:ph idx="1"/>
          </p:nvPr>
        </p:nvSpPr>
        <p:spPr>
          <a:xfrm>
            <a:off x="885495" y="2813649"/>
            <a:ext cx="8534400" cy="3615267"/>
          </a:xfrm>
        </p:spPr>
        <p:txBody>
          <a:bodyPr/>
          <a:lstStyle/>
          <a:p>
            <a:pPr marL="0" indent="0">
              <a:buNone/>
            </a:pPr>
            <a:r>
              <a:rPr lang="en-US" dirty="0">
                <a:solidFill>
                  <a:schemeClr val="bg1">
                    <a:lumMod val="95000"/>
                    <a:lumOff val="5000"/>
                  </a:schemeClr>
                </a:solidFill>
              </a:rPr>
              <a:t>The main use of an operating system is to ensure that a computer can be used and do exactly what the user wants it to, the commands that are given by the user need to be understood by the operating system that is in place do the computer or device can act accordingly. The ability to have one single operating system makes everything much easier as there don't have to be too </a:t>
            </a:r>
            <a:r>
              <a:rPr lang="en-US">
                <a:solidFill>
                  <a:schemeClr val="bg1">
                    <a:lumMod val="95000"/>
                    <a:lumOff val="5000"/>
                  </a:schemeClr>
                </a:solidFill>
              </a:rPr>
              <a:t>many different process for the technology to do what </a:t>
            </a:r>
            <a:r>
              <a:rPr lang="en-US" dirty="0">
                <a:solidFill>
                  <a:schemeClr val="bg1">
                    <a:lumMod val="95000"/>
                    <a:lumOff val="5000"/>
                  </a:schemeClr>
                </a:solidFill>
              </a:rPr>
              <a:t>it is told.</a:t>
            </a:r>
          </a:p>
        </p:txBody>
      </p:sp>
    </p:spTree>
    <p:extLst>
      <p:ext uri="{BB962C8B-B14F-4D97-AF65-F5344CB8AC3E}">
        <p14:creationId xmlns:p14="http://schemas.microsoft.com/office/powerpoint/2010/main" val="290252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A667-E28F-42E3-9BDA-0AC0262C31E3}"/>
              </a:ext>
            </a:extLst>
          </p:cNvPr>
          <p:cNvSpPr>
            <a:spLocks noGrp="1"/>
          </p:cNvSpPr>
          <p:nvPr>
            <p:ph type="title"/>
          </p:nvPr>
        </p:nvSpPr>
        <p:spPr>
          <a:xfrm>
            <a:off x="957382" y="777973"/>
            <a:ext cx="8534400" cy="1507067"/>
          </a:xfrm>
        </p:spPr>
        <p:txBody>
          <a:bodyPr/>
          <a:lstStyle/>
          <a:p>
            <a:r>
              <a:rPr lang="en-US"/>
              <a:t>conclusion</a:t>
            </a:r>
          </a:p>
        </p:txBody>
      </p:sp>
      <p:sp>
        <p:nvSpPr>
          <p:cNvPr id="3" name="Content Placeholder 2">
            <a:extLst>
              <a:ext uri="{FF2B5EF4-FFF2-40B4-BE49-F238E27FC236}">
                <a16:creationId xmlns:a16="http://schemas.microsoft.com/office/drawing/2014/main" id="{6DD11B52-E0F7-4630-B531-EC4344188202}"/>
              </a:ext>
            </a:extLst>
          </p:cNvPr>
          <p:cNvSpPr>
            <a:spLocks noGrp="1"/>
          </p:cNvSpPr>
          <p:nvPr>
            <p:ph idx="1"/>
          </p:nvPr>
        </p:nvSpPr>
        <p:spPr>
          <a:xfrm>
            <a:off x="885495" y="2813649"/>
            <a:ext cx="8534400" cy="3615267"/>
          </a:xfrm>
        </p:spPr>
        <p:txBody>
          <a:bodyPr/>
          <a:lstStyle/>
          <a:p>
            <a:pPr marL="0" indent="0">
              <a:buNone/>
            </a:pPr>
            <a:r>
              <a:rPr lang="en-US" b="1" dirty="0">
                <a:solidFill>
                  <a:schemeClr val="bg1"/>
                </a:solidFill>
              </a:rPr>
              <a:t>Without operating system the computer cannot run the application </a:t>
            </a:r>
            <a:r>
              <a:rPr lang="en-US" b="1">
                <a:solidFill>
                  <a:schemeClr val="bg1"/>
                </a:solidFill>
              </a:rPr>
              <a:t>and we cannot do work in the computer.</a:t>
            </a:r>
            <a:endParaRPr lang="en-US" b="1" dirty="0">
              <a:solidFill>
                <a:schemeClr val="bg1"/>
              </a:solidFill>
            </a:endParaRPr>
          </a:p>
          <a:p>
            <a:pPr marL="0" indent="0">
              <a:buNone/>
            </a:pPr>
            <a:endParaRPr lang="en-US" b="1" dirty="0">
              <a:solidFill>
                <a:schemeClr val="bg1"/>
              </a:solidFill>
            </a:endParaRPr>
          </a:p>
          <a:p>
            <a:pPr marL="0" indent="0">
              <a:buNone/>
            </a:pPr>
            <a:r>
              <a:rPr lang="en-US" b="1">
                <a:solidFill>
                  <a:schemeClr val="bg1"/>
                </a:solidFill>
              </a:rPr>
              <a:t>Therefore operating system is very important in computer</a:t>
            </a:r>
            <a:endParaRPr lang="en-US" b="1" dirty="0">
              <a:solidFill>
                <a:schemeClr val="bg1"/>
              </a:solidFill>
            </a:endParaRPr>
          </a:p>
        </p:txBody>
      </p:sp>
    </p:spTree>
    <p:extLst>
      <p:ext uri="{BB962C8B-B14F-4D97-AF65-F5344CB8AC3E}">
        <p14:creationId xmlns:p14="http://schemas.microsoft.com/office/powerpoint/2010/main" val="1970015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A667-E28F-42E3-9BDA-0AC0262C31E3}"/>
              </a:ext>
            </a:extLst>
          </p:cNvPr>
          <p:cNvSpPr>
            <a:spLocks noGrp="1"/>
          </p:cNvSpPr>
          <p:nvPr>
            <p:ph type="title"/>
          </p:nvPr>
        </p:nvSpPr>
        <p:spPr>
          <a:xfrm>
            <a:off x="1316816" y="2316350"/>
            <a:ext cx="8534400" cy="1507067"/>
          </a:xfrm>
        </p:spPr>
        <p:txBody>
          <a:bodyPr/>
          <a:lstStyle/>
          <a:p>
            <a:r>
              <a:rPr lang="en-US" sz="5400">
                <a:solidFill>
                  <a:schemeClr val="bg1"/>
                </a:solidFill>
              </a:rPr>
              <a:t>Thank you</a:t>
            </a:r>
          </a:p>
        </p:txBody>
      </p:sp>
      <p:sp>
        <p:nvSpPr>
          <p:cNvPr id="3" name="Content Placeholder 2">
            <a:extLst>
              <a:ext uri="{FF2B5EF4-FFF2-40B4-BE49-F238E27FC236}">
                <a16:creationId xmlns:a16="http://schemas.microsoft.com/office/drawing/2014/main" id="{6DD11B52-E0F7-4630-B531-EC4344188202}"/>
              </a:ext>
            </a:extLst>
          </p:cNvPr>
          <p:cNvSpPr>
            <a:spLocks noGrp="1"/>
          </p:cNvSpPr>
          <p:nvPr>
            <p:ph idx="1"/>
          </p:nvPr>
        </p:nvSpPr>
        <p:spPr>
          <a:xfrm>
            <a:off x="885495" y="4380781"/>
            <a:ext cx="8534400" cy="2048135"/>
          </a:xfrm>
        </p:spPr>
        <p:txBody>
          <a:bodyPr/>
          <a:lstStyle/>
          <a:p>
            <a:endParaRPr lang="en-US"/>
          </a:p>
        </p:txBody>
      </p:sp>
    </p:spTree>
    <p:extLst>
      <p:ext uri="{BB962C8B-B14F-4D97-AF65-F5344CB8AC3E}">
        <p14:creationId xmlns:p14="http://schemas.microsoft.com/office/powerpoint/2010/main" val="759545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BB74-A06E-462A-A6FE-4F04C46C6BBE}"/>
              </a:ext>
            </a:extLst>
          </p:cNvPr>
          <p:cNvSpPr>
            <a:spLocks noGrp="1"/>
          </p:cNvSpPr>
          <p:nvPr>
            <p:ph type="title"/>
          </p:nvPr>
        </p:nvSpPr>
        <p:spPr>
          <a:xfrm>
            <a:off x="626703" y="1008012"/>
            <a:ext cx="8534400" cy="831331"/>
          </a:xfrm>
        </p:spPr>
        <p:txBody>
          <a:bodyPr/>
          <a:lstStyle/>
          <a:p>
            <a:r>
              <a:rPr lang="en-US" dirty="0"/>
              <a:t>objectives</a:t>
            </a:r>
          </a:p>
        </p:txBody>
      </p:sp>
      <p:sp>
        <p:nvSpPr>
          <p:cNvPr id="3" name="Content Placeholder 2">
            <a:extLst>
              <a:ext uri="{FF2B5EF4-FFF2-40B4-BE49-F238E27FC236}">
                <a16:creationId xmlns:a16="http://schemas.microsoft.com/office/drawing/2014/main" id="{FA379105-9B59-4D1A-A759-7F1B8BF1838B}"/>
              </a:ext>
            </a:extLst>
          </p:cNvPr>
          <p:cNvSpPr>
            <a:spLocks noGrp="1"/>
          </p:cNvSpPr>
          <p:nvPr>
            <p:ph idx="1"/>
          </p:nvPr>
        </p:nvSpPr>
        <p:spPr>
          <a:xfrm>
            <a:off x="741721" y="2986177"/>
            <a:ext cx="7585495" cy="2882022"/>
          </a:xfrm>
        </p:spPr>
        <p:txBody>
          <a:bodyPr vert="horz" lIns="91440" tIns="45720" rIns="91440" bIns="45720" rtlCol="0" anchor="ctr">
            <a:noAutofit/>
          </a:bodyPr>
          <a:lstStyle/>
          <a:p>
            <a:pPr marL="342900" indent="-342900">
              <a:buFont typeface="Wingdings,Sans-Serif" panose="05040102010807070707" pitchFamily="18" charset="2"/>
              <a:buChar char="q"/>
            </a:pPr>
            <a:r>
              <a:rPr lang="en-US" b="1" dirty="0">
                <a:solidFill>
                  <a:schemeClr val="bg1"/>
                </a:solidFill>
              </a:rPr>
              <a:t>Operating system</a:t>
            </a:r>
          </a:p>
          <a:p>
            <a:pPr marL="342900" indent="-342900">
              <a:buFont typeface="Wingdings,Sans-Serif" panose="05040102010807070707" pitchFamily="18" charset="2"/>
              <a:buChar char="q"/>
            </a:pPr>
            <a:r>
              <a:rPr lang="en-US" b="1" dirty="0">
                <a:solidFill>
                  <a:schemeClr val="bg1"/>
                </a:solidFill>
              </a:rPr>
              <a:t>Functions of operating system</a:t>
            </a:r>
          </a:p>
          <a:p>
            <a:r>
              <a:rPr lang="en-US" b="1" dirty="0">
                <a:solidFill>
                  <a:schemeClr val="bg1"/>
                </a:solidFill>
              </a:rPr>
              <a:t>Architecture of operating system</a:t>
            </a:r>
            <a:endParaRPr lang="en-US" dirty="0">
              <a:solidFill>
                <a:schemeClr val="bg1"/>
              </a:solidFill>
            </a:endParaRPr>
          </a:p>
          <a:p>
            <a:pPr marL="342900" indent="-342900">
              <a:buFont typeface="Wingdings,Sans-Serif" panose="05040102010807070707" pitchFamily="18" charset="2"/>
              <a:buChar char="q"/>
            </a:pPr>
            <a:r>
              <a:rPr lang="en-US" b="1" dirty="0">
                <a:solidFill>
                  <a:schemeClr val="bg1"/>
                </a:solidFill>
              </a:rPr>
              <a:t>Components of operating system</a:t>
            </a:r>
          </a:p>
          <a:p>
            <a:pPr marL="342900" indent="-342900">
              <a:buFont typeface="Wingdings,Sans-Serif" panose="05040102010807070707" pitchFamily="18" charset="2"/>
              <a:buChar char="q"/>
            </a:pPr>
            <a:r>
              <a:rPr lang="en-US" b="1" dirty="0">
                <a:solidFill>
                  <a:schemeClr val="bg1"/>
                </a:solidFill>
              </a:rPr>
              <a:t>Types of operating system </a:t>
            </a:r>
          </a:p>
          <a:p>
            <a:pPr marL="342900" indent="-342900">
              <a:buFont typeface="Wingdings,Sans-Serif" panose="05040102010807070707" pitchFamily="18" charset="2"/>
              <a:buChar char="q"/>
            </a:pPr>
            <a:r>
              <a:rPr lang="en-US" b="1" dirty="0">
                <a:solidFill>
                  <a:schemeClr val="bg1"/>
                </a:solidFill>
              </a:rPr>
              <a:t>Uses of operating system</a:t>
            </a:r>
          </a:p>
          <a:p>
            <a:pPr marL="342900" indent="-342900">
              <a:buFont typeface="Wingdings,Sans-Serif" panose="05040102010807070707" pitchFamily="18" charset="2"/>
              <a:buChar char="q"/>
            </a:pPr>
            <a:r>
              <a:rPr lang="en-US" b="1" dirty="0">
                <a:solidFill>
                  <a:schemeClr val="bg1"/>
                </a:solidFill>
              </a:rPr>
              <a:t>conclusion</a:t>
            </a:r>
          </a:p>
          <a:p>
            <a:pPr marL="342900" indent="-342900">
              <a:buFont typeface="Wingdings,Sans-Serif" panose="05040102010807070707" pitchFamily="18" charset="2"/>
              <a:buChar char="q"/>
            </a:pPr>
            <a:endParaRPr lang="en-US" b="1" dirty="0">
              <a:solidFill>
                <a:schemeClr val="bg1"/>
              </a:solidFill>
            </a:endParaRPr>
          </a:p>
          <a:p>
            <a:pPr marL="342900" indent="-342900">
              <a:buFont typeface="Wingdings,Sans-Serif" panose="05040102010807070707" pitchFamily="18" charset="2"/>
              <a:buChar char="q"/>
            </a:pPr>
            <a:endParaRPr lang="en-US" b="1" dirty="0">
              <a:solidFill>
                <a:srgbClr val="000000"/>
              </a:solidFill>
            </a:endParaRPr>
          </a:p>
          <a:p>
            <a:pPr marL="342900" indent="-342900">
              <a:buFont typeface="Wingdings,Sans-Serif" panose="05040102010807070707" pitchFamily="18" charset="2"/>
              <a:buChar char="q"/>
            </a:pPr>
            <a:endParaRPr lang="en-US" b="1" dirty="0">
              <a:solidFill>
                <a:srgbClr val="000000"/>
              </a:solidFill>
            </a:endParaRPr>
          </a:p>
          <a:p>
            <a:pPr marL="342900" indent="-342900">
              <a:buFont typeface="Wingdings,Sans-Serif" panose="05040102010807070707" pitchFamily="18" charset="2"/>
              <a:buChar char="q"/>
            </a:pPr>
            <a:endParaRPr lang="en-US" b="1" dirty="0">
              <a:solidFill>
                <a:srgbClr val="000000"/>
              </a:solidFill>
            </a:endParaRPr>
          </a:p>
          <a:p>
            <a:endParaRPr lang="en-US" dirty="0"/>
          </a:p>
        </p:txBody>
      </p:sp>
    </p:spTree>
    <p:extLst>
      <p:ext uri="{BB962C8B-B14F-4D97-AF65-F5344CB8AC3E}">
        <p14:creationId xmlns:p14="http://schemas.microsoft.com/office/powerpoint/2010/main" val="1448678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BB74-A06E-462A-A6FE-4F04C46C6BBE}"/>
              </a:ext>
            </a:extLst>
          </p:cNvPr>
          <p:cNvSpPr>
            <a:spLocks noGrp="1"/>
          </p:cNvSpPr>
          <p:nvPr>
            <p:ph type="title"/>
          </p:nvPr>
        </p:nvSpPr>
        <p:spPr>
          <a:xfrm>
            <a:off x="626703" y="1008012"/>
            <a:ext cx="8534400" cy="558162"/>
          </a:xfrm>
        </p:spPr>
        <p:txBody>
          <a:bodyPr>
            <a:normAutofit fontScale="90000"/>
          </a:bodyPr>
          <a:lstStyle/>
          <a:p>
            <a:r>
              <a:rPr lang="en-US" dirty="0"/>
              <a:t>Operating system</a:t>
            </a:r>
          </a:p>
        </p:txBody>
      </p:sp>
      <p:sp>
        <p:nvSpPr>
          <p:cNvPr id="3" name="Content Placeholder 2">
            <a:extLst>
              <a:ext uri="{FF2B5EF4-FFF2-40B4-BE49-F238E27FC236}">
                <a16:creationId xmlns:a16="http://schemas.microsoft.com/office/drawing/2014/main" id="{FA379105-9B59-4D1A-A759-7F1B8BF1838B}"/>
              </a:ext>
            </a:extLst>
          </p:cNvPr>
          <p:cNvSpPr>
            <a:spLocks noGrp="1"/>
          </p:cNvSpPr>
          <p:nvPr>
            <p:ph idx="1"/>
          </p:nvPr>
        </p:nvSpPr>
        <p:spPr>
          <a:xfrm>
            <a:off x="684212" y="2037271"/>
            <a:ext cx="8534400" cy="4046587"/>
          </a:xfrm>
        </p:spPr>
        <p:txBody>
          <a:bodyPr>
            <a:normAutofit/>
          </a:bodyPr>
          <a:lstStyle/>
          <a:p>
            <a:pPr marL="0" indent="0">
              <a:buNone/>
            </a:pPr>
            <a:r>
              <a:rPr lang="en-US" dirty="0">
                <a:solidFill>
                  <a:schemeClr val="bg1"/>
                </a:solidFill>
              </a:rPr>
              <a:t>Operating system is the system software that manages computer hardware and software resources and provides common services for computer programs.</a:t>
            </a:r>
          </a:p>
          <a:p>
            <a:pPr marL="0" indent="0">
              <a:buNone/>
            </a:pPr>
            <a:r>
              <a:rPr lang="en-US" dirty="0">
                <a:solidFill>
                  <a:schemeClr val="bg1"/>
                </a:solidFill>
              </a:rPr>
              <a:t>Operating system is the low level software that supports a computer's basic functions such as scheduling and controlling peripherals. This system allows a user to run other applications to interface directly with hardware , the vast majority of applications are written for an OS, which allows them to take advantage of common libraries and not worry about specific hardware details.</a:t>
            </a:r>
          </a:p>
          <a:p>
            <a:pPr>
              <a:buNone/>
            </a:pPr>
            <a:endParaRPr lang="en-US" dirty="0"/>
          </a:p>
        </p:txBody>
      </p:sp>
    </p:spTree>
    <p:extLst>
      <p:ext uri="{BB962C8B-B14F-4D97-AF65-F5344CB8AC3E}">
        <p14:creationId xmlns:p14="http://schemas.microsoft.com/office/powerpoint/2010/main" val="284952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BB74-A06E-462A-A6FE-4F04C46C6BBE}"/>
              </a:ext>
            </a:extLst>
          </p:cNvPr>
          <p:cNvSpPr>
            <a:spLocks noGrp="1"/>
          </p:cNvSpPr>
          <p:nvPr>
            <p:ph type="title"/>
          </p:nvPr>
        </p:nvSpPr>
        <p:spPr>
          <a:xfrm>
            <a:off x="626703" y="1008012"/>
            <a:ext cx="8534400" cy="328124"/>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FA379105-9B59-4D1A-A759-7F1B8BF1838B}"/>
              </a:ext>
            </a:extLst>
          </p:cNvPr>
          <p:cNvSpPr>
            <a:spLocks noGrp="1"/>
          </p:cNvSpPr>
          <p:nvPr>
            <p:ph idx="1"/>
          </p:nvPr>
        </p:nvSpPr>
        <p:spPr>
          <a:xfrm>
            <a:off x="684212" y="2037271"/>
            <a:ext cx="8534400" cy="4046587"/>
          </a:xfrm>
        </p:spPr>
        <p:txBody>
          <a:bodyPr/>
          <a:lstStyle/>
          <a:p>
            <a:pPr marL="0" indent="0">
              <a:buNone/>
            </a:pPr>
            <a:r>
              <a:rPr lang="en-US" dirty="0">
                <a:solidFill>
                  <a:schemeClr val="bg1">
                    <a:lumMod val="95000"/>
                    <a:lumOff val="5000"/>
                  </a:schemeClr>
                </a:solidFill>
              </a:rPr>
              <a:t>The operating system manages a computer's hardware resources, including:</a:t>
            </a:r>
          </a:p>
          <a:p>
            <a:r>
              <a:rPr lang="en-US" dirty="0">
                <a:solidFill>
                  <a:schemeClr val="bg1">
                    <a:lumMod val="95000"/>
                    <a:lumOff val="5000"/>
                  </a:schemeClr>
                </a:solidFill>
              </a:rPr>
              <a:t>Input devices such as a keyboard and mouse</a:t>
            </a:r>
            <a:endParaRPr lang="en-US">
              <a:solidFill>
                <a:schemeClr val="bg1">
                  <a:lumMod val="95000"/>
                  <a:lumOff val="5000"/>
                </a:schemeClr>
              </a:solidFill>
            </a:endParaRPr>
          </a:p>
          <a:p>
            <a:r>
              <a:rPr lang="en-US" dirty="0">
                <a:solidFill>
                  <a:schemeClr val="bg1">
                    <a:lumMod val="95000"/>
                    <a:lumOff val="5000"/>
                  </a:schemeClr>
                </a:solidFill>
              </a:rPr>
              <a:t>Output devices such as display monitors, printers and scanners</a:t>
            </a:r>
            <a:endParaRPr lang="en-US">
              <a:solidFill>
                <a:schemeClr val="bg1">
                  <a:lumMod val="95000"/>
                  <a:lumOff val="5000"/>
                </a:schemeClr>
              </a:solidFill>
            </a:endParaRPr>
          </a:p>
          <a:p>
            <a:r>
              <a:rPr lang="en-US" dirty="0">
                <a:solidFill>
                  <a:schemeClr val="bg1">
                    <a:lumMod val="95000"/>
                    <a:lumOff val="5000"/>
                  </a:schemeClr>
                </a:solidFill>
              </a:rPr>
              <a:t>Network devices such as modems, routers and network connections</a:t>
            </a:r>
            <a:endParaRPr lang="en-US">
              <a:solidFill>
                <a:schemeClr val="bg1">
                  <a:lumMod val="95000"/>
                  <a:lumOff val="5000"/>
                </a:schemeClr>
              </a:solidFill>
            </a:endParaRPr>
          </a:p>
          <a:p>
            <a:r>
              <a:rPr lang="en-US" dirty="0">
                <a:solidFill>
                  <a:schemeClr val="bg1">
                    <a:lumMod val="95000"/>
                    <a:lumOff val="5000"/>
                  </a:schemeClr>
                </a:solidFill>
              </a:rPr>
              <a:t>Storage devices such as internal and external drives</a:t>
            </a:r>
            <a:endParaRPr lang="en-US">
              <a:solidFill>
                <a:schemeClr val="bg1">
                  <a:lumMod val="95000"/>
                  <a:lumOff val="5000"/>
                </a:schemeClr>
              </a:solidFill>
            </a:endParaRPr>
          </a:p>
          <a:p>
            <a:endParaRPr lang="en-US" dirty="0">
              <a:solidFill>
                <a:srgbClr val="0F496F"/>
              </a:solidFill>
            </a:endParaRPr>
          </a:p>
        </p:txBody>
      </p:sp>
    </p:spTree>
    <p:extLst>
      <p:ext uri="{BB962C8B-B14F-4D97-AF65-F5344CB8AC3E}">
        <p14:creationId xmlns:p14="http://schemas.microsoft.com/office/powerpoint/2010/main" val="216762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A667-E28F-42E3-9BDA-0AC0262C31E3}"/>
              </a:ext>
            </a:extLst>
          </p:cNvPr>
          <p:cNvSpPr>
            <a:spLocks noGrp="1"/>
          </p:cNvSpPr>
          <p:nvPr>
            <p:ph type="title"/>
          </p:nvPr>
        </p:nvSpPr>
        <p:spPr>
          <a:xfrm>
            <a:off x="957382" y="777973"/>
            <a:ext cx="8534400" cy="1507067"/>
          </a:xfrm>
        </p:spPr>
        <p:txBody>
          <a:bodyPr/>
          <a:lstStyle/>
          <a:p>
            <a:r>
              <a:rPr lang="en-US" dirty="0"/>
              <a:t>Function of operating system</a:t>
            </a:r>
          </a:p>
        </p:txBody>
      </p:sp>
      <p:sp>
        <p:nvSpPr>
          <p:cNvPr id="3" name="Content Placeholder 2">
            <a:extLst>
              <a:ext uri="{FF2B5EF4-FFF2-40B4-BE49-F238E27FC236}">
                <a16:creationId xmlns:a16="http://schemas.microsoft.com/office/drawing/2014/main" id="{6DD11B52-E0F7-4630-B531-EC4344188202}"/>
              </a:ext>
            </a:extLst>
          </p:cNvPr>
          <p:cNvSpPr>
            <a:spLocks noGrp="1"/>
          </p:cNvSpPr>
          <p:nvPr>
            <p:ph idx="1"/>
          </p:nvPr>
        </p:nvSpPr>
        <p:spPr>
          <a:xfrm>
            <a:off x="885495" y="2813649"/>
            <a:ext cx="8534400" cy="3615267"/>
          </a:xfrm>
        </p:spPr>
        <p:txBody>
          <a:bodyPr/>
          <a:lstStyle/>
          <a:p>
            <a:pPr marL="0" indent="0">
              <a:buNone/>
            </a:pPr>
            <a:r>
              <a:rPr lang="en-US" dirty="0">
                <a:solidFill>
                  <a:schemeClr val="bg1"/>
                </a:solidFill>
              </a:rPr>
              <a:t>(1)</a:t>
            </a:r>
            <a:r>
              <a:rPr lang="en-US" b="1" dirty="0">
                <a:solidFill>
                  <a:schemeClr val="bg1"/>
                </a:solidFill>
              </a:rPr>
              <a:t>.Process management: </a:t>
            </a:r>
            <a:r>
              <a:rPr lang="en-US" dirty="0">
                <a:solidFill>
                  <a:schemeClr val="bg1"/>
                </a:solidFill>
              </a:rPr>
              <a:t>Process management module takes care of creation and deletion of processes, and providing mechanisms for </a:t>
            </a:r>
            <a:r>
              <a:rPr lang="en-US">
                <a:solidFill>
                  <a:schemeClr val="bg1"/>
                </a:solidFill>
              </a:rPr>
              <a:t>synchronization</a:t>
            </a:r>
            <a:r>
              <a:rPr lang="en-US" dirty="0">
                <a:solidFill>
                  <a:schemeClr val="bg1"/>
                </a:solidFill>
              </a:rPr>
              <a:t> and communication </a:t>
            </a:r>
            <a:r>
              <a:rPr lang="en-US">
                <a:solidFill>
                  <a:schemeClr val="bg1"/>
                </a:solidFill>
              </a:rPr>
              <a:t>among</a:t>
            </a:r>
            <a:r>
              <a:rPr lang="en-US" dirty="0">
                <a:solidFill>
                  <a:schemeClr val="bg1"/>
                </a:solidFill>
              </a:rPr>
              <a:t> processes.</a:t>
            </a:r>
          </a:p>
          <a:p>
            <a:pPr marL="0" indent="0">
              <a:buNone/>
            </a:pPr>
            <a:r>
              <a:rPr lang="en-US">
                <a:solidFill>
                  <a:schemeClr val="bg1"/>
                </a:solidFill>
              </a:rPr>
              <a:t>(2).</a:t>
            </a:r>
            <a:r>
              <a:rPr lang="en-US" b="1">
                <a:solidFill>
                  <a:schemeClr val="bg1"/>
                </a:solidFill>
              </a:rPr>
              <a:t>Memory management: </a:t>
            </a:r>
            <a:r>
              <a:rPr lang="en-US" dirty="0">
                <a:solidFill>
                  <a:schemeClr val="bg1"/>
                </a:solidFill>
              </a:rPr>
              <a:t>Memory management module takes care of allocation and de allocation of memory space to programs </a:t>
            </a:r>
            <a:r>
              <a:rPr lang="en-US">
                <a:solidFill>
                  <a:schemeClr val="bg1"/>
                </a:solidFill>
              </a:rPr>
              <a:t>in need of this resources.</a:t>
            </a:r>
          </a:p>
          <a:p>
            <a:pPr marL="0" indent="0">
              <a:buNone/>
            </a:pPr>
            <a:r>
              <a:rPr lang="en-US" dirty="0">
                <a:solidFill>
                  <a:schemeClr val="bg1"/>
                </a:solidFill>
              </a:rPr>
              <a:t>(3).</a:t>
            </a:r>
            <a:r>
              <a:rPr lang="en-US" b="1" dirty="0">
                <a:solidFill>
                  <a:schemeClr val="bg1"/>
                </a:solidFill>
              </a:rPr>
              <a:t>File management:</a:t>
            </a:r>
            <a:r>
              <a:rPr lang="en-US" dirty="0">
                <a:solidFill>
                  <a:schemeClr val="bg1"/>
                </a:solidFill>
              </a:rPr>
              <a:t> It take care of the file related activities such </a:t>
            </a:r>
            <a:r>
              <a:rPr lang="en-US">
                <a:solidFill>
                  <a:schemeClr val="bg1"/>
                </a:solidFill>
              </a:rPr>
              <a:t>as organization storage, naming,, sharing, and protection of files</a:t>
            </a:r>
          </a:p>
        </p:txBody>
      </p:sp>
    </p:spTree>
    <p:extLst>
      <p:ext uri="{BB962C8B-B14F-4D97-AF65-F5344CB8AC3E}">
        <p14:creationId xmlns:p14="http://schemas.microsoft.com/office/powerpoint/2010/main" val="381600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A667-E28F-42E3-9BDA-0AC0262C31E3}"/>
              </a:ext>
            </a:extLst>
          </p:cNvPr>
          <p:cNvSpPr>
            <a:spLocks noGrp="1"/>
          </p:cNvSpPr>
          <p:nvPr>
            <p:ph type="title"/>
          </p:nvPr>
        </p:nvSpPr>
        <p:spPr>
          <a:xfrm>
            <a:off x="957382" y="777973"/>
            <a:ext cx="8534400" cy="1420803"/>
          </a:xfrm>
        </p:spPr>
        <p:txBody>
          <a:bodyPr/>
          <a:lstStyle/>
          <a:p>
            <a:r>
              <a:rPr lang="en-US"/>
              <a:t>FUNCTION OF OPERATING SYSTEM</a:t>
            </a:r>
          </a:p>
          <a:p>
            <a:endParaRPr lang="en-US" dirty="0"/>
          </a:p>
        </p:txBody>
      </p:sp>
      <p:sp>
        <p:nvSpPr>
          <p:cNvPr id="3" name="Content Placeholder 2">
            <a:extLst>
              <a:ext uri="{FF2B5EF4-FFF2-40B4-BE49-F238E27FC236}">
                <a16:creationId xmlns:a16="http://schemas.microsoft.com/office/drawing/2014/main" id="{6DD11B52-E0F7-4630-B531-EC4344188202}"/>
              </a:ext>
            </a:extLst>
          </p:cNvPr>
          <p:cNvSpPr>
            <a:spLocks noGrp="1"/>
          </p:cNvSpPr>
          <p:nvPr>
            <p:ph idx="1"/>
          </p:nvPr>
        </p:nvSpPr>
        <p:spPr>
          <a:xfrm>
            <a:off x="885495" y="2813649"/>
            <a:ext cx="8534400" cy="3615267"/>
          </a:xfrm>
        </p:spPr>
        <p:txBody>
          <a:bodyPr/>
          <a:lstStyle/>
          <a:p>
            <a:pPr marL="0" indent="0">
              <a:buNone/>
            </a:pPr>
            <a:r>
              <a:rPr lang="en-US" b="1" dirty="0">
                <a:solidFill>
                  <a:schemeClr val="bg1"/>
                </a:solidFill>
              </a:rPr>
              <a:t>(4).Security:</a:t>
            </a:r>
            <a:r>
              <a:rPr lang="en-US" dirty="0">
                <a:solidFill>
                  <a:schemeClr val="bg1"/>
                </a:solidFill>
              </a:rPr>
              <a:t> Security module protectsthe resources and information </a:t>
            </a:r>
            <a:r>
              <a:rPr lang="en-US">
                <a:solidFill>
                  <a:schemeClr val="bg1"/>
                </a:solidFill>
              </a:rPr>
              <a:t>of a computer system against destruction and unauthorized access.</a:t>
            </a:r>
          </a:p>
          <a:p>
            <a:pPr marL="0" indent="0">
              <a:buNone/>
            </a:pPr>
            <a:r>
              <a:rPr lang="en-US" b="1">
                <a:solidFill>
                  <a:schemeClr val="bg1"/>
                </a:solidFill>
              </a:rPr>
              <a:t>(5).Command interpretation:</a:t>
            </a:r>
            <a:r>
              <a:rPr lang="en-US">
                <a:solidFill>
                  <a:schemeClr val="bg1"/>
                </a:solidFill>
              </a:rPr>
              <a:t> Command interpretation module takes care of interoreting user commands, and directing resources to process the commands.</a:t>
            </a:r>
            <a:endParaRPr lang="en-US" dirty="0">
              <a:solidFill>
                <a:schemeClr val="bg1"/>
              </a:solidFill>
            </a:endParaRPr>
          </a:p>
        </p:txBody>
      </p:sp>
    </p:spTree>
    <p:extLst>
      <p:ext uri="{BB962C8B-B14F-4D97-AF65-F5344CB8AC3E}">
        <p14:creationId xmlns:p14="http://schemas.microsoft.com/office/powerpoint/2010/main" val="2307898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A667-E28F-42E3-9BDA-0AC0262C31E3}"/>
              </a:ext>
            </a:extLst>
          </p:cNvPr>
          <p:cNvSpPr>
            <a:spLocks noGrp="1"/>
          </p:cNvSpPr>
          <p:nvPr>
            <p:ph type="title"/>
          </p:nvPr>
        </p:nvSpPr>
        <p:spPr>
          <a:xfrm>
            <a:off x="957382" y="777973"/>
            <a:ext cx="8534400" cy="1507067"/>
          </a:xfrm>
        </p:spPr>
        <p:txBody>
          <a:bodyPr/>
          <a:lstStyle/>
          <a:p>
            <a:r>
              <a:rPr lang="en-US"/>
              <a:t>Architecture of operating system</a:t>
            </a:r>
          </a:p>
        </p:txBody>
      </p:sp>
      <p:sp>
        <p:nvSpPr>
          <p:cNvPr id="3" name="Content Placeholder 2">
            <a:extLst>
              <a:ext uri="{FF2B5EF4-FFF2-40B4-BE49-F238E27FC236}">
                <a16:creationId xmlns:a16="http://schemas.microsoft.com/office/drawing/2014/main" id="{6DD11B52-E0F7-4630-B531-EC4344188202}"/>
              </a:ext>
            </a:extLst>
          </p:cNvPr>
          <p:cNvSpPr>
            <a:spLocks noGrp="1"/>
          </p:cNvSpPr>
          <p:nvPr>
            <p:ph idx="1"/>
          </p:nvPr>
        </p:nvSpPr>
        <p:spPr>
          <a:xfrm>
            <a:off x="885495" y="2813649"/>
            <a:ext cx="8534400" cy="3615267"/>
          </a:xfrm>
        </p:spPr>
        <p:txBody>
          <a:bodyPr/>
          <a:lstStyle/>
          <a:p>
            <a:pPr marL="0" indent="0">
              <a:buNone/>
            </a:pPr>
            <a:r>
              <a:rPr lang="en-US" dirty="0">
                <a:solidFill>
                  <a:schemeClr val="bg1"/>
                </a:solidFill>
              </a:rPr>
              <a:t>The design of the operating system is the architecture. The Kernal is the core of an operating system. It is the software responsible for running programs and providing secure access to the machine's </a:t>
            </a:r>
            <a:r>
              <a:rPr lang="en-US">
                <a:solidFill>
                  <a:schemeClr val="bg1"/>
                </a:solidFill>
              </a:rPr>
              <a:t>hardware. Since there are many programs, and resources are limited, the kernal also decides when and how long a program should run.</a:t>
            </a:r>
            <a:endParaRPr lang="en-US" dirty="0">
              <a:solidFill>
                <a:schemeClr val="bg1"/>
              </a:solidFill>
            </a:endParaRPr>
          </a:p>
        </p:txBody>
      </p:sp>
    </p:spTree>
    <p:extLst>
      <p:ext uri="{BB962C8B-B14F-4D97-AF65-F5344CB8AC3E}">
        <p14:creationId xmlns:p14="http://schemas.microsoft.com/office/powerpoint/2010/main" val="2795496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A667-E28F-42E3-9BDA-0AC0262C31E3}"/>
              </a:ext>
            </a:extLst>
          </p:cNvPr>
          <p:cNvSpPr>
            <a:spLocks noGrp="1"/>
          </p:cNvSpPr>
          <p:nvPr>
            <p:ph type="title"/>
          </p:nvPr>
        </p:nvSpPr>
        <p:spPr>
          <a:xfrm>
            <a:off x="957382" y="777973"/>
            <a:ext cx="8534400" cy="1507067"/>
          </a:xfrm>
        </p:spPr>
        <p:txBody>
          <a:bodyPr/>
          <a:lstStyle/>
          <a:p>
            <a:r>
              <a:rPr lang="en-US"/>
              <a:t>Components of operating system</a:t>
            </a:r>
          </a:p>
        </p:txBody>
      </p:sp>
      <p:sp>
        <p:nvSpPr>
          <p:cNvPr id="3" name="Content Placeholder 2">
            <a:extLst>
              <a:ext uri="{FF2B5EF4-FFF2-40B4-BE49-F238E27FC236}">
                <a16:creationId xmlns:a16="http://schemas.microsoft.com/office/drawing/2014/main" id="{6DD11B52-E0F7-4630-B531-EC4344188202}"/>
              </a:ext>
            </a:extLst>
          </p:cNvPr>
          <p:cNvSpPr>
            <a:spLocks noGrp="1"/>
          </p:cNvSpPr>
          <p:nvPr>
            <p:ph idx="1"/>
          </p:nvPr>
        </p:nvSpPr>
        <p:spPr>
          <a:xfrm>
            <a:off x="885495" y="2813649"/>
            <a:ext cx="8534400" cy="3615267"/>
          </a:xfrm>
        </p:spPr>
        <p:txBody>
          <a:bodyPr/>
          <a:lstStyle/>
          <a:p>
            <a:pPr marL="0" indent="0">
              <a:buNone/>
            </a:pPr>
            <a:r>
              <a:rPr lang="en-US">
                <a:solidFill>
                  <a:schemeClr val="bg1"/>
                </a:solidFill>
              </a:rPr>
              <a:t>The parts of an operating system all exist so as to make the various parts of a computer system work together. All user software program has to undergo the operating system in order to utilize any of the hardware, whether it be as basic as a mouse or keyboard or as complicated as an Internet component.</a:t>
            </a:r>
          </a:p>
          <a:p>
            <a:pPr marL="0" indent="0">
              <a:buNone/>
            </a:pPr>
            <a:r>
              <a:rPr lang="en-US" b="1">
                <a:solidFill>
                  <a:schemeClr val="bg1"/>
                </a:solidFill>
              </a:rPr>
              <a:t>(1).KERNAL:</a:t>
            </a:r>
            <a:r>
              <a:rPr lang="en-US" dirty="0">
                <a:solidFill>
                  <a:schemeClr val="bg1"/>
                </a:solidFill>
              </a:rPr>
              <a:t> </a:t>
            </a:r>
            <a:r>
              <a:rPr lang="en-US">
                <a:solidFill>
                  <a:schemeClr val="bg1">
                    <a:lumMod val="95000"/>
                    <a:lumOff val="5000"/>
                  </a:schemeClr>
                </a:solidFill>
              </a:rPr>
              <a:t>The kernel gives one of the most fundamental level of control over all the computer’s hardware devices. The kernel is the central component of an operating system (OS). It is the component of the operating system that loads initially, and it lingers in main memory.</a:t>
            </a:r>
            <a:endParaRPr lang="en-US" b="1" dirty="0">
              <a:solidFill>
                <a:schemeClr val="bg1">
                  <a:lumMod val="95000"/>
                  <a:lumOff val="5000"/>
                </a:schemeClr>
              </a:solidFill>
            </a:endParaRPr>
          </a:p>
        </p:txBody>
      </p:sp>
    </p:spTree>
    <p:extLst>
      <p:ext uri="{BB962C8B-B14F-4D97-AF65-F5344CB8AC3E}">
        <p14:creationId xmlns:p14="http://schemas.microsoft.com/office/powerpoint/2010/main" val="3075995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A667-E28F-42E3-9BDA-0AC0262C31E3}"/>
              </a:ext>
            </a:extLst>
          </p:cNvPr>
          <p:cNvSpPr>
            <a:spLocks noGrp="1"/>
          </p:cNvSpPr>
          <p:nvPr>
            <p:ph type="title"/>
          </p:nvPr>
        </p:nvSpPr>
        <p:spPr>
          <a:xfrm>
            <a:off x="957382" y="777973"/>
            <a:ext cx="8534400" cy="1320162"/>
          </a:xfrm>
        </p:spPr>
        <p:txBody>
          <a:bodyPr/>
          <a:lstStyle/>
          <a:p>
            <a:r>
              <a:rPr lang="en-US"/>
              <a:t>COMPONENTS OF OPERATING SYSTEM</a:t>
            </a:r>
          </a:p>
          <a:p>
            <a:endParaRPr lang="en-US" dirty="0"/>
          </a:p>
        </p:txBody>
      </p:sp>
      <p:sp>
        <p:nvSpPr>
          <p:cNvPr id="3" name="Content Placeholder 2">
            <a:extLst>
              <a:ext uri="{FF2B5EF4-FFF2-40B4-BE49-F238E27FC236}">
                <a16:creationId xmlns:a16="http://schemas.microsoft.com/office/drawing/2014/main" id="{6DD11B52-E0F7-4630-B531-EC4344188202}"/>
              </a:ext>
            </a:extLst>
          </p:cNvPr>
          <p:cNvSpPr>
            <a:spLocks noGrp="1"/>
          </p:cNvSpPr>
          <p:nvPr>
            <p:ph idx="1"/>
          </p:nvPr>
        </p:nvSpPr>
        <p:spPr>
          <a:xfrm>
            <a:off x="885495" y="2813649"/>
            <a:ext cx="8534400" cy="3615267"/>
          </a:xfrm>
        </p:spPr>
        <p:txBody>
          <a:bodyPr>
            <a:normAutofit fontScale="92500"/>
          </a:bodyPr>
          <a:lstStyle/>
          <a:p>
            <a:pPr marL="0" indent="0">
              <a:buNone/>
            </a:pPr>
            <a:r>
              <a:rPr lang="en-US" b="1">
                <a:solidFill>
                  <a:schemeClr val="bg1"/>
                </a:solidFill>
              </a:rPr>
              <a:t>(2).Process Execution:</a:t>
            </a:r>
            <a:r>
              <a:rPr lang="en-US">
                <a:solidFill>
                  <a:schemeClr val="bg1"/>
                </a:solidFill>
              </a:rPr>
              <a:t> The operating system offers an interface in between an application program and the hardware, so that an application program can connect with the hardware just by following principles and procedures configured into the operating system.</a:t>
            </a:r>
          </a:p>
          <a:p>
            <a:pPr marL="0" indent="0">
              <a:buNone/>
            </a:pPr>
            <a:r>
              <a:rPr lang="en-US" b="1">
                <a:solidFill>
                  <a:schemeClr val="bg1"/>
                </a:solidFill>
              </a:rPr>
              <a:t>(3).Interrupt: </a:t>
            </a:r>
            <a:r>
              <a:rPr lang="en-US">
                <a:solidFill>
                  <a:schemeClr val="bg1"/>
                </a:solidFill>
              </a:rPr>
              <a:t>Interrupts are primary to operating systems, as they offer a reliable method for the operating system to interact with and respond to its environment.</a:t>
            </a:r>
          </a:p>
          <a:p>
            <a:pPr marL="0" indent="0">
              <a:buNone/>
            </a:pPr>
            <a:r>
              <a:rPr lang="en-US" b="1">
                <a:solidFill>
                  <a:schemeClr val="bg1"/>
                </a:solidFill>
              </a:rPr>
              <a:t>(4).Memory Management;</a:t>
            </a:r>
            <a:r>
              <a:rPr lang="en-US" dirty="0">
                <a:solidFill>
                  <a:srgbClr val="0F496F"/>
                </a:solidFill>
              </a:rPr>
              <a:t> </a:t>
            </a:r>
            <a:r>
              <a:rPr lang="en-US">
                <a:solidFill>
                  <a:schemeClr val="bg1">
                    <a:lumMod val="95000"/>
                    <a:lumOff val="5000"/>
                  </a:schemeClr>
                </a:solidFill>
              </a:rPr>
              <a:t>The memory management unit</a:t>
            </a:r>
            <a:r>
              <a:rPr lang="en-US" dirty="0">
                <a:solidFill>
                  <a:schemeClr val="bg1">
                    <a:lumMod val="95000"/>
                    <a:lumOff val="5000"/>
                  </a:schemeClr>
                </a:solidFill>
              </a:rPr>
              <a:t> is in charge of all aspects of memory management. It is normally integrated right into the cpu, although in some systems it takes up a separate IC (integrated circuit) chip.</a:t>
            </a:r>
          </a:p>
        </p:txBody>
      </p:sp>
    </p:spTree>
    <p:extLst>
      <p:ext uri="{BB962C8B-B14F-4D97-AF65-F5344CB8AC3E}">
        <p14:creationId xmlns:p14="http://schemas.microsoft.com/office/powerpoint/2010/main" val="143144295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TotalTime>
  <Words>879</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Wingdings 3</vt:lpstr>
      <vt:lpstr>Wingdings,Sans-Serif</vt:lpstr>
      <vt:lpstr>Slice</vt:lpstr>
      <vt:lpstr>Presentation on Operating system  </vt:lpstr>
      <vt:lpstr>objectives</vt:lpstr>
      <vt:lpstr>Operating system</vt:lpstr>
      <vt:lpstr>.</vt:lpstr>
      <vt:lpstr>Function of operating system</vt:lpstr>
      <vt:lpstr>FUNCTION OF OPERATING SYSTEM </vt:lpstr>
      <vt:lpstr>Architecture of operating system</vt:lpstr>
      <vt:lpstr>Components of operating system</vt:lpstr>
      <vt:lpstr>COMPONENTS OF OPERATING SYSTEM </vt:lpstr>
      <vt:lpstr>COMPONENTS OF OPERATING SYSTEM </vt:lpstr>
      <vt:lpstr>Types of operating system</vt:lpstr>
      <vt:lpstr>Uses of operating system</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Windows</cp:lastModifiedBy>
  <cp:revision>649</cp:revision>
  <dcterms:created xsi:type="dcterms:W3CDTF">2014-09-12T02:12:56Z</dcterms:created>
  <dcterms:modified xsi:type="dcterms:W3CDTF">2021-07-11T12:07:54Z</dcterms:modified>
</cp:coreProperties>
</file>