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sldIdLst>
    <p:sldId id="256" r:id="rId2"/>
    <p:sldId id="262" r:id="rId3"/>
    <p:sldId id="263" r:id="rId4"/>
    <p:sldId id="264" r:id="rId5"/>
    <p:sldId id="259" r:id="rId6"/>
    <p:sldId id="266" r:id="rId7"/>
    <p:sldId id="267" r:id="rId8"/>
    <p:sldId id="268" r:id="rId9"/>
    <p:sldId id="260" r:id="rId10"/>
    <p:sldId id="265"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E639D4-D773-4C4F-B436-CE4A833A4338}" type="datetimeFigureOut">
              <a:rPr lang="en-US" smtClean="0"/>
              <a:pPr/>
              <a:t>7/11/2021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C61D1F-A468-434F-AF29-356D8C5E92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B6D31E74-1A73-405E-A14B-849D0C05E3FE}" type="datetimeFigureOut">
              <a:rPr lang="en-US" smtClean="0"/>
              <a:pPr/>
              <a:t>7/11/2021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0E25231-6D17-4F88-A0F5-790A5311013E}"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D31E74-1A73-405E-A14B-849D0C05E3FE}"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D31E74-1A73-405E-A14B-849D0C05E3FE}"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D31E74-1A73-405E-A14B-849D0C05E3FE}"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D31E74-1A73-405E-A14B-849D0C05E3FE}"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25231-6D17-4F88-A0F5-790A5311013E}"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D31E74-1A73-405E-A14B-849D0C05E3FE}"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D31E74-1A73-405E-A14B-849D0C05E3FE}" type="datetimeFigureOut">
              <a:rPr lang="en-US" smtClean="0"/>
              <a:pPr/>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25231-6D17-4F88-A0F5-790A5311013E}"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D31E74-1A73-405E-A14B-849D0C05E3FE}" type="datetimeFigureOut">
              <a:rPr lang="en-US" smtClean="0"/>
              <a:pPr/>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31E74-1A73-405E-A14B-849D0C05E3FE}" type="datetimeFigureOut">
              <a:rPr lang="en-US" smtClean="0"/>
              <a:pPr/>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D31E74-1A73-405E-A14B-849D0C05E3FE}"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25231-6D17-4F88-A0F5-790A531101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B6D31E74-1A73-405E-A14B-849D0C05E3FE}" type="datetimeFigureOut">
              <a:rPr lang="en-US" smtClean="0"/>
              <a:pPr/>
              <a:t>7/11/2021</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E0E25231-6D17-4F88-A0F5-790A531101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6D31E74-1A73-405E-A14B-849D0C05E3FE}" type="datetimeFigureOut">
              <a:rPr lang="en-US" smtClean="0"/>
              <a:pPr/>
              <a:t>7/11/2021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0E25231-6D17-4F88-A0F5-790A5311013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371600"/>
            <a:ext cx="6019800" cy="1447800"/>
          </a:xfrm>
        </p:spPr>
        <p:txBody>
          <a:bodyPr>
            <a:normAutofit/>
          </a:bodyPr>
          <a:lstStyle/>
          <a:p>
            <a:r>
              <a:rPr lang="en-US" dirty="0" smtClean="0"/>
              <a:t>Operating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Windows 7</a:t>
            </a:r>
            <a:r>
              <a:rPr lang="en-US" dirty="0" smtClean="0"/>
              <a:t> is the most popular operating system for desktop and laptop computers. </a:t>
            </a:r>
            <a:r>
              <a:rPr lang="en-US" b="1" dirty="0" smtClean="0"/>
              <a:t>Android</a:t>
            </a:r>
            <a:r>
              <a:rPr lang="en-US" dirty="0" smtClean="0"/>
              <a:t> is the most popular </a:t>
            </a:r>
            <a:r>
              <a:rPr lang="en-US" dirty="0" err="1" smtClean="0"/>
              <a:t>smartphone</a:t>
            </a:r>
            <a:r>
              <a:rPr lang="en-US" dirty="0" smtClean="0"/>
              <a:t> operating system. </a:t>
            </a:r>
            <a:r>
              <a:rPr lang="en-US" b="1" dirty="0" err="1" smtClean="0"/>
              <a:t>iOS</a:t>
            </a:r>
            <a:r>
              <a:rPr lang="en-US" dirty="0" smtClean="0"/>
              <a:t> is the most popular tablet operating system. Variants of </a:t>
            </a:r>
            <a:r>
              <a:rPr lang="en-US" b="1" dirty="0" smtClean="0"/>
              <a:t>Linux</a:t>
            </a:r>
            <a:r>
              <a:rPr lang="en-US" dirty="0" smtClean="0"/>
              <a:t> are most widely used in the Internet of things and </a:t>
            </a:r>
            <a:r>
              <a:rPr lang="en-US" b="1" dirty="0" smtClean="0"/>
              <a:t>smart</a:t>
            </a:r>
            <a:r>
              <a:rPr lang="en-US" dirty="0" smtClean="0"/>
              <a:t> device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3581400" cy="1143000"/>
          </a:xfrm>
        </p:spPr>
        <p:txBody>
          <a:bodyPr/>
          <a:lstStyle/>
          <a:p>
            <a:r>
              <a:rPr lang="en-US" dirty="0" smtClean="0"/>
              <a:t>Conclusion</a:t>
            </a:r>
            <a:endParaRPr lang="en-US" dirty="0"/>
          </a:p>
        </p:txBody>
      </p:sp>
      <p:sp>
        <p:nvSpPr>
          <p:cNvPr id="3" name="Content Placeholder 2"/>
          <p:cNvSpPr>
            <a:spLocks noGrp="1"/>
          </p:cNvSpPr>
          <p:nvPr>
            <p:ph idx="1"/>
          </p:nvPr>
        </p:nvSpPr>
        <p:spPr>
          <a:xfrm>
            <a:off x="228600" y="1295400"/>
            <a:ext cx="8229600" cy="4709160"/>
          </a:xfrm>
        </p:spPr>
        <p:txBody>
          <a:bodyPr/>
          <a:lstStyle/>
          <a:p>
            <a:pPr>
              <a:buNone/>
            </a:pPr>
            <a:r>
              <a:rPr lang="en-US" dirty="0" smtClean="0"/>
              <a:t>    An operating system (OS) handles your computer needs by finding resources, applying hardware management and providing necessary services. Operating systems are </a:t>
            </a:r>
            <a:r>
              <a:rPr lang="en-US" b="1" dirty="0" smtClean="0"/>
              <a:t>essential</a:t>
            </a:r>
            <a:r>
              <a:rPr lang="en-US" dirty="0" smtClean="0"/>
              <a:t> for computers to be able to do everything they need to do. An operating system communicates with the </a:t>
            </a:r>
            <a:r>
              <a:rPr lang="en-US" b="1" dirty="0" smtClean="0"/>
              <a:t>various</a:t>
            </a:r>
            <a:r>
              <a:rPr lang="en-US" dirty="0" smtClean="0"/>
              <a:t> parts of your computer.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operating system is a program that controls the execution of application programs and acts as an interface between the user of a computer and the computer hardware.</a:t>
            </a:r>
          </a:p>
          <a:p>
            <a:r>
              <a:rPr lang="en-US" dirty="0" smtClean="0"/>
              <a:t>A more common definition is that the operating system is the one program running at all times on the computer (usually called the kernel), with all else being application programs.</a:t>
            </a:r>
          </a:p>
          <a:p>
            <a:r>
              <a:rPr lang="en-US" dirty="0" smtClean="0"/>
              <a:t>An operating system is concerned with the allocation of resources and services, such as memory, processors, devices and information. The operating system correspondingly includes programs to manage these resources, such as a traffic controller, a scheduler, memory management module, I/O programs, and a file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724400" cy="1143000"/>
          </a:xfrm>
        </p:spPr>
        <p:txBody>
          <a:bodyPr/>
          <a:lstStyle/>
          <a:p>
            <a:r>
              <a:rPr lang="en-US" dirty="0" smtClean="0"/>
              <a:t>Structure of OS</a:t>
            </a:r>
            <a:endParaRPr lang="en-US" dirty="0"/>
          </a:p>
        </p:txBody>
      </p:sp>
      <p:sp>
        <p:nvSpPr>
          <p:cNvPr id="3" name="Content Placeholder 2"/>
          <p:cNvSpPr>
            <a:spLocks noGrp="1"/>
          </p:cNvSpPr>
          <p:nvPr>
            <p:ph idx="1"/>
          </p:nvPr>
        </p:nvSpPr>
        <p:spPr>
          <a:xfrm>
            <a:off x="0" y="1143000"/>
            <a:ext cx="6019800" cy="5181600"/>
          </a:xfrm>
        </p:spPr>
        <p:txBody>
          <a:bodyPr>
            <a:normAutofit fontScale="92500" lnSpcReduction="10000"/>
          </a:bodyPr>
          <a:lstStyle/>
          <a:p>
            <a:pPr marL="651510" indent="-514350">
              <a:buNone/>
            </a:pPr>
            <a:r>
              <a:rPr lang="en-US" dirty="0" smtClean="0"/>
              <a:t>       Simple Structure</a:t>
            </a:r>
          </a:p>
          <a:p>
            <a:pPr marL="651510" indent="-514350">
              <a:buNone/>
            </a:pPr>
            <a:r>
              <a:rPr lang="en-US" dirty="0" smtClean="0"/>
              <a:t>       It is better that operating systems have a modular structure, unlike MS-DOS. That would lead to greater control over the computer system and its various applications. The modular structure would also allow the programmers to hide information as required and implement internal routines as they see fit without changing the outer specifications.</a:t>
            </a:r>
          </a:p>
          <a:p>
            <a:endParaRPr lang="en-US" dirty="0"/>
          </a:p>
        </p:txBody>
      </p:sp>
      <p:pic>
        <p:nvPicPr>
          <p:cNvPr id="4" name="Picture 3" descr="Screenshot_11.jpg"/>
          <p:cNvPicPr>
            <a:picLocks noChangeAspect="1"/>
          </p:cNvPicPr>
          <p:nvPr/>
        </p:nvPicPr>
        <p:blipFill>
          <a:blip r:embed="rId2"/>
          <a:stretch>
            <a:fillRect/>
          </a:stretch>
        </p:blipFill>
        <p:spPr>
          <a:xfrm>
            <a:off x="6096000" y="1371600"/>
            <a:ext cx="2895600" cy="350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81000" y="0"/>
            <a:ext cx="8229600" cy="46038"/>
          </a:xfrm>
        </p:spPr>
        <p:txBody>
          <a:bodyPr>
            <a:normAutofit fontScale="90000"/>
          </a:bodyPr>
          <a:lstStyle/>
          <a:p>
            <a:endParaRPr lang="en-US" dirty="0"/>
          </a:p>
        </p:txBody>
      </p:sp>
      <p:sp>
        <p:nvSpPr>
          <p:cNvPr id="3" name="Content Placeholder 2"/>
          <p:cNvSpPr>
            <a:spLocks noGrp="1"/>
          </p:cNvSpPr>
          <p:nvPr>
            <p:ph idx="1"/>
          </p:nvPr>
        </p:nvSpPr>
        <p:spPr>
          <a:xfrm>
            <a:off x="457200" y="1066800"/>
            <a:ext cx="8382000" cy="5562600"/>
          </a:xfrm>
        </p:spPr>
        <p:txBody>
          <a:bodyPr>
            <a:normAutofit fontScale="55000" lnSpcReduction="20000"/>
          </a:bodyPr>
          <a:lstStyle/>
          <a:p>
            <a:r>
              <a:rPr lang="en-US" dirty="0" smtClean="0"/>
              <a:t>Layered Structure</a:t>
            </a:r>
            <a:endParaRPr lang="en-US" b="1" dirty="0" smtClean="0"/>
          </a:p>
          <a:p>
            <a:r>
              <a:rPr lang="en-US" dirty="0" smtClean="0"/>
              <a:t>One way to achieve modularity in the operating system is the layered approach. In this, the bottom layer is the hardware and the topmost layer is the user interface.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r>
              <a:rPr lang="en-US" dirty="0" smtClean="0"/>
              <a:t>As seen from the image, each upper layer is built on the bottom layer. All the layers hide some structures, operations etc from their upper layers.</a:t>
            </a:r>
          </a:p>
          <a:p>
            <a:r>
              <a:rPr lang="en-US" dirty="0" smtClean="0"/>
              <a:t>One problem with the layered structure is that each layer needs to be carefully defined. This is necessary because the upper layers can only use the functionalities of the layers below them. </a:t>
            </a:r>
          </a:p>
          <a:p>
            <a:pPr>
              <a:buNone/>
            </a:pPr>
            <a:endParaRPr lang="en-US" dirty="0" smtClean="0"/>
          </a:p>
        </p:txBody>
      </p:sp>
      <p:pic>
        <p:nvPicPr>
          <p:cNvPr id="6" name="Picture 5" descr="Screenshot_13.jpg"/>
          <p:cNvPicPr>
            <a:picLocks noChangeAspect="1"/>
          </p:cNvPicPr>
          <p:nvPr/>
        </p:nvPicPr>
        <p:blipFill>
          <a:blip r:embed="rId2"/>
          <a:stretch>
            <a:fillRect/>
          </a:stretch>
        </p:blipFill>
        <p:spPr>
          <a:xfrm>
            <a:off x="2667000" y="2209800"/>
            <a:ext cx="3767137" cy="23582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763000" cy="1143000"/>
          </a:xfrm>
        </p:spPr>
        <p:txBody>
          <a:bodyPr>
            <a:normAutofit fontScale="90000"/>
          </a:bodyPr>
          <a:lstStyle/>
          <a:p>
            <a:r>
              <a:rPr lang="en-US" dirty="0" smtClean="0"/>
              <a:t>Main function of Operating System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Operating system performs the following functions:</a:t>
            </a:r>
            <a:endParaRPr lang="en-US" dirty="0" smtClean="0"/>
          </a:p>
          <a:p>
            <a:r>
              <a:rPr lang="en-US" dirty="0" smtClean="0"/>
              <a:t>Booting: Booting is a process of starting the computer operating system starts the computer to work. </a:t>
            </a:r>
          </a:p>
          <a:p>
            <a:r>
              <a:rPr lang="en-US" dirty="0" smtClean="0"/>
              <a:t>Memory Management.</a:t>
            </a:r>
          </a:p>
          <a:p>
            <a:r>
              <a:rPr lang="en-US" dirty="0" smtClean="0"/>
              <a:t>Loading and Execution.</a:t>
            </a:r>
          </a:p>
          <a:p>
            <a:r>
              <a:rPr lang="en-US" dirty="0" smtClean="0"/>
              <a:t>Data security.</a:t>
            </a:r>
          </a:p>
          <a:p>
            <a:r>
              <a:rPr lang="en-US" dirty="0" smtClean="0"/>
              <a:t>Disk Management.</a:t>
            </a:r>
          </a:p>
          <a:p>
            <a:r>
              <a:rPr lang="en-US" dirty="0" smtClean="0"/>
              <a:t>Process Management.</a:t>
            </a:r>
          </a:p>
          <a:p>
            <a:r>
              <a:rPr lang="en-US" dirty="0" smtClean="0"/>
              <a:t>Device Controlling.</a:t>
            </a:r>
          </a:p>
          <a:p>
            <a:r>
              <a:rPr lang="en-US" dirty="0" smtClean="0"/>
              <a:t>Printing controlling.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 Operating System</a:t>
            </a:r>
            <a:endParaRPr lang="en-US" dirty="0"/>
          </a:p>
        </p:txBody>
      </p:sp>
      <p:sp>
        <p:nvSpPr>
          <p:cNvPr id="3" name="Content Placeholder 2"/>
          <p:cNvSpPr>
            <a:spLocks noGrp="1"/>
          </p:cNvSpPr>
          <p:nvPr>
            <p:ph idx="1"/>
          </p:nvPr>
        </p:nvSpPr>
        <p:spPr>
          <a:xfrm>
            <a:off x="685800" y="1524000"/>
            <a:ext cx="7772400" cy="4572000"/>
          </a:xfrm>
        </p:spPr>
        <p:txBody>
          <a:bodyPr>
            <a:normAutofit fontScale="70000" lnSpcReduction="20000"/>
          </a:bodyPr>
          <a:lstStyle/>
          <a:p>
            <a:r>
              <a:rPr lang="en-US" dirty="0" smtClean="0"/>
              <a:t>An Operating System provides services to both the users and to the programs.</a:t>
            </a:r>
          </a:p>
          <a:p>
            <a:r>
              <a:rPr lang="en-US" dirty="0" smtClean="0"/>
              <a:t>It provides programs an environment to execute.</a:t>
            </a:r>
          </a:p>
          <a:p>
            <a:r>
              <a:rPr lang="en-US" dirty="0" smtClean="0"/>
              <a:t>It provides users the services to execute the programs in a convenient manner.</a:t>
            </a:r>
          </a:p>
          <a:p>
            <a:r>
              <a:rPr lang="en-US" dirty="0" smtClean="0"/>
              <a:t>Following are a few common services provided by an operating system −</a:t>
            </a:r>
          </a:p>
          <a:p>
            <a:r>
              <a:rPr lang="en-US" dirty="0" smtClean="0"/>
              <a:t>Program execution</a:t>
            </a:r>
          </a:p>
          <a:p>
            <a:r>
              <a:rPr lang="en-US" dirty="0" smtClean="0"/>
              <a:t>I/O operations</a:t>
            </a:r>
          </a:p>
          <a:p>
            <a:r>
              <a:rPr lang="en-US" dirty="0" smtClean="0"/>
              <a:t>File System manipulation</a:t>
            </a:r>
          </a:p>
          <a:p>
            <a:r>
              <a:rPr lang="en-US" dirty="0" smtClean="0"/>
              <a:t>Communication</a:t>
            </a:r>
          </a:p>
          <a:p>
            <a:r>
              <a:rPr lang="en-US" dirty="0" smtClean="0"/>
              <a:t>Error Detection</a:t>
            </a:r>
          </a:p>
          <a:p>
            <a:r>
              <a:rPr lang="en-US" dirty="0" smtClean="0"/>
              <a:t>Resource Allocation</a:t>
            </a:r>
          </a:p>
          <a:p>
            <a:r>
              <a:rPr lang="en-US" dirty="0" smtClean="0"/>
              <a:t>Protection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Communication</a:t>
            </a:r>
          </a:p>
          <a:p>
            <a:r>
              <a:rPr lang="en-US" dirty="0" smtClean="0"/>
              <a:t>In case of distributed systems which are a collection of processors that do not share memory, peripheral devices, or a clock, the operating system manages communications between all the processes. Multiple processes communicate with one another through communication lines in the network.</a:t>
            </a:r>
          </a:p>
          <a:p>
            <a:r>
              <a:rPr lang="en-US" dirty="0" smtClean="0"/>
              <a:t>The OS handles routing and connection strategies, and the problems of contention and security. Following are the major activities of an operating system with respect to communication −</a:t>
            </a:r>
          </a:p>
          <a:p>
            <a:r>
              <a:rPr lang="en-US" dirty="0" smtClean="0"/>
              <a:t>Two processes often require data to be transferred between them</a:t>
            </a:r>
          </a:p>
          <a:p>
            <a:r>
              <a:rPr lang="en-US" dirty="0" smtClean="0"/>
              <a:t>Both the processes can be on one computer or on different computers, but are connected through a computer network.</a:t>
            </a:r>
          </a:p>
          <a:p>
            <a:r>
              <a:rPr lang="en-US" dirty="0" smtClean="0"/>
              <a:t>Communication may be implemented by two methods, either by Shared Memory or by Message Passing.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Operating System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The next-generation operating system starts   with the user. It ignores the underlying hardware -- and as a result, such systems are inherently less efficient than today's primitive, machine-centered ones. Instead, it reflects the shape of your life. Its role is to track your life event by event, moment by moment, thought by thought. </a:t>
            </a:r>
          </a:p>
          <a:p>
            <a:pPr>
              <a:buNone/>
            </a:pPr>
            <a:endParaRPr lang="en-US" dirty="0" smtClean="0"/>
          </a:p>
          <a:p>
            <a:pPr>
              <a:buNone/>
            </a:pPr>
            <a:r>
              <a:rPr lang="en-US" dirty="0" smtClean="0"/>
              <a:t>     A life is a sequence of events in time. The future of information management is narrative information management, in which all of your stored documents are arranged as a "documentary history" of your life. </a:t>
            </a:r>
          </a:p>
          <a:p>
            <a:pPr>
              <a:buNone/>
            </a:pPr>
            <a:endParaRPr lang="en-US" dirty="0" smtClean="0"/>
          </a:p>
          <a:p>
            <a:pPr>
              <a:buNone/>
            </a:pPr>
            <a:endParaRPr lang="en-US" dirty="0" smtClean="0"/>
          </a:p>
        </p:txBody>
      </p:sp>
      <p:sp>
        <p:nvSpPr>
          <p:cNvPr id="10" name="Right Arrow 9"/>
          <p:cNvSpPr/>
          <p:nvPr/>
        </p:nvSpPr>
        <p:spPr>
          <a:xfrm>
            <a:off x="685800" y="4876800"/>
            <a:ext cx="5334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762000" y="1905000"/>
            <a:ext cx="5334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914400"/>
          </a:xfrm>
        </p:spPr>
        <p:txBody>
          <a:bodyPr>
            <a:normAutofit fontScale="90000"/>
          </a:bodyPr>
          <a:lstStyle/>
          <a:p>
            <a:r>
              <a:rPr lang="en-US" dirty="0" smtClean="0"/>
              <a:t>Some popular operating system</a:t>
            </a:r>
            <a:endParaRPr lang="en-US" dirty="0"/>
          </a:p>
        </p:txBody>
      </p:sp>
      <p:sp>
        <p:nvSpPr>
          <p:cNvPr id="3" name="Content Placeholder 2"/>
          <p:cNvSpPr>
            <a:spLocks noGrp="1"/>
          </p:cNvSpPr>
          <p:nvPr>
            <p:ph idx="1"/>
          </p:nvPr>
        </p:nvSpPr>
        <p:spPr>
          <a:xfrm>
            <a:off x="457200" y="1600200"/>
            <a:ext cx="8686800" cy="4709160"/>
          </a:xfrm>
        </p:spPr>
        <p:txBody>
          <a:bodyPr/>
          <a:lstStyle/>
          <a:p>
            <a:pPr>
              <a:buNone/>
            </a:pPr>
            <a:r>
              <a:rPr lang="en-US" b="1" dirty="0" smtClean="0"/>
              <a:t>There are a few common operating systems available:</a:t>
            </a:r>
            <a:endParaRPr lang="en-US" dirty="0" smtClean="0"/>
          </a:p>
          <a:p>
            <a:r>
              <a:rPr lang="en-US" dirty="0" smtClean="0"/>
              <a:t>Mac OS X.</a:t>
            </a:r>
          </a:p>
          <a:p>
            <a:r>
              <a:rPr lang="en-US" dirty="0" smtClean="0"/>
              <a:t>Linux.</a:t>
            </a:r>
          </a:p>
          <a:p>
            <a:r>
              <a:rPr lang="en-US" dirty="0" smtClean="0"/>
              <a:t>Windows.</a:t>
            </a:r>
          </a:p>
          <a:p>
            <a:r>
              <a:rPr lang="en-US" dirty="0" smtClean="0"/>
              <a:t>Android (based on Linux)</a:t>
            </a:r>
          </a:p>
          <a:p>
            <a:r>
              <a:rPr lang="en-US" dirty="0" err="1" smtClean="0"/>
              <a:t>iOS</a:t>
            </a:r>
            <a:r>
              <a:rPr lang="en-US" dirty="0" smtClean="0"/>
              <a:t>.</a:t>
            </a:r>
            <a:endParaRPr lang="en-US" dirty="0"/>
          </a:p>
        </p:txBody>
      </p:sp>
      <p:pic>
        <p:nvPicPr>
          <p:cNvPr id="4" name="Picture 3" descr="Screenshot_9.jpg"/>
          <p:cNvPicPr>
            <a:picLocks noChangeAspect="1"/>
          </p:cNvPicPr>
          <p:nvPr/>
        </p:nvPicPr>
        <p:blipFill>
          <a:blip r:embed="rId2"/>
          <a:stretch>
            <a:fillRect/>
          </a:stretch>
        </p:blipFill>
        <p:spPr>
          <a:xfrm>
            <a:off x="5334000" y="2514600"/>
            <a:ext cx="3810000" cy="1524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179</TotalTime>
  <Words>761</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Consolas</vt:lpstr>
      <vt:lpstr>Corbel</vt:lpstr>
      <vt:lpstr>Wingdings</vt:lpstr>
      <vt:lpstr>Wingdings 2</vt:lpstr>
      <vt:lpstr>Wingdings 3</vt:lpstr>
      <vt:lpstr>Metro</vt:lpstr>
      <vt:lpstr>Operating system</vt:lpstr>
      <vt:lpstr>Definition</vt:lpstr>
      <vt:lpstr>Structure of OS</vt:lpstr>
      <vt:lpstr>PowerPoint Presentation</vt:lpstr>
      <vt:lpstr>Main function of Operating System</vt:lpstr>
      <vt:lpstr>Services of Operating System</vt:lpstr>
      <vt:lpstr>Communication </vt:lpstr>
      <vt:lpstr>Future Operating System</vt:lpstr>
      <vt:lpstr>Some popular operating system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Rasel</dc:creator>
  <cp:lastModifiedBy>Windows</cp:lastModifiedBy>
  <cp:revision>21</cp:revision>
  <dcterms:created xsi:type="dcterms:W3CDTF">2019-02-26T16:17:02Z</dcterms:created>
  <dcterms:modified xsi:type="dcterms:W3CDTF">2021-07-11T12:01:13Z</dcterms:modified>
</cp:coreProperties>
</file>