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media/image4.jpg" ContentType="image/png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7" autoAdjust="0"/>
    <p:restoredTop sz="86964" autoAdjust="0"/>
  </p:normalViewPr>
  <p:slideViewPr>
    <p:cSldViewPr snapToGrid="0">
      <p:cViewPr varScale="1">
        <p:scale>
          <a:sx n="76" d="100"/>
          <a:sy n="76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10B83-093E-40AD-83B3-EC760AF0EC9B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B65F2-6D17-4A68-BE93-0D8D2C7A5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4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9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2AC6-4F3D-4378-8855-600567E2F47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19830-1C27-470C-87F6-8F8010605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77" y="672411"/>
            <a:ext cx="8502090" cy="4723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3622" y="672411"/>
            <a:ext cx="4749800" cy="969963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rPr>
              <a:t>Operating System</a:t>
            </a:r>
            <a:endParaRPr lang="en-US" sz="4800" u="sng" dirty="0">
              <a:solidFill>
                <a:schemeClr val="accent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Advantages and disadvantages of windows 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6629" y="2380343"/>
            <a:ext cx="1538514" cy="1088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016000" y="4390568"/>
            <a:ext cx="1538514" cy="10885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Gaming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86629" y="4390571"/>
            <a:ext cx="1538514" cy="10885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famillar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059544" y="2394857"/>
            <a:ext cx="1538514" cy="1088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Easy to use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086429" y="3063985"/>
            <a:ext cx="2017486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855202" y="4367659"/>
            <a:ext cx="1538514" cy="1088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stable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8541659" y="2125210"/>
            <a:ext cx="1538514" cy="10885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expensive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155544" y="4390568"/>
            <a:ext cx="1538514" cy="10885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secure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265886" y="3126691"/>
            <a:ext cx="2017486" cy="1683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disadvantages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6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Advantages and disadvantages of mac OS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2806703" y="2171927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Great GUI</a:t>
            </a:r>
            <a:endParaRPr lang="en-US" b="1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1052287" y="3669790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stable</a:t>
            </a:r>
            <a:endParaRPr lang="en-US" b="1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608287" y="3669790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secure</a:t>
            </a:r>
            <a:endParaRPr lang="en-US" b="1" dirty="0"/>
          </a:p>
        </p:txBody>
      </p:sp>
      <p:sp>
        <p:nvSpPr>
          <p:cNvPr id="16" name="Round Same Side Corner Rectangle 15"/>
          <p:cNvSpPr/>
          <p:nvPr/>
        </p:nvSpPr>
        <p:spPr>
          <a:xfrm>
            <a:off x="8382000" y="2123168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gaming</a:t>
            </a:r>
            <a:endParaRPr lang="en-US" b="1" dirty="0"/>
          </a:p>
        </p:txBody>
      </p:sp>
      <p:sp>
        <p:nvSpPr>
          <p:cNvPr id="17" name="Round Same Side Corner Rectangle 16"/>
          <p:cNvSpPr/>
          <p:nvPr/>
        </p:nvSpPr>
        <p:spPr>
          <a:xfrm>
            <a:off x="6716487" y="4730919"/>
            <a:ext cx="1364342" cy="8861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all software run</a:t>
            </a:r>
            <a:endParaRPr lang="en-US" b="1" dirty="0"/>
          </a:p>
        </p:txBody>
      </p:sp>
      <p:sp>
        <p:nvSpPr>
          <p:cNvPr id="18" name="Round Same Side Corner Rectangle 17"/>
          <p:cNvSpPr/>
          <p:nvPr/>
        </p:nvSpPr>
        <p:spPr>
          <a:xfrm>
            <a:off x="10047514" y="4730920"/>
            <a:ext cx="1364342" cy="8861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expensive</a:t>
            </a:r>
            <a:endParaRPr lang="en-US" b="1" dirty="0"/>
          </a:p>
        </p:txBody>
      </p:sp>
      <p:sp>
        <p:nvSpPr>
          <p:cNvPr id="19" name="Round Same Side Corner Rectangle 18"/>
          <p:cNvSpPr/>
          <p:nvPr/>
        </p:nvSpPr>
        <p:spPr>
          <a:xfrm>
            <a:off x="2808515" y="5167653"/>
            <a:ext cx="1362530" cy="88480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Better to graphic designer 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2235200" y="2786743"/>
            <a:ext cx="2510972" cy="24291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7779658" y="2786742"/>
            <a:ext cx="2569027" cy="24871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disadvantages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1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Advantages &amp; disadvantages of LINUX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>
            <a:off x="1146628" y="4163276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free</a:t>
            </a:r>
            <a:endParaRPr lang="en-US" b="1" dirty="0"/>
          </a:p>
        </p:txBody>
      </p:sp>
      <p:sp>
        <p:nvSpPr>
          <p:cNvPr id="5" name="Round Same Side Corner Rectangle 4"/>
          <p:cNvSpPr/>
          <p:nvPr/>
        </p:nvSpPr>
        <p:spPr>
          <a:xfrm>
            <a:off x="2839356" y="2362938"/>
            <a:ext cx="1578429" cy="91672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Low pc requirement</a:t>
            </a:r>
            <a:endParaRPr lang="en-US" b="1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746172" y="4163276"/>
            <a:ext cx="1364342" cy="6630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secure</a:t>
            </a:r>
            <a:endParaRPr lang="en-US" b="1" dirty="0"/>
          </a:p>
        </p:txBody>
      </p:sp>
      <p:sp>
        <p:nvSpPr>
          <p:cNvPr id="7" name="Round Same Side Corner Rectangle 6"/>
          <p:cNvSpPr/>
          <p:nvPr/>
        </p:nvSpPr>
        <p:spPr>
          <a:xfrm>
            <a:off x="8449654" y="2151007"/>
            <a:ext cx="1533832" cy="91672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Poor Support for gamer</a:t>
            </a:r>
            <a:endParaRPr lang="en-US" b="1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6868886" y="5011908"/>
            <a:ext cx="1364342" cy="8861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all software run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373085" y="3280229"/>
            <a:ext cx="2510972" cy="24291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advantages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932057" y="3067731"/>
            <a:ext cx="2569027" cy="24871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  disadvantages</a:t>
            </a:r>
            <a:endParaRPr lang="en-US" b="1" dirty="0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10218057" y="5011908"/>
            <a:ext cx="1364342" cy="886108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Hard to learn ,use &amp;  install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75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Server operating system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22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Server operating systems are designed to provide platforms for multi-users, for critical , network applications.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There main purpose is to provide security , stability and collaboration. Most of them come with a pack of dedicated software tools such as Web server , e-mail agents and terminal services. The common applications for server OSes are :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File and printer sharing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Application services (including databases)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Web site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E-mail, groupware and messaging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Terminal services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Caching 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Server needs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70236" y="1784611"/>
            <a:ext cx="2273301" cy="1154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ADMINISTRATION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80231" y="5341258"/>
            <a:ext cx="1262742" cy="126146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SECURITY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70801" y="5341258"/>
            <a:ext cx="1262742" cy="12614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STABILITY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141687" y="3573237"/>
            <a:ext cx="1930400" cy="17680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 NEEDS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5" idx="2"/>
            <a:endCxn id="9" idx="0"/>
          </p:cNvCxnSpPr>
          <p:nvPr/>
        </p:nvCxnSpPr>
        <p:spPr>
          <a:xfrm>
            <a:off x="6106887" y="2938852"/>
            <a:ext cx="0" cy="634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54286" y="5021943"/>
            <a:ext cx="787401" cy="3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72087" y="5021943"/>
            <a:ext cx="765627" cy="3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Mobile operating system </a:t>
            </a:r>
            <a:endParaRPr lang="en-US" b="1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226534"/>
              </p:ext>
            </p:extLst>
          </p:nvPr>
        </p:nvGraphicFramePr>
        <p:xfrm>
          <a:off x="667656" y="4368800"/>
          <a:ext cx="10972800" cy="105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814785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996058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38895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402349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7147084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75019051"/>
                    </a:ext>
                  </a:extLst>
                </a:gridCol>
              </a:tblGrid>
              <a:tr h="1059543"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Symbian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iphone</a:t>
                      </a:r>
                      <a:r>
                        <a:rPr lang="en-US" baseline="0" dirty="0" smtClean="0"/>
                        <a:t>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RIM BlackBerry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Windows 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         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      Palm 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2303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368800" y="2235200"/>
            <a:ext cx="3367314" cy="1074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OS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6052457" y="3309257"/>
            <a:ext cx="0" cy="46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538514" y="3744686"/>
            <a:ext cx="4513943" cy="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52457" y="3773714"/>
            <a:ext cx="461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38514" y="375920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8286" y="3759200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6114" y="3773714"/>
            <a:ext cx="0" cy="5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68000" y="3773714"/>
            <a:ext cx="0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68457" y="3773714"/>
            <a:ext cx="0" cy="59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868229" y="3759200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9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Summary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Best operating system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86690"/>
              </p:ext>
            </p:extLst>
          </p:nvPr>
        </p:nvGraphicFramePr>
        <p:xfrm>
          <a:off x="2252407" y="2480699"/>
          <a:ext cx="8128000" cy="4377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371409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9400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39344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25157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1876636"/>
                    </a:ext>
                  </a:extLst>
                </a:gridCol>
              </a:tblGrid>
              <a:tr h="590038"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Rank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Solution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Score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Price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60539"/>
                  </a:ext>
                </a:extLst>
              </a:tr>
              <a:tr h="586863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Windows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Free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827383"/>
                  </a:ext>
                </a:extLst>
              </a:tr>
              <a:tr h="58491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Apple</a:t>
                      </a:r>
                      <a:r>
                        <a:rPr lang="en-US" baseline="0" dirty="0" smtClean="0"/>
                        <a:t> 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84643"/>
                  </a:ext>
                </a:extLst>
              </a:tr>
              <a:tr h="58491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Free </a:t>
                      </a:r>
                    </a:p>
                    <a:p>
                      <a:pPr lvl="1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00825"/>
                  </a:ext>
                </a:extLst>
              </a:tr>
              <a:tr h="58491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Ubuntu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Free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504084"/>
                  </a:ext>
                </a:extLst>
              </a:tr>
              <a:tr h="58491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Android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Free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68758"/>
                  </a:ext>
                </a:extLst>
              </a:tr>
              <a:tr h="584912"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 smtClean="0"/>
                        <a:t>Apple OS X EL Capitan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software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0000"/>
                        </a:lnSpc>
                      </a:pPr>
                      <a:r>
                        <a:rPr lang="en-US" dirty="0" smtClean="0"/>
                        <a:t>Free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25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4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45" y="1897165"/>
            <a:ext cx="6702710" cy="2792796"/>
          </a:xfrm>
        </p:spPr>
      </p:pic>
    </p:spTree>
    <p:extLst>
      <p:ext uri="{BB962C8B-B14F-4D97-AF65-F5344CB8AC3E}">
        <p14:creationId xmlns:p14="http://schemas.microsoft.com/office/powerpoint/2010/main" val="41916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Contents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Operating system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Function of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 of computing device which use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Operations of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Features of operating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Types of operating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Stand alone operating system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Advantages and disadvantages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WINDOWS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Advantages and disadvantages of mac 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Advantages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&amp; disadvantages of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 operating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Server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needs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Mobile operating system 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06" y="2008820"/>
            <a:ext cx="3596237" cy="327902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1452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Operating System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It performs basic tasks, such as: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Recognizing input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from the keyboard or mouse.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Sending output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the monitor.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Keeping track of files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directories on the disk.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Controlling peripheral devices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such as disk drives and printers.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12" y="1236543"/>
            <a:ext cx="4066264" cy="2493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67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03" y="902154"/>
            <a:ext cx="6154397" cy="615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Functions of OS</a:t>
            </a:r>
            <a:endParaRPr lang="en-US" sz="4800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5625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Providing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user interface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Running applications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Support for build in utility programs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Control the computer hardware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52" y="2511876"/>
            <a:ext cx="3134573" cy="23509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u="sng" dirty="0" smtClean="0">
                <a:solidFill>
                  <a:schemeClr val="accent1">
                    <a:lumMod val="50000"/>
                  </a:schemeClr>
                </a:solidFill>
                <a:latin typeface="Bahnschrift SemiCondensed" panose="020B0502040204020203" pitchFamily="34" charset="0"/>
              </a:rPr>
              <a:t>Example of computing devices which use OS</a:t>
            </a:r>
            <a:endParaRPr lang="en-US" sz="4800" u="sng" dirty="0">
              <a:solidFill>
                <a:schemeClr val="accent1">
                  <a:lumMod val="50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1143"/>
            <a:ext cx="9365343" cy="42869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Computers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Mobile phones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Video games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ATM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0" y="3201947"/>
            <a:ext cx="1373759" cy="970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06" y="1205496"/>
            <a:ext cx="2437493" cy="243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6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Operations of OS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368954"/>
              </p:ext>
            </p:extLst>
          </p:nvPr>
        </p:nvGraphicFramePr>
        <p:xfrm>
          <a:off x="838200" y="1825623"/>
          <a:ext cx="10515600" cy="373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707628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992407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14989207"/>
                    </a:ext>
                  </a:extLst>
                </a:gridCol>
              </a:tblGrid>
              <a:tr h="1244449">
                <a:tc>
                  <a:txBody>
                    <a:bodyPr/>
                    <a:lstStyle/>
                    <a:p>
                      <a:pPr algn="just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  Start and shut down a computer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         Provide a 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     Manage programs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29834"/>
                  </a:ext>
                </a:extLst>
              </a:tr>
              <a:tr h="1244449">
                <a:tc>
                  <a:txBody>
                    <a:bodyPr/>
                    <a:lstStyle/>
                    <a:p>
                      <a:pPr lvl="2">
                        <a:lnSpc>
                          <a:spcPct val="300000"/>
                        </a:lnSpc>
                      </a:pPr>
                      <a:r>
                        <a:rPr lang="en-US" b="1" dirty="0" smtClean="0"/>
                        <a:t>Coordinate</a:t>
                      </a:r>
                      <a:r>
                        <a:rPr lang="en-US" b="1" baseline="0" dirty="0" smtClean="0"/>
                        <a:t> tasks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300000"/>
                        </a:lnSpc>
                      </a:pPr>
                      <a:r>
                        <a:rPr lang="en-US" b="1" dirty="0" smtClean="0"/>
                        <a:t>Configure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300000"/>
                        </a:lnSpc>
                      </a:pPr>
                      <a:r>
                        <a:rPr lang="en-US" b="1" dirty="0" smtClean="0"/>
                        <a:t>Manage memory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03867"/>
                  </a:ext>
                </a:extLst>
              </a:tr>
              <a:tr h="1244449">
                <a:tc>
                  <a:txBody>
                    <a:bodyPr/>
                    <a:lstStyle/>
                    <a:p>
                      <a:pPr lvl="0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   Establish an internet connection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Control a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300000"/>
                        </a:lnSpc>
                      </a:pPr>
                      <a:r>
                        <a:rPr lang="en-US" dirty="0" smtClean="0"/>
                        <a:t>Provide utilities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4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1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4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Features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of operating system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755147"/>
              </p:ext>
            </p:extLst>
          </p:nvPr>
        </p:nvGraphicFramePr>
        <p:xfrm>
          <a:off x="838200" y="4220482"/>
          <a:ext cx="10515600" cy="103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428857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61133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89081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65604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53127790"/>
                    </a:ext>
                  </a:extLst>
                </a:gridCol>
              </a:tblGrid>
              <a:tr h="1033690">
                <a:tc>
                  <a:txBody>
                    <a:bodyPr/>
                    <a:lstStyle/>
                    <a:p>
                      <a:pPr lvl="1">
                        <a:lnSpc>
                          <a:spcPct val="250000"/>
                        </a:lnSpc>
                      </a:pPr>
                      <a:r>
                        <a:rPr lang="en-US" sz="1600" dirty="0" smtClean="0"/>
                        <a:t>       </a:t>
                      </a:r>
                      <a:r>
                        <a:rPr lang="en-US" sz="1800" dirty="0" smtClean="0"/>
                        <a:t>GUI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Multi user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Multi tasking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 Multi processing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250000"/>
                        </a:lnSpc>
                      </a:pPr>
                      <a:r>
                        <a:rPr lang="en-US" dirty="0" smtClean="0"/>
                        <a:t>   Multi threading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5364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24400" y="2249714"/>
            <a:ext cx="2743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 SemiCondensed" panose="020B0502040204020203" pitchFamily="34" charset="0"/>
              </a:rPr>
              <a:t>Operating system 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6096000" y="3468914"/>
            <a:ext cx="0" cy="75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15886" y="3844698"/>
            <a:ext cx="4180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0" y="3844698"/>
            <a:ext cx="423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15886" y="3844698"/>
            <a:ext cx="0" cy="3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005943" y="3844698"/>
            <a:ext cx="0" cy="3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44114" y="3844698"/>
            <a:ext cx="0" cy="3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334171" y="3844698"/>
            <a:ext cx="0" cy="37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8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9" y="437697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Types of operating system </a:t>
            </a:r>
            <a:endParaRPr lang="en-US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229" y="225991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Stand alone operating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Server operating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Embedded operating system.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1330"/>
            <a:ext cx="10515600" cy="2298474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Stand alone operating system/Desktop operating system</a:t>
            </a:r>
            <a:endParaRPr lang="en-US" sz="3200" u="sng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3355827"/>
            <a:ext cx="4325258" cy="153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2438401" y="2701699"/>
            <a:ext cx="2873828" cy="28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Stand alone operating system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5" idx="6"/>
          </p:cNvCxnSpPr>
          <p:nvPr/>
        </p:nvCxnSpPr>
        <p:spPr>
          <a:xfrm>
            <a:off x="5312229" y="4124099"/>
            <a:ext cx="943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443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 SemiBold Condensed</vt:lpstr>
      <vt:lpstr>Bahnschrift SemiBold SemiConden</vt:lpstr>
      <vt:lpstr>Bahnschrift SemiCondensed</vt:lpstr>
      <vt:lpstr>Calibri</vt:lpstr>
      <vt:lpstr>Calibri Light</vt:lpstr>
      <vt:lpstr>Wingdings</vt:lpstr>
      <vt:lpstr>Office Theme</vt:lpstr>
      <vt:lpstr>Operating System</vt:lpstr>
      <vt:lpstr>Contents </vt:lpstr>
      <vt:lpstr>Operating System</vt:lpstr>
      <vt:lpstr>Functions of OS</vt:lpstr>
      <vt:lpstr>Example of computing devices which use OS</vt:lpstr>
      <vt:lpstr>Operations of OS</vt:lpstr>
      <vt:lpstr>Features of operating system</vt:lpstr>
      <vt:lpstr>Types of operating system </vt:lpstr>
      <vt:lpstr>Stand alone operating system/Desktop operating system</vt:lpstr>
      <vt:lpstr>Advantages and disadvantages of windows </vt:lpstr>
      <vt:lpstr>Advantages and disadvantages of mac OS</vt:lpstr>
      <vt:lpstr>Advantages &amp; disadvantages of LINUX</vt:lpstr>
      <vt:lpstr>Server operating system</vt:lpstr>
      <vt:lpstr>Server needs</vt:lpstr>
      <vt:lpstr>Mobile operating system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EM ON</dc:creator>
  <cp:lastModifiedBy>Windows</cp:lastModifiedBy>
  <cp:revision>34</cp:revision>
  <dcterms:created xsi:type="dcterms:W3CDTF">2019-02-26T15:58:30Z</dcterms:created>
  <dcterms:modified xsi:type="dcterms:W3CDTF">2021-07-11T12:03:37Z</dcterms:modified>
</cp:coreProperties>
</file>