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cmag.com/encyclopedia/term/40404/counter-mode" TargetMode="External"/><Relationship Id="rId2" Type="http://schemas.openxmlformats.org/officeDocument/2006/relationships/hyperlink" Target="https://www.pcmag.com/encyclopedia/term/42476/electronic-code-book" TargetMode="External"/><Relationship Id="rId1" Type="http://schemas.openxmlformats.org/officeDocument/2006/relationships/slideLayout" Target="../slideLayouts/slideLayout2.xml"/><Relationship Id="rId6" Type="http://schemas.openxmlformats.org/officeDocument/2006/relationships/hyperlink" Target="https://www.pcmag.com/encyclopedia/term/38763/block-cipher" TargetMode="External"/><Relationship Id="rId5" Type="http://schemas.openxmlformats.org/officeDocument/2006/relationships/hyperlink" Target="https://www.pcmag.com/encyclopedia/term/40522/cryptography" TargetMode="External"/><Relationship Id="rId4" Type="http://schemas.openxmlformats.org/officeDocument/2006/relationships/hyperlink" Target="https://www.pcmag.com/encyclopedia/term/39347/cb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O</a:t>
            </a:r>
            <a:r>
              <a:rPr lang="en-US" b="0" dirty="0" smtClean="0"/>
              <a:t>perating </a:t>
            </a:r>
            <a:r>
              <a:rPr lang="en-US" b="0" dirty="0"/>
              <a:t>S</a:t>
            </a:r>
            <a:r>
              <a:rPr lang="en-US" b="0" dirty="0" smtClean="0"/>
              <a:t>ystem</a:t>
            </a:r>
            <a:endParaRPr lang="en-US" dirty="0"/>
          </a:p>
        </p:txBody>
      </p:sp>
    </p:spTree>
    <p:extLst>
      <p:ext uri="{BB962C8B-B14F-4D97-AF65-F5344CB8AC3E}">
        <p14:creationId xmlns:p14="http://schemas.microsoft.com/office/powerpoint/2010/main" val="169497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OS objectives</a:t>
            </a:r>
          </a:p>
          <a:p>
            <a:endParaRPr lang="en-US" dirty="0"/>
          </a:p>
          <a:p>
            <a:r>
              <a:rPr lang="en-US" dirty="0"/>
              <a:t>Mode of operation</a:t>
            </a:r>
          </a:p>
          <a:p>
            <a:endParaRPr lang="en-US" dirty="0"/>
          </a:p>
          <a:p>
            <a:r>
              <a:rPr lang="en-US" dirty="0"/>
              <a:t>Components</a:t>
            </a:r>
          </a:p>
          <a:p>
            <a:endParaRPr lang="en-US" dirty="0"/>
          </a:p>
          <a:p>
            <a:r>
              <a:rPr lang="en-US" dirty="0"/>
              <a:t>Architecture</a:t>
            </a:r>
          </a:p>
          <a:p>
            <a:endParaRPr lang="en-US" dirty="0"/>
          </a:p>
          <a:p>
            <a:r>
              <a:rPr lang="en-US" dirty="0"/>
              <a:t>Linux</a:t>
            </a:r>
          </a:p>
          <a:p>
            <a:endParaRPr lang="en-US" dirty="0"/>
          </a:p>
          <a:p>
            <a:r>
              <a:rPr lang="en-US" dirty="0"/>
              <a:t>Windows XP</a:t>
            </a:r>
          </a:p>
        </p:txBody>
      </p:sp>
    </p:spTree>
    <p:extLst>
      <p:ext uri="{BB962C8B-B14F-4D97-AF65-F5344CB8AC3E}">
        <p14:creationId xmlns:p14="http://schemas.microsoft.com/office/powerpoint/2010/main" val="170025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Objectives and Functions</a:t>
            </a:r>
          </a:p>
        </p:txBody>
      </p:sp>
      <p:sp>
        <p:nvSpPr>
          <p:cNvPr id="3" name="Content Placeholder 2"/>
          <p:cNvSpPr>
            <a:spLocks noGrp="1"/>
          </p:cNvSpPr>
          <p:nvPr>
            <p:ph idx="1"/>
          </p:nvPr>
        </p:nvSpPr>
        <p:spPr>
          <a:xfrm>
            <a:off x="818712" y="2299560"/>
            <a:ext cx="10554574" cy="3636511"/>
          </a:xfrm>
        </p:spPr>
        <p:txBody>
          <a:bodyPr>
            <a:normAutofit fontScale="92500"/>
          </a:bodyPr>
          <a:lstStyle/>
          <a:p>
            <a:r>
              <a:rPr lang="en-US" dirty="0"/>
              <a:t>An OS is a program that controls the execution of application programs and acts as an interface between applications and the computer hardware.</a:t>
            </a:r>
            <a:br>
              <a:rPr lang="en-US" dirty="0"/>
            </a:br>
            <a:endParaRPr lang="en-US" dirty="0"/>
          </a:p>
          <a:p>
            <a:r>
              <a:rPr lang="en-US" dirty="0"/>
              <a:t>It can be thought of as having three objectives:</a:t>
            </a:r>
            <a:br>
              <a:rPr lang="en-US" dirty="0"/>
            </a:br>
            <a:endParaRPr lang="en-US" dirty="0"/>
          </a:p>
          <a:p>
            <a:r>
              <a:rPr lang="en-US" b="1" dirty="0"/>
              <a:t>Convenience:</a:t>
            </a:r>
            <a:r>
              <a:rPr lang="en-US" dirty="0"/>
              <a:t> An OS makes a computer more convenient to use.</a:t>
            </a:r>
            <a:br>
              <a:rPr lang="en-US" dirty="0"/>
            </a:br>
            <a:endParaRPr lang="en-US" dirty="0"/>
          </a:p>
          <a:p>
            <a:r>
              <a:rPr lang="en-US" b="1" dirty="0"/>
              <a:t>Efficiency:</a:t>
            </a:r>
            <a:r>
              <a:rPr lang="en-US" dirty="0"/>
              <a:t> An OS allows the computer system resources to be used in an efficient manner.</a:t>
            </a:r>
            <a:br>
              <a:rPr lang="en-US" dirty="0"/>
            </a:br>
            <a:endParaRPr lang="en-US" dirty="0"/>
          </a:p>
          <a:p>
            <a:r>
              <a:rPr lang="en-US" b="1" dirty="0"/>
              <a:t>Ability to evolve:</a:t>
            </a:r>
            <a:r>
              <a:rPr lang="en-US" dirty="0"/>
              <a:t> An OS should be constructed in such a way as to permit the effective development, testing, and introduction of new system functions without interfering with service</a:t>
            </a:r>
          </a:p>
          <a:p>
            <a:endParaRPr lang="en-US" dirty="0"/>
          </a:p>
        </p:txBody>
      </p:sp>
    </p:spTree>
    <p:extLst>
      <p:ext uri="{BB962C8B-B14F-4D97-AF65-F5344CB8AC3E}">
        <p14:creationId xmlns:p14="http://schemas.microsoft.com/office/powerpoint/2010/main" val="377986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of operation</a:t>
            </a:r>
          </a:p>
        </p:txBody>
      </p:sp>
      <p:sp>
        <p:nvSpPr>
          <p:cNvPr id="3" name="Content Placeholder 2"/>
          <p:cNvSpPr>
            <a:spLocks noGrp="1"/>
          </p:cNvSpPr>
          <p:nvPr>
            <p:ph idx="1"/>
          </p:nvPr>
        </p:nvSpPr>
        <p:spPr/>
        <p:txBody>
          <a:bodyPr/>
          <a:lstStyle/>
          <a:p>
            <a:r>
              <a:rPr lang="en-US" dirty="0"/>
              <a:t>In cryptography, an algorithm used in conjunction with a block cipher that makes up the complete encryption algorithm. For example, DES-ECB uses the Data Encryption Standard (DES) block cipher and the electronic code book (ECB) mode of operation. See </a:t>
            </a:r>
            <a:r>
              <a:rPr lang="en-US" dirty="0">
                <a:hlinkClick r:id="rId2"/>
              </a:rPr>
              <a:t>electronic code book</a:t>
            </a:r>
            <a:r>
              <a:rPr lang="en-US" dirty="0"/>
              <a:t>, </a:t>
            </a:r>
            <a:r>
              <a:rPr lang="en-US" dirty="0">
                <a:hlinkClick r:id="rId3"/>
              </a:rPr>
              <a:t>counter mode</a:t>
            </a:r>
            <a:r>
              <a:rPr lang="en-US" dirty="0"/>
              <a:t>, </a:t>
            </a:r>
            <a:r>
              <a:rPr lang="en-US" dirty="0">
                <a:hlinkClick r:id="rId4"/>
              </a:rPr>
              <a:t>CBC</a:t>
            </a:r>
            <a:r>
              <a:rPr lang="en-US" dirty="0"/>
              <a:t>, </a:t>
            </a:r>
            <a:r>
              <a:rPr lang="en-US" dirty="0">
                <a:hlinkClick r:id="rId5"/>
              </a:rPr>
              <a:t>cryptography</a:t>
            </a:r>
            <a:r>
              <a:rPr lang="en-US" dirty="0"/>
              <a:t> and </a:t>
            </a:r>
            <a:r>
              <a:rPr lang="en-US" dirty="0">
                <a:hlinkClick r:id="rId6"/>
              </a:rPr>
              <a:t>block cipher</a:t>
            </a:r>
            <a:r>
              <a:rPr lang="en-US" dirty="0"/>
              <a:t>.</a:t>
            </a:r>
          </a:p>
        </p:txBody>
      </p:sp>
    </p:spTree>
    <p:extLst>
      <p:ext uri="{BB962C8B-B14F-4D97-AF65-F5344CB8AC3E}">
        <p14:creationId xmlns:p14="http://schemas.microsoft.com/office/powerpoint/2010/main" val="418162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a:t>
            </a:r>
          </a:p>
        </p:txBody>
      </p:sp>
      <p:sp>
        <p:nvSpPr>
          <p:cNvPr id="3" name="Content Placeholder 2"/>
          <p:cNvSpPr>
            <a:spLocks noGrp="1"/>
          </p:cNvSpPr>
          <p:nvPr>
            <p:ph idx="1"/>
          </p:nvPr>
        </p:nvSpPr>
        <p:spPr/>
        <p:txBody>
          <a:bodyPr/>
          <a:lstStyle/>
          <a:p>
            <a:r>
              <a:rPr lang="en-US" dirty="0" smtClean="0"/>
              <a:t>It is </a:t>
            </a:r>
            <a:r>
              <a:rPr lang="en-US" dirty="0"/>
              <a:t>a family of free and open-source software operating systems based on the Linux kernel</a:t>
            </a:r>
            <a:r>
              <a:rPr lang="en-US" dirty="0" smtClean="0"/>
              <a:t>,</a:t>
            </a:r>
            <a:r>
              <a:rPr lang="en-US" dirty="0"/>
              <a:t> an operating system kernel first released on September 17, 1991 by </a:t>
            </a:r>
            <a:r>
              <a:rPr lang="en-US" dirty="0" smtClean="0"/>
              <a:t>Linus </a:t>
            </a:r>
            <a:r>
              <a:rPr lang="en-US" dirty="0"/>
              <a:t>Torvalds</a:t>
            </a:r>
            <a:r>
              <a:rPr lang="en-US" dirty="0" smtClean="0"/>
              <a:t>.</a:t>
            </a:r>
            <a:r>
              <a:rPr lang="en-US" dirty="0"/>
              <a:t> Linux is typically packaged in a Linux </a:t>
            </a:r>
            <a:r>
              <a:rPr lang="en-US" dirty="0" smtClean="0"/>
              <a:t>distribution</a:t>
            </a:r>
          </a:p>
          <a:p>
            <a:r>
              <a:rPr lang="en-US" dirty="0"/>
              <a:t>Popular Linux </a:t>
            </a:r>
            <a:r>
              <a:rPr lang="en-US" dirty="0" smtClean="0"/>
              <a:t>distributions</a:t>
            </a:r>
            <a:r>
              <a:rPr lang="en-US" dirty="0"/>
              <a:t> include </a:t>
            </a:r>
            <a:r>
              <a:rPr lang="en-US" dirty="0" err="1"/>
              <a:t>Debian</a:t>
            </a:r>
            <a:r>
              <a:rPr lang="en-US" dirty="0"/>
              <a:t>, Fedora, and Ubuntu. Commercial distributions include Red Hat Enterprise </a:t>
            </a:r>
            <a:r>
              <a:rPr lang="en-US" dirty="0" smtClean="0"/>
              <a:t>Linux and</a:t>
            </a:r>
            <a:r>
              <a:rPr lang="en-US" dirty="0"/>
              <a:t> SUSE Linux Enterprise Server. Desktop Linux distributions include a windowing system such as X11 or Wayland, and a </a:t>
            </a:r>
            <a:r>
              <a:rPr lang="en-US" dirty="0" smtClean="0"/>
              <a:t>desktop </a:t>
            </a:r>
            <a:r>
              <a:rPr lang="en-US" dirty="0"/>
              <a:t>environment such as GNOME or KDE Plasma. Distributions intended for servers may omit graphics altogether, and include a solution stack such as LAMP. Because Linux is freely redistributable, anyone may create a distribution for any purpose.</a:t>
            </a:r>
            <a:endParaRPr lang="en-US" dirty="0" smtClean="0"/>
          </a:p>
        </p:txBody>
      </p:sp>
    </p:spTree>
    <p:extLst>
      <p:ext uri="{BB962C8B-B14F-4D97-AF65-F5344CB8AC3E}">
        <p14:creationId xmlns:p14="http://schemas.microsoft.com/office/powerpoint/2010/main" val="114559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XP</a:t>
            </a:r>
          </a:p>
        </p:txBody>
      </p:sp>
      <p:sp>
        <p:nvSpPr>
          <p:cNvPr id="3" name="Content Placeholder 2"/>
          <p:cNvSpPr>
            <a:spLocks noGrp="1"/>
          </p:cNvSpPr>
          <p:nvPr>
            <p:ph idx="1"/>
          </p:nvPr>
        </p:nvSpPr>
        <p:spPr/>
        <p:txBody>
          <a:bodyPr/>
          <a:lstStyle/>
          <a:p>
            <a:r>
              <a:rPr lang="en-US" dirty="0" smtClean="0"/>
              <a:t>It is </a:t>
            </a:r>
            <a:r>
              <a:rPr lang="en-US" dirty="0"/>
              <a:t>a personal computer operating system produced by Microsoft as part of the Windows NT family of operating systems. It was released to manufacturing on August 24, 2001, and broadly released for retail sale on October 25, 2001.</a:t>
            </a:r>
          </a:p>
          <a:p>
            <a:r>
              <a:rPr lang="en-US" dirty="0"/>
              <a:t>Development of Windows XP began in the late 1990s as "Neptune", an operating system (OS) built on the Windows NT </a:t>
            </a:r>
            <a:r>
              <a:rPr lang="en-US" dirty="0" smtClean="0"/>
              <a:t>kernel which </a:t>
            </a:r>
            <a:r>
              <a:rPr lang="en-US" dirty="0"/>
              <a:t>was intended specifically for mainstream consumer use. An updated version of Windows 2000 was also originally planned for the business market; however, in January 2000, both projects were scrapped in favor of a single OS codenamed "Whistler", which would serve as a single OS platform for both consumer and business markets. As such, Windows XP was the first consumer edition of Windows not to be based on MS-DOS</a:t>
            </a:r>
          </a:p>
        </p:txBody>
      </p:sp>
    </p:spTree>
    <p:extLst>
      <p:ext uri="{BB962C8B-B14F-4D97-AF65-F5344CB8AC3E}">
        <p14:creationId xmlns:p14="http://schemas.microsoft.com/office/powerpoint/2010/main" val="194372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       THANK YOU</a:t>
            </a:r>
            <a:endParaRPr lang="en-US" sz="8000" dirty="0"/>
          </a:p>
        </p:txBody>
      </p:sp>
    </p:spTree>
    <p:extLst>
      <p:ext uri="{BB962C8B-B14F-4D97-AF65-F5344CB8AC3E}">
        <p14:creationId xmlns:p14="http://schemas.microsoft.com/office/powerpoint/2010/main" val="4018358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37</TotalTime>
  <Words>509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Operating System</vt:lpstr>
      <vt:lpstr>Unit</vt:lpstr>
      <vt:lpstr>Operating System Objectives and Functions</vt:lpstr>
      <vt:lpstr>Mode of operation</vt:lpstr>
      <vt:lpstr>Linux</vt:lpstr>
      <vt:lpstr>Windows XP</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Turzo Roy</dc:creator>
  <cp:lastModifiedBy>Windows</cp:lastModifiedBy>
  <cp:revision>4</cp:revision>
  <dcterms:created xsi:type="dcterms:W3CDTF">2019-02-26T14:48:11Z</dcterms:created>
  <dcterms:modified xsi:type="dcterms:W3CDTF">2021-07-11T12:00:15Z</dcterms:modified>
</cp:coreProperties>
</file>