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6"/>
  </p:notesMasterIdLst>
  <p:handoutMasterIdLst>
    <p:handoutMasterId r:id="rId27"/>
  </p:handoutMasterIdLst>
  <p:sldIdLst>
    <p:sldId id="256" r:id="rId5"/>
    <p:sldId id="262" r:id="rId6"/>
    <p:sldId id="259" r:id="rId7"/>
    <p:sldId id="260" r:id="rId8"/>
    <p:sldId id="263" r:id="rId9"/>
    <p:sldId id="264" r:id="rId10"/>
    <p:sldId id="265" r:id="rId11"/>
    <p:sldId id="266" r:id="rId12"/>
    <p:sldId id="261" r:id="rId13"/>
    <p:sldId id="267" r:id="rId14"/>
    <p:sldId id="268" r:id="rId15"/>
    <p:sldId id="269" r:id="rId16"/>
    <p:sldId id="272" r:id="rId17"/>
    <p:sldId id="273" r:id="rId18"/>
    <p:sldId id="270" r:id="rId19"/>
    <p:sldId id="271"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pPr>
            <a:lnSpc>
              <a:spcPct val="100000"/>
            </a:lnSpc>
          </a:pPr>
          <a:r>
            <a:rPr lang="en-US" b="1" dirty="0">
              <a:latin typeface="Comic Sans MS" panose="030F0702030302020204" pitchFamily="66" charset="0"/>
            </a:rPr>
            <a:t>A way to test USABILITY of water</a:t>
          </a:r>
          <a:r>
            <a:rPr lang="en-US" dirty="0"/>
            <a: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pPr>
            <a:lnSpc>
              <a:spcPct val="100000"/>
            </a:lnSpc>
          </a:pPr>
          <a:r>
            <a:rPr lang="en-US" b="1" dirty="0">
              <a:latin typeface="Comic Sans MS" panose="030F0702030302020204" pitchFamily="66" charset="0"/>
            </a:rPr>
            <a:t>A way to MAKE water usable</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pPr>
            <a:lnSpc>
              <a:spcPct val="100000"/>
            </a:lnSpc>
          </a:pPr>
          <a:r>
            <a:rPr lang="en-US" b="1" dirty="0">
              <a:latin typeface="Comic Sans MS" panose="030F0702030302020204" pitchFamily="66" charset="0"/>
            </a:rPr>
            <a:t>A way to ensure Human safety</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custLinFactNeighborX="-894" custLinFactNeighborY="-231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9470475" cy="712787"/>
        </a:xfrm>
        <a:prstGeom prst="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65775" tIns="78740" rIns="78740" bIns="78740" numCol="1" spcCol="1270" anchor="ctr" anchorCtr="0">
          <a:noAutofit/>
        </a:bodyPr>
        <a:lstStyle/>
        <a:p>
          <a:pPr marL="0" lvl="0" indent="0" algn="l" defTabSz="1377950">
            <a:lnSpc>
              <a:spcPct val="100000"/>
            </a:lnSpc>
            <a:spcBef>
              <a:spcPct val="0"/>
            </a:spcBef>
            <a:spcAft>
              <a:spcPct val="35000"/>
            </a:spcAft>
            <a:buNone/>
          </a:pPr>
          <a:r>
            <a:rPr lang="en-US" sz="3100" b="1" kern="1200" dirty="0">
              <a:latin typeface="Comic Sans MS" panose="030F0702030302020204" pitchFamily="66" charset="0"/>
            </a:rPr>
            <a:t>A way to test USABILITY of water</a:t>
          </a:r>
          <a:r>
            <a:rPr lang="en-US" sz="3100" kern="1200" dirty="0"/>
            <a:t>	</a:t>
          </a:r>
        </a:p>
      </dsp:txBody>
      <dsp:txXfrm>
        <a:off x="496568" y="356393"/>
        <a:ext cx="9470475"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73316" y="1409102"/>
          <a:ext cx="9211376" cy="712787"/>
        </a:xfrm>
        <a:prstGeom prst="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65775" tIns="78740" rIns="78740" bIns="78740" numCol="1" spcCol="1270" anchor="ctr" anchorCtr="0">
          <a:noAutofit/>
        </a:bodyPr>
        <a:lstStyle/>
        <a:p>
          <a:pPr marL="0" lvl="0" indent="0" algn="l" defTabSz="1377950">
            <a:lnSpc>
              <a:spcPct val="100000"/>
            </a:lnSpc>
            <a:spcBef>
              <a:spcPct val="0"/>
            </a:spcBef>
            <a:spcAft>
              <a:spcPct val="35000"/>
            </a:spcAft>
            <a:buNone/>
          </a:pPr>
          <a:r>
            <a:rPr lang="en-US" sz="3100" b="1" kern="1200" dirty="0">
              <a:latin typeface="Comic Sans MS" panose="030F0702030302020204" pitchFamily="66" charset="0"/>
            </a:rPr>
            <a:t>A way to MAKE water usable</a:t>
          </a:r>
        </a:p>
      </dsp:txBody>
      <dsp:txXfrm>
        <a:off x="673316" y="1409102"/>
        <a:ext cx="9211376"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9470475" cy="712787"/>
        </a:xfrm>
        <a:prstGeom prst="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65775" tIns="78740" rIns="78740" bIns="78740" numCol="1" spcCol="1270" anchor="ctr" anchorCtr="0">
          <a:noAutofit/>
        </a:bodyPr>
        <a:lstStyle/>
        <a:p>
          <a:pPr marL="0" lvl="0" indent="0" algn="l" defTabSz="1377950">
            <a:lnSpc>
              <a:spcPct val="100000"/>
            </a:lnSpc>
            <a:spcBef>
              <a:spcPct val="0"/>
            </a:spcBef>
            <a:spcAft>
              <a:spcPct val="35000"/>
            </a:spcAft>
            <a:buNone/>
          </a:pPr>
          <a:r>
            <a:rPr lang="en-US" sz="3100" b="1" kern="1200" dirty="0">
              <a:latin typeface="Comic Sans MS" panose="030F0702030302020204" pitchFamily="66" charset="0"/>
            </a:rPr>
            <a:t>A way to ensure Human safety</a:t>
          </a:r>
        </a:p>
      </dsp:txBody>
      <dsp:txXfrm>
        <a:off x="496568" y="2494756"/>
        <a:ext cx="9470475"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12/3/2021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441557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2016027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2413626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972695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2607419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3685802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297189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724883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3021499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240159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82383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405707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dirty="0"/>
          </a:p>
        </p:txBody>
      </p:sp>
    </p:spTree>
    <p:extLst>
      <p:ext uri="{BB962C8B-B14F-4D97-AF65-F5344CB8AC3E}">
        <p14:creationId xmlns:p14="http://schemas.microsoft.com/office/powerpoint/2010/main" val="63320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138708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601316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632971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2530191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43192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12/3/2021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12/3/2021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12/3/2021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12/3/2021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32865" y="486033"/>
            <a:ext cx="10993549" cy="4721378"/>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pPr algn="ctr"/>
            <a:b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rPr>
            </a:br>
            <a:b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rPr>
            </a:br>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rPr>
              <a:t>Microprocessor Based </a:t>
            </a:r>
            <a:r>
              <a:rPr lang="en-US" sz="6000" b="1" cap="none"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rPr>
              <a:t>W</a:t>
            </a:r>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rPr>
              <a:t>ater Quality </a:t>
            </a:r>
            <a:r>
              <a:rPr lang="en-US" sz="6000" b="1" cap="none"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rPr>
              <a:t>M</a:t>
            </a:r>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rPr>
              <a:t>onitoring System for Bangladesh</a:t>
            </a:r>
            <a:b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rPr>
            </a:br>
            <a:endParaRPr lang="en-US" sz="6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32865" y="5333093"/>
            <a:ext cx="10993546" cy="1399224"/>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solidFill>
                  <a:srgbClr val="7CEBFF"/>
                </a:solidFill>
              </a:rPr>
              <a:t>Submitted to</a:t>
            </a:r>
          </a:p>
          <a:p>
            <a:pPr algn="ctr"/>
            <a:r>
              <a:rPr lang="en-US" sz="3600" dirty="0">
                <a:solidFill>
                  <a:srgbClr val="7CEBFF"/>
                </a:solidFill>
              </a:rPr>
              <a:t>SUJAN HOWLADER</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R="0" lvl="0" algn="just" defTabSz="914400" rtl="0" eaLnBrk="1" fontAlgn="auto" latinLnBrk="0" hangingPunct="1">
              <a:lnSpc>
                <a:spcPct val="90000"/>
              </a:lnSpc>
              <a:spcBef>
                <a:spcPts val="1000"/>
              </a:spcBef>
              <a:spcAft>
                <a:spcPts val="0"/>
              </a:spcAft>
              <a:buClrTx/>
              <a:buSzTx/>
              <a:tabLst/>
              <a:defRPr/>
            </a:pPr>
            <a:r>
              <a:rPr kumimoji="0" lang="en-US" b="0" i="0" u="none" strike="noStrike" kern="1200" cap="none" spc="0" normalizeH="0" baseline="0" noProof="0" dirty="0">
                <a:ln>
                  <a:noFill/>
                </a:ln>
                <a:solidFill>
                  <a:prstClr val="white"/>
                </a:solidFill>
                <a:effectLst/>
                <a:uLnTx/>
                <a:uFillTx/>
                <a:latin typeface="Comic Sans MS" panose="030F0702030302020204" pitchFamily="66" charset="0"/>
              </a:rPr>
              <a:t>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rPr>
              <a:t>Water filters are suitable for eliminating physical impurities, but is not effective in eliminating solid dissolved, heavy metals and other chemical contaminants.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rPr>
              <a:t>. But water purification is very effective at removing excess TDS, heavy metals, pesticides, and harmful chemical pollutants.</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rPr>
              <a:t> A RO UV filter kills pathogens but dead bacteria remain suspended.</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rPr>
              <a:t> But a RO UV filter kills pathogens but also kills the dead body.</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endParaRPr kumimoji="0" lang="bn-BD" sz="2000" b="0" i="0" u="none" strike="noStrike" kern="1200" cap="none" spc="0" normalizeH="0" baseline="0" noProof="0" dirty="0">
              <a:ln>
                <a:noFill/>
              </a:ln>
              <a:solidFill>
                <a:prstClr val="white"/>
              </a:solidFill>
              <a:effectLst/>
              <a:uLnTx/>
              <a:uFillTx/>
              <a:latin typeface="Tw Cen MT" panose="020B0602020104020603"/>
              <a:ea typeface="+mn-ea"/>
              <a:cs typeface="Vrinda" panose="020B0502040204020203" pitchFamily="34" charset="0"/>
            </a:endParaRPr>
          </a:p>
        </p:txBody>
      </p:sp>
      <p:sp>
        <p:nvSpPr>
          <p:cNvPr id="8" name="Rectangle 7">
            <a:extLst>
              <a:ext uri="{FF2B5EF4-FFF2-40B4-BE49-F238E27FC236}">
                <a16:creationId xmlns:a16="http://schemas.microsoft.com/office/drawing/2014/main" id="{B09E6971-CC09-4C51-9109-8F1A3EF57448}"/>
              </a:ext>
            </a:extLst>
          </p:cNvPr>
          <p:cNvSpPr/>
          <p:nvPr/>
        </p:nvSpPr>
        <p:spPr>
          <a:xfrm>
            <a:off x="601362" y="878136"/>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4400" b="1" i="0" u="none" strike="noStrike" kern="1200" cap="all" spc="0" normalizeH="0" baseline="0" noProof="0" dirty="0">
                <a:ln>
                  <a:noFill/>
                </a:ln>
                <a:solidFill>
                  <a:schemeClr val="bg1"/>
                </a:solidFill>
                <a:effectLst/>
                <a:uLnTx/>
                <a:uFillTx/>
                <a:latin typeface="Century Gothic" panose="020B0502020202020204"/>
                <a:ea typeface="+mj-ea"/>
                <a:cs typeface="+mj-cs"/>
              </a:rPr>
              <a:t>Design requirements</a:t>
            </a:r>
            <a:endParaRPr lang="en-US" sz="4400" b="1" dirty="0"/>
          </a:p>
        </p:txBody>
      </p:sp>
      <p:pic>
        <p:nvPicPr>
          <p:cNvPr id="6" name="Picture 5">
            <a:extLst>
              <a:ext uri="{FF2B5EF4-FFF2-40B4-BE49-F238E27FC236}">
                <a16:creationId xmlns:a16="http://schemas.microsoft.com/office/drawing/2014/main" id="{E71DDC54-2144-4E94-AD29-365B83203C4D}"/>
              </a:ext>
            </a:extLst>
          </p:cNvPr>
          <p:cNvPicPr>
            <a:picLocks noChangeAspect="1"/>
          </p:cNvPicPr>
          <p:nvPr/>
        </p:nvPicPr>
        <p:blipFill>
          <a:blip r:embed="rId4"/>
          <a:stretch>
            <a:fillRect/>
          </a:stretch>
        </p:blipFill>
        <p:spPr>
          <a:xfrm>
            <a:off x="8296275" y="3237470"/>
            <a:ext cx="3202994" cy="2965622"/>
          </a:xfrm>
          <a:prstGeom prst="rect">
            <a:avLst/>
          </a:prstGeom>
        </p:spPr>
      </p:pic>
    </p:spTree>
    <p:extLst>
      <p:ext uri="{BB962C8B-B14F-4D97-AF65-F5344CB8AC3E}">
        <p14:creationId xmlns:p14="http://schemas.microsoft.com/office/powerpoint/2010/main" val="134001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sp>
        <p:nvSpPr>
          <p:cNvPr id="7" name="Rectangle 6">
            <a:extLst>
              <a:ext uri="{FF2B5EF4-FFF2-40B4-BE49-F238E27FC236}">
                <a16:creationId xmlns:a16="http://schemas.microsoft.com/office/drawing/2014/main" id="{CCB0207B-63E7-4F80-9CBA-5CEB22307509}"/>
              </a:ext>
            </a:extLst>
          </p:cNvPr>
          <p:cNvSpPr/>
          <p:nvPr/>
        </p:nvSpPr>
        <p:spPr>
          <a:xfrm>
            <a:off x="601362" y="2174789"/>
            <a:ext cx="7125730" cy="395931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ea typeface="Calibri" panose="020F0502020204030204" pitchFamily="34" charset="0"/>
              <a:cs typeface="Times New Roman" panose="02020603050405020304" pitchFamily="18" charset="0"/>
            </a:endParaRPr>
          </a:p>
          <a:p>
            <a:pPr marL="0" marR="0" lvl="0" indent="0"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white"/>
                </a:solidFill>
                <a:effectLst/>
                <a:uLnTx/>
                <a:uFillTx/>
                <a:latin typeface="Comic Sans MS" panose="030F0702030302020204" pitchFamily="66" charset="0"/>
                <a:ea typeface="Calibri" panose="020F0502020204030204" pitchFamily="34" charset="0"/>
                <a:cs typeface="Times New Roman" panose="02020603050405020304" pitchFamily="18" charset="0"/>
              </a:rPr>
              <a:t>The components required for the experiment:</a:t>
            </a:r>
          </a:p>
          <a:p>
            <a:pPr marL="800100" lvl="1" indent="-342900" defTabSz="914400">
              <a:lnSpc>
                <a:spcPct val="107000"/>
              </a:lnSpc>
              <a:buFont typeface="Symbol" panose="05050102010706020507" pitchFamily="18" charset="2"/>
              <a:buChar char=""/>
              <a:defRPr/>
            </a:pPr>
            <a:r>
              <a:rPr kumimoji="0" lang="en-US" b="0" i="0" u="none" strike="noStrike" kern="1200" cap="none" spc="0" normalizeH="0" baseline="0" noProof="0" dirty="0">
                <a:ln>
                  <a:noFill/>
                </a:ln>
                <a:solidFill>
                  <a:prstClr val="white"/>
                </a:solidFill>
                <a:effectLst/>
                <a:uLnTx/>
                <a:uFillTx/>
                <a:latin typeface="Comic Sans MS" panose="030F0702030302020204" pitchFamily="66" charset="0"/>
                <a:ea typeface="Calibri" panose="020F0502020204030204" pitchFamily="34" charset="0"/>
                <a:cs typeface="Times New Roman" panose="02020603050405020304" pitchFamily="18" charset="0"/>
              </a:rPr>
              <a:t>Breadboard</a:t>
            </a:r>
          </a:p>
          <a:p>
            <a:pPr marL="800100" lvl="1" indent="-342900" defTabSz="914400">
              <a:lnSpc>
                <a:spcPct val="107000"/>
              </a:lnSpc>
              <a:buFont typeface="Symbol" panose="05050102010706020507" pitchFamily="18" charset="2"/>
              <a:buChar char=""/>
              <a:defRPr/>
            </a:pPr>
            <a:r>
              <a:rPr kumimoji="0" lang="en-US" b="0" i="0" u="none" strike="noStrike" kern="1200" cap="none" spc="0" normalizeH="0" baseline="0" noProof="0" dirty="0">
                <a:ln>
                  <a:noFill/>
                </a:ln>
                <a:solidFill>
                  <a:prstClr val="white"/>
                </a:solidFill>
                <a:effectLst/>
                <a:uLnTx/>
                <a:uFillTx/>
                <a:latin typeface="Comic Sans MS" panose="030F0702030302020204" pitchFamily="66" charset="0"/>
                <a:ea typeface="Calibri" panose="020F0502020204030204" pitchFamily="34" charset="0"/>
                <a:cs typeface="Times New Roman" panose="02020603050405020304" pitchFamily="18" charset="0"/>
              </a:rPr>
              <a:t>Wires</a:t>
            </a:r>
          </a:p>
          <a:p>
            <a:pPr marL="800100" lvl="1" indent="-342900" defTabSz="914400">
              <a:lnSpc>
                <a:spcPct val="107000"/>
              </a:lnSpc>
              <a:buFont typeface="Symbol" panose="05050102010706020507" pitchFamily="18" charset="2"/>
              <a:buChar char=""/>
              <a:defRPr/>
            </a:pPr>
            <a:r>
              <a:rPr kumimoji="0" lang="en-US" b="0" i="0" u="none" strike="noStrike" kern="1200" cap="none" spc="0" normalizeH="0" baseline="0" noProof="0" dirty="0">
                <a:ln>
                  <a:noFill/>
                </a:ln>
                <a:solidFill>
                  <a:prstClr val="white"/>
                </a:solidFill>
                <a:effectLst/>
                <a:uLnTx/>
                <a:uFillTx/>
                <a:latin typeface="Comic Sans MS" panose="030F0702030302020204" pitchFamily="66" charset="0"/>
                <a:ea typeface="Calibri" panose="020F0502020204030204" pitchFamily="34" charset="0"/>
                <a:cs typeface="Times New Roman" panose="02020603050405020304" pitchFamily="18" charset="0"/>
              </a:rPr>
              <a:t>LCD 16*2 Display</a:t>
            </a:r>
          </a:p>
          <a:p>
            <a:pPr marL="800100" lvl="1" indent="-342900" defTabSz="914400">
              <a:lnSpc>
                <a:spcPct val="107000"/>
              </a:lnSpc>
              <a:buFont typeface="Symbol" panose="05050102010706020507" pitchFamily="18" charset="2"/>
              <a:buChar char=""/>
              <a:defRPr/>
            </a:pPr>
            <a:r>
              <a:rPr kumimoji="0" lang="en-US" b="0" i="0" u="none" strike="noStrike" kern="1200" cap="none" spc="0" normalizeH="0" baseline="0" noProof="0" dirty="0">
                <a:ln>
                  <a:noFill/>
                </a:ln>
                <a:solidFill>
                  <a:prstClr val="white"/>
                </a:solidFill>
                <a:effectLst/>
                <a:uLnTx/>
                <a:uFillTx/>
                <a:latin typeface="Comic Sans MS" panose="030F0702030302020204" pitchFamily="66" charset="0"/>
                <a:ea typeface="Calibri" panose="020F0502020204030204" pitchFamily="34" charset="0"/>
                <a:cs typeface="Times New Roman" panose="02020603050405020304" pitchFamily="18" charset="0"/>
              </a:rPr>
              <a:t>Power supply</a:t>
            </a:r>
          </a:p>
          <a:p>
            <a:pPr marL="800100" lvl="1" indent="-342900" defTabSz="914400">
              <a:lnSpc>
                <a:spcPct val="107000"/>
              </a:lnSpc>
              <a:buFont typeface="Symbol" panose="05050102010706020507" pitchFamily="18" charset="2"/>
              <a:buChar char=""/>
              <a:defRPr/>
            </a:pPr>
            <a:r>
              <a:rPr kumimoji="0" lang="en-US" b="0" i="0" u="none" strike="noStrike" kern="1200" cap="none" spc="0" normalizeH="0" baseline="0" noProof="0" dirty="0">
                <a:ln>
                  <a:noFill/>
                </a:ln>
                <a:solidFill>
                  <a:prstClr val="white"/>
                </a:solidFill>
                <a:effectLst/>
                <a:uLnTx/>
                <a:uFillTx/>
                <a:latin typeface="Comic Sans MS" panose="030F0702030302020204" pitchFamily="66" charset="0"/>
                <a:ea typeface="Calibri" panose="020F0502020204030204" pitchFamily="34" charset="0"/>
                <a:cs typeface="Times New Roman" panose="02020603050405020304" pitchFamily="18" charset="0"/>
              </a:rPr>
              <a:t>Arduino Uno </a:t>
            </a:r>
          </a:p>
          <a:p>
            <a:pPr marL="800100" lvl="1" indent="-342900" defTabSz="914400">
              <a:lnSpc>
                <a:spcPct val="107000"/>
              </a:lnSpc>
              <a:buFont typeface="Symbol" panose="05050102010706020507" pitchFamily="18" charset="2"/>
              <a:buChar char=""/>
              <a:defRPr/>
            </a:pPr>
            <a:r>
              <a:rPr kumimoji="0" lang="en-US" b="0" i="0" u="none" strike="noStrike" kern="1200" cap="none" spc="0" normalizeH="0" baseline="0" noProof="0" dirty="0">
                <a:ln>
                  <a:noFill/>
                </a:ln>
                <a:solidFill>
                  <a:prstClr val="white"/>
                </a:solidFill>
                <a:effectLst/>
                <a:uLnTx/>
                <a:uFillTx/>
                <a:latin typeface="Comic Sans MS" panose="030F0702030302020204" pitchFamily="66" charset="0"/>
                <a:ea typeface="Calibri" panose="020F0502020204030204" pitchFamily="34" charset="0"/>
                <a:cs typeface="Times New Roman" panose="02020603050405020304" pitchFamily="18" charset="0"/>
              </a:rPr>
              <a:t>Arduino IDE</a:t>
            </a:r>
          </a:p>
          <a:p>
            <a:pPr marL="800100" lvl="1" indent="-342900" defTabSz="914400">
              <a:lnSpc>
                <a:spcPct val="107000"/>
              </a:lnSpc>
              <a:buFont typeface="Symbol" panose="05050102010706020507" pitchFamily="18" charset="2"/>
              <a:buChar char=""/>
              <a:defRPr/>
            </a:pPr>
            <a:r>
              <a:rPr lang="en-US" dirty="0">
                <a:solidFill>
                  <a:prstClr val="white"/>
                </a:solidFill>
                <a:latin typeface="Comic Sans MS" panose="030F0702030302020204" pitchFamily="66" charset="0"/>
                <a:ea typeface="Calibri" panose="020F0502020204030204" pitchFamily="34" charset="0"/>
                <a:cs typeface="Times New Roman" panose="02020603050405020304" pitchFamily="18" charset="0"/>
              </a:rPr>
              <a:t>p</a:t>
            </a:r>
            <a:r>
              <a:rPr kumimoji="0" lang="en-US" b="0" i="0" u="none" strike="noStrike" kern="1200" cap="none" spc="0" normalizeH="0" baseline="0" noProof="0" dirty="0">
                <a:ln>
                  <a:noFill/>
                </a:ln>
                <a:solidFill>
                  <a:prstClr val="white"/>
                </a:solidFill>
                <a:effectLst/>
                <a:uLnTx/>
                <a:uFillTx/>
                <a:latin typeface="Comic Sans MS" panose="030F0702030302020204" pitchFamily="66" charset="0"/>
                <a:ea typeface="Calibri" panose="020F0502020204030204" pitchFamily="34" charset="0"/>
                <a:cs typeface="Times New Roman" panose="02020603050405020304" pitchFamily="18" charset="0"/>
              </a:rPr>
              <a:t>H sensor</a:t>
            </a:r>
          </a:p>
          <a:p>
            <a:pPr marL="800100" lvl="1" indent="-342900" defTabSz="914400">
              <a:lnSpc>
                <a:spcPct val="107000"/>
              </a:lnSpc>
              <a:buFont typeface="Symbol" panose="05050102010706020507" pitchFamily="18" charset="2"/>
              <a:buChar char=""/>
              <a:defRPr/>
            </a:pPr>
            <a:r>
              <a:rPr lang="en-US" dirty="0">
                <a:solidFill>
                  <a:prstClr val="white"/>
                </a:solidFill>
                <a:latin typeface="Comic Sans MS" panose="030F0702030302020204" pitchFamily="66" charset="0"/>
                <a:ea typeface="Calibri" panose="020F0502020204030204" pitchFamily="34" charset="0"/>
                <a:cs typeface="Times New Roman" panose="02020603050405020304" pitchFamily="18" charset="0"/>
              </a:rPr>
              <a:t>Conductor</a:t>
            </a:r>
          </a:p>
          <a:p>
            <a:pPr marL="800100" lvl="1" indent="-342900" defTabSz="914400">
              <a:lnSpc>
                <a:spcPct val="107000"/>
              </a:lnSpc>
              <a:buFont typeface="Symbol" panose="05050102010706020507" pitchFamily="18" charset="2"/>
              <a:buChar char=""/>
              <a:defRPr/>
            </a:pPr>
            <a:r>
              <a:rPr lang="en-US" dirty="0">
                <a:solidFill>
                  <a:prstClr val="white"/>
                </a:solidFill>
                <a:latin typeface="Comic Sans MS" panose="030F0702030302020204" pitchFamily="66" charset="0"/>
                <a:ea typeface="Calibri" panose="020F0502020204030204" pitchFamily="34" charset="0"/>
                <a:cs typeface="Times New Roman" panose="02020603050405020304" pitchFamily="18" charset="0"/>
              </a:rPr>
              <a:t>Inductor</a:t>
            </a:r>
            <a:endParaRPr kumimoji="0" lang="en-US" b="0" i="0" u="none" strike="noStrike" kern="1200" cap="none" spc="0" normalizeH="0" baseline="0" noProof="0" dirty="0">
              <a:ln>
                <a:noFill/>
              </a:ln>
              <a:solidFill>
                <a:prstClr val="white"/>
              </a:solidFill>
              <a:effectLst/>
              <a:uLnTx/>
              <a:uFillTx/>
              <a:latin typeface="Comic Sans MS" panose="030F0702030302020204" pitchFamily="66"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white"/>
                </a:solidFill>
                <a:effectLst/>
                <a:uLnTx/>
                <a:uFillTx/>
                <a:latin typeface="Comic Sans MS" panose="030F0702030302020204" pitchFamily="66" charset="0"/>
                <a:ea typeface="Calibri" panose="020F0502020204030204" pitchFamily="34" charset="0"/>
                <a:cs typeface="Times New Roman" panose="02020603050405020304" pitchFamily="18" charset="0"/>
              </a:rPr>
              <a:t>These are some required components which we will need during our experiment.</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endParaRPr kumimoji="0" lang="bn-BD" sz="2400" b="0" i="0" u="none" strike="noStrike" kern="1200" cap="none" spc="0" normalizeH="0" baseline="0" noProof="0" dirty="0">
              <a:ln>
                <a:noFill/>
              </a:ln>
              <a:solidFill>
                <a:prstClr val="white"/>
              </a:solidFill>
              <a:effectLst/>
              <a:uLnTx/>
              <a:uFillTx/>
              <a:latin typeface="Tw Cen MT" panose="020B0602020104020603"/>
              <a:ea typeface="+mn-ea"/>
              <a:cs typeface="Vrinda" panose="020B0502040204020203" pitchFamily="34" charset="0"/>
            </a:endParaRPr>
          </a:p>
        </p:txBody>
      </p:sp>
      <p:sp>
        <p:nvSpPr>
          <p:cNvPr id="8" name="Rectangle 7">
            <a:extLst>
              <a:ext uri="{FF2B5EF4-FFF2-40B4-BE49-F238E27FC236}">
                <a16:creationId xmlns:a16="http://schemas.microsoft.com/office/drawing/2014/main" id="{B09E6971-CC09-4C51-9109-8F1A3EF57448}"/>
              </a:ext>
            </a:extLst>
          </p:cNvPr>
          <p:cNvSpPr/>
          <p:nvPr/>
        </p:nvSpPr>
        <p:spPr>
          <a:xfrm>
            <a:off x="601362" y="830990"/>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dirty="0"/>
              <a:t>ANALYZED EQUIPMENT</a:t>
            </a:r>
          </a:p>
        </p:txBody>
      </p:sp>
      <p:pic>
        <p:nvPicPr>
          <p:cNvPr id="10" name="Picture 9">
            <a:extLst>
              <a:ext uri="{FF2B5EF4-FFF2-40B4-BE49-F238E27FC236}">
                <a16:creationId xmlns:a16="http://schemas.microsoft.com/office/drawing/2014/main" id="{7D208105-A17F-4ED1-B173-388B8CCD7066}"/>
              </a:ext>
            </a:extLst>
          </p:cNvPr>
          <p:cNvPicPr>
            <a:picLocks noChangeAspect="1"/>
          </p:cNvPicPr>
          <p:nvPr/>
        </p:nvPicPr>
        <p:blipFill>
          <a:blip r:embed="rId4"/>
          <a:stretch>
            <a:fillRect/>
          </a:stretch>
        </p:blipFill>
        <p:spPr>
          <a:xfrm>
            <a:off x="8099978" y="2982402"/>
            <a:ext cx="3418398" cy="3418398"/>
          </a:xfrm>
          <a:prstGeom prst="rect">
            <a:avLst/>
          </a:prstGeom>
        </p:spPr>
      </p:pic>
    </p:spTree>
    <p:extLst>
      <p:ext uri="{BB962C8B-B14F-4D97-AF65-F5344CB8AC3E}">
        <p14:creationId xmlns:p14="http://schemas.microsoft.com/office/powerpoint/2010/main" val="1332922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FA76D6C-8CA4-4BAE-A5BA-7F409A852459}"/>
              </a:ext>
            </a:extLst>
          </p:cNvPr>
          <p:cNvSpPr>
            <a:spLocks noGrp="1"/>
          </p:cNvSpPr>
          <p:nvPr>
            <p:ph type="title"/>
          </p:nvPr>
        </p:nvSpPr>
        <p:spPr/>
        <p:txBody>
          <a:bodyPr>
            <a:normAutofit/>
          </a:bodyPr>
          <a:lstStyle/>
          <a:p>
            <a:pPr algn="ctr"/>
            <a:r>
              <a:rPr kumimoji="0" lang="en-US" sz="3600" b="1" i="0" u="none" strike="noStrike" kern="1200" cap="all" spc="0" normalizeH="0" baseline="0" noProof="0" dirty="0">
                <a:ln>
                  <a:noFill/>
                </a:ln>
                <a:solidFill>
                  <a:schemeClr val="bg1"/>
                </a:solidFill>
                <a:effectLst/>
                <a:uLnTx/>
                <a:uFillTx/>
                <a:ea typeface="+mj-ea"/>
                <a:cs typeface="+mj-cs"/>
              </a:rPr>
              <a:t>Block diagram  &amp;  Data Flow diagram</a:t>
            </a:r>
            <a:endParaRPr lang="en-US" sz="3600" b="1" dirty="0"/>
          </a:p>
        </p:txBody>
      </p:sp>
      <p:pic>
        <p:nvPicPr>
          <p:cNvPr id="11" name="Content Placeholder 4">
            <a:extLst>
              <a:ext uri="{FF2B5EF4-FFF2-40B4-BE49-F238E27FC236}">
                <a16:creationId xmlns:a16="http://schemas.microsoft.com/office/drawing/2014/main" id="{C625C761-AB75-4BF8-919F-818B5284F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305" y="1810011"/>
            <a:ext cx="4201765" cy="4464926"/>
          </a:xfrm>
          <a:prstGeom prst="rect">
            <a:avLst/>
          </a:prstGeom>
        </p:spPr>
      </p:pic>
      <p:sp>
        <p:nvSpPr>
          <p:cNvPr id="13" name="TextBox 12">
            <a:extLst>
              <a:ext uri="{FF2B5EF4-FFF2-40B4-BE49-F238E27FC236}">
                <a16:creationId xmlns:a16="http://schemas.microsoft.com/office/drawing/2014/main" id="{D9CA6AC8-4F4D-40E3-BA0F-D098842B6DFB}"/>
              </a:ext>
            </a:extLst>
          </p:cNvPr>
          <p:cNvSpPr txBox="1"/>
          <p:nvPr/>
        </p:nvSpPr>
        <p:spPr>
          <a:xfrm>
            <a:off x="3735858" y="6194859"/>
            <a:ext cx="4423719" cy="369332"/>
          </a:xfrm>
          <a:prstGeom prst="rect">
            <a:avLst/>
          </a:prstGeom>
          <a:noFill/>
        </p:spPr>
        <p:txBody>
          <a:bodyPr wrap="square" rtlCol="0">
            <a:spAutoFit/>
          </a:bodyPr>
          <a:lstStyle/>
          <a:p>
            <a:r>
              <a:rPr lang="en-US" b="1" dirty="0"/>
              <a:t>Figure: </a:t>
            </a:r>
            <a:r>
              <a:rPr lang="en-US" dirty="0"/>
              <a:t>Block diagram &amp; Data Flow Diagram</a:t>
            </a:r>
          </a:p>
        </p:txBody>
      </p:sp>
      <p:pic>
        <p:nvPicPr>
          <p:cNvPr id="4" name="Picture 3">
            <a:extLst>
              <a:ext uri="{FF2B5EF4-FFF2-40B4-BE49-F238E27FC236}">
                <a16:creationId xmlns:a16="http://schemas.microsoft.com/office/drawing/2014/main" id="{922100D5-6ECF-45C2-8FA9-8B90EB38F50C}"/>
              </a:ext>
            </a:extLst>
          </p:cNvPr>
          <p:cNvPicPr>
            <a:picLocks noChangeAspect="1"/>
          </p:cNvPicPr>
          <p:nvPr/>
        </p:nvPicPr>
        <p:blipFill>
          <a:blip r:embed="rId4"/>
          <a:stretch>
            <a:fillRect/>
          </a:stretch>
        </p:blipFill>
        <p:spPr>
          <a:xfrm>
            <a:off x="419078" y="2606583"/>
            <a:ext cx="6633560" cy="2871783"/>
          </a:xfrm>
          <a:prstGeom prst="rect">
            <a:avLst/>
          </a:prstGeom>
        </p:spPr>
      </p:pic>
    </p:spTree>
    <p:extLst>
      <p:ext uri="{BB962C8B-B14F-4D97-AF65-F5344CB8AC3E}">
        <p14:creationId xmlns:p14="http://schemas.microsoft.com/office/powerpoint/2010/main" val="392415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FA76D6C-8CA4-4BAE-A5BA-7F409A852459}"/>
              </a:ext>
            </a:extLst>
          </p:cNvPr>
          <p:cNvSpPr>
            <a:spLocks noGrp="1"/>
          </p:cNvSpPr>
          <p:nvPr>
            <p:ph type="title"/>
          </p:nvPr>
        </p:nvSpPr>
        <p:spPr/>
        <p:txBody>
          <a:bodyPr>
            <a:normAutofit/>
          </a:bodyPr>
          <a:lstStyle/>
          <a:p>
            <a:pPr algn="ctr"/>
            <a:r>
              <a:rPr lang="en-US" sz="3600" b="1" dirty="0"/>
              <a:t>software implementation( Tinker CAD )</a:t>
            </a:r>
          </a:p>
        </p:txBody>
      </p:sp>
      <p:sp>
        <p:nvSpPr>
          <p:cNvPr id="3" name="Subtitle 2">
            <a:extLst>
              <a:ext uri="{FF2B5EF4-FFF2-40B4-BE49-F238E27FC236}">
                <a16:creationId xmlns:a16="http://schemas.microsoft.com/office/drawing/2014/main" id="{A9CB511D-EA45-4336-847C-1252667143B5}"/>
              </a:ext>
            </a:extLst>
          </p:cNvPr>
          <p:cNvSpPr>
            <a:spLocks noGrp="1"/>
          </p:cNvSpPr>
          <p:nvPr>
            <p:ph idx="1"/>
          </p:nvPr>
        </p:nvSpPr>
        <p:spPr/>
        <p:txBody>
          <a:bodyPr>
            <a:normAutofit/>
          </a:bodyPr>
          <a:lstStyle/>
          <a:p>
            <a:endParaRPr lang="en-US" dirty="0">
              <a:solidFill>
                <a:schemeClr val="bg2"/>
              </a:solidFill>
            </a:endParaRPr>
          </a:p>
          <a:p>
            <a:endParaRPr lang="en-US" dirty="0">
              <a:solidFill>
                <a:schemeClr val="bg2"/>
              </a:solidFill>
            </a:endParaRPr>
          </a:p>
        </p:txBody>
      </p:sp>
      <p:sp>
        <p:nvSpPr>
          <p:cNvPr id="13" name="TextBox 12">
            <a:extLst>
              <a:ext uri="{FF2B5EF4-FFF2-40B4-BE49-F238E27FC236}">
                <a16:creationId xmlns:a16="http://schemas.microsoft.com/office/drawing/2014/main" id="{D9CA6AC8-4F4D-40E3-BA0F-D098842B6DFB}"/>
              </a:ext>
            </a:extLst>
          </p:cNvPr>
          <p:cNvSpPr txBox="1"/>
          <p:nvPr/>
        </p:nvSpPr>
        <p:spPr>
          <a:xfrm>
            <a:off x="4107574" y="6246721"/>
            <a:ext cx="4423719" cy="369332"/>
          </a:xfrm>
          <a:prstGeom prst="rect">
            <a:avLst/>
          </a:prstGeom>
          <a:noFill/>
        </p:spPr>
        <p:txBody>
          <a:bodyPr wrap="square" rtlCol="0">
            <a:spAutoFit/>
          </a:bodyPr>
          <a:lstStyle/>
          <a:p>
            <a:r>
              <a:rPr lang="en-US" b="1" dirty="0"/>
              <a:t>Figure: </a:t>
            </a:r>
            <a:r>
              <a:rPr lang="en-US" dirty="0"/>
              <a:t>Tinker CAD implementation</a:t>
            </a:r>
          </a:p>
        </p:txBody>
      </p:sp>
      <p:pic>
        <p:nvPicPr>
          <p:cNvPr id="4" name="Picture 3">
            <a:extLst>
              <a:ext uri="{FF2B5EF4-FFF2-40B4-BE49-F238E27FC236}">
                <a16:creationId xmlns:a16="http://schemas.microsoft.com/office/drawing/2014/main" id="{B6C25FE3-8A62-43A0-AD99-DE4EC7054DC8}"/>
              </a:ext>
            </a:extLst>
          </p:cNvPr>
          <p:cNvPicPr>
            <a:picLocks noChangeAspect="1"/>
          </p:cNvPicPr>
          <p:nvPr/>
        </p:nvPicPr>
        <p:blipFill>
          <a:blip r:embed="rId3"/>
          <a:stretch>
            <a:fillRect/>
          </a:stretch>
        </p:blipFill>
        <p:spPr>
          <a:xfrm>
            <a:off x="2582305" y="2229774"/>
            <a:ext cx="6648450" cy="3629025"/>
          </a:xfrm>
          <a:prstGeom prst="rect">
            <a:avLst/>
          </a:prstGeom>
        </p:spPr>
      </p:pic>
    </p:spTree>
    <p:extLst>
      <p:ext uri="{BB962C8B-B14F-4D97-AF65-F5344CB8AC3E}">
        <p14:creationId xmlns:p14="http://schemas.microsoft.com/office/powerpoint/2010/main" val="2568707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FA76D6C-8CA4-4BAE-A5BA-7F409A852459}"/>
              </a:ext>
            </a:extLst>
          </p:cNvPr>
          <p:cNvSpPr>
            <a:spLocks noGrp="1"/>
          </p:cNvSpPr>
          <p:nvPr>
            <p:ph type="title"/>
          </p:nvPr>
        </p:nvSpPr>
        <p:spPr/>
        <p:txBody>
          <a:bodyPr>
            <a:normAutofit/>
          </a:bodyPr>
          <a:lstStyle/>
          <a:p>
            <a:pPr algn="ctr"/>
            <a:r>
              <a:rPr lang="en-US" sz="3600" b="1" dirty="0"/>
              <a:t>software implementation( Proteus )</a:t>
            </a:r>
          </a:p>
        </p:txBody>
      </p:sp>
      <p:sp>
        <p:nvSpPr>
          <p:cNvPr id="13" name="TextBox 12">
            <a:extLst>
              <a:ext uri="{FF2B5EF4-FFF2-40B4-BE49-F238E27FC236}">
                <a16:creationId xmlns:a16="http://schemas.microsoft.com/office/drawing/2014/main" id="{D9CA6AC8-4F4D-40E3-BA0F-D098842B6DFB}"/>
              </a:ext>
            </a:extLst>
          </p:cNvPr>
          <p:cNvSpPr txBox="1"/>
          <p:nvPr/>
        </p:nvSpPr>
        <p:spPr>
          <a:xfrm>
            <a:off x="4181714" y="6253562"/>
            <a:ext cx="4591583" cy="369332"/>
          </a:xfrm>
          <a:prstGeom prst="rect">
            <a:avLst/>
          </a:prstGeom>
          <a:noFill/>
        </p:spPr>
        <p:txBody>
          <a:bodyPr wrap="square" rtlCol="0">
            <a:spAutoFit/>
          </a:bodyPr>
          <a:lstStyle/>
          <a:p>
            <a:r>
              <a:rPr lang="en-US" b="1" dirty="0"/>
              <a:t>Figure: </a:t>
            </a:r>
            <a:r>
              <a:rPr lang="en-US" dirty="0"/>
              <a:t>Proteus 8 Professional implementation</a:t>
            </a:r>
          </a:p>
        </p:txBody>
      </p:sp>
      <p:pic>
        <p:nvPicPr>
          <p:cNvPr id="4" name="Picture 3">
            <a:extLst>
              <a:ext uri="{FF2B5EF4-FFF2-40B4-BE49-F238E27FC236}">
                <a16:creationId xmlns:a16="http://schemas.microsoft.com/office/drawing/2014/main" id="{AFB5F34B-5C59-4F69-831A-6C7B9963CCCD}"/>
              </a:ext>
            </a:extLst>
          </p:cNvPr>
          <p:cNvPicPr>
            <a:picLocks noChangeAspect="1"/>
          </p:cNvPicPr>
          <p:nvPr/>
        </p:nvPicPr>
        <p:blipFill>
          <a:blip r:embed="rId3"/>
          <a:stretch>
            <a:fillRect/>
          </a:stretch>
        </p:blipFill>
        <p:spPr>
          <a:xfrm>
            <a:off x="1202725" y="1861751"/>
            <a:ext cx="9786550" cy="4391811"/>
          </a:xfrm>
          <a:prstGeom prst="rect">
            <a:avLst/>
          </a:prstGeom>
        </p:spPr>
      </p:pic>
    </p:spTree>
    <p:extLst>
      <p:ext uri="{BB962C8B-B14F-4D97-AF65-F5344CB8AC3E}">
        <p14:creationId xmlns:p14="http://schemas.microsoft.com/office/powerpoint/2010/main" val="3871712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03598" y="706393"/>
            <a:ext cx="7498616" cy="5676901"/>
          </a:xfrm>
          <a:prstGeom prst="rect">
            <a:avLst/>
          </a:prstGeom>
        </p:spPr>
      </p:pic>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endParaRPr kumimoji="0" lang="bn-BD" sz="2000" b="0" i="0" u="none" strike="noStrike" kern="1200" cap="none" spc="0" normalizeH="0" baseline="0" noProof="0" dirty="0">
              <a:ln>
                <a:noFill/>
              </a:ln>
              <a:solidFill>
                <a:prstClr val="white"/>
              </a:solidFill>
              <a:effectLst/>
              <a:uLnTx/>
              <a:uFillTx/>
              <a:latin typeface="Tw Cen MT" panose="020B0602020104020603"/>
              <a:ea typeface="+mn-ea"/>
              <a:cs typeface="Vrinda" panose="020B0502040204020203" pitchFamily="34" charset="0"/>
            </a:endParaRPr>
          </a:p>
        </p:txBody>
      </p:sp>
      <p:sp>
        <p:nvSpPr>
          <p:cNvPr id="8" name="Rectangle 7">
            <a:extLst>
              <a:ext uri="{FF2B5EF4-FFF2-40B4-BE49-F238E27FC236}">
                <a16:creationId xmlns:a16="http://schemas.microsoft.com/office/drawing/2014/main" id="{B09E6971-CC09-4C51-9109-8F1A3EF57448}"/>
              </a:ext>
            </a:extLst>
          </p:cNvPr>
          <p:cNvSpPr/>
          <p:nvPr/>
        </p:nvSpPr>
        <p:spPr>
          <a:xfrm>
            <a:off x="601362" y="878136"/>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dirty="0"/>
              <a:t>TOTAL COST CALCULATION</a:t>
            </a:r>
          </a:p>
        </p:txBody>
      </p:sp>
      <p:graphicFrame>
        <p:nvGraphicFramePr>
          <p:cNvPr id="4" name="Table 5">
            <a:extLst>
              <a:ext uri="{FF2B5EF4-FFF2-40B4-BE49-F238E27FC236}">
                <a16:creationId xmlns:a16="http://schemas.microsoft.com/office/drawing/2014/main" id="{38FCD0C0-257D-48FB-9B8B-7073C379ABB2}"/>
              </a:ext>
            </a:extLst>
          </p:cNvPr>
          <p:cNvGraphicFramePr>
            <a:graphicFrameLocks noGrp="1"/>
          </p:cNvGraphicFramePr>
          <p:nvPr>
            <p:extLst>
              <p:ext uri="{D42A27DB-BD31-4B8C-83A1-F6EECF244321}">
                <p14:modId xmlns:p14="http://schemas.microsoft.com/office/powerpoint/2010/main" val="2038303447"/>
              </p:ext>
            </p:extLst>
          </p:nvPr>
        </p:nvGraphicFramePr>
        <p:xfrm>
          <a:off x="814149" y="2876982"/>
          <a:ext cx="6677514" cy="2595880"/>
        </p:xfrm>
        <a:graphic>
          <a:graphicData uri="http://schemas.openxmlformats.org/drawingml/2006/table">
            <a:tbl>
              <a:tblPr firstRow="1" bandRow="1">
                <a:tableStyleId>{125E5076-3810-47DD-B79F-674D7AD40C01}</a:tableStyleId>
              </a:tblPr>
              <a:tblGrid>
                <a:gridCol w="3338757">
                  <a:extLst>
                    <a:ext uri="{9D8B030D-6E8A-4147-A177-3AD203B41FA5}">
                      <a16:colId xmlns:a16="http://schemas.microsoft.com/office/drawing/2014/main" val="3082544804"/>
                    </a:ext>
                  </a:extLst>
                </a:gridCol>
                <a:gridCol w="3338757">
                  <a:extLst>
                    <a:ext uri="{9D8B030D-6E8A-4147-A177-3AD203B41FA5}">
                      <a16:colId xmlns:a16="http://schemas.microsoft.com/office/drawing/2014/main" val="139918274"/>
                    </a:ext>
                  </a:extLst>
                </a:gridCol>
              </a:tblGrid>
              <a:tr h="370840">
                <a:tc>
                  <a:txBody>
                    <a:bodyPr/>
                    <a:lstStyle/>
                    <a:p>
                      <a:pPr algn="ctr"/>
                      <a:r>
                        <a:rPr lang="en-US" dirty="0"/>
                        <a:t>Component </a:t>
                      </a:r>
                    </a:p>
                  </a:txBody>
                  <a:tcPr/>
                </a:tc>
                <a:tc>
                  <a:txBody>
                    <a:bodyPr/>
                    <a:lstStyle/>
                    <a:p>
                      <a:pPr algn="ctr"/>
                      <a:r>
                        <a:rPr lang="en-US" dirty="0"/>
                        <a:t>Price(Taka)</a:t>
                      </a:r>
                    </a:p>
                  </a:txBody>
                  <a:tcPr/>
                </a:tc>
                <a:extLst>
                  <a:ext uri="{0D108BD9-81ED-4DB2-BD59-A6C34878D82A}">
                    <a16:rowId xmlns:a16="http://schemas.microsoft.com/office/drawing/2014/main" val="2257576708"/>
                  </a:ext>
                </a:extLst>
              </a:tr>
              <a:tr h="370840">
                <a:tc>
                  <a:txBody>
                    <a:bodyPr/>
                    <a:lstStyle/>
                    <a:p>
                      <a:pPr algn="ctr"/>
                      <a:r>
                        <a:rPr lang="en-US" dirty="0"/>
                        <a:t>pH Sensor</a:t>
                      </a:r>
                    </a:p>
                  </a:txBody>
                  <a:tcPr/>
                </a:tc>
                <a:tc>
                  <a:txBody>
                    <a:bodyPr/>
                    <a:lstStyle/>
                    <a:p>
                      <a:pPr algn="ctr"/>
                      <a:r>
                        <a:rPr lang="en-US" dirty="0"/>
                        <a:t>2650 </a:t>
                      </a:r>
                      <a:r>
                        <a:rPr lang="en-US" sz="1800" b="0" kern="1200" dirty="0">
                          <a:solidFill>
                            <a:schemeClr val="bg1"/>
                          </a:solidFill>
                          <a:effectLst/>
                        </a:rPr>
                        <a:t>taka</a:t>
                      </a:r>
                      <a:endParaRPr lang="en-US" dirty="0">
                        <a:solidFill>
                          <a:schemeClr val="bg1"/>
                        </a:solidFill>
                      </a:endParaRPr>
                    </a:p>
                  </a:txBody>
                  <a:tcPr/>
                </a:tc>
                <a:extLst>
                  <a:ext uri="{0D108BD9-81ED-4DB2-BD59-A6C34878D82A}">
                    <a16:rowId xmlns:a16="http://schemas.microsoft.com/office/drawing/2014/main" val="3182531221"/>
                  </a:ext>
                </a:extLst>
              </a:tr>
              <a:tr h="370840">
                <a:tc>
                  <a:txBody>
                    <a:bodyPr/>
                    <a:lstStyle/>
                    <a:p>
                      <a:pPr algn="ctr"/>
                      <a:r>
                        <a:rPr lang="en-US" dirty="0"/>
                        <a:t>Wires</a:t>
                      </a:r>
                    </a:p>
                  </a:txBody>
                  <a:tcPr/>
                </a:tc>
                <a:tc>
                  <a:txBody>
                    <a:bodyPr/>
                    <a:lstStyle/>
                    <a:p>
                      <a:pPr algn="ctr"/>
                      <a:r>
                        <a:rPr lang="en-US" dirty="0"/>
                        <a:t>10 taka</a:t>
                      </a:r>
                    </a:p>
                  </a:txBody>
                  <a:tcPr/>
                </a:tc>
                <a:extLst>
                  <a:ext uri="{0D108BD9-81ED-4DB2-BD59-A6C34878D82A}">
                    <a16:rowId xmlns:a16="http://schemas.microsoft.com/office/drawing/2014/main" val="2956453992"/>
                  </a:ext>
                </a:extLst>
              </a:tr>
              <a:tr h="370840">
                <a:tc>
                  <a:txBody>
                    <a:bodyPr/>
                    <a:lstStyle/>
                    <a:p>
                      <a:pPr algn="ctr"/>
                      <a:r>
                        <a:rPr lang="en-US" dirty="0"/>
                        <a:t>Arduino UNO</a:t>
                      </a:r>
                    </a:p>
                  </a:txBody>
                  <a:tcPr/>
                </a:tc>
                <a:tc>
                  <a:txBody>
                    <a:bodyPr/>
                    <a:lstStyle/>
                    <a:p>
                      <a:pPr algn="ctr"/>
                      <a:r>
                        <a:rPr lang="en-US" dirty="0"/>
                        <a:t>645 taka</a:t>
                      </a:r>
                    </a:p>
                  </a:txBody>
                  <a:tcPr/>
                </a:tc>
                <a:extLst>
                  <a:ext uri="{0D108BD9-81ED-4DB2-BD59-A6C34878D82A}">
                    <a16:rowId xmlns:a16="http://schemas.microsoft.com/office/drawing/2014/main" val="2791949940"/>
                  </a:ext>
                </a:extLst>
              </a:tr>
              <a:tr h="370840">
                <a:tc>
                  <a:txBody>
                    <a:bodyPr/>
                    <a:lstStyle/>
                    <a:p>
                      <a:pPr algn="ctr"/>
                      <a:r>
                        <a:rPr lang="en-US" dirty="0"/>
                        <a:t>Breadboard</a:t>
                      </a:r>
                    </a:p>
                  </a:txBody>
                  <a:tcPr/>
                </a:tc>
                <a:tc>
                  <a:txBody>
                    <a:bodyPr/>
                    <a:lstStyle/>
                    <a:p>
                      <a:pPr algn="ctr"/>
                      <a:r>
                        <a:rPr lang="en-US" dirty="0"/>
                        <a:t>95 taka</a:t>
                      </a:r>
                    </a:p>
                  </a:txBody>
                  <a:tcPr/>
                </a:tc>
                <a:extLst>
                  <a:ext uri="{0D108BD9-81ED-4DB2-BD59-A6C34878D82A}">
                    <a16:rowId xmlns:a16="http://schemas.microsoft.com/office/drawing/2014/main" val="2800628363"/>
                  </a:ext>
                </a:extLst>
              </a:tr>
              <a:tr h="370840">
                <a:tc>
                  <a:txBody>
                    <a:bodyPr/>
                    <a:lstStyle/>
                    <a:p>
                      <a:pPr algn="ctr"/>
                      <a:r>
                        <a:rPr lang="en-US" dirty="0"/>
                        <a:t>LCD Display</a:t>
                      </a:r>
                    </a:p>
                  </a:txBody>
                  <a:tcPr/>
                </a:tc>
                <a:tc>
                  <a:txBody>
                    <a:bodyPr/>
                    <a:lstStyle/>
                    <a:p>
                      <a:pPr algn="ctr"/>
                      <a:r>
                        <a:rPr lang="en-US" dirty="0"/>
                        <a:t>160 taka</a:t>
                      </a:r>
                    </a:p>
                  </a:txBody>
                  <a:tcPr/>
                </a:tc>
                <a:extLst>
                  <a:ext uri="{0D108BD9-81ED-4DB2-BD59-A6C34878D82A}">
                    <a16:rowId xmlns:a16="http://schemas.microsoft.com/office/drawing/2014/main" val="3945450156"/>
                  </a:ext>
                </a:extLst>
              </a:tr>
              <a:tr h="370840">
                <a:tc>
                  <a:txBody>
                    <a:bodyPr/>
                    <a:lstStyle/>
                    <a:p>
                      <a:pPr algn="ctr"/>
                      <a:r>
                        <a:rPr lang="en-US" dirty="0"/>
                        <a:t>Total Amount</a:t>
                      </a:r>
                    </a:p>
                  </a:txBody>
                  <a:tcPr/>
                </a:tc>
                <a:tc>
                  <a:txBody>
                    <a:bodyPr/>
                    <a:lstStyle/>
                    <a:p>
                      <a:pPr algn="ctr"/>
                      <a:r>
                        <a:rPr lang="en-US" dirty="0"/>
                        <a:t>3560 taka</a:t>
                      </a:r>
                    </a:p>
                  </a:txBody>
                  <a:tcPr/>
                </a:tc>
                <a:extLst>
                  <a:ext uri="{0D108BD9-81ED-4DB2-BD59-A6C34878D82A}">
                    <a16:rowId xmlns:a16="http://schemas.microsoft.com/office/drawing/2014/main" val="892149578"/>
                  </a:ext>
                </a:extLst>
              </a:tr>
            </a:tbl>
          </a:graphicData>
        </a:graphic>
      </p:graphicFrame>
      <p:pic>
        <p:nvPicPr>
          <p:cNvPr id="9" name="Picture 8">
            <a:extLst>
              <a:ext uri="{FF2B5EF4-FFF2-40B4-BE49-F238E27FC236}">
                <a16:creationId xmlns:a16="http://schemas.microsoft.com/office/drawing/2014/main" id="{F1AD84D8-A861-4E9C-8F80-59E44209EF87}"/>
              </a:ext>
            </a:extLst>
          </p:cNvPr>
          <p:cNvPicPr>
            <a:picLocks noChangeAspect="1"/>
          </p:cNvPicPr>
          <p:nvPr/>
        </p:nvPicPr>
        <p:blipFill>
          <a:blip r:embed="rId4"/>
          <a:stretch>
            <a:fillRect/>
          </a:stretch>
        </p:blipFill>
        <p:spPr>
          <a:xfrm>
            <a:off x="8296275" y="3165988"/>
            <a:ext cx="3081576" cy="3081576"/>
          </a:xfrm>
          <a:prstGeom prst="rect">
            <a:avLst/>
          </a:prstGeom>
        </p:spPr>
      </p:pic>
    </p:spTree>
    <p:extLst>
      <p:ext uri="{BB962C8B-B14F-4D97-AF65-F5344CB8AC3E}">
        <p14:creationId xmlns:p14="http://schemas.microsoft.com/office/powerpoint/2010/main" val="1872773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The system we develop have some limitation. limitation of our system is given below </a:t>
            </a:r>
          </a:p>
          <a:p>
            <a:pPr marR="0" lvl="0" algn="l" defTabSz="914400" rtl="0" eaLnBrk="1" fontAlgn="auto" latinLnBrk="0" hangingPunct="1">
              <a:lnSpc>
                <a:spcPct val="120000"/>
              </a:lnSpc>
              <a:spcBef>
                <a:spcPts val="1000"/>
              </a:spcBef>
              <a:spcAft>
                <a:spcPts val="0"/>
              </a:spcAft>
              <a:buClrTx/>
              <a:buSzPct val="125000"/>
              <a:tabLst/>
              <a:defRPr/>
            </a:pPr>
            <a:r>
              <a:rPr lang="en-US" sz="2000" dirty="0">
                <a:solidFill>
                  <a:prstClr val="white"/>
                </a:solidFill>
                <a:latin typeface="Comic Sans MS" panose="030F0702030302020204" pitchFamily="66" charset="0"/>
                <a:cs typeface="Vrinda" panose="020B0502040204020203" pitchFamily="34" charset="0"/>
              </a:rPr>
              <a:t>	</a:t>
            </a: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1. The system is not fully accurate </a:t>
            </a:r>
          </a:p>
          <a:p>
            <a:pPr marR="0" lvl="0" algn="l" defTabSz="914400" rtl="0" eaLnBrk="1" fontAlgn="auto" latinLnBrk="0" hangingPunct="1">
              <a:lnSpc>
                <a:spcPct val="120000"/>
              </a:lnSpc>
              <a:spcBef>
                <a:spcPts val="1000"/>
              </a:spcBef>
              <a:spcAft>
                <a:spcPts val="0"/>
              </a:spcAft>
              <a:buClrTx/>
              <a:buSzPct val="125000"/>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	2. Not enough sensor is used </a:t>
            </a:r>
          </a:p>
          <a:p>
            <a:pPr marR="0" lvl="0" algn="l" defTabSz="914400" rtl="0" eaLnBrk="1" fontAlgn="auto" latinLnBrk="0" hangingPunct="1">
              <a:lnSpc>
                <a:spcPct val="120000"/>
              </a:lnSpc>
              <a:spcBef>
                <a:spcPts val="1000"/>
              </a:spcBef>
              <a:spcAft>
                <a:spcPts val="0"/>
              </a:spcAft>
              <a:buClrTx/>
              <a:buSzPct val="125000"/>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	3. Not all the sensor are available in our country </a:t>
            </a:r>
          </a:p>
          <a:p>
            <a:pPr marR="0" lvl="0" algn="l" defTabSz="914400" rtl="0" eaLnBrk="1" fontAlgn="auto" latinLnBrk="0" hangingPunct="1">
              <a:lnSpc>
                <a:spcPct val="120000"/>
              </a:lnSpc>
              <a:spcBef>
                <a:spcPts val="1000"/>
              </a:spcBef>
              <a:spcAft>
                <a:spcPts val="0"/>
              </a:spcAft>
              <a:buClrTx/>
              <a:buSzPct val="125000"/>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	4. Can not measure temperature</a:t>
            </a:r>
            <a:endParaRPr kumimoji="0" lang="bn-BD"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endParaRPr>
          </a:p>
        </p:txBody>
      </p:sp>
      <p:sp>
        <p:nvSpPr>
          <p:cNvPr id="8" name="Rectangle 7">
            <a:extLst>
              <a:ext uri="{FF2B5EF4-FFF2-40B4-BE49-F238E27FC236}">
                <a16:creationId xmlns:a16="http://schemas.microsoft.com/office/drawing/2014/main" id="{B09E6971-CC09-4C51-9109-8F1A3EF57448}"/>
              </a:ext>
            </a:extLst>
          </p:cNvPr>
          <p:cNvSpPr/>
          <p:nvPr/>
        </p:nvSpPr>
        <p:spPr>
          <a:xfrm>
            <a:off x="601362" y="878136"/>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dirty="0"/>
              <a:t>LIMITATION OF THE PROJECT</a:t>
            </a:r>
          </a:p>
        </p:txBody>
      </p:sp>
      <p:pic>
        <p:nvPicPr>
          <p:cNvPr id="14" name="Picture 13">
            <a:extLst>
              <a:ext uri="{FF2B5EF4-FFF2-40B4-BE49-F238E27FC236}">
                <a16:creationId xmlns:a16="http://schemas.microsoft.com/office/drawing/2014/main" id="{50A56273-DDB1-456A-82C1-5D3FF30AED0B}"/>
              </a:ext>
            </a:extLst>
          </p:cNvPr>
          <p:cNvPicPr>
            <a:picLocks noChangeAspect="1"/>
          </p:cNvPicPr>
          <p:nvPr/>
        </p:nvPicPr>
        <p:blipFill>
          <a:blip r:embed="rId4"/>
          <a:stretch>
            <a:fillRect/>
          </a:stretch>
        </p:blipFill>
        <p:spPr>
          <a:xfrm>
            <a:off x="8296275" y="3190102"/>
            <a:ext cx="3138311" cy="3138311"/>
          </a:xfrm>
          <a:prstGeom prst="rect">
            <a:avLst/>
          </a:prstGeom>
        </p:spPr>
      </p:pic>
    </p:spTree>
    <p:extLst>
      <p:ext uri="{BB962C8B-B14F-4D97-AF65-F5344CB8AC3E}">
        <p14:creationId xmlns:p14="http://schemas.microsoft.com/office/powerpoint/2010/main" val="3159497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We should use more sensor for better accuracy keeping the cost low</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Running the system in a simulator will increase the success rate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Developing the system physically is better for gaining practical knowledge</a:t>
            </a:r>
          </a:p>
        </p:txBody>
      </p:sp>
      <p:sp>
        <p:nvSpPr>
          <p:cNvPr id="8" name="Rectangle 7">
            <a:extLst>
              <a:ext uri="{FF2B5EF4-FFF2-40B4-BE49-F238E27FC236}">
                <a16:creationId xmlns:a16="http://schemas.microsoft.com/office/drawing/2014/main" id="{B09E6971-CC09-4C51-9109-8F1A3EF57448}"/>
              </a:ext>
            </a:extLst>
          </p:cNvPr>
          <p:cNvSpPr/>
          <p:nvPr/>
        </p:nvSpPr>
        <p:spPr>
          <a:xfrm>
            <a:off x="601362" y="878136"/>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dirty="0"/>
              <a:t>RECOMMENDATION</a:t>
            </a:r>
          </a:p>
        </p:txBody>
      </p:sp>
      <p:pic>
        <p:nvPicPr>
          <p:cNvPr id="4" name="Picture 3">
            <a:extLst>
              <a:ext uri="{FF2B5EF4-FFF2-40B4-BE49-F238E27FC236}">
                <a16:creationId xmlns:a16="http://schemas.microsoft.com/office/drawing/2014/main" id="{2F293131-65E8-4FFD-BAE5-428983AD8C92}"/>
              </a:ext>
            </a:extLst>
          </p:cNvPr>
          <p:cNvPicPr>
            <a:picLocks noChangeAspect="1"/>
          </p:cNvPicPr>
          <p:nvPr/>
        </p:nvPicPr>
        <p:blipFill>
          <a:blip r:embed="rId4"/>
          <a:stretch>
            <a:fillRect/>
          </a:stretch>
        </p:blipFill>
        <p:spPr>
          <a:xfrm>
            <a:off x="8435851" y="3132439"/>
            <a:ext cx="3080646" cy="3080646"/>
          </a:xfrm>
          <a:prstGeom prst="rect">
            <a:avLst/>
          </a:prstGeom>
        </p:spPr>
      </p:pic>
    </p:spTree>
    <p:extLst>
      <p:ext uri="{BB962C8B-B14F-4D97-AF65-F5344CB8AC3E}">
        <p14:creationId xmlns:p14="http://schemas.microsoft.com/office/powerpoint/2010/main" val="2060772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marR="0" lvl="0" indent="-228600"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US" sz="2000" dirty="0">
                <a:solidFill>
                  <a:prstClr val="white"/>
                </a:solidFill>
                <a:latin typeface="Comic Sans MS" panose="030F0702030302020204" pitchFamily="66" charset="0"/>
                <a:cs typeface="Vrinda" panose="020B0502040204020203" pitchFamily="34" charset="0"/>
              </a:rPr>
              <a:t>W</a:t>
            </a: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e can add more sensor like </a:t>
            </a:r>
          </a:p>
          <a:p>
            <a:pPr marL="1714500" lvl="3" indent="-342900" defTabSz="914400">
              <a:lnSpc>
                <a:spcPct val="120000"/>
              </a:lnSpc>
              <a:spcBef>
                <a:spcPts val="1000"/>
              </a:spcBef>
              <a:buSzPct val="125000"/>
              <a:buFont typeface="Wingdings" panose="05000000000000000000" pitchFamily="2" charset="2"/>
              <a:buChar char="ü"/>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Temperature sensor</a:t>
            </a:r>
          </a:p>
          <a:p>
            <a:pPr marL="1714500" lvl="3" indent="-342900" defTabSz="914400">
              <a:lnSpc>
                <a:spcPct val="120000"/>
              </a:lnSpc>
              <a:spcBef>
                <a:spcPts val="1000"/>
              </a:spcBef>
              <a:buSzPct val="125000"/>
              <a:buFont typeface="Wingdings" panose="05000000000000000000" pitchFamily="2" charset="2"/>
              <a:buChar char="ü"/>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 Turbidity sensor</a:t>
            </a:r>
          </a:p>
          <a:p>
            <a:pPr marL="1714500" lvl="3" indent="-342900" defTabSz="914400">
              <a:lnSpc>
                <a:spcPct val="120000"/>
              </a:lnSpc>
              <a:spcBef>
                <a:spcPts val="1000"/>
              </a:spcBef>
              <a:buSzPct val="125000"/>
              <a:buFont typeface="Wingdings" panose="05000000000000000000" pitchFamily="2" charset="2"/>
              <a:buChar char="ü"/>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 Flow sensor</a:t>
            </a:r>
          </a:p>
        </p:txBody>
      </p:sp>
      <p:sp>
        <p:nvSpPr>
          <p:cNvPr id="8" name="Rectangle 7">
            <a:extLst>
              <a:ext uri="{FF2B5EF4-FFF2-40B4-BE49-F238E27FC236}">
                <a16:creationId xmlns:a16="http://schemas.microsoft.com/office/drawing/2014/main" id="{B09E6971-CC09-4C51-9109-8F1A3EF57448}"/>
              </a:ext>
            </a:extLst>
          </p:cNvPr>
          <p:cNvSpPr/>
          <p:nvPr/>
        </p:nvSpPr>
        <p:spPr>
          <a:xfrm>
            <a:off x="601362" y="878136"/>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dirty="0"/>
              <a:t>FUTURE SCOPE</a:t>
            </a:r>
          </a:p>
        </p:txBody>
      </p:sp>
      <p:pic>
        <p:nvPicPr>
          <p:cNvPr id="9" name="Picture 8">
            <a:extLst>
              <a:ext uri="{FF2B5EF4-FFF2-40B4-BE49-F238E27FC236}">
                <a16:creationId xmlns:a16="http://schemas.microsoft.com/office/drawing/2014/main" id="{CE93DCEB-690B-4788-8BFF-CE2CF5B03BAC}"/>
              </a:ext>
            </a:extLst>
          </p:cNvPr>
          <p:cNvPicPr>
            <a:picLocks noChangeAspect="1"/>
          </p:cNvPicPr>
          <p:nvPr/>
        </p:nvPicPr>
        <p:blipFill>
          <a:blip r:embed="rId4"/>
          <a:stretch>
            <a:fillRect/>
          </a:stretch>
        </p:blipFill>
        <p:spPr>
          <a:xfrm>
            <a:off x="8231689" y="3155397"/>
            <a:ext cx="3245403" cy="3245403"/>
          </a:xfrm>
          <a:prstGeom prst="rect">
            <a:avLst/>
          </a:prstGeom>
        </p:spPr>
      </p:pic>
    </p:spTree>
    <p:extLst>
      <p:ext uri="{BB962C8B-B14F-4D97-AF65-F5344CB8AC3E}">
        <p14:creationId xmlns:p14="http://schemas.microsoft.com/office/powerpoint/2010/main" val="590792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marR="0" lvl="0" indent="-228600"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The optimum value for filtered water is always close to 7. Because it is the same as the pH in human eyes and mucous membranes. The low pH value in lemon water is harmful to human health because it can be as harmful to the skin as the higher value. On the other hand, a pH value greater than 7.5 is basic water. </a:t>
            </a:r>
          </a:p>
          <a:p>
            <a:pPr marL="228600" marR="0" lvl="0" indent="-228600"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Water containing calcium hydroxide is extremely dangerous to humans. We also get a value of the turbidity parameter which shows us that turbidity is also an important factor for humans and aquatic life. Values ​​below 20 are drinkable. </a:t>
            </a:r>
          </a:p>
          <a:p>
            <a:pPr marL="228600" marR="0" lvl="0" indent="-228600"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We observed that filtered water around 2050 was dangerous and adulterated with other ingredients.</a:t>
            </a:r>
          </a:p>
        </p:txBody>
      </p:sp>
      <p:sp>
        <p:nvSpPr>
          <p:cNvPr id="8" name="Rectangle 7">
            <a:extLst>
              <a:ext uri="{FF2B5EF4-FFF2-40B4-BE49-F238E27FC236}">
                <a16:creationId xmlns:a16="http://schemas.microsoft.com/office/drawing/2014/main" id="{B09E6971-CC09-4C51-9109-8F1A3EF57448}"/>
              </a:ext>
            </a:extLst>
          </p:cNvPr>
          <p:cNvSpPr/>
          <p:nvPr/>
        </p:nvSpPr>
        <p:spPr>
          <a:xfrm>
            <a:off x="601362" y="878136"/>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4400" b="1" i="0" u="none" strike="noStrike" kern="1200" cap="all" spc="0" normalizeH="0" baseline="0" noProof="0" dirty="0">
                <a:ln>
                  <a:noFill/>
                </a:ln>
                <a:solidFill>
                  <a:schemeClr val="bg1"/>
                </a:solidFill>
                <a:effectLst/>
                <a:uLnTx/>
                <a:uFillTx/>
                <a:latin typeface="Century Gothic" panose="020B0502020202020204"/>
                <a:ea typeface="+mj-ea"/>
                <a:cs typeface="+mj-cs"/>
              </a:rPr>
              <a:t>discussion</a:t>
            </a:r>
            <a:endParaRPr lang="en-US" sz="4400" b="1" dirty="0"/>
          </a:p>
        </p:txBody>
      </p:sp>
      <p:pic>
        <p:nvPicPr>
          <p:cNvPr id="9" name="Picture 8">
            <a:extLst>
              <a:ext uri="{FF2B5EF4-FFF2-40B4-BE49-F238E27FC236}">
                <a16:creationId xmlns:a16="http://schemas.microsoft.com/office/drawing/2014/main" id="{E3471E50-9163-4943-8BC9-E50E4F970BFE}"/>
              </a:ext>
            </a:extLst>
          </p:cNvPr>
          <p:cNvPicPr>
            <a:picLocks noChangeAspect="1"/>
          </p:cNvPicPr>
          <p:nvPr/>
        </p:nvPicPr>
        <p:blipFill>
          <a:blip r:embed="rId4"/>
          <a:stretch>
            <a:fillRect/>
          </a:stretch>
        </p:blipFill>
        <p:spPr>
          <a:xfrm>
            <a:off x="8421240" y="3289424"/>
            <a:ext cx="2956611" cy="2956611"/>
          </a:xfrm>
          <a:prstGeom prst="rect">
            <a:avLst/>
          </a:prstGeom>
        </p:spPr>
      </p:pic>
    </p:spTree>
    <p:extLst>
      <p:ext uri="{BB962C8B-B14F-4D97-AF65-F5344CB8AC3E}">
        <p14:creationId xmlns:p14="http://schemas.microsoft.com/office/powerpoint/2010/main" val="177954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pPr algn="ctr"/>
            <a:r>
              <a:rPr lang="en-US" sz="6000" b="1" dirty="0">
                <a:solidFill>
                  <a:schemeClr val="bg1"/>
                </a:solidFill>
                <a:latin typeface="Comic Sans MS" panose="030F0702030302020204" pitchFamily="66" charset="0"/>
              </a:rPr>
              <a:t>Group members</a:t>
            </a:r>
          </a:p>
        </p:txBody>
      </p:sp>
      <p:graphicFrame>
        <p:nvGraphicFramePr>
          <p:cNvPr id="13" name="Table 13">
            <a:extLst>
              <a:ext uri="{FF2B5EF4-FFF2-40B4-BE49-F238E27FC236}">
                <a16:creationId xmlns:a16="http://schemas.microsoft.com/office/drawing/2014/main" id="{3379F372-E6AF-4AC9-9F87-57440C39346B}"/>
              </a:ext>
            </a:extLst>
          </p:cNvPr>
          <p:cNvGraphicFramePr>
            <a:graphicFrameLocks noGrp="1"/>
          </p:cNvGraphicFramePr>
          <p:nvPr>
            <p:ph idx="1"/>
            <p:extLst>
              <p:ext uri="{D42A27DB-BD31-4B8C-83A1-F6EECF244321}">
                <p14:modId xmlns:p14="http://schemas.microsoft.com/office/powerpoint/2010/main" val="3547406651"/>
              </p:ext>
            </p:extLst>
          </p:nvPr>
        </p:nvGraphicFramePr>
        <p:xfrm>
          <a:off x="576649" y="2191265"/>
          <a:ext cx="10766340" cy="3698360"/>
        </p:xfrm>
        <a:graphic>
          <a:graphicData uri="http://schemas.openxmlformats.org/drawingml/2006/table">
            <a:tbl>
              <a:tblPr firstRow="1" bandRow="1">
                <a:tableStyleId>{D113A9D2-9D6B-4929-AA2D-F23B5EE8CBE7}</a:tableStyleId>
              </a:tblPr>
              <a:tblGrid>
                <a:gridCol w="1829117">
                  <a:extLst>
                    <a:ext uri="{9D8B030D-6E8A-4147-A177-3AD203B41FA5}">
                      <a16:colId xmlns:a16="http://schemas.microsoft.com/office/drawing/2014/main" val="222150366"/>
                    </a:ext>
                  </a:extLst>
                </a:gridCol>
                <a:gridCol w="5259114">
                  <a:extLst>
                    <a:ext uri="{9D8B030D-6E8A-4147-A177-3AD203B41FA5}">
                      <a16:colId xmlns:a16="http://schemas.microsoft.com/office/drawing/2014/main" val="3040583136"/>
                    </a:ext>
                  </a:extLst>
                </a:gridCol>
                <a:gridCol w="3678109">
                  <a:extLst>
                    <a:ext uri="{9D8B030D-6E8A-4147-A177-3AD203B41FA5}">
                      <a16:colId xmlns:a16="http://schemas.microsoft.com/office/drawing/2014/main" val="698497223"/>
                    </a:ext>
                  </a:extLst>
                </a:gridCol>
              </a:tblGrid>
              <a:tr h="369836">
                <a:tc>
                  <a:txBody>
                    <a:bodyPr/>
                    <a:lstStyle/>
                    <a:p>
                      <a:pPr algn="ctr"/>
                      <a:r>
                        <a:rPr lang="en-US" dirty="0"/>
                        <a:t>Serial Number</a:t>
                      </a:r>
                    </a:p>
                  </a:txBody>
                  <a:tcPr/>
                </a:tc>
                <a:tc>
                  <a:txBody>
                    <a:bodyPr/>
                    <a:lstStyle/>
                    <a:p>
                      <a:pPr algn="ctr"/>
                      <a:r>
                        <a:rPr lang="en-US" dirty="0"/>
                        <a:t>Name</a:t>
                      </a:r>
                    </a:p>
                  </a:txBody>
                  <a:tcPr/>
                </a:tc>
                <a:tc>
                  <a:txBody>
                    <a:bodyPr/>
                    <a:lstStyle/>
                    <a:p>
                      <a:pPr algn="ctr"/>
                      <a:r>
                        <a:rPr lang="en-US" dirty="0"/>
                        <a:t>ID</a:t>
                      </a:r>
                    </a:p>
                  </a:txBody>
                  <a:tcPr/>
                </a:tc>
                <a:extLst>
                  <a:ext uri="{0D108BD9-81ED-4DB2-BD59-A6C34878D82A}">
                    <a16:rowId xmlns:a16="http://schemas.microsoft.com/office/drawing/2014/main" val="2694942694"/>
                  </a:ext>
                </a:extLst>
              </a:tr>
              <a:tr h="369836">
                <a:tc>
                  <a:txBody>
                    <a:bodyPr/>
                    <a:lstStyle/>
                    <a:p>
                      <a:pPr algn="ctr"/>
                      <a:r>
                        <a:rPr lang="en-US" sz="1200" dirty="0"/>
                        <a:t>26</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t>SHAHRIAR, RUBAIYAD NOOR</a:t>
                      </a:r>
                      <a:endParaRPr lang="en-US"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dirty="0"/>
                        <a:t>19-39541-1</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2585141"/>
                  </a:ext>
                </a:extLst>
              </a:tr>
              <a:tr h="369836">
                <a:tc>
                  <a:txBody>
                    <a:bodyPr/>
                    <a:lstStyle/>
                    <a:p>
                      <a:pPr marL="0" marR="0" algn="ctr">
                        <a:spcBef>
                          <a:spcPts val="0"/>
                        </a:spcBef>
                        <a:spcAft>
                          <a:spcPts val="0"/>
                        </a:spcAft>
                      </a:pPr>
                      <a:r>
                        <a:rPr lang="en-US" sz="1200" dirty="0">
                          <a:effectLst/>
                        </a:rPr>
                        <a:t>33</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rPr>
                        <a:t>RAHMAN, FATIN ISTIAK</a:t>
                      </a:r>
                    </a:p>
                    <a:p>
                      <a:pPr marL="0" marR="0" algn="ctr">
                        <a:spcBef>
                          <a:spcPts val="0"/>
                        </a:spcBef>
                        <a:spcAft>
                          <a:spcPts val="0"/>
                        </a:spcAft>
                      </a:pPr>
                      <a:r>
                        <a:rPr lang="en-US" sz="1200" b="1" dirty="0">
                          <a:effectLst/>
                        </a:rPr>
                        <a:t> </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19-39841-1</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11969378"/>
                  </a:ext>
                </a:extLst>
              </a:tr>
              <a:tr h="369836">
                <a:tc>
                  <a:txBody>
                    <a:bodyPr/>
                    <a:lstStyle/>
                    <a:p>
                      <a:pPr marL="0" marR="0" algn="ctr">
                        <a:spcBef>
                          <a:spcPts val="0"/>
                        </a:spcBef>
                        <a:spcAft>
                          <a:spcPts val="0"/>
                        </a:spcAft>
                      </a:pPr>
                      <a:r>
                        <a:rPr lang="en-US" sz="1200" dirty="0">
                          <a:effectLst/>
                        </a:rPr>
                        <a:t>25</a:t>
                      </a:r>
                    </a:p>
                    <a:p>
                      <a:pPr marL="0" marR="0" algn="ctr">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rPr>
                        <a:t>HOSSAIN, MD. NAIMUL</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19-39513-1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3020679"/>
                  </a:ext>
                </a:extLst>
              </a:tr>
              <a:tr h="369836">
                <a:tc>
                  <a:txBody>
                    <a:bodyPr/>
                    <a:lstStyle/>
                    <a:p>
                      <a:pPr marL="0" marR="0" algn="ctr">
                        <a:spcBef>
                          <a:spcPts val="0"/>
                        </a:spcBef>
                        <a:spcAft>
                          <a:spcPts val="0"/>
                        </a:spcAft>
                      </a:pPr>
                      <a:r>
                        <a:rPr lang="en-US" sz="1200">
                          <a:effectLst/>
                        </a:rPr>
                        <a:t>41</a:t>
                      </a:r>
                    </a:p>
                    <a:p>
                      <a:pPr marL="0" marR="0" algn="ctr">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rPr>
                        <a:t>BARI, RABIA</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19-40573-1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16261455"/>
                  </a:ext>
                </a:extLst>
              </a:tr>
              <a:tr h="369836">
                <a:tc>
                  <a:txBody>
                    <a:bodyPr/>
                    <a:lstStyle/>
                    <a:p>
                      <a:pPr marL="0" marR="0" algn="ctr">
                        <a:spcBef>
                          <a:spcPts val="0"/>
                        </a:spcBef>
                        <a:spcAft>
                          <a:spcPts val="0"/>
                        </a:spcAft>
                      </a:pPr>
                      <a:r>
                        <a:rPr lang="en-US" sz="1200">
                          <a:effectLst/>
                        </a:rPr>
                        <a:t>38</a:t>
                      </a:r>
                    </a:p>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rPr>
                        <a:t>MRIDU, TAJNUBA NAHAR</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19-40012-1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70031620"/>
                  </a:ext>
                </a:extLst>
              </a:tr>
              <a:tr h="369836">
                <a:tc>
                  <a:txBody>
                    <a:bodyPr/>
                    <a:lstStyle/>
                    <a:p>
                      <a:pPr marL="0" marR="0" algn="ctr">
                        <a:spcBef>
                          <a:spcPts val="0"/>
                        </a:spcBef>
                        <a:spcAft>
                          <a:spcPts val="0"/>
                        </a:spcAft>
                      </a:pPr>
                      <a:r>
                        <a:rPr lang="en-US" sz="1200">
                          <a:effectLst/>
                        </a:rPr>
                        <a:t>37</a:t>
                      </a:r>
                    </a:p>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rPr>
                        <a:t>MUNA, UMME HABIBA</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19-39960-1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5114237"/>
                  </a:ext>
                </a:extLst>
              </a:tr>
              <a:tr h="369836">
                <a:tc>
                  <a:txBody>
                    <a:bodyPr/>
                    <a:lstStyle/>
                    <a:p>
                      <a:pPr marL="0" marR="0" algn="ctr">
                        <a:spcBef>
                          <a:spcPts val="0"/>
                        </a:spcBef>
                        <a:spcAft>
                          <a:spcPts val="0"/>
                        </a:spcAft>
                      </a:pPr>
                      <a:r>
                        <a:rPr lang="en-US" sz="1200">
                          <a:effectLst/>
                        </a:rPr>
                        <a:t>32</a:t>
                      </a:r>
                    </a:p>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rPr>
                        <a:t>ABID, SK. RAGIB ISHRAK</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19-39684-1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8761889"/>
                  </a:ext>
                </a:extLst>
              </a:tr>
              <a:tr h="369836">
                <a:tc>
                  <a:txBody>
                    <a:bodyPr/>
                    <a:lstStyle/>
                    <a:p>
                      <a:pPr marL="0" marR="0" algn="ctr">
                        <a:spcBef>
                          <a:spcPts val="0"/>
                        </a:spcBef>
                        <a:spcAft>
                          <a:spcPts val="0"/>
                        </a:spcAft>
                      </a:pPr>
                      <a:r>
                        <a:rPr lang="en-US" sz="1200">
                          <a:effectLst/>
                        </a:rPr>
                        <a:t>39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rPr>
                        <a:t>RAHMAN, MOHAIMENUR</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19-40338-1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34131852"/>
                  </a:ext>
                </a:extLst>
              </a:tr>
              <a:tr h="369836">
                <a:tc>
                  <a:txBody>
                    <a:bodyPr/>
                    <a:lstStyle/>
                    <a:p>
                      <a:pPr marL="0" marR="0" algn="ctr">
                        <a:spcBef>
                          <a:spcPts val="0"/>
                        </a:spcBef>
                        <a:spcAft>
                          <a:spcPts val="0"/>
                        </a:spcAft>
                      </a:pPr>
                      <a:r>
                        <a:rPr lang="en-US" sz="1200">
                          <a:effectLst/>
                        </a:rPr>
                        <a:t>36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rPr>
                        <a:t>BUSHRA, NAZIA AKHTER</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19-39943-1</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55952859"/>
                  </a:ext>
                </a:extLst>
              </a:tr>
            </a:tbl>
          </a:graphicData>
        </a:graphic>
      </p:graphicFrame>
    </p:spTree>
    <p:extLst>
      <p:ext uri="{BB962C8B-B14F-4D97-AF65-F5344CB8AC3E}">
        <p14:creationId xmlns:p14="http://schemas.microsoft.com/office/powerpoint/2010/main" val="390954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marR="0" lvl="0" indent="-285750" defTabSz="914400" rtl="0" eaLnBrk="1" fontAlgn="auto" latinLnBrk="0" hangingPunct="1">
              <a:lnSpc>
                <a:spcPct val="120000"/>
              </a:lnSpc>
              <a:spcBef>
                <a:spcPts val="1000"/>
              </a:spcBef>
              <a:spcAft>
                <a:spcPts val="0"/>
              </a:spcAft>
              <a:buClrTx/>
              <a:buSzPct val="125000"/>
              <a:buFont typeface="Wingdings" panose="05000000000000000000" pitchFamily="2" charset="2"/>
              <a:buChar char="v"/>
              <a:tabLst/>
              <a:defRPr/>
            </a:pPr>
            <a:r>
              <a:rPr lang="en-US" sz="1600" dirty="0">
                <a:latin typeface="Comic Sans MS" panose="030F0702030302020204" pitchFamily="66" charset="0"/>
              </a:rPr>
              <a:t>Young-Jim Kim , Y.-C.L., Byung-Ki Sohn ,Chang-Soo Kim, Configuration for Micro pH Sensor Electrical &amp; Computer Engineering Faculty research and Creative Works, 1 Oct 2003. 39: p. 2-3</a:t>
            </a:r>
          </a:p>
          <a:p>
            <a:pPr marL="285750" marR="0" lvl="0" indent="-285750" defTabSz="914400" rtl="0" eaLnBrk="1" fontAlgn="auto" latinLnBrk="0" hangingPunct="1">
              <a:lnSpc>
                <a:spcPct val="120000"/>
              </a:lnSpc>
              <a:spcBef>
                <a:spcPts val="1000"/>
              </a:spcBef>
              <a:spcAft>
                <a:spcPts val="0"/>
              </a:spcAft>
              <a:buClrTx/>
              <a:buSzPct val="125000"/>
              <a:buFont typeface="Wingdings" panose="05000000000000000000" pitchFamily="2" charset="2"/>
              <a:buChar char="v"/>
              <a:tabLst/>
              <a:defRPr/>
            </a:pPr>
            <a:r>
              <a:rPr lang="en-US" sz="1600" dirty="0">
                <a:latin typeface="Comic Sans MS" panose="030F0702030302020204" pitchFamily="66" charset="0"/>
              </a:rPr>
              <a:t>C. Artero, M.N., A. Mànuel, Water Quality Automatic Monitoring System Based on GPRS 2012 International Conference on Modern Hydraulic Engineering, 2012: p. 1,3.</a:t>
            </a:r>
          </a:p>
          <a:p>
            <a:pPr marL="285750" marR="0" lvl="0" indent="-285750" defTabSz="914400" rtl="0" eaLnBrk="1" fontAlgn="auto" latinLnBrk="0" hangingPunct="1">
              <a:lnSpc>
                <a:spcPct val="120000"/>
              </a:lnSpc>
              <a:spcBef>
                <a:spcPts val="1000"/>
              </a:spcBef>
              <a:spcAft>
                <a:spcPts val="0"/>
              </a:spcAft>
              <a:buClrTx/>
              <a:buSzPct val="125000"/>
              <a:buFont typeface="Wingdings" panose="05000000000000000000" pitchFamily="2" charset="2"/>
              <a:buChar char="v"/>
              <a:tabLst/>
              <a:defRPr/>
            </a:pPr>
            <a:r>
              <a:rPr kumimoji="0" lang="en-US" sz="1600" b="0" i="0" strike="noStrike" kern="1200" cap="none" spc="0" normalizeH="0" baseline="0" noProof="0" dirty="0">
                <a:ln>
                  <a:noFill/>
                </a:ln>
                <a:solidFill>
                  <a:schemeClr val="bg1"/>
                </a:solidFill>
                <a:effectLst/>
                <a:uLnTx/>
                <a:uFillTx/>
                <a:latin typeface="Comic Sans MS" panose="030F0702030302020204" pitchFamily="66" charset="0"/>
                <a:cs typeface="Vrinda" panose="020B0502040204020203" pitchFamily="34" charset="0"/>
              </a:rPr>
              <a:t>https://electronoobs.com/eng_arduino_liq_crystal.php</a:t>
            </a:r>
          </a:p>
          <a:p>
            <a:pPr marL="285750" marR="0" lvl="0" indent="-285750" defTabSz="914400" rtl="0" eaLnBrk="1" fontAlgn="auto" latinLnBrk="0" hangingPunct="1">
              <a:lnSpc>
                <a:spcPct val="120000"/>
              </a:lnSpc>
              <a:spcBef>
                <a:spcPts val="1000"/>
              </a:spcBef>
              <a:spcAft>
                <a:spcPts val="0"/>
              </a:spcAft>
              <a:buClrTx/>
              <a:buSzPct val="125000"/>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https://circuitdigest.com/microcontroller-projects/arduino-ph-meter</a:t>
            </a:r>
          </a:p>
          <a:p>
            <a:pPr marL="285750" marR="0" lvl="0" indent="-285750" defTabSz="914400" rtl="0" eaLnBrk="1" fontAlgn="auto" latinLnBrk="0" hangingPunct="1">
              <a:lnSpc>
                <a:spcPct val="120000"/>
              </a:lnSpc>
              <a:spcBef>
                <a:spcPts val="1000"/>
              </a:spcBef>
              <a:spcAft>
                <a:spcPts val="0"/>
              </a:spcAft>
              <a:buClrTx/>
              <a:buSzPct val="125000"/>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rPr>
              <a:t>http://wiki.sunfounder.cc/index.php?title=How_to_Add_Libraries_to_Arduino/libraries</a:t>
            </a:r>
          </a:p>
        </p:txBody>
      </p:sp>
      <p:sp>
        <p:nvSpPr>
          <p:cNvPr id="8" name="Rectangle 7">
            <a:extLst>
              <a:ext uri="{FF2B5EF4-FFF2-40B4-BE49-F238E27FC236}">
                <a16:creationId xmlns:a16="http://schemas.microsoft.com/office/drawing/2014/main" id="{B09E6971-CC09-4C51-9109-8F1A3EF57448}"/>
              </a:ext>
            </a:extLst>
          </p:cNvPr>
          <p:cNvSpPr/>
          <p:nvPr/>
        </p:nvSpPr>
        <p:spPr>
          <a:xfrm>
            <a:off x="601362" y="878136"/>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4400" b="1" i="0" u="none" strike="noStrike" kern="1200" cap="all" spc="0" normalizeH="0" baseline="0" noProof="0" dirty="0">
                <a:ln>
                  <a:noFill/>
                </a:ln>
                <a:solidFill>
                  <a:schemeClr val="bg1"/>
                </a:solidFill>
                <a:effectLst/>
                <a:uLnTx/>
                <a:uFillTx/>
                <a:latin typeface="Century Gothic" panose="020B0502020202020204"/>
                <a:ea typeface="+mj-ea"/>
                <a:cs typeface="+mj-cs"/>
              </a:rPr>
              <a:t>references</a:t>
            </a:r>
            <a:endParaRPr lang="en-US" sz="4400" b="1" dirty="0"/>
          </a:p>
        </p:txBody>
      </p:sp>
      <p:pic>
        <p:nvPicPr>
          <p:cNvPr id="4" name="Picture 3">
            <a:extLst>
              <a:ext uri="{FF2B5EF4-FFF2-40B4-BE49-F238E27FC236}">
                <a16:creationId xmlns:a16="http://schemas.microsoft.com/office/drawing/2014/main" id="{7952165E-52DC-4C13-B594-5E7B3034887B}"/>
              </a:ext>
            </a:extLst>
          </p:cNvPr>
          <p:cNvPicPr>
            <a:picLocks noChangeAspect="1"/>
          </p:cNvPicPr>
          <p:nvPr/>
        </p:nvPicPr>
        <p:blipFill>
          <a:blip r:embed="rId4"/>
          <a:stretch>
            <a:fillRect/>
          </a:stretch>
        </p:blipFill>
        <p:spPr>
          <a:xfrm>
            <a:off x="8213429" y="3090479"/>
            <a:ext cx="3377209" cy="3377209"/>
          </a:xfrm>
          <a:prstGeom prst="rect">
            <a:avLst/>
          </a:prstGeom>
        </p:spPr>
      </p:pic>
    </p:spTree>
    <p:extLst>
      <p:ext uri="{BB962C8B-B14F-4D97-AF65-F5344CB8AC3E}">
        <p14:creationId xmlns:p14="http://schemas.microsoft.com/office/powerpoint/2010/main" val="1461630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441148" y="488087"/>
            <a:ext cx="11021376" cy="1749886"/>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algn="ctr"/>
            <a:r>
              <a:rPr lang="en-US" sz="6000" b="1" dirty="0">
                <a:latin typeface="Comic Sans MS" panose="030F0702030302020204" pitchFamily="66" charset="0"/>
              </a:rPr>
              <a:t>☢</a:t>
            </a:r>
            <a:r>
              <a:rPr lang="en-US" sz="6000" b="1" dirty="0">
                <a:effectLst>
                  <a:outerShdw blurRad="38100" dist="38100" dir="2700000" algn="tl">
                    <a:srgbClr val="000000">
                      <a:alpha val="43137"/>
                    </a:srgbClr>
                  </a:outerShdw>
                </a:effectLst>
                <a:latin typeface="Comic Sans MS" panose="030F0702030302020204" pitchFamily="66" charset="0"/>
              </a:rPr>
              <a:t>Thank You</a:t>
            </a:r>
            <a:r>
              <a:rPr lang="en-US" sz="6000" b="1" dirty="0">
                <a:latin typeface="Comic Sans MS" panose="030F0702030302020204" pitchFamily="66" charset="0"/>
              </a:rPr>
              <a:t>☣</a:t>
            </a:r>
          </a:p>
        </p:txBody>
      </p:sp>
      <p:sp>
        <p:nvSpPr>
          <p:cNvPr id="5" name="Content Placeholder 4">
            <a:extLst>
              <a:ext uri="{FF2B5EF4-FFF2-40B4-BE49-F238E27FC236}">
                <a16:creationId xmlns:a16="http://schemas.microsoft.com/office/drawing/2014/main" id="{E7C99486-6A16-45E9-B925-CFB81DE2B1B3}"/>
              </a:ext>
            </a:extLst>
          </p:cNvPr>
          <p:cNvSpPr>
            <a:spLocks noGrp="1"/>
          </p:cNvSpPr>
          <p:nvPr>
            <p:ph idx="1"/>
          </p:nvPr>
        </p:nvSpPr>
        <p:spPr>
          <a:xfrm>
            <a:off x="7251141" y="2541945"/>
            <a:ext cx="4237941" cy="3670729"/>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lgn="ctr">
              <a:buNone/>
            </a:pPr>
            <a:r>
              <a:rPr lang="en-US" sz="3200" dirty="0">
                <a:solidFill>
                  <a:schemeClr val="bg1"/>
                </a:solidFill>
                <a:latin typeface="Comic Sans MS" panose="030F0702030302020204" pitchFamily="66" charset="0"/>
              </a:rPr>
              <a:t>If you have any questions feel free to contact us </a:t>
            </a:r>
          </a:p>
        </p:txBody>
      </p:sp>
      <p:pic>
        <p:nvPicPr>
          <p:cNvPr id="13" name="Picture 12">
            <a:extLst>
              <a:ext uri="{FF2B5EF4-FFF2-40B4-BE49-F238E27FC236}">
                <a16:creationId xmlns:a16="http://schemas.microsoft.com/office/drawing/2014/main" id="{370E8215-D8C0-4B9A-A903-68BD4E631114}"/>
              </a:ext>
            </a:extLst>
          </p:cNvPr>
          <p:cNvPicPr>
            <a:picLocks noChangeAspect="1"/>
          </p:cNvPicPr>
          <p:nvPr/>
        </p:nvPicPr>
        <p:blipFill>
          <a:blip r:embed="rId4"/>
          <a:stretch>
            <a:fillRect/>
          </a:stretch>
        </p:blipFill>
        <p:spPr>
          <a:xfrm>
            <a:off x="1470453" y="2401669"/>
            <a:ext cx="4716164" cy="4226733"/>
          </a:xfrm>
          <a:prstGeom prst="rect">
            <a:avLst/>
          </a:prstGeom>
        </p:spPr>
      </p:pic>
      <p:sp>
        <p:nvSpPr>
          <p:cNvPr id="3" name="Lightning Bolt 2">
            <a:extLst>
              <a:ext uri="{FF2B5EF4-FFF2-40B4-BE49-F238E27FC236}">
                <a16:creationId xmlns:a16="http://schemas.microsoft.com/office/drawing/2014/main" id="{78E462A6-73C5-468D-B1BF-72ECAE0A835E}"/>
              </a:ext>
            </a:extLst>
          </p:cNvPr>
          <p:cNvSpPr/>
          <p:nvPr/>
        </p:nvSpPr>
        <p:spPr>
          <a:xfrm flipH="1">
            <a:off x="10721546" y="4618070"/>
            <a:ext cx="234777" cy="242254"/>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Lightning Bolt 3">
            <a:extLst>
              <a:ext uri="{FF2B5EF4-FFF2-40B4-BE49-F238E27FC236}">
                <a16:creationId xmlns:a16="http://schemas.microsoft.com/office/drawing/2014/main" id="{340A907B-DA0A-48A6-9FB5-CB0D411E8BDA}"/>
              </a:ext>
            </a:extLst>
          </p:cNvPr>
          <p:cNvSpPr/>
          <p:nvPr/>
        </p:nvSpPr>
        <p:spPr>
          <a:xfrm>
            <a:off x="7502570" y="3519616"/>
            <a:ext cx="228621" cy="278027"/>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475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457585801"/>
              </p:ext>
            </p:extLst>
          </p:nvPr>
        </p:nvGraphicFramePr>
        <p:xfrm>
          <a:off x="719571" y="2198254"/>
          <a:ext cx="10014332"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946B023E-5018-4CE6-92FE-6F7F448D39A1}"/>
              </a:ext>
            </a:extLst>
          </p:cNvPr>
          <p:cNvSpPr/>
          <p:nvPr/>
        </p:nvSpPr>
        <p:spPr>
          <a:xfrm>
            <a:off x="514865" y="561356"/>
            <a:ext cx="11162270" cy="163689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dirty="0">
                <a:latin typeface="Comic Sans MS" panose="030F0702030302020204" pitchFamily="66" charset="0"/>
              </a:rPr>
              <a:t>WHAT IS WATER QUALITY TESTING?</a:t>
            </a:r>
            <a:endParaRPr lang="en-US" sz="4400" b="1" dirty="0"/>
          </a:p>
        </p:txBody>
      </p:sp>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28368" y="723899"/>
            <a:ext cx="7498616" cy="5676901"/>
          </a:xfrm>
          <a:prstGeom prst="rect">
            <a:avLst/>
          </a:prstGeom>
        </p:spPr>
      </p:pic>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marR="0" lvl="0" indent="-228600" algn="just"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omic Sans MS" panose="030F0702030302020204" pitchFamily="66" charset="0"/>
              </a:rPr>
              <a:t>The main goal of this project is to monitor water quality and create an inexpensive water quality detector. </a:t>
            </a:r>
          </a:p>
          <a:p>
            <a:pPr marL="228600" marR="0" lvl="0" indent="-228600" algn="just"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omic Sans MS" panose="030F0702030302020204" pitchFamily="66" charset="0"/>
              </a:rPr>
              <a:t>Required all the specifications related to the topic, and also requires a comparative discussion of the existing water quality monitoring system and its parameters.</a:t>
            </a:r>
            <a:endParaRPr kumimoji="0" lang="bn-BD" sz="24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endParaRPr>
          </a:p>
        </p:txBody>
      </p:sp>
      <p:sp>
        <p:nvSpPr>
          <p:cNvPr id="8" name="Rectangle 7">
            <a:extLst>
              <a:ext uri="{FF2B5EF4-FFF2-40B4-BE49-F238E27FC236}">
                <a16:creationId xmlns:a16="http://schemas.microsoft.com/office/drawing/2014/main" id="{B09E6971-CC09-4C51-9109-8F1A3EF57448}"/>
              </a:ext>
            </a:extLst>
          </p:cNvPr>
          <p:cNvSpPr/>
          <p:nvPr/>
        </p:nvSpPr>
        <p:spPr>
          <a:xfrm>
            <a:off x="601362" y="840259"/>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dirty="0"/>
              <a:t>OBJECTIVE</a:t>
            </a:r>
          </a:p>
        </p:txBody>
      </p:sp>
      <p:pic>
        <p:nvPicPr>
          <p:cNvPr id="15" name="Picture 14">
            <a:extLst>
              <a:ext uri="{FF2B5EF4-FFF2-40B4-BE49-F238E27FC236}">
                <a16:creationId xmlns:a16="http://schemas.microsoft.com/office/drawing/2014/main" id="{03E1924D-3CE1-49E8-A078-604553EF4488}"/>
              </a:ext>
            </a:extLst>
          </p:cNvPr>
          <p:cNvPicPr>
            <a:picLocks noChangeAspect="1"/>
          </p:cNvPicPr>
          <p:nvPr/>
        </p:nvPicPr>
        <p:blipFill>
          <a:blip r:embed="rId4"/>
          <a:stretch>
            <a:fillRect/>
          </a:stretch>
        </p:blipFill>
        <p:spPr>
          <a:xfrm>
            <a:off x="8421042" y="3311523"/>
            <a:ext cx="2706218" cy="2706218"/>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rPr>
              <a:t>Pure water not only drinks thirsty, but keeps the body in good conditions. </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white"/>
                </a:solidFill>
                <a:effectLst/>
                <a:uLnTx/>
                <a:uFillTx/>
                <a:latin typeface="Comic Sans MS" panose="030F0702030302020204" pitchFamily="66" charset="0"/>
              </a:rPr>
              <a:t> Benefits of drinking purified water:</a:t>
            </a:r>
          </a:p>
          <a:p>
            <a:pPr algn="just">
              <a:buFont typeface="Wingdings" panose="05000000000000000000" pitchFamily="2" charset="2"/>
              <a:buChar char="ü"/>
            </a:pPr>
            <a:r>
              <a:rPr lang="en-US" sz="2000" dirty="0">
                <a:latin typeface="Comic Sans MS" panose="030F0702030302020204" pitchFamily="66" charset="0"/>
              </a:rPr>
              <a:t> Essential to stay hydrated with a smooth function </a:t>
            </a:r>
          </a:p>
          <a:p>
            <a:pPr algn="just">
              <a:buFont typeface="Wingdings" panose="05000000000000000000" pitchFamily="2" charset="2"/>
              <a:buChar char="ü"/>
            </a:pPr>
            <a:r>
              <a:rPr lang="en-US" sz="2000" dirty="0">
                <a:latin typeface="Comic Sans MS" panose="030F0702030302020204" pitchFamily="66" charset="0"/>
              </a:rPr>
              <a:t> Its supports kidney function</a:t>
            </a:r>
          </a:p>
          <a:p>
            <a:pPr algn="just">
              <a:buFont typeface="Wingdings" panose="05000000000000000000" pitchFamily="2" charset="2"/>
              <a:buChar char="ü"/>
            </a:pPr>
            <a:r>
              <a:rPr lang="en-US" sz="2000" dirty="0">
                <a:latin typeface="Comic Sans MS" panose="030F0702030302020204" pitchFamily="66" charset="0"/>
              </a:rPr>
              <a:t> Improves digestion </a:t>
            </a:r>
          </a:p>
          <a:p>
            <a:pPr algn="just">
              <a:buFont typeface="Wingdings" panose="05000000000000000000" pitchFamily="2" charset="2"/>
              <a:buChar char="ü"/>
            </a:pPr>
            <a:r>
              <a:rPr lang="en-US" sz="2000" dirty="0">
                <a:latin typeface="Comic Sans MS" panose="030F0702030302020204" pitchFamily="66" charset="0"/>
              </a:rPr>
              <a:t> Improves skin and hair health</a:t>
            </a:r>
          </a:p>
          <a:p>
            <a:pPr algn="just">
              <a:buFont typeface="Wingdings" panose="05000000000000000000" pitchFamily="2" charset="2"/>
              <a:buChar char="ü"/>
            </a:pPr>
            <a:r>
              <a:rPr lang="en-US" sz="2000" dirty="0">
                <a:latin typeface="Comic Sans MS" panose="030F0702030302020204" pitchFamily="66" charset="0"/>
              </a:rPr>
              <a:t> Enables weight loss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bn-BD" sz="3200" dirty="0"/>
          </a:p>
        </p:txBody>
      </p:sp>
      <p:sp>
        <p:nvSpPr>
          <p:cNvPr id="8" name="Rectangle 7">
            <a:extLst>
              <a:ext uri="{FF2B5EF4-FFF2-40B4-BE49-F238E27FC236}">
                <a16:creationId xmlns:a16="http://schemas.microsoft.com/office/drawing/2014/main" id="{B09E6971-CC09-4C51-9109-8F1A3EF57448}"/>
              </a:ext>
            </a:extLst>
          </p:cNvPr>
          <p:cNvSpPr/>
          <p:nvPr/>
        </p:nvSpPr>
        <p:spPr>
          <a:xfrm>
            <a:off x="601362" y="840259"/>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dirty="0"/>
              <a:t>IMPORTANCE OF PURE WATER</a:t>
            </a:r>
          </a:p>
        </p:txBody>
      </p:sp>
      <p:pic>
        <p:nvPicPr>
          <p:cNvPr id="6" name="Picture 5">
            <a:extLst>
              <a:ext uri="{FF2B5EF4-FFF2-40B4-BE49-F238E27FC236}">
                <a16:creationId xmlns:a16="http://schemas.microsoft.com/office/drawing/2014/main" id="{64D63029-EB60-476B-A1AA-71FAC6C17D49}"/>
              </a:ext>
            </a:extLst>
          </p:cNvPr>
          <p:cNvPicPr>
            <a:picLocks noChangeAspect="1"/>
          </p:cNvPicPr>
          <p:nvPr/>
        </p:nvPicPr>
        <p:blipFill>
          <a:blip r:embed="rId4"/>
          <a:stretch>
            <a:fillRect/>
          </a:stretch>
        </p:blipFill>
        <p:spPr>
          <a:xfrm>
            <a:off x="8477972" y="3415920"/>
            <a:ext cx="2718181" cy="2718181"/>
          </a:xfrm>
          <a:prstGeom prst="rect">
            <a:avLst/>
          </a:prstGeom>
        </p:spPr>
      </p:pic>
    </p:spTree>
    <p:extLst>
      <p:ext uri="{BB962C8B-B14F-4D97-AF65-F5344CB8AC3E}">
        <p14:creationId xmlns:p14="http://schemas.microsoft.com/office/powerpoint/2010/main" val="389592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just"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kumimoji="0" lang="en-US" sz="2000" b="0" i="0" u="none" strike="noStrike" kern="1200" cap="none" spc="0" normalizeH="0" baseline="0" noProof="0" dirty="0">
                <a:ln>
                  <a:noFill/>
                </a:ln>
                <a:solidFill>
                  <a:prstClr val="white"/>
                </a:solidFill>
                <a:effectLst/>
                <a:uLnTx/>
                <a:uFillTx/>
                <a:latin typeface="Comic Sans MS" panose="030F0702030302020204" pitchFamily="66" charset="0"/>
              </a:rPr>
              <a:t>Polluted water and poor sanitary facilities are associated with the transmission of diseases. </a:t>
            </a:r>
          </a:p>
          <a:p>
            <a:pPr marL="0" marR="0" lvl="0" indent="0" algn="just"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kumimoji="0" lang="en-US" sz="2000" b="1" i="0" u="none" strike="noStrike" kern="1200" cap="none" spc="0" normalizeH="0" baseline="0" noProof="0" dirty="0">
                <a:ln>
                  <a:noFill/>
                </a:ln>
                <a:solidFill>
                  <a:prstClr val="white"/>
                </a:solidFill>
                <a:effectLst/>
                <a:uLnTx/>
                <a:uFillTx/>
                <a:latin typeface="Comic Sans MS" panose="030F0702030302020204" pitchFamily="66" charset="0"/>
              </a:rPr>
              <a:t>The Disadvantages are shown below: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rPr>
              <a:t>Cholera, diarrhea, dysentery, hepatitis A, typhoid and polio spread.</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rPr>
              <a:t>Globally, 15% of patients develop infection.</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rPr>
              <a:t>In 2017, more than 220 million people were infected with schistosomiasis, an acute and chronic disease caused by parasitic worms transmitted through contaminated water.</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rPr>
              <a:t>Insects live or breed in water carry and transmit dengue fever.</a:t>
            </a:r>
          </a:p>
        </p:txBody>
      </p:sp>
      <p:sp>
        <p:nvSpPr>
          <p:cNvPr id="8" name="Rectangle 7">
            <a:extLst>
              <a:ext uri="{FF2B5EF4-FFF2-40B4-BE49-F238E27FC236}">
                <a16:creationId xmlns:a16="http://schemas.microsoft.com/office/drawing/2014/main" id="{B09E6971-CC09-4C51-9109-8F1A3EF57448}"/>
              </a:ext>
            </a:extLst>
          </p:cNvPr>
          <p:cNvSpPr/>
          <p:nvPr/>
        </p:nvSpPr>
        <p:spPr>
          <a:xfrm>
            <a:off x="601362" y="840259"/>
            <a:ext cx="11162270" cy="126465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cap="all" dirty="0"/>
              <a:t>Disadvantages of drinking polluted water</a:t>
            </a:r>
          </a:p>
        </p:txBody>
      </p:sp>
      <p:pic>
        <p:nvPicPr>
          <p:cNvPr id="10" name="Picture 9">
            <a:extLst>
              <a:ext uri="{FF2B5EF4-FFF2-40B4-BE49-F238E27FC236}">
                <a16:creationId xmlns:a16="http://schemas.microsoft.com/office/drawing/2014/main" id="{FEAE0F81-6CC7-4ADC-9F32-A610871ECEF3}"/>
              </a:ext>
            </a:extLst>
          </p:cNvPr>
          <p:cNvPicPr>
            <a:picLocks noChangeAspect="1"/>
          </p:cNvPicPr>
          <p:nvPr/>
        </p:nvPicPr>
        <p:blipFill>
          <a:blip r:embed="rId4"/>
          <a:stretch>
            <a:fillRect/>
          </a:stretch>
        </p:blipFill>
        <p:spPr>
          <a:xfrm>
            <a:off x="8353965" y="3289878"/>
            <a:ext cx="3000851" cy="3000851"/>
          </a:xfrm>
          <a:prstGeom prst="rect">
            <a:avLst/>
          </a:prstGeom>
        </p:spPr>
      </p:pic>
    </p:spTree>
    <p:extLst>
      <p:ext uri="{BB962C8B-B14F-4D97-AF65-F5344CB8AC3E}">
        <p14:creationId xmlns:p14="http://schemas.microsoft.com/office/powerpoint/2010/main" val="365698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marR="0" lvl="0" indent="-228600" algn="just"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omic Sans MS" panose="030F0702030302020204" pitchFamily="66" charset="0"/>
              </a:rPr>
              <a:t>Today, 98 percent of Bangladesh's population has access to water technologically improved water resources. The water quality is poor. E. coli bacteria were present in 80 percent of private pipe water. </a:t>
            </a: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rPr>
              <a:t>taps sampled across the country, a similar rate to water retrieved from ponds</a:t>
            </a:r>
          </a:p>
          <a:p>
            <a:pPr marL="228600" marR="0" lvl="0" indent="-228600" algn="just"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omic Sans MS" panose="030F0702030302020204" pitchFamily="66" charset="0"/>
              </a:rPr>
              <a:t>In addition, naturally occurring arsenic in groundwater also influences people: about 13% of the country's water sources include an arsenic level above the threshold of Bangladesh`s. The Chittagong and Sylhet divisions suffer most of arsenic contamination.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endParaRPr kumimoji="0" lang="bn-BD" b="0" i="0" u="none" strike="noStrike" kern="1200" cap="none" spc="0" normalizeH="0" baseline="0" noProof="0" dirty="0">
              <a:ln>
                <a:noFill/>
              </a:ln>
              <a:solidFill>
                <a:prstClr val="white"/>
              </a:solidFill>
              <a:effectLst/>
              <a:uLnTx/>
              <a:uFillTx/>
              <a:latin typeface="Tw Cen MT" panose="020B0602020104020603"/>
              <a:ea typeface="+mn-ea"/>
              <a:cs typeface="Vrinda" panose="020B0502040204020203" pitchFamily="34" charset="0"/>
            </a:endParaRPr>
          </a:p>
        </p:txBody>
      </p:sp>
      <p:sp>
        <p:nvSpPr>
          <p:cNvPr id="8" name="Rectangle 7">
            <a:extLst>
              <a:ext uri="{FF2B5EF4-FFF2-40B4-BE49-F238E27FC236}">
                <a16:creationId xmlns:a16="http://schemas.microsoft.com/office/drawing/2014/main" id="{B09E6971-CC09-4C51-9109-8F1A3EF57448}"/>
              </a:ext>
            </a:extLst>
          </p:cNvPr>
          <p:cNvSpPr/>
          <p:nvPr/>
        </p:nvSpPr>
        <p:spPr>
          <a:xfrm>
            <a:off x="601362" y="840259"/>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cap="all" dirty="0"/>
              <a:t>Water quality of Bangladesh</a:t>
            </a:r>
          </a:p>
        </p:txBody>
      </p:sp>
      <p:pic>
        <p:nvPicPr>
          <p:cNvPr id="10" name="Picture 9">
            <a:extLst>
              <a:ext uri="{FF2B5EF4-FFF2-40B4-BE49-F238E27FC236}">
                <a16:creationId xmlns:a16="http://schemas.microsoft.com/office/drawing/2014/main" id="{1FD68998-F874-4FA9-91FB-9A5EA95A52CD}"/>
              </a:ext>
            </a:extLst>
          </p:cNvPr>
          <p:cNvPicPr>
            <a:picLocks noChangeAspect="1"/>
          </p:cNvPicPr>
          <p:nvPr/>
        </p:nvPicPr>
        <p:blipFill>
          <a:blip r:embed="rId4"/>
          <a:stretch>
            <a:fillRect/>
          </a:stretch>
        </p:blipFill>
        <p:spPr>
          <a:xfrm>
            <a:off x="8196954" y="3105664"/>
            <a:ext cx="3393684" cy="3295135"/>
          </a:xfrm>
          <a:prstGeom prst="rect">
            <a:avLst/>
          </a:prstGeom>
        </p:spPr>
      </p:pic>
    </p:spTree>
    <p:extLst>
      <p:ext uri="{BB962C8B-B14F-4D97-AF65-F5344CB8AC3E}">
        <p14:creationId xmlns:p14="http://schemas.microsoft.com/office/powerpoint/2010/main" val="265081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sp>
        <p:nvSpPr>
          <p:cNvPr id="7" name="Rectangle 6">
            <a:extLst>
              <a:ext uri="{FF2B5EF4-FFF2-40B4-BE49-F238E27FC236}">
                <a16:creationId xmlns:a16="http://schemas.microsoft.com/office/drawing/2014/main" id="{CCB0207B-63E7-4F80-9CBA-5CEB22307509}"/>
              </a:ext>
            </a:extLst>
          </p:cNvPr>
          <p:cNvSpPr/>
          <p:nvPr/>
        </p:nvSpPr>
        <p:spPr>
          <a:xfrm>
            <a:off x="601362" y="2261545"/>
            <a:ext cx="7125730" cy="3872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Comic Sans MS" panose="030F0702030302020204" pitchFamily="66" charset="0"/>
              </a:rPr>
              <a:t>Dhaka Water Supply and Sewerage Authority (WASA) is an independent, public sector service-oriented business organization responsible for providing water supply, wastewater and stormwater drainage services to residents. townspeople in the fast-growing metropolis of Dhaka. , the capital of Bangladesh. It covers more than 360 square kilometers of service area with 12.5 million people with an output of nearly 2.110 million liters per day (MLD). Dhaka WASA faces a number of challenges. These include unplanned urban development and informal settlements, the shift to using surface water instead of groundwater, and substantial investment financing. But Dhaka WASA has some notable achievements, including significant increase in water production and productivity, improvement in service quality, increase in income, reduction of uncollected water and provision water at low cost.</a:t>
            </a:r>
            <a:endParaRPr kumimoji="0" lang="bn-BD" sz="1400" b="0" i="0" u="none" strike="noStrike" kern="1200" cap="none" spc="0" normalizeH="0" baseline="0" noProof="0" dirty="0">
              <a:ln>
                <a:noFill/>
              </a:ln>
              <a:solidFill>
                <a:prstClr val="white"/>
              </a:solidFill>
              <a:effectLst/>
              <a:uLnTx/>
              <a:uFillTx/>
              <a:latin typeface="Comic Sans MS" panose="030F0702030302020204" pitchFamily="66" charset="0"/>
              <a:cs typeface="Vrinda" panose="020B0502040204020203" pitchFamily="34" charset="0"/>
            </a:endParaRPr>
          </a:p>
        </p:txBody>
      </p:sp>
      <p:sp>
        <p:nvSpPr>
          <p:cNvPr id="8" name="Rectangle 7">
            <a:extLst>
              <a:ext uri="{FF2B5EF4-FFF2-40B4-BE49-F238E27FC236}">
                <a16:creationId xmlns:a16="http://schemas.microsoft.com/office/drawing/2014/main" id="{B09E6971-CC09-4C51-9109-8F1A3EF57448}"/>
              </a:ext>
            </a:extLst>
          </p:cNvPr>
          <p:cNvSpPr/>
          <p:nvPr/>
        </p:nvSpPr>
        <p:spPr>
          <a:xfrm>
            <a:off x="601362" y="840259"/>
            <a:ext cx="11162270" cy="10821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4400" b="1" i="0" u="none" strike="noStrike" kern="1200" cap="all" spc="0" normalizeH="0" baseline="0" noProof="0" dirty="0">
                <a:ln>
                  <a:noFill/>
                </a:ln>
                <a:solidFill>
                  <a:schemeClr val="bg1"/>
                </a:solidFill>
                <a:effectLst/>
                <a:uLnTx/>
                <a:uFillTx/>
                <a:latin typeface="Century Gothic" panose="020B0502020202020204"/>
                <a:ea typeface="+mj-ea"/>
                <a:cs typeface="+mj-cs"/>
              </a:rPr>
              <a:t>Water management system in Dhaka</a:t>
            </a:r>
            <a:endParaRPr lang="en-US" sz="4400" b="1" dirty="0"/>
          </a:p>
        </p:txBody>
      </p:sp>
      <p:pic>
        <p:nvPicPr>
          <p:cNvPr id="10" name="Picture 9">
            <a:extLst>
              <a:ext uri="{FF2B5EF4-FFF2-40B4-BE49-F238E27FC236}">
                <a16:creationId xmlns:a16="http://schemas.microsoft.com/office/drawing/2014/main" id="{36B2F55D-C445-445F-9039-E15BB04FF717}"/>
              </a:ext>
            </a:extLst>
          </p:cNvPr>
          <p:cNvPicPr>
            <a:picLocks noChangeAspect="1"/>
          </p:cNvPicPr>
          <p:nvPr/>
        </p:nvPicPr>
        <p:blipFill>
          <a:blip r:embed="rId4"/>
          <a:stretch>
            <a:fillRect/>
          </a:stretch>
        </p:blipFill>
        <p:spPr>
          <a:xfrm>
            <a:off x="8326424" y="3209252"/>
            <a:ext cx="3055933" cy="3055933"/>
          </a:xfrm>
          <a:prstGeom prst="rect">
            <a:avLst/>
          </a:prstGeom>
        </p:spPr>
      </p:pic>
    </p:spTree>
    <p:extLst>
      <p:ext uri="{BB962C8B-B14F-4D97-AF65-F5344CB8AC3E}">
        <p14:creationId xmlns:p14="http://schemas.microsoft.com/office/powerpoint/2010/main" val="1579196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F313502-7DDF-4C63-9908-25B79F2E4C44}"/>
              </a:ext>
            </a:extLst>
          </p:cNvPr>
          <p:cNvSpPr>
            <a:spLocks noGrp="1"/>
          </p:cNvSpPr>
          <p:nvPr>
            <p:ph type="title"/>
          </p:nvPr>
        </p:nvSpPr>
        <p:spPr/>
        <p:txBody>
          <a:bodyPr>
            <a:normAutofit/>
          </a:bodyPr>
          <a:lstStyle/>
          <a:p>
            <a:pPr algn="ctr"/>
            <a:r>
              <a:rPr lang="en-US" sz="3600" b="1" dirty="0"/>
              <a:t>Properties of pure water</a:t>
            </a:r>
          </a:p>
        </p:txBody>
      </p:sp>
      <p:sp>
        <p:nvSpPr>
          <p:cNvPr id="17" name="Text Placeholder 16">
            <a:extLst>
              <a:ext uri="{FF2B5EF4-FFF2-40B4-BE49-F238E27FC236}">
                <a16:creationId xmlns:a16="http://schemas.microsoft.com/office/drawing/2014/main" id="{8532A7D9-1997-4D32-BEF1-03E43DEFDB70}"/>
              </a:ext>
            </a:extLst>
          </p:cNvPr>
          <p:cNvSpPr>
            <a:spLocks noGrp="1"/>
          </p:cNvSpPr>
          <p:nvPr>
            <p:ph type="body" idx="1"/>
          </p:nvPr>
        </p:nvSpPr>
        <p:spPr>
          <a:xfrm>
            <a:off x="581192" y="2250892"/>
            <a:ext cx="3471824" cy="536005"/>
          </a:xfrm>
        </p:spPr>
        <p:txBody>
          <a:bodyPr/>
          <a:lstStyle/>
          <a:p>
            <a:r>
              <a:rPr lang="en-US" b="1" dirty="0">
                <a:latin typeface="Comic Sans MS" panose="030F0702030302020204" pitchFamily="66" charset="0"/>
              </a:rPr>
              <a:t>Chemical Properties</a:t>
            </a:r>
          </a:p>
        </p:txBody>
      </p:sp>
      <p:sp>
        <p:nvSpPr>
          <p:cNvPr id="18" name="Content Placeholder 17">
            <a:extLst>
              <a:ext uri="{FF2B5EF4-FFF2-40B4-BE49-F238E27FC236}">
                <a16:creationId xmlns:a16="http://schemas.microsoft.com/office/drawing/2014/main" id="{99BCA8A2-D970-42AF-AFFD-B7F72B2CAF3B}"/>
              </a:ext>
            </a:extLst>
          </p:cNvPr>
          <p:cNvSpPr>
            <a:spLocks noGrp="1"/>
          </p:cNvSpPr>
          <p:nvPr>
            <p:ph sz="half" idx="2"/>
          </p:nvPr>
        </p:nvSpPr>
        <p:spPr>
          <a:xfrm>
            <a:off x="581194" y="2926052"/>
            <a:ext cx="3471822" cy="2934999"/>
          </a:xfrm>
        </p:spPr>
        <p:txBody>
          <a:bodyPr>
            <a:normAutofit fontScale="77500" lnSpcReduction="20000"/>
          </a:bodyPr>
          <a:lstStyle/>
          <a:p>
            <a:r>
              <a:rPr lang="en-US" dirty="0">
                <a:latin typeface="Comic Sans MS" panose="030F0702030302020204" pitchFamily="66" charset="0"/>
              </a:rPr>
              <a:t>pH</a:t>
            </a:r>
          </a:p>
          <a:p>
            <a:r>
              <a:rPr lang="en-US" dirty="0">
                <a:latin typeface="Comic Sans MS" panose="030F0702030302020204" pitchFamily="66" charset="0"/>
              </a:rPr>
              <a:t>Alkalinity</a:t>
            </a:r>
          </a:p>
          <a:p>
            <a:r>
              <a:rPr lang="en-US" dirty="0">
                <a:latin typeface="Comic Sans MS" panose="030F0702030302020204" pitchFamily="66" charset="0"/>
              </a:rPr>
              <a:t>Total Hardness</a:t>
            </a:r>
          </a:p>
          <a:p>
            <a:r>
              <a:rPr lang="en-US" dirty="0">
                <a:latin typeface="Comic Sans MS" panose="030F0702030302020204" pitchFamily="66" charset="0"/>
              </a:rPr>
              <a:t>Iron , Manganese</a:t>
            </a:r>
          </a:p>
          <a:p>
            <a:r>
              <a:rPr lang="en-US" dirty="0">
                <a:latin typeface="Comic Sans MS" panose="030F0702030302020204" pitchFamily="66" charset="0"/>
              </a:rPr>
              <a:t>Metal-Zinc, Copper, Chromium, Lead</a:t>
            </a:r>
          </a:p>
          <a:p>
            <a:r>
              <a:rPr lang="en-US" dirty="0">
                <a:latin typeface="Comic Sans MS" panose="030F0702030302020204" pitchFamily="66" charset="0"/>
              </a:rPr>
              <a:t>Nitrate / Nitrite</a:t>
            </a:r>
          </a:p>
          <a:p>
            <a:r>
              <a:rPr lang="en-US" dirty="0">
                <a:latin typeface="Comic Sans MS" panose="030F0702030302020204" pitchFamily="66" charset="0"/>
              </a:rPr>
              <a:t>Arsenic, Fluoride</a:t>
            </a:r>
          </a:p>
          <a:p>
            <a:r>
              <a:rPr lang="en-US" dirty="0">
                <a:latin typeface="Comic Sans MS" panose="030F0702030302020204" pitchFamily="66" charset="0"/>
              </a:rPr>
              <a:t>Chloride</a:t>
            </a:r>
          </a:p>
          <a:p>
            <a:r>
              <a:rPr lang="en-US" dirty="0">
                <a:latin typeface="Comic Sans MS" panose="030F0702030302020204" pitchFamily="66" charset="0"/>
              </a:rPr>
              <a:t>Total and Chlorine</a:t>
            </a:r>
          </a:p>
        </p:txBody>
      </p:sp>
      <p:sp>
        <p:nvSpPr>
          <p:cNvPr id="19" name="Text Placeholder 18">
            <a:extLst>
              <a:ext uri="{FF2B5EF4-FFF2-40B4-BE49-F238E27FC236}">
                <a16:creationId xmlns:a16="http://schemas.microsoft.com/office/drawing/2014/main" id="{5EEDFA73-F81D-491F-9D78-AA532DF49CE7}"/>
              </a:ext>
            </a:extLst>
          </p:cNvPr>
          <p:cNvSpPr>
            <a:spLocks noGrp="1"/>
          </p:cNvSpPr>
          <p:nvPr>
            <p:ph type="body" sz="quarter" idx="3"/>
          </p:nvPr>
        </p:nvSpPr>
        <p:spPr>
          <a:xfrm>
            <a:off x="4140490" y="2441227"/>
            <a:ext cx="3911020" cy="691338"/>
          </a:xfrm>
        </p:spPr>
        <p:txBody>
          <a:bodyPr/>
          <a:lstStyle/>
          <a:p>
            <a:r>
              <a:rPr lang="en-US" b="1" dirty="0">
                <a:latin typeface="Comic Sans MS" panose="030F0702030302020204" pitchFamily="66" charset="0"/>
              </a:rPr>
              <a:t>Physical Properties Seawater</a:t>
            </a:r>
          </a:p>
        </p:txBody>
      </p:sp>
      <p:sp>
        <p:nvSpPr>
          <p:cNvPr id="20" name="Content Placeholder 19">
            <a:extLst>
              <a:ext uri="{FF2B5EF4-FFF2-40B4-BE49-F238E27FC236}">
                <a16:creationId xmlns:a16="http://schemas.microsoft.com/office/drawing/2014/main" id="{08427878-9A9C-47BC-BCFD-6752C1A0E522}"/>
              </a:ext>
            </a:extLst>
          </p:cNvPr>
          <p:cNvSpPr>
            <a:spLocks noGrp="1"/>
          </p:cNvSpPr>
          <p:nvPr>
            <p:ph sz="quarter" idx="4"/>
          </p:nvPr>
        </p:nvSpPr>
        <p:spPr>
          <a:xfrm>
            <a:off x="4227967" y="3196127"/>
            <a:ext cx="3548552" cy="2664924"/>
          </a:xfrm>
        </p:spPr>
        <p:txBody>
          <a:bodyPr>
            <a:normAutofit fontScale="77500" lnSpcReduction="20000"/>
          </a:bodyPr>
          <a:lstStyle/>
          <a:p>
            <a:pPr marL="0" indent="0">
              <a:buNone/>
            </a:pPr>
            <a:endParaRPr lang="en-US" dirty="0">
              <a:latin typeface="Comic Sans MS" panose="030F0702030302020204" pitchFamily="66" charset="0"/>
            </a:endParaRPr>
          </a:p>
          <a:p>
            <a:r>
              <a:rPr lang="en-US" dirty="0">
                <a:latin typeface="Comic Sans MS" panose="030F0702030302020204" pitchFamily="66" charset="0"/>
              </a:rPr>
              <a:t>Temperature of seawater</a:t>
            </a:r>
          </a:p>
          <a:p>
            <a:r>
              <a:rPr lang="en-US" dirty="0">
                <a:latin typeface="Comic Sans MS" panose="030F0702030302020204" pitchFamily="66" charset="0"/>
              </a:rPr>
              <a:t>Density structure of Seawater</a:t>
            </a:r>
          </a:p>
          <a:p>
            <a:r>
              <a:rPr lang="en-US" dirty="0">
                <a:latin typeface="Comic Sans MS" panose="030F0702030302020204" pitchFamily="66" charset="0"/>
              </a:rPr>
              <a:t>Salinity of seawater</a:t>
            </a:r>
          </a:p>
          <a:p>
            <a:r>
              <a:rPr lang="en-US" dirty="0">
                <a:latin typeface="Comic Sans MS" panose="030F0702030302020204" pitchFamily="66" charset="0"/>
              </a:rPr>
              <a:t>Optical(Light) Properties</a:t>
            </a:r>
          </a:p>
          <a:p>
            <a:r>
              <a:rPr lang="en-US" dirty="0">
                <a:latin typeface="Comic Sans MS" panose="030F0702030302020204" pitchFamily="66" charset="0"/>
              </a:rPr>
              <a:t>Sound in seawater</a:t>
            </a:r>
          </a:p>
          <a:p>
            <a:r>
              <a:rPr lang="en-US" dirty="0">
                <a:latin typeface="Comic Sans MS" panose="030F0702030302020204" pitchFamily="66" charset="0"/>
              </a:rPr>
              <a:t>Viscosity</a:t>
            </a:r>
          </a:p>
          <a:p>
            <a:r>
              <a:rPr lang="en-US" dirty="0">
                <a:latin typeface="Comic Sans MS" panose="030F0702030302020204" pitchFamily="66" charset="0"/>
              </a:rPr>
              <a:t>Surface tension</a:t>
            </a:r>
          </a:p>
          <a:p>
            <a:r>
              <a:rPr lang="en-US" dirty="0">
                <a:latin typeface="Comic Sans MS" panose="030F0702030302020204" pitchFamily="66" charset="0"/>
              </a:rPr>
              <a:t>Color of sea water</a:t>
            </a:r>
          </a:p>
        </p:txBody>
      </p:sp>
      <p:sp>
        <p:nvSpPr>
          <p:cNvPr id="21" name="Content Placeholder 17">
            <a:extLst>
              <a:ext uri="{FF2B5EF4-FFF2-40B4-BE49-F238E27FC236}">
                <a16:creationId xmlns:a16="http://schemas.microsoft.com/office/drawing/2014/main" id="{4FF1C173-BF66-436C-9AC4-673FD3438156}"/>
              </a:ext>
            </a:extLst>
          </p:cNvPr>
          <p:cNvSpPr txBox="1">
            <a:spLocks/>
          </p:cNvSpPr>
          <p:nvPr/>
        </p:nvSpPr>
        <p:spPr>
          <a:xfrm>
            <a:off x="8138984" y="2926052"/>
            <a:ext cx="3471822" cy="2934999"/>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omic Sans MS" panose="030F0702030302020204" pitchFamily="66" charset="0"/>
              </a:rPr>
              <a:t>Dissolved Oxygen (DO)</a:t>
            </a:r>
          </a:p>
          <a:p>
            <a:r>
              <a:rPr lang="en-US" dirty="0">
                <a:latin typeface="Comic Sans MS" panose="030F0702030302020204" pitchFamily="66" charset="0"/>
              </a:rPr>
              <a:t>Biochemical Oxygen Demand (BOD)</a:t>
            </a:r>
          </a:p>
          <a:p>
            <a:r>
              <a:rPr lang="en-US" dirty="0">
                <a:latin typeface="Comic Sans MS" panose="030F0702030302020204" pitchFamily="66" charset="0"/>
              </a:rPr>
              <a:t>Chemical Oxygen Demand (COD)</a:t>
            </a:r>
          </a:p>
          <a:p>
            <a:r>
              <a:rPr lang="en-US" dirty="0">
                <a:latin typeface="Comic Sans MS" panose="030F0702030302020204" pitchFamily="66" charset="0"/>
              </a:rPr>
              <a:t>Microorganisms-Bacterial counts</a:t>
            </a:r>
          </a:p>
        </p:txBody>
      </p:sp>
      <p:sp>
        <p:nvSpPr>
          <p:cNvPr id="22" name="Text Placeholder 16">
            <a:extLst>
              <a:ext uri="{FF2B5EF4-FFF2-40B4-BE49-F238E27FC236}">
                <a16:creationId xmlns:a16="http://schemas.microsoft.com/office/drawing/2014/main" id="{0D01BBD9-22D1-476E-A513-709354136229}"/>
              </a:ext>
            </a:extLst>
          </p:cNvPr>
          <p:cNvSpPr txBox="1">
            <a:spLocks/>
          </p:cNvSpPr>
          <p:nvPr/>
        </p:nvSpPr>
        <p:spPr>
          <a:xfrm>
            <a:off x="7951463" y="2250891"/>
            <a:ext cx="3471824" cy="536005"/>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b="1" dirty="0">
                <a:latin typeface="Comic Sans MS" panose="030F0702030302020204" pitchFamily="66" charset="0"/>
              </a:rPr>
              <a:t>Biological Properties</a:t>
            </a:r>
          </a:p>
        </p:txBody>
      </p:sp>
    </p:spTree>
    <p:extLst>
      <p:ext uri="{BB962C8B-B14F-4D97-AF65-F5344CB8AC3E}">
        <p14:creationId xmlns:p14="http://schemas.microsoft.com/office/powerpoint/2010/main" val="17033425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377</TotalTime>
  <Words>1190</Words>
  <Application>Microsoft Office PowerPoint</Application>
  <PresentationFormat>Widescreen</PresentationFormat>
  <Paragraphs>183</Paragraphs>
  <Slides>21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Century Gothic</vt:lpstr>
      <vt:lpstr>Comic Sans MS</vt:lpstr>
      <vt:lpstr>Gill Sans MT</vt:lpstr>
      <vt:lpstr>Symbol</vt:lpstr>
      <vt:lpstr>Times New Roman</vt:lpstr>
      <vt:lpstr>Tw Cen MT</vt:lpstr>
      <vt:lpstr>Wingdings</vt:lpstr>
      <vt:lpstr>Wingdings 2</vt:lpstr>
      <vt:lpstr>Dividend</vt:lpstr>
      <vt:lpstr>  Microprocessor Based Water Quality Monitoring System for Bangladesh </vt:lpstr>
      <vt:lpstr>Group members</vt:lpstr>
      <vt:lpstr>PowerPoint Presentation</vt:lpstr>
      <vt:lpstr>PowerPoint Presentation</vt:lpstr>
      <vt:lpstr>PowerPoint Presentation</vt:lpstr>
      <vt:lpstr>PowerPoint Presentation</vt:lpstr>
      <vt:lpstr>PowerPoint Presentation</vt:lpstr>
      <vt:lpstr>PowerPoint Presentation</vt:lpstr>
      <vt:lpstr>Properties of pure water</vt:lpstr>
      <vt:lpstr>Thank You</vt:lpstr>
      <vt:lpstr>PowerPoint Presentation</vt:lpstr>
      <vt:lpstr>Block diagram  &amp;  Data Flow diagram</vt:lpstr>
      <vt:lpstr>software implementation( Tinker CAD )</vt:lpstr>
      <vt:lpstr>software implementation( Proteus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Based Water Quality Monitoring System for Bangladesh</dc:title>
  <dc:creator>Rubaiyad Noor Shahriar Hridoy</dc:creator>
  <cp:lastModifiedBy>Rubaiyad Noor Shahriar Hridoy</cp:lastModifiedBy>
  <cp:revision>83</cp:revision>
  <dcterms:created xsi:type="dcterms:W3CDTF">2021-11-26T19:56:57Z</dcterms:created>
  <dcterms:modified xsi:type="dcterms:W3CDTF">2021-12-02T20:13:22Z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