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Garet Bold" charset="1" panose="00000000000000000000"/>
      <p:regular r:id="rId9"/>
    </p:embeddedFont>
    <p:embeddedFont>
      <p:font typeface="Aileron" charset="1" panose="00000500000000000000"/>
      <p:regular r:id="rId10"/>
    </p:embeddedFont>
    <p:embeddedFont>
      <p:font typeface="Canva Sans" charset="1" panose="020B05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22279" y="-1678670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14213" y="1028700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6" y="0"/>
                </a:lnTo>
                <a:lnTo>
                  <a:pt x="2428426" y="824816"/>
                </a:lnTo>
                <a:lnTo>
                  <a:pt x="0" y="824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275545"/>
            <a:ext cx="4815742" cy="4237853"/>
          </a:xfrm>
          <a:custGeom>
            <a:avLst/>
            <a:gdLst/>
            <a:ahLst/>
            <a:cxnLst/>
            <a:rect r="r" b="b" t="t" l="l"/>
            <a:pathLst>
              <a:path h="4237853" w="4815742">
                <a:moveTo>
                  <a:pt x="0" y="0"/>
                </a:moveTo>
                <a:lnTo>
                  <a:pt x="4815742" y="0"/>
                </a:lnTo>
                <a:lnTo>
                  <a:pt x="4815742" y="4237853"/>
                </a:lnTo>
                <a:lnTo>
                  <a:pt x="0" y="42378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3677" y="4071262"/>
            <a:ext cx="10289395" cy="192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0"/>
              </a:lnSpc>
            </a:pPr>
            <a:r>
              <a:rPr lang="en-US" sz="1122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Loud Speaker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62819" y="1545676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50851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695155" y="0"/>
                </a:moveTo>
                <a:lnTo>
                  <a:pt x="0" y="0"/>
                </a:lnTo>
                <a:lnTo>
                  <a:pt x="0" y="775528"/>
                </a:lnTo>
                <a:lnTo>
                  <a:pt x="695155" y="775528"/>
                </a:lnTo>
                <a:lnTo>
                  <a:pt x="6951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117364"/>
            <a:ext cx="10001286" cy="2964245"/>
          </a:xfrm>
          <a:custGeom>
            <a:avLst/>
            <a:gdLst/>
            <a:ahLst/>
            <a:cxnLst/>
            <a:rect r="r" b="b" t="t" l="l"/>
            <a:pathLst>
              <a:path h="2964245" w="10001286">
                <a:moveTo>
                  <a:pt x="0" y="0"/>
                </a:moveTo>
                <a:lnTo>
                  <a:pt x="10001286" y="0"/>
                </a:lnTo>
                <a:lnTo>
                  <a:pt x="10001286" y="2964245"/>
                </a:lnTo>
                <a:lnTo>
                  <a:pt x="0" y="2964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93" t="0" r="-299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5782" y="1648211"/>
            <a:ext cx="10001389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20"/>
              </a:lnSpc>
            </a:pPr>
            <a:r>
              <a:rPr lang="en-US" sz="58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How loud speakers work?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28028" y="3100857"/>
            <a:ext cx="6931272" cy="509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9945" indent="-349972" lvl="1">
              <a:lnSpc>
                <a:spcPts val="4538"/>
              </a:lnSpc>
              <a:buAutoNum type="arabicPeriod" startAt="1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Digital data is passed to a DAC (Digital to Analogue Converter).</a:t>
            </a:r>
          </a:p>
          <a:p>
            <a:pPr algn="just" marL="699945" indent="-349972" lvl="1">
              <a:lnSpc>
                <a:spcPts val="4538"/>
              </a:lnSpc>
              <a:buAutoNum type="arabicPeriod" startAt="1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DAC converts the signal to an electric current.</a:t>
            </a:r>
          </a:p>
          <a:p>
            <a:pPr algn="just" marL="699945" indent="-349972" lvl="1">
              <a:lnSpc>
                <a:spcPts val="4538"/>
              </a:lnSpc>
              <a:buAutoNum type="arabicPeriod" startAt="1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The signal is sent to an amplifier to increase its strength.</a:t>
            </a:r>
          </a:p>
          <a:p>
            <a:pPr algn="just" marL="699945" indent="-349972" lvl="1">
              <a:lnSpc>
                <a:spcPts val="4538"/>
              </a:lnSpc>
              <a:buAutoNum type="arabicPeriod" startAt="1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The loudspeaker converts the current into sound.</a:t>
            </a:r>
          </a:p>
          <a:p>
            <a:pPr algn="just">
              <a:lnSpc>
                <a:spcPts val="453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3670" y="3894062"/>
            <a:ext cx="2367396" cy="870018"/>
          </a:xfrm>
          <a:custGeom>
            <a:avLst/>
            <a:gdLst/>
            <a:ahLst/>
            <a:cxnLst/>
            <a:rect r="r" b="b" t="t" l="l"/>
            <a:pathLst>
              <a:path h="870018" w="2367396">
                <a:moveTo>
                  <a:pt x="0" y="0"/>
                </a:moveTo>
                <a:lnTo>
                  <a:pt x="2367397" y="0"/>
                </a:lnTo>
                <a:lnTo>
                  <a:pt x="2367397" y="870018"/>
                </a:lnTo>
                <a:lnTo>
                  <a:pt x="0" y="870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62819" y="1545676"/>
            <a:ext cx="13306457" cy="1330645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50851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695155" y="0"/>
                </a:moveTo>
                <a:lnTo>
                  <a:pt x="0" y="0"/>
                </a:lnTo>
                <a:lnTo>
                  <a:pt x="0" y="775528"/>
                </a:lnTo>
                <a:lnTo>
                  <a:pt x="695155" y="775528"/>
                </a:lnTo>
                <a:lnTo>
                  <a:pt x="69515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857867"/>
            <a:ext cx="8413605" cy="5108984"/>
          </a:xfrm>
          <a:custGeom>
            <a:avLst/>
            <a:gdLst/>
            <a:ahLst/>
            <a:cxnLst/>
            <a:rect r="r" b="b" t="t" l="l"/>
            <a:pathLst>
              <a:path h="5108984" w="8413605">
                <a:moveTo>
                  <a:pt x="0" y="0"/>
                </a:moveTo>
                <a:lnTo>
                  <a:pt x="8413605" y="0"/>
                </a:lnTo>
                <a:lnTo>
                  <a:pt x="8413605" y="5108984"/>
                </a:lnTo>
                <a:lnTo>
                  <a:pt x="0" y="5108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46556" y="3272524"/>
            <a:ext cx="1869545" cy="687058"/>
          </a:xfrm>
          <a:custGeom>
            <a:avLst/>
            <a:gdLst/>
            <a:ahLst/>
            <a:cxnLst/>
            <a:rect r="r" b="b" t="t" l="l"/>
            <a:pathLst>
              <a:path h="687058" w="1869545">
                <a:moveTo>
                  <a:pt x="0" y="0"/>
                </a:moveTo>
                <a:lnTo>
                  <a:pt x="1869545" y="0"/>
                </a:lnTo>
                <a:lnTo>
                  <a:pt x="1869545" y="687058"/>
                </a:lnTo>
                <a:lnTo>
                  <a:pt x="0" y="687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4343" y="1648211"/>
            <a:ext cx="13302829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20"/>
              </a:lnSpc>
            </a:pPr>
            <a:r>
              <a:rPr lang="en-US" sz="58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Loudspeaker Internal Mechanism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8028" y="3100857"/>
            <a:ext cx="6931272" cy="4556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9945" indent="-349973" lvl="1">
              <a:lnSpc>
                <a:spcPts val="4538"/>
              </a:lnSpc>
              <a:buFont typeface="Arial"/>
              <a:buChar char="•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Electric current is fed to a coil of wire.</a:t>
            </a:r>
          </a:p>
          <a:p>
            <a:pPr algn="just" marL="699945" indent="-349973" lvl="1">
              <a:lnSpc>
                <a:spcPts val="4538"/>
              </a:lnSpc>
              <a:buFont typeface="Arial"/>
              <a:buChar char="•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The coil is wrapped around an iron core, placed near a permanent magnet.</a:t>
            </a:r>
          </a:p>
          <a:p>
            <a:pPr algn="just" marL="699945" indent="-349973" lvl="1">
              <a:lnSpc>
                <a:spcPts val="4538"/>
              </a:lnSpc>
              <a:buFont typeface="Arial"/>
              <a:buChar char="•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Current causes the cone (paper or plastic) to vibrate.</a:t>
            </a:r>
          </a:p>
          <a:p>
            <a:pPr algn="just" marL="699945" indent="-349973" lvl="1">
              <a:lnSpc>
                <a:spcPts val="4538"/>
              </a:lnSpc>
              <a:buFont typeface="Arial"/>
              <a:buChar char="•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Vibrations produce sound waves.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357510" y="5584174"/>
            <a:ext cx="2162882" cy="794859"/>
          </a:xfrm>
          <a:custGeom>
            <a:avLst/>
            <a:gdLst/>
            <a:ahLst/>
            <a:cxnLst/>
            <a:rect r="r" b="b" t="t" l="l"/>
            <a:pathLst>
              <a:path h="794859" w="2162882">
                <a:moveTo>
                  <a:pt x="0" y="0"/>
                </a:moveTo>
                <a:lnTo>
                  <a:pt x="2162882" y="0"/>
                </a:lnTo>
                <a:lnTo>
                  <a:pt x="2162882" y="794859"/>
                </a:lnTo>
                <a:lnTo>
                  <a:pt x="0" y="79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44752" y="5623764"/>
            <a:ext cx="1480066" cy="62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Sound waves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produced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453805" y="3894062"/>
            <a:ext cx="1795795" cy="659954"/>
          </a:xfrm>
          <a:custGeom>
            <a:avLst/>
            <a:gdLst/>
            <a:ahLst/>
            <a:cxnLst/>
            <a:rect r="r" b="b" t="t" l="l"/>
            <a:pathLst>
              <a:path h="659954" w="1795795">
                <a:moveTo>
                  <a:pt x="0" y="0"/>
                </a:moveTo>
                <a:lnTo>
                  <a:pt x="1795794" y="0"/>
                </a:lnTo>
                <a:lnTo>
                  <a:pt x="1795794" y="659955"/>
                </a:lnTo>
                <a:lnTo>
                  <a:pt x="0" y="659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68552" y="4045096"/>
            <a:ext cx="1318974" cy="55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5"/>
              </a:lnSpc>
            </a:pPr>
            <a:r>
              <a:rPr lang="en-US" sz="16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Sound waves</a:t>
            </a:r>
          </a:p>
          <a:p>
            <a:pPr algn="l" marL="0" indent="0" lvl="0">
              <a:lnSpc>
                <a:spcPts val="2295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639977" y="3293019"/>
            <a:ext cx="1068410" cy="52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3"/>
              </a:lnSpc>
            </a:pPr>
            <a:r>
              <a:rPr lang="en-US" sz="1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plastic or </a:t>
            </a:r>
          </a:p>
          <a:p>
            <a:pPr algn="l" marL="0" indent="0" lvl="0">
              <a:lnSpc>
                <a:spcPts val="2163"/>
              </a:lnSpc>
              <a:spcBef>
                <a:spcPct val="0"/>
              </a:spcBef>
            </a:pPr>
            <a:r>
              <a:rPr lang="en-US" sz="1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paper cone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834172" y="4101514"/>
            <a:ext cx="2243066" cy="824327"/>
          </a:xfrm>
          <a:custGeom>
            <a:avLst/>
            <a:gdLst/>
            <a:ahLst/>
            <a:cxnLst/>
            <a:rect r="r" b="b" t="t" l="l"/>
            <a:pathLst>
              <a:path h="824327" w="2243066">
                <a:moveTo>
                  <a:pt x="0" y="0"/>
                </a:moveTo>
                <a:lnTo>
                  <a:pt x="2243066" y="0"/>
                </a:lnTo>
                <a:lnTo>
                  <a:pt x="2243066" y="824326"/>
                </a:lnTo>
                <a:lnTo>
                  <a:pt x="0" y="8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374717" y="4141103"/>
            <a:ext cx="1304939" cy="62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Permanent 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magnet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520392" y="7438224"/>
            <a:ext cx="2876884" cy="1057255"/>
          </a:xfrm>
          <a:custGeom>
            <a:avLst/>
            <a:gdLst/>
            <a:ahLst/>
            <a:cxnLst/>
            <a:rect r="r" b="b" t="t" l="l"/>
            <a:pathLst>
              <a:path h="1057255" w="2876884">
                <a:moveTo>
                  <a:pt x="0" y="0"/>
                </a:moveTo>
                <a:lnTo>
                  <a:pt x="2876884" y="0"/>
                </a:lnTo>
                <a:lnTo>
                  <a:pt x="2876884" y="1057255"/>
                </a:lnTo>
                <a:lnTo>
                  <a:pt x="0" y="105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81791" y="7600036"/>
            <a:ext cx="3364351" cy="62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electrical current 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fed to wire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7691271" y="4969600"/>
            <a:ext cx="2905833" cy="1067894"/>
          </a:xfrm>
          <a:custGeom>
            <a:avLst/>
            <a:gdLst/>
            <a:ahLst/>
            <a:cxnLst/>
            <a:rect r="r" b="b" t="t" l="l"/>
            <a:pathLst>
              <a:path h="1067894" w="2905833">
                <a:moveTo>
                  <a:pt x="0" y="0"/>
                </a:moveTo>
                <a:lnTo>
                  <a:pt x="2905833" y="0"/>
                </a:lnTo>
                <a:lnTo>
                  <a:pt x="2905833" y="1067893"/>
                </a:lnTo>
                <a:lnTo>
                  <a:pt x="0" y="106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953163" y="5114925"/>
            <a:ext cx="2414744" cy="62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coil of wire wrapped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around an iron 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DAGm5H5Bh2I</dc:identifier>
  <dcterms:modified xsi:type="dcterms:W3CDTF">2011-08-01T06:04:30Z</dcterms:modified>
  <cp:revision>1</cp:revision>
  <dc:title>Blue and Orange Clean Illustration Computer Presentation</dc:title>
</cp:coreProperties>
</file>