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Garet Bold" charset="1" panose="00000000000000000000"/>
      <p:regular r:id="rId9"/>
    </p:embeddedFont>
    <p:embeddedFont>
      <p:font typeface="Aileron" charset="1" panose="00000500000000000000"/>
      <p:regular r:id="rId10"/>
    </p:embeddedFont>
    <p:embeddedFont>
      <p:font typeface="Canva Sans" charset="1" panose="020B0503030501040103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322279" y="-1678670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56414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0" y="0"/>
                </a:moveTo>
                <a:lnTo>
                  <a:pt x="695155" y="0"/>
                </a:lnTo>
                <a:lnTo>
                  <a:pt x="695155" y="775528"/>
                </a:lnTo>
                <a:lnTo>
                  <a:pt x="0" y="7755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214213" y="1028700"/>
            <a:ext cx="2428427" cy="824816"/>
          </a:xfrm>
          <a:custGeom>
            <a:avLst/>
            <a:gdLst/>
            <a:ahLst/>
            <a:cxnLst/>
            <a:rect r="r" b="b" t="t" l="l"/>
            <a:pathLst>
              <a:path h="824816" w="2428427">
                <a:moveTo>
                  <a:pt x="0" y="0"/>
                </a:moveTo>
                <a:lnTo>
                  <a:pt x="2428426" y="0"/>
                </a:lnTo>
                <a:lnTo>
                  <a:pt x="2428426" y="824816"/>
                </a:lnTo>
                <a:lnTo>
                  <a:pt x="0" y="8248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28700" y="3275545"/>
            <a:ext cx="4815742" cy="4237853"/>
          </a:xfrm>
          <a:custGeom>
            <a:avLst/>
            <a:gdLst/>
            <a:ahLst/>
            <a:cxnLst/>
            <a:rect r="r" b="b" t="t" l="l"/>
            <a:pathLst>
              <a:path h="4237853" w="4815742">
                <a:moveTo>
                  <a:pt x="0" y="0"/>
                </a:moveTo>
                <a:lnTo>
                  <a:pt x="4815742" y="0"/>
                </a:lnTo>
                <a:lnTo>
                  <a:pt x="4815742" y="4237853"/>
                </a:lnTo>
                <a:lnTo>
                  <a:pt x="0" y="423785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3677" y="4071262"/>
            <a:ext cx="10289395" cy="1925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720"/>
              </a:lnSpc>
            </a:pPr>
            <a:r>
              <a:rPr lang="en-US" sz="11229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Loud Speaker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62819" y="1545676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50851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695155" y="0"/>
                </a:moveTo>
                <a:lnTo>
                  <a:pt x="0" y="0"/>
                </a:lnTo>
                <a:lnTo>
                  <a:pt x="0" y="775528"/>
                </a:lnTo>
                <a:lnTo>
                  <a:pt x="695155" y="775528"/>
                </a:lnTo>
                <a:lnTo>
                  <a:pt x="6951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0" y="4117364"/>
            <a:ext cx="10001286" cy="2964245"/>
          </a:xfrm>
          <a:custGeom>
            <a:avLst/>
            <a:gdLst/>
            <a:ahLst/>
            <a:cxnLst/>
            <a:rect r="r" b="b" t="t" l="l"/>
            <a:pathLst>
              <a:path h="2964245" w="10001286">
                <a:moveTo>
                  <a:pt x="0" y="0"/>
                </a:moveTo>
                <a:lnTo>
                  <a:pt x="10001286" y="0"/>
                </a:lnTo>
                <a:lnTo>
                  <a:pt x="10001286" y="2964245"/>
                </a:lnTo>
                <a:lnTo>
                  <a:pt x="0" y="296424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93" t="0" r="-299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535782" y="1648211"/>
            <a:ext cx="10001389" cy="98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20"/>
              </a:lnSpc>
            </a:pPr>
            <a:r>
              <a:rPr lang="en-US" sz="5800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How loud speakers work?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28028" y="3100857"/>
            <a:ext cx="6931272" cy="5098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9945" indent="-349972" lvl="1">
              <a:lnSpc>
                <a:spcPts val="4538"/>
              </a:lnSpc>
              <a:buAutoNum type="arabicPeriod" startAt="1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Digital data is passed to a DAC (Digital to Analogue Converter).</a:t>
            </a:r>
          </a:p>
          <a:p>
            <a:pPr algn="just" marL="699945" indent="-349972" lvl="1">
              <a:lnSpc>
                <a:spcPts val="4538"/>
              </a:lnSpc>
              <a:buAutoNum type="arabicPeriod" startAt="1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DAC converts the signal to an electric current.</a:t>
            </a:r>
          </a:p>
          <a:p>
            <a:pPr algn="just" marL="699945" indent="-349972" lvl="1">
              <a:lnSpc>
                <a:spcPts val="4538"/>
              </a:lnSpc>
              <a:buAutoNum type="arabicPeriod" startAt="1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The signal is sent to an amplifier to increase its strength.</a:t>
            </a:r>
          </a:p>
          <a:p>
            <a:pPr algn="just" marL="699945" indent="-349972" lvl="1">
              <a:lnSpc>
                <a:spcPts val="4538"/>
              </a:lnSpc>
              <a:buAutoNum type="arabicPeriod" startAt="1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The loudspeaker converts the current into sound.</a:t>
            </a:r>
          </a:p>
          <a:p>
            <a:pPr algn="just">
              <a:lnSpc>
                <a:spcPts val="4538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1216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5362819" y="1545676"/>
            <a:ext cx="13306457" cy="1330645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C2C6C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1508515" y="1028700"/>
            <a:ext cx="695155" cy="775528"/>
          </a:xfrm>
          <a:custGeom>
            <a:avLst/>
            <a:gdLst/>
            <a:ahLst/>
            <a:cxnLst/>
            <a:rect r="r" b="b" t="t" l="l"/>
            <a:pathLst>
              <a:path h="775528" w="695155">
                <a:moveTo>
                  <a:pt x="695155" y="0"/>
                </a:moveTo>
                <a:lnTo>
                  <a:pt x="0" y="0"/>
                </a:lnTo>
                <a:lnTo>
                  <a:pt x="0" y="775528"/>
                </a:lnTo>
                <a:lnTo>
                  <a:pt x="695155" y="775528"/>
                </a:lnTo>
                <a:lnTo>
                  <a:pt x="69515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2857867"/>
            <a:ext cx="8413605" cy="5108984"/>
          </a:xfrm>
          <a:custGeom>
            <a:avLst/>
            <a:gdLst/>
            <a:ahLst/>
            <a:cxnLst/>
            <a:rect r="r" b="b" t="t" l="l"/>
            <a:pathLst>
              <a:path h="5108984" w="8413605">
                <a:moveTo>
                  <a:pt x="0" y="0"/>
                </a:moveTo>
                <a:lnTo>
                  <a:pt x="8413605" y="0"/>
                </a:lnTo>
                <a:lnTo>
                  <a:pt x="8413605" y="5108984"/>
                </a:lnTo>
                <a:lnTo>
                  <a:pt x="0" y="51089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34343" y="1648211"/>
            <a:ext cx="13302829" cy="986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20"/>
              </a:lnSpc>
            </a:pPr>
            <a:r>
              <a:rPr lang="en-US" sz="5800" b="true">
                <a:solidFill>
                  <a:srgbClr val="FE6544"/>
                </a:solidFill>
                <a:latin typeface="Garet Bold"/>
                <a:ea typeface="Garet Bold"/>
                <a:cs typeface="Garet Bold"/>
                <a:sym typeface="Garet Bold"/>
              </a:rPr>
              <a:t>Loudspeaker Internal Mechanism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328028" y="3100857"/>
            <a:ext cx="6931272" cy="4556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9945" indent="-349973" lvl="1">
              <a:lnSpc>
                <a:spcPts val="4538"/>
              </a:lnSpc>
              <a:buFont typeface="Arial"/>
              <a:buChar char="•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Electric current is fed to a coil of wire.</a:t>
            </a:r>
          </a:p>
          <a:p>
            <a:pPr algn="just" marL="699945" indent="-349973" lvl="1">
              <a:lnSpc>
                <a:spcPts val="4538"/>
              </a:lnSpc>
              <a:buFont typeface="Arial"/>
              <a:buChar char="•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The coil is wrapped around an iron core, placed near a permanent magnet.</a:t>
            </a:r>
          </a:p>
          <a:p>
            <a:pPr algn="just" marL="699945" indent="-349973" lvl="1">
              <a:lnSpc>
                <a:spcPts val="4538"/>
              </a:lnSpc>
              <a:buFont typeface="Arial"/>
              <a:buChar char="•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Current causes the cone (paper or plastic) to vibrate.</a:t>
            </a:r>
          </a:p>
          <a:p>
            <a:pPr algn="just" marL="699945" indent="-349973" lvl="1">
              <a:lnSpc>
                <a:spcPts val="4538"/>
              </a:lnSpc>
              <a:buFont typeface="Arial"/>
              <a:buChar char="•"/>
            </a:pPr>
            <a:r>
              <a:rPr lang="en-US" sz="3241">
                <a:solidFill>
                  <a:srgbClr val="F5F5F5"/>
                </a:solidFill>
                <a:latin typeface="Aileron"/>
                <a:ea typeface="Aileron"/>
                <a:cs typeface="Aileron"/>
                <a:sym typeface="Aileron"/>
              </a:rPr>
              <a:t>Vibrations produce sound waves.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744752" y="5623764"/>
            <a:ext cx="1480066" cy="62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Sound waves</a:t>
            </a:r>
          </a:p>
          <a:p>
            <a:pPr algn="l" marL="0" indent="0" lvl="0">
              <a:lnSpc>
                <a:spcPts val="2575"/>
              </a:lnSpc>
              <a:spcBef>
                <a:spcPct val="0"/>
              </a:spcBef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produced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668552" y="4043927"/>
            <a:ext cx="1480066" cy="62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Sound waves</a:t>
            </a:r>
          </a:p>
          <a:p>
            <a:pPr algn="l" marL="0" indent="0" lvl="0">
              <a:lnSpc>
                <a:spcPts val="2575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848754" y="3138957"/>
            <a:ext cx="1272063" cy="62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plastic or </a:t>
            </a:r>
          </a:p>
          <a:p>
            <a:pPr algn="l" marL="0" indent="0" lvl="0">
              <a:lnSpc>
                <a:spcPts val="2575"/>
              </a:lnSpc>
              <a:spcBef>
                <a:spcPct val="0"/>
              </a:spcBef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paper cone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943638" y="4141103"/>
            <a:ext cx="1304939" cy="62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Permanent </a:t>
            </a:r>
          </a:p>
          <a:p>
            <a:pPr algn="l" marL="0" indent="0" lvl="0">
              <a:lnSpc>
                <a:spcPts val="2575"/>
              </a:lnSpc>
              <a:spcBef>
                <a:spcPct val="0"/>
              </a:spcBef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magnet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13283" y="5114925"/>
            <a:ext cx="1230717" cy="12641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75"/>
              </a:lnSpc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coil of wire</a:t>
            </a:r>
          </a:p>
          <a:p>
            <a:pPr algn="l">
              <a:lnSpc>
                <a:spcPts val="2575"/>
              </a:lnSpc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wrapped</a:t>
            </a:r>
          </a:p>
          <a:p>
            <a:pPr algn="l">
              <a:lnSpc>
                <a:spcPts val="2575"/>
              </a:lnSpc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around an </a:t>
            </a:r>
          </a:p>
          <a:p>
            <a:pPr algn="l" marL="0" indent="0" lvl="0">
              <a:lnSpc>
                <a:spcPts val="2575"/>
              </a:lnSpc>
              <a:spcBef>
                <a:spcPct val="0"/>
              </a:spcBef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iron core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883861" y="7491692"/>
            <a:ext cx="3364351" cy="305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75"/>
              </a:lnSpc>
              <a:spcBef>
                <a:spcPct val="0"/>
              </a:spcBef>
            </a:pPr>
            <a:r>
              <a:rPr lang="en-US" sz="1839">
                <a:solidFill>
                  <a:srgbClr val="212163"/>
                </a:solidFill>
                <a:latin typeface="Canva Sans"/>
                <a:ea typeface="Canva Sans"/>
                <a:cs typeface="Canva Sans"/>
                <a:sym typeface="Canva Sans"/>
              </a:rPr>
              <a:t>electrical current fed to wire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DAGm5H5Bh2I</dc:identifier>
  <dcterms:modified xsi:type="dcterms:W3CDTF">2011-08-01T06:04:30Z</dcterms:modified>
  <cp:revision>1</cp:revision>
  <dc:title>Blue and Orange Clean Illustration Computer Presentation</dc:title>
</cp:coreProperties>
</file>